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9" r:id="rId4"/>
    <p:sldId id="270" r:id="rId5"/>
    <p:sldId id="271" r:id="rId6"/>
    <p:sldId id="272" r:id="rId7"/>
    <p:sldId id="260" r:id="rId8"/>
    <p:sldId id="259" r:id="rId9"/>
    <p:sldId id="258" r:id="rId10"/>
    <p:sldId id="261" r:id="rId11"/>
    <p:sldId id="262" r:id="rId12"/>
    <p:sldId id="273" r:id="rId13"/>
    <p:sldId id="274" r:id="rId14"/>
    <p:sldId id="263" r:id="rId15"/>
    <p:sldId id="276" r:id="rId16"/>
    <p:sldId id="277" r:id="rId17"/>
    <p:sldId id="275" r:id="rId18"/>
    <p:sldId id="278" r:id="rId19"/>
    <p:sldId id="279" r:id="rId20"/>
    <p:sldId id="265" r:id="rId21"/>
    <p:sldId id="266" r:id="rId22"/>
    <p:sldId id="264" r:id="rId23"/>
    <p:sldId id="267" r:id="rId24"/>
    <p:sldId id="268"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AFE78-A94E-4A36-9322-CFA4956958F5}" type="datetimeFigureOut">
              <a:rPr lang="es-MX" smtClean="0"/>
              <a:t>03/12/2020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0160A-C334-42B2-A22F-4F08F2B893B6}" type="slidenum">
              <a:rPr lang="es-MX" smtClean="0"/>
              <a:t>‹Nº›</a:t>
            </a:fld>
            <a:endParaRPr lang="es-MX"/>
          </a:p>
        </p:txBody>
      </p:sp>
    </p:spTree>
    <p:extLst>
      <p:ext uri="{BB962C8B-B14F-4D97-AF65-F5344CB8AC3E}">
        <p14:creationId xmlns:p14="http://schemas.microsoft.com/office/powerpoint/2010/main" val="40727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Conectando a los investigadores con su investigación</a:t>
            </a:r>
            <a:endParaRPr lang="es-MX" dirty="0"/>
          </a:p>
        </p:txBody>
      </p:sp>
      <p:sp>
        <p:nvSpPr>
          <p:cNvPr id="4" name="Marcador de número de diapositiva 3"/>
          <p:cNvSpPr>
            <a:spLocks noGrp="1"/>
          </p:cNvSpPr>
          <p:nvPr>
            <p:ph type="sldNum" sz="quarter" idx="10"/>
          </p:nvPr>
        </p:nvSpPr>
        <p:spPr/>
        <p:txBody>
          <a:bodyPr/>
          <a:lstStyle/>
          <a:p>
            <a:fld id="{6280160A-C334-42B2-A22F-4F08F2B893B6}" type="slidenum">
              <a:rPr lang="es-MX" smtClean="0"/>
              <a:t>24</a:t>
            </a:fld>
            <a:endParaRPr lang="es-MX"/>
          </a:p>
        </p:txBody>
      </p:sp>
    </p:spTree>
    <p:extLst>
      <p:ext uri="{BB962C8B-B14F-4D97-AF65-F5344CB8AC3E}">
        <p14:creationId xmlns:p14="http://schemas.microsoft.com/office/powerpoint/2010/main" val="402129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4AA728A-0A6B-4409-A528-ADFED40C938F}" type="datetimeFigureOut">
              <a:rPr lang="es-MX" smtClean="0"/>
              <a:t>03/12/2020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425053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4AA728A-0A6B-4409-A528-ADFED40C938F}" type="datetimeFigureOut">
              <a:rPr lang="es-MX" smtClean="0"/>
              <a:t>03/12/2020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384499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4AA728A-0A6B-4409-A528-ADFED40C938F}" type="datetimeFigureOut">
              <a:rPr lang="es-MX" smtClean="0"/>
              <a:t>03/12/2020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265453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4AA728A-0A6B-4409-A528-ADFED40C938F}" type="datetimeFigureOut">
              <a:rPr lang="es-MX" smtClean="0"/>
              <a:t>03/12/2020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252086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4AA728A-0A6B-4409-A528-ADFED40C938F}" type="datetimeFigureOut">
              <a:rPr lang="es-MX" smtClean="0"/>
              <a:t>03/12/2020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12056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4AA728A-0A6B-4409-A528-ADFED40C938F}" type="datetimeFigureOut">
              <a:rPr lang="es-MX" smtClean="0"/>
              <a:t>03/12/2020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82987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4AA728A-0A6B-4409-A528-ADFED40C938F}" type="datetimeFigureOut">
              <a:rPr lang="es-MX" smtClean="0"/>
              <a:t>03/12/2020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280924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4AA728A-0A6B-4409-A528-ADFED40C938F}" type="datetimeFigureOut">
              <a:rPr lang="es-MX" smtClean="0"/>
              <a:t>03/12/2020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265807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4AA728A-0A6B-4409-A528-ADFED40C938F}" type="datetimeFigureOut">
              <a:rPr lang="es-MX" smtClean="0"/>
              <a:t>03/12/2020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26759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4AA728A-0A6B-4409-A528-ADFED40C938F}" type="datetimeFigureOut">
              <a:rPr lang="es-MX" smtClean="0"/>
              <a:t>03/12/2020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323743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4AA728A-0A6B-4409-A528-ADFED40C938F}" type="datetimeFigureOut">
              <a:rPr lang="es-MX" smtClean="0"/>
              <a:t>03/12/2020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895A5CF-B773-4510-95C1-2A6D13421BD5}" type="slidenum">
              <a:rPr lang="es-MX" smtClean="0"/>
              <a:t>‹Nº›</a:t>
            </a:fld>
            <a:endParaRPr lang="es-MX"/>
          </a:p>
        </p:txBody>
      </p:sp>
    </p:spTree>
    <p:extLst>
      <p:ext uri="{BB962C8B-B14F-4D97-AF65-F5344CB8AC3E}">
        <p14:creationId xmlns:p14="http://schemas.microsoft.com/office/powerpoint/2010/main" val="1043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A728A-0A6B-4409-A528-ADFED40C938F}" type="datetimeFigureOut">
              <a:rPr lang="es-MX" smtClean="0"/>
              <a:t>03/12/2020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5A5CF-B773-4510-95C1-2A6D13421BD5}" type="slidenum">
              <a:rPr lang="es-MX" smtClean="0"/>
              <a:t>‹Nº›</a:t>
            </a:fld>
            <a:endParaRPr lang="es-MX"/>
          </a:p>
        </p:txBody>
      </p:sp>
    </p:spTree>
    <p:extLst>
      <p:ext uri="{BB962C8B-B14F-4D97-AF65-F5344CB8AC3E}">
        <p14:creationId xmlns:p14="http://schemas.microsoft.com/office/powerpoint/2010/main" val="547215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lilacs.bvsalud.org/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arch.ebscohost.com/Community.aspx?authtype=ip&amp;ugt=723731163C1635673716359632453E1227E363D36713699367E327E330133603&amp;stsug=AiejKKmqYDj7YeG7Immz94oNzJxLLEgTnS9rjveJ4pgeOfHTG2C2p1W0xcKEuKRtWivnnOuGwljIud3JsryoKi3a7Hu8XNxMiiMdIF6e6bjPxFiIfqKC0d0nipq_JD58KMR2OFHpX7i-BgpfAv-pMyB5kYjwb2gSppVrvciiX1hbSrk&amp;IsAdminMobile=N&amp;encid=22D731263C3635173786350632953C47377373C377C379C377C377C370C376C33013&amp;selectServicesToken=AycniNFYqHi2e-uf2VIx7j7VuPX_qA2UFVkq6QxuVswTAangNaNv1_-rRBU9DfIbHjJTXiEtfpSCWDCN-EgqPKFQ6hEAXB9FJCb8LFhKd6pKxtnUcmpvAbJJ105CZLo4Xu6H8Ib6dg4TR0OMLUc7PVSUL3DZ-LZH6bKug7bmoV38scFXi8Cxr4Dnu6lNZrBIklz5vd6s206jir72IOpUkCvBQVyNNwkJ2Tse81jtN5SK09tGbwf_QFl-0H-DP4fyLVLBXYA_R5epa2aeuxfnyImCD1knS97dGbb4NJdgygZVRqfseHkemE677cP-iMhb3nkUxGEByMlYBbfWIYGYHKHO7di_HyY6B1Q"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researchgate.net/" TargetMode="External"/><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academia.edu/" TargetMode="External"/><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orcid.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hyperlink" Target="http://www.scirus.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Yahoo" TargetMode="External"/><Relationship Id="rId2" Type="http://schemas.openxmlformats.org/officeDocument/2006/relationships/hyperlink" Target="http://es.wikipedia.org/wiki/Google"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iah.bmn.sld.cu/cgi-bin/wxis.exe/iah/?IsisScript=iah/iah.xis&amp;lang=E&amp;base=cume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64535" y="2129909"/>
            <a:ext cx="5262979" cy="369332"/>
          </a:xfrm>
          <a:prstGeom prst="rect">
            <a:avLst/>
          </a:prstGeom>
        </p:spPr>
        <p:txBody>
          <a:bodyPr wrap="none">
            <a:spAutoFit/>
          </a:bodyPr>
          <a:lstStyle/>
          <a:p>
            <a:r>
              <a:rPr lang="es-ES" b="1" dirty="0">
                <a:latin typeface="Arial" panose="020B0604020202020204" pitchFamily="34" charset="0"/>
                <a:ea typeface="Times New Roman" panose="02020603050405020304" pitchFamily="18" charset="0"/>
              </a:rPr>
              <a:t>Selección y uso de herramientas de búsqueda</a:t>
            </a:r>
            <a:endParaRPr lang="es-MX" dirty="0"/>
          </a:p>
        </p:txBody>
      </p:sp>
    </p:spTree>
    <p:extLst>
      <p:ext uri="{BB962C8B-B14F-4D97-AF65-F5344CB8AC3E}">
        <p14:creationId xmlns:p14="http://schemas.microsoft.com/office/powerpoint/2010/main" val="155870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71713" y="1666012"/>
            <a:ext cx="7472362" cy="2677656"/>
          </a:xfrm>
          <a:prstGeom prst="rect">
            <a:avLst/>
          </a:prstGeom>
        </p:spPr>
        <p:txBody>
          <a:bodyPr wrap="square">
            <a:spAutoFit/>
          </a:bodyPr>
          <a:lstStyle/>
          <a:p>
            <a:pPr algn="just"/>
            <a:r>
              <a:rPr lang="es-MX" sz="2400" dirty="0" smtClean="0">
                <a:latin typeface="Arial" panose="020B0604020202020204" pitchFamily="34" charset="0"/>
                <a:cs typeface="Arial" panose="020B0604020202020204" pitchFamily="34" charset="0"/>
                <a:hlinkClick r:id="rId2"/>
              </a:rPr>
              <a:t>Lilacs</a:t>
            </a:r>
            <a:r>
              <a:rPr lang="es-MX" sz="2400" dirty="0" smtClean="0">
                <a:latin typeface="Arial" panose="020B0604020202020204" pitchFamily="34" charset="0"/>
                <a:cs typeface="Arial" panose="020B0604020202020204" pitchFamily="34" charset="0"/>
              </a:rPr>
              <a:t>: Literatura </a:t>
            </a:r>
            <a:r>
              <a:rPr lang="es-MX" sz="2400" dirty="0">
                <a:latin typeface="Arial" panose="020B0604020202020204" pitchFamily="34" charset="0"/>
                <a:cs typeface="Arial" panose="020B0604020202020204" pitchFamily="34" charset="0"/>
              </a:rPr>
              <a:t>Latinoamericana y del Caribe en Ciencias de la Salud. Producida a partir de 1982. Su objetivo es el control bibliográfico y la diseminación de la literatura científico técnica en el área de la salud. Incluye: libros, capítulos de libros, tesis, anales de congresos o conferencias, informes técnico científicos, artículos de revistas, etc.</a:t>
            </a:r>
          </a:p>
        </p:txBody>
      </p:sp>
    </p:spTree>
    <p:extLst>
      <p:ext uri="{BB962C8B-B14F-4D97-AF65-F5344CB8AC3E}">
        <p14:creationId xmlns:p14="http://schemas.microsoft.com/office/powerpoint/2010/main" val="116871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233362"/>
            <a:ext cx="12192001" cy="6391275"/>
          </a:xfrm>
          <a:prstGeom prst="rect">
            <a:avLst/>
          </a:prstGeom>
        </p:spPr>
      </p:pic>
    </p:spTree>
    <p:extLst>
      <p:ext uri="{BB962C8B-B14F-4D97-AF65-F5344CB8AC3E}">
        <p14:creationId xmlns:p14="http://schemas.microsoft.com/office/powerpoint/2010/main" val="3247324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0811" y="1900238"/>
            <a:ext cx="6824663" cy="3046988"/>
          </a:xfrm>
          <a:prstGeom prst="rect">
            <a:avLst/>
          </a:prstGeom>
        </p:spPr>
        <p:txBody>
          <a:bodyPr wrap="square">
            <a:spAutoFit/>
          </a:bodyPr>
          <a:lstStyle/>
          <a:p>
            <a:pPr algn="just"/>
            <a:r>
              <a:rPr lang="es-MX" sz="2400" dirty="0" err="1" smtClean="0">
                <a:latin typeface="Arial" panose="020B0604020202020204" pitchFamily="34" charset="0"/>
                <a:cs typeface="Arial" panose="020B0604020202020204" pitchFamily="34" charset="0"/>
                <a:hlinkClick r:id="rId2"/>
              </a:rPr>
              <a:t>Ebsco</a:t>
            </a:r>
            <a:r>
              <a:rPr lang="es-MX" sz="2400" dirty="0" smtClean="0">
                <a:latin typeface="Arial" panose="020B0604020202020204" pitchFamily="34" charset="0"/>
                <a:cs typeface="Arial" panose="020B0604020202020204" pitchFamily="34" charset="0"/>
              </a:rPr>
              <a:t>: Base </a:t>
            </a:r>
            <a:r>
              <a:rPr lang="es-MX" sz="2400" dirty="0">
                <a:latin typeface="Arial" panose="020B0604020202020204" pitchFamily="34" charset="0"/>
                <a:cs typeface="Arial" panose="020B0604020202020204" pitchFamily="34" charset="0"/>
              </a:rPr>
              <a:t>de datos referencial que ofrece textos completos, índices y publicaciones periódicas académicas que cubren diferentes áreas de las ciencias y las humanidades. Sus colecciones están disponibles en </a:t>
            </a:r>
            <a:r>
              <a:rPr lang="es-MX" sz="2400" dirty="0" err="1">
                <a:latin typeface="Arial" panose="020B0604020202020204" pitchFamily="34" charset="0"/>
                <a:cs typeface="Arial" panose="020B0604020202020204" pitchFamily="34" charset="0"/>
              </a:rPr>
              <a:t>EBSCOhost</a:t>
            </a:r>
            <a:r>
              <a:rPr lang="es-MX" sz="2400" dirty="0">
                <a:latin typeface="Arial" panose="020B0604020202020204" pitchFamily="34" charset="0"/>
                <a:cs typeface="Arial" panose="020B0604020202020204" pitchFamily="34" charset="0"/>
              </a:rPr>
              <a:t>, un sistema de referencias en línea que combina contenido de calidad con herramientas de búsqueda y recuperación de información.</a:t>
            </a:r>
          </a:p>
        </p:txBody>
      </p:sp>
    </p:spTree>
    <p:extLst>
      <p:ext uri="{BB962C8B-B14F-4D97-AF65-F5344CB8AC3E}">
        <p14:creationId xmlns:p14="http://schemas.microsoft.com/office/powerpoint/2010/main" val="39551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00437" y="1757364"/>
            <a:ext cx="7005513" cy="2805112"/>
          </a:xfrm>
          <a:prstGeom prst="rect">
            <a:avLst/>
          </a:prstGeom>
        </p:spPr>
      </p:pic>
    </p:spTree>
    <p:extLst>
      <p:ext uri="{BB962C8B-B14F-4D97-AF65-F5344CB8AC3E}">
        <p14:creationId xmlns:p14="http://schemas.microsoft.com/office/powerpoint/2010/main" val="402490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8235" y="628650"/>
            <a:ext cx="9744456" cy="5257800"/>
          </a:xfrm>
          <a:prstGeom prst="rect">
            <a:avLst/>
          </a:prstGeom>
        </p:spPr>
      </p:pic>
    </p:spTree>
    <p:extLst>
      <p:ext uri="{BB962C8B-B14F-4D97-AF65-F5344CB8AC3E}">
        <p14:creationId xmlns:p14="http://schemas.microsoft.com/office/powerpoint/2010/main" val="1206747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387" y="128588"/>
            <a:ext cx="12087225" cy="6729412"/>
          </a:xfrm>
          <a:prstGeom prst="rect">
            <a:avLst/>
          </a:prstGeom>
        </p:spPr>
      </p:pic>
    </p:spTree>
    <p:extLst>
      <p:ext uri="{BB962C8B-B14F-4D97-AF65-F5344CB8AC3E}">
        <p14:creationId xmlns:p14="http://schemas.microsoft.com/office/powerpoint/2010/main" val="421197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138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
        <p:nvSpPr>
          <p:cNvPr id="3" name="Rectángulo 2"/>
          <p:cNvSpPr/>
          <p:nvPr/>
        </p:nvSpPr>
        <p:spPr>
          <a:xfrm>
            <a:off x="11872912" y="2957513"/>
            <a:ext cx="304800" cy="442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 name="Conector recto de flecha 4"/>
          <p:cNvCxnSpPr/>
          <p:nvPr/>
        </p:nvCxnSpPr>
        <p:spPr>
          <a:xfrm>
            <a:off x="11558588" y="2528888"/>
            <a:ext cx="314324" cy="428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82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5337" y="904875"/>
            <a:ext cx="10601325" cy="5048250"/>
          </a:xfrm>
          <a:prstGeom prst="rect">
            <a:avLst/>
          </a:prstGeom>
        </p:spPr>
      </p:pic>
    </p:spTree>
    <p:extLst>
      <p:ext uri="{BB962C8B-B14F-4D97-AF65-F5344CB8AC3E}">
        <p14:creationId xmlns:p14="http://schemas.microsoft.com/office/powerpoint/2010/main" val="95264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95412" y="628650"/>
            <a:ext cx="9401175" cy="5600700"/>
          </a:xfrm>
          <a:prstGeom prst="rect">
            <a:avLst/>
          </a:prstGeom>
        </p:spPr>
      </p:pic>
    </p:spTree>
    <p:extLst>
      <p:ext uri="{BB962C8B-B14F-4D97-AF65-F5344CB8AC3E}">
        <p14:creationId xmlns:p14="http://schemas.microsoft.com/office/powerpoint/2010/main" val="115939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8000" y="1582341"/>
            <a:ext cx="6096000" cy="3693319"/>
          </a:xfrm>
          <a:prstGeom prst="rect">
            <a:avLst/>
          </a:prstGeom>
        </p:spPr>
        <p:txBody>
          <a:bodyPr>
            <a:spAutoFit/>
          </a:bodyPr>
          <a:lstStyle/>
          <a:p>
            <a:r>
              <a:rPr lang="es-MX" dirty="0">
                <a:solidFill>
                  <a:srgbClr val="595959"/>
                </a:solidFill>
                <a:latin typeface="Verdana" panose="020B0604030504040204" pitchFamily="34" charset="0"/>
              </a:rPr>
              <a:t>El avance vertiginoso de las tecnologías de la información y las comunicaciones, que se inició en la segunda mitad del pasado siglo, matiza el mundo actual y a una sociedad que ha dado en llamarse sociedad de la información. En ella, una parte importante del esfuerzo del hombre se ha concentrado en la producción, manejo y uso de la información.</a:t>
            </a:r>
            <a:r>
              <a:rPr lang="es-MX" baseline="30000" dirty="0">
                <a:solidFill>
                  <a:srgbClr val="595959"/>
                </a:solidFill>
                <a:latin typeface="Verdana" panose="020B0604030504040204" pitchFamily="34" charset="0"/>
              </a:rPr>
              <a:t>1</a:t>
            </a:r>
            <a:r>
              <a:rPr lang="es-MX" dirty="0">
                <a:solidFill>
                  <a:srgbClr val="595959"/>
                </a:solidFill>
                <a:latin typeface="Verdana" panose="020B0604030504040204" pitchFamily="34" charset="0"/>
              </a:rPr>
              <a:t> El surgimiento, desarrollo y expansión de la informática y las telecomunicaciones, ha supuesto una revolución sin precedentes en el mundo.</a:t>
            </a:r>
            <a:r>
              <a:rPr lang="es-MX" baseline="30000" dirty="0">
                <a:solidFill>
                  <a:srgbClr val="595959"/>
                </a:solidFill>
                <a:latin typeface="Verdana" panose="020B0604030504040204" pitchFamily="34" charset="0"/>
              </a:rPr>
              <a:t>2 </a:t>
            </a:r>
            <a:r>
              <a:rPr lang="es-MX" dirty="0">
                <a:solidFill>
                  <a:srgbClr val="595959"/>
                </a:solidFill>
                <a:latin typeface="Verdana" panose="020B0604030504040204" pitchFamily="34" charset="0"/>
              </a:rPr>
              <a:t>Internet, su mayor exponente, se ha convertido en una gran biblioteca caótica que crece continua y aceleradamente.</a:t>
            </a:r>
            <a:endParaRPr lang="es-MX" dirty="0"/>
          </a:p>
        </p:txBody>
      </p:sp>
    </p:spTree>
    <p:extLst>
      <p:ext uri="{BB962C8B-B14F-4D97-AF65-F5344CB8AC3E}">
        <p14:creationId xmlns:p14="http://schemas.microsoft.com/office/powerpoint/2010/main" val="234926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9525" y="100236"/>
            <a:ext cx="1367155" cy="1349202"/>
          </a:xfrm>
          <a:prstGeom prst="rect">
            <a:avLst/>
          </a:prstGeom>
        </p:spPr>
      </p:pic>
      <p:sp>
        <p:nvSpPr>
          <p:cNvPr id="3" name="Rectángulo 2"/>
          <p:cNvSpPr/>
          <p:nvPr/>
        </p:nvSpPr>
        <p:spPr>
          <a:xfrm>
            <a:off x="1070964" y="1006433"/>
            <a:ext cx="8187336" cy="5786199"/>
          </a:xfrm>
          <a:prstGeom prst="rect">
            <a:avLst/>
          </a:prstGeom>
        </p:spPr>
        <p:txBody>
          <a:bodyPr wrap="square">
            <a:spAutoFit/>
          </a:bodyPr>
          <a:lstStyle/>
          <a:p>
            <a:pPr marL="457835" indent="-6350" algn="just">
              <a:lnSpc>
                <a:spcPct val="100000"/>
              </a:lnSpc>
              <a:spcAft>
                <a:spcPts val="600"/>
              </a:spcAft>
            </a:pPr>
            <a:r>
              <a:rPr lang="es-MX"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Es </a:t>
            </a: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una red social en Internet y una herramienta de colaboración dirigida a personas que hacen ciencia de cualquier disciplina.</a:t>
            </a:r>
          </a:p>
          <a:p>
            <a:pPr marL="45783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La plataforma ofrece acceso gratuito a las aplicaciones Web 2.0 más modernas, por ejemplo una búsqueda semántica de artículos de revistas científicas en una base de datos con más de 35 millones de registros, foros, grupos de discusión.</a:t>
            </a:r>
          </a:p>
          <a:p>
            <a:pPr marL="45783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En 2009, </a:t>
            </a:r>
            <a:r>
              <a:rPr lang="es-MX" sz="2400" dirty="0" err="1">
                <a:solidFill>
                  <a:srgbClr val="000000"/>
                </a:solidFill>
                <a:latin typeface="Arial" panose="020B0604020202020204" pitchFamily="34" charset="0"/>
                <a:ea typeface="Calibri" panose="020F0502020204030204" pitchFamily="34" charset="0"/>
                <a:cs typeface="Arial" panose="020B0604020202020204" pitchFamily="34" charset="0"/>
              </a:rPr>
              <a:t>ResearchGate</a:t>
            </a: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 también entró en la escena del acceso libre a la información al desarrollar una herramienta de ayuda a quienes trabajan en investigación para cargar sus publicaciones, respetando en todo momento los derechos de autor. Así, cualquier integrante puede leer y descargar publicaciones gratuitas.</a:t>
            </a:r>
            <a:endParaRPr lang="es-MX"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1637093" y="129127"/>
            <a:ext cx="7377725" cy="691792"/>
          </a:xfrm>
          <a:prstGeom prst="rect">
            <a:avLst/>
          </a:prstGeom>
        </p:spPr>
        <p:txBody>
          <a:bodyPr wrap="none">
            <a:spAutoFit/>
          </a:bodyPr>
          <a:lstStyle/>
          <a:p>
            <a:pPr marL="6350" indent="-6350" algn="r">
              <a:lnSpc>
                <a:spcPct val="115000"/>
              </a:lnSpc>
              <a:spcAft>
                <a:spcPts val="2865"/>
              </a:spcAft>
            </a:pPr>
            <a:r>
              <a:rPr lang="es-MX" sz="3600" dirty="0">
                <a:solidFill>
                  <a:srgbClr val="595959"/>
                </a:solidFill>
                <a:latin typeface="Arial Black" panose="020B0A04020102020204" pitchFamily="34" charset="0"/>
                <a:ea typeface="Consolas" panose="020B0609020204030204" pitchFamily="49" charset="0"/>
                <a:hlinkClick r:id="rId3"/>
              </a:rPr>
              <a:t>http://www.researchgate.net</a:t>
            </a:r>
            <a:endParaRPr lang="es-MX" sz="3600" dirty="0">
              <a:solidFill>
                <a:srgbClr val="000000"/>
              </a:solidFill>
              <a:latin typeface="Arial Black" panose="020B0A04020102020204" pitchFamily="34" charset="0"/>
              <a:ea typeface="Calibri" panose="020F0502020204030204" pitchFamily="34" charset="0"/>
            </a:endParaRPr>
          </a:p>
        </p:txBody>
      </p:sp>
      <p:pic>
        <p:nvPicPr>
          <p:cNvPr id="5" name="Picture 7579"/>
          <p:cNvPicPr/>
          <p:nvPr/>
        </p:nvPicPr>
        <p:blipFill>
          <a:blip r:embed="rId4"/>
          <a:stretch>
            <a:fillRect/>
          </a:stretch>
        </p:blipFill>
        <p:spPr>
          <a:xfrm>
            <a:off x="9408713" y="314641"/>
            <a:ext cx="2667000" cy="5165725"/>
          </a:xfrm>
          <a:prstGeom prst="rect">
            <a:avLst/>
          </a:prstGeom>
        </p:spPr>
      </p:pic>
    </p:spTree>
    <p:extLst>
      <p:ext uri="{BB962C8B-B14F-4D97-AF65-F5344CB8AC3E}">
        <p14:creationId xmlns:p14="http://schemas.microsoft.com/office/powerpoint/2010/main" val="3452854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31268" y="154093"/>
            <a:ext cx="1273969" cy="1257240"/>
          </a:xfrm>
          <a:prstGeom prst="rect">
            <a:avLst/>
          </a:prstGeom>
        </p:spPr>
      </p:pic>
      <p:sp>
        <p:nvSpPr>
          <p:cNvPr id="3" name="Rectángulo 2"/>
          <p:cNvSpPr/>
          <p:nvPr/>
        </p:nvSpPr>
        <p:spPr>
          <a:xfrm>
            <a:off x="1490662" y="1128609"/>
            <a:ext cx="7872413" cy="5570756"/>
          </a:xfrm>
          <a:prstGeom prst="rect">
            <a:avLst/>
          </a:prstGeom>
        </p:spPr>
        <p:txBody>
          <a:bodyPr wrap="square">
            <a:spAutoFit/>
          </a:bodyPr>
          <a:lstStyle/>
          <a:p>
            <a:pPr algn="just">
              <a:spcAft>
                <a:spcPts val="1200"/>
              </a:spcAft>
            </a:pPr>
            <a:r>
              <a:rPr lang="es-MX" sz="2400" dirty="0">
                <a:latin typeface="Arial" panose="020B0604020202020204" pitchFamily="34" charset="0"/>
                <a:cs typeface="Arial" panose="020B0604020202020204" pitchFamily="34" charset="0"/>
              </a:rPr>
              <a:t>Es una red social 2.0 para investigadores que cuenta con un directorio de 12500 publicaciones científicas de todo el mundo, facilitando la tarea de los que buscan artículos para sus trabajos. Lanzado en septiembre de 2008, se convirtió en uno de los mayores sitios de redes sociales para universitarios en el año 2010.</a:t>
            </a:r>
          </a:p>
          <a:p>
            <a:pPr algn="just">
              <a:spcAft>
                <a:spcPts val="1200"/>
              </a:spcAft>
            </a:pPr>
            <a:r>
              <a:rPr lang="es-MX" sz="2400" dirty="0">
                <a:latin typeface="Arial" panose="020B0604020202020204" pitchFamily="34" charset="0"/>
                <a:cs typeface="Arial" panose="020B0604020202020204" pitchFamily="34" charset="0"/>
              </a:rPr>
              <a:t>Permite publicar el texto completo de artículos, conferencias, libros, charlas y otros recursos de investigación, con la misma idea que la de cualquier red social: encontrar nuevos colegas y fortalecer nuestros contactos y colaboraciones.</a:t>
            </a:r>
          </a:p>
          <a:p>
            <a:pPr algn="just">
              <a:spcAft>
                <a:spcPts val="1200"/>
              </a:spcAft>
            </a:pPr>
            <a:r>
              <a:rPr lang="es-MX" sz="2400" dirty="0">
                <a:latin typeface="Arial" panose="020B0604020202020204" pitchFamily="34" charset="0"/>
                <a:cs typeface="Arial" panose="020B0604020202020204" pitchFamily="34" charset="0"/>
              </a:rPr>
              <a:t>Utiliza para ello el mismo sistema que cualquier otra red a través de seguidores y seguidos. Incrementa la visibilidad de los documentos de investigación.</a:t>
            </a:r>
          </a:p>
        </p:txBody>
      </p:sp>
      <p:sp>
        <p:nvSpPr>
          <p:cNvPr id="4" name="Rectángulo 3"/>
          <p:cNvSpPr/>
          <p:nvPr/>
        </p:nvSpPr>
        <p:spPr>
          <a:xfrm>
            <a:off x="2003142" y="265367"/>
            <a:ext cx="6583084" cy="691792"/>
          </a:xfrm>
          <a:prstGeom prst="rect">
            <a:avLst/>
          </a:prstGeom>
        </p:spPr>
        <p:txBody>
          <a:bodyPr wrap="none">
            <a:spAutoFit/>
          </a:bodyPr>
          <a:lstStyle/>
          <a:p>
            <a:pPr marL="6350" indent="-6350" algn="r">
              <a:lnSpc>
                <a:spcPct val="115000"/>
              </a:lnSpc>
              <a:spcAft>
                <a:spcPts val="2865"/>
              </a:spcAft>
            </a:pPr>
            <a:r>
              <a:rPr lang="es-MX" sz="3600" dirty="0">
                <a:solidFill>
                  <a:srgbClr val="595959"/>
                </a:solidFill>
                <a:latin typeface="Arial Black" panose="020B0A04020102020204" pitchFamily="34" charset="0"/>
                <a:ea typeface="Consolas" panose="020B0609020204030204" pitchFamily="49" charset="0"/>
                <a:hlinkClick r:id="rId3"/>
              </a:rPr>
              <a:t>http://</a:t>
            </a:r>
            <a:r>
              <a:rPr lang="es-MX" sz="3600" dirty="0" smtClean="0">
                <a:solidFill>
                  <a:srgbClr val="595959"/>
                </a:solidFill>
                <a:latin typeface="Arial Black" panose="020B0A04020102020204" pitchFamily="34" charset="0"/>
                <a:ea typeface="Consolas" panose="020B0609020204030204" pitchFamily="49" charset="0"/>
                <a:hlinkClick r:id="rId3"/>
              </a:rPr>
              <a:t>www.academia.edu</a:t>
            </a:r>
            <a:endParaRPr lang="es-MX" sz="3600" dirty="0">
              <a:solidFill>
                <a:srgbClr val="000000"/>
              </a:solidFill>
              <a:latin typeface="Arial Black" panose="020B0A04020102020204" pitchFamily="34" charset="0"/>
              <a:ea typeface="Calibri" panose="020F0502020204030204" pitchFamily="34" charset="0"/>
            </a:endParaRPr>
          </a:p>
        </p:txBody>
      </p:sp>
      <p:pic>
        <p:nvPicPr>
          <p:cNvPr id="7" name="Picture 7718"/>
          <p:cNvPicPr/>
          <p:nvPr/>
        </p:nvPicPr>
        <p:blipFill>
          <a:blip r:embed="rId4"/>
          <a:stretch>
            <a:fillRect/>
          </a:stretch>
        </p:blipFill>
        <p:spPr>
          <a:xfrm>
            <a:off x="9463091" y="1128609"/>
            <a:ext cx="2667000" cy="4194175"/>
          </a:xfrm>
          <a:prstGeom prst="rect">
            <a:avLst/>
          </a:prstGeom>
        </p:spPr>
      </p:pic>
    </p:spTree>
    <p:extLst>
      <p:ext uri="{BB962C8B-B14F-4D97-AF65-F5344CB8AC3E}">
        <p14:creationId xmlns:p14="http://schemas.microsoft.com/office/powerpoint/2010/main" val="3820824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828"/>
          <p:cNvPicPr/>
          <p:nvPr/>
        </p:nvPicPr>
        <p:blipFill>
          <a:blip r:embed="rId2"/>
          <a:stretch>
            <a:fillRect/>
          </a:stretch>
        </p:blipFill>
        <p:spPr>
          <a:xfrm>
            <a:off x="361950" y="280988"/>
            <a:ext cx="1395413" cy="1330924"/>
          </a:xfrm>
          <a:prstGeom prst="rect">
            <a:avLst/>
          </a:prstGeom>
        </p:spPr>
      </p:pic>
      <p:sp>
        <p:nvSpPr>
          <p:cNvPr id="6" name="Rectángulo 5"/>
          <p:cNvSpPr/>
          <p:nvPr/>
        </p:nvSpPr>
        <p:spPr>
          <a:xfrm>
            <a:off x="1905143" y="1332840"/>
            <a:ext cx="7096126" cy="5353710"/>
          </a:xfrm>
          <a:prstGeom prst="rect">
            <a:avLst/>
          </a:prstGeom>
        </p:spPr>
        <p:txBody>
          <a:bodyPr wrap="square">
            <a:spAutoFit/>
          </a:bodyPr>
          <a:lstStyle/>
          <a:p>
            <a:pPr algn="just">
              <a:lnSpc>
                <a:spcPct val="102000"/>
              </a:lnSpc>
              <a:spcAft>
                <a:spcPts val="3255"/>
              </a:spcAft>
            </a:pPr>
            <a:r>
              <a:rPr lang="es-MX"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Es </a:t>
            </a: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una aplicación web y de escritorio, propietaria y gratuita. Permite gestionar y compartir referencias bibliográficas y documentos de investigación, encontrar nuevas referencias y documentos y colaborar en línea.</a:t>
            </a:r>
          </a:p>
          <a:p>
            <a:pPr algn="just"/>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Ambas aplicaciones son la base sobre la cual se ha creado y desarrollado una red social en línea de investigadores, similar a para identificar, capturar, etiquetar, clasificar y referenciar artículos científicos y académicos. Su comunidad está formada por 3 millones de usuarios y dispone de una base de datos con más de 100 millones de referencias.</a:t>
            </a:r>
            <a:endParaRPr lang="es-MX" sz="2400" dirty="0">
              <a:latin typeface="Arial" panose="020B0604020202020204" pitchFamily="34" charset="0"/>
              <a:cs typeface="Arial" panose="020B0604020202020204" pitchFamily="34" charset="0"/>
            </a:endParaRPr>
          </a:p>
        </p:txBody>
      </p:sp>
      <p:sp>
        <p:nvSpPr>
          <p:cNvPr id="7" name="Rectángulo 6"/>
          <p:cNvSpPr/>
          <p:nvPr/>
        </p:nvSpPr>
        <p:spPr>
          <a:xfrm>
            <a:off x="2119313" y="417794"/>
            <a:ext cx="6667787" cy="691984"/>
          </a:xfrm>
          <a:prstGeom prst="rect">
            <a:avLst/>
          </a:prstGeom>
        </p:spPr>
        <p:txBody>
          <a:bodyPr wrap="none">
            <a:spAutoFit/>
          </a:bodyPr>
          <a:lstStyle/>
          <a:p>
            <a:pPr marL="6350" indent="-6350" algn="r">
              <a:lnSpc>
                <a:spcPct val="115000"/>
              </a:lnSpc>
              <a:spcAft>
                <a:spcPts val="2865"/>
              </a:spcAft>
            </a:pPr>
            <a:r>
              <a:rPr lang="es-MX" sz="3600" dirty="0">
                <a:solidFill>
                  <a:srgbClr val="595959"/>
                </a:solidFill>
                <a:latin typeface="Arial Black" panose="020B0A04020102020204" pitchFamily="34" charset="0"/>
                <a:ea typeface="Consolas" panose="020B0609020204030204" pitchFamily="49" charset="0"/>
                <a:hlinkClick r:id="rId3"/>
              </a:rPr>
              <a:t>http://www.mendeley.com</a:t>
            </a:r>
            <a:endParaRPr lang="es-MX" sz="3600" dirty="0">
              <a:solidFill>
                <a:srgbClr val="595959"/>
              </a:solidFill>
              <a:latin typeface="Arial Black" panose="020B0A04020102020204" pitchFamily="34" charset="0"/>
              <a:ea typeface="Consolas" panose="020B0609020204030204" pitchFamily="49" charset="0"/>
            </a:endParaRPr>
          </a:p>
        </p:txBody>
      </p:sp>
      <p:pic>
        <p:nvPicPr>
          <p:cNvPr id="8" name="Picture 1195"/>
          <p:cNvPicPr/>
          <p:nvPr/>
        </p:nvPicPr>
        <p:blipFill>
          <a:blip r:embed="rId4"/>
          <a:stretch>
            <a:fillRect/>
          </a:stretch>
        </p:blipFill>
        <p:spPr>
          <a:xfrm>
            <a:off x="9149049" y="946450"/>
            <a:ext cx="2895314" cy="4940000"/>
          </a:xfrm>
          <a:prstGeom prst="rect">
            <a:avLst/>
          </a:prstGeom>
        </p:spPr>
      </p:pic>
    </p:spTree>
    <p:extLst>
      <p:ext uri="{BB962C8B-B14F-4D97-AF65-F5344CB8AC3E}">
        <p14:creationId xmlns:p14="http://schemas.microsoft.com/office/powerpoint/2010/main" val="3519615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956"/>
          <p:cNvPicPr/>
          <p:nvPr/>
        </p:nvPicPr>
        <p:blipFill>
          <a:blip r:embed="rId2"/>
          <a:stretch>
            <a:fillRect/>
          </a:stretch>
        </p:blipFill>
        <p:spPr>
          <a:xfrm>
            <a:off x="171450" y="157163"/>
            <a:ext cx="1181100" cy="1192212"/>
          </a:xfrm>
          <a:prstGeom prst="rect">
            <a:avLst/>
          </a:prstGeom>
        </p:spPr>
      </p:pic>
      <p:sp>
        <p:nvSpPr>
          <p:cNvPr id="4" name="Rectángulo 3"/>
          <p:cNvSpPr/>
          <p:nvPr/>
        </p:nvSpPr>
        <p:spPr>
          <a:xfrm>
            <a:off x="2313771" y="157163"/>
            <a:ext cx="6259534" cy="646331"/>
          </a:xfrm>
          <a:prstGeom prst="rect">
            <a:avLst/>
          </a:prstGeom>
        </p:spPr>
        <p:txBody>
          <a:bodyPr wrap="none">
            <a:spAutoFit/>
          </a:bodyPr>
          <a:lstStyle/>
          <a:p>
            <a:r>
              <a:rPr lang="es-MX" sz="3600" dirty="0">
                <a:solidFill>
                  <a:srgbClr val="595959"/>
                </a:solidFill>
                <a:latin typeface="Arial Black" panose="020B0A04020102020204" pitchFamily="34" charset="0"/>
                <a:ea typeface="Consolas" panose="020B0609020204030204" pitchFamily="49" charset="0"/>
                <a:hlinkClick r:id="rId3"/>
              </a:rPr>
              <a:t>http://www.linkedin.com</a:t>
            </a:r>
            <a:endParaRPr lang="es-MX" sz="3600" dirty="0">
              <a:latin typeface="Arial Black" panose="020B0A04020102020204" pitchFamily="34" charset="0"/>
            </a:endParaRPr>
          </a:p>
        </p:txBody>
      </p:sp>
      <p:pic>
        <p:nvPicPr>
          <p:cNvPr id="5" name="Picture 7955"/>
          <p:cNvPicPr/>
          <p:nvPr/>
        </p:nvPicPr>
        <p:blipFill>
          <a:blip r:embed="rId4"/>
          <a:stretch>
            <a:fillRect/>
          </a:stretch>
        </p:blipFill>
        <p:spPr>
          <a:xfrm>
            <a:off x="9534526" y="157163"/>
            <a:ext cx="2466975" cy="6308725"/>
          </a:xfrm>
          <a:prstGeom prst="rect">
            <a:avLst/>
          </a:prstGeom>
        </p:spPr>
      </p:pic>
      <p:sp>
        <p:nvSpPr>
          <p:cNvPr id="6" name="Rectángulo 5"/>
          <p:cNvSpPr/>
          <p:nvPr/>
        </p:nvSpPr>
        <p:spPr>
          <a:xfrm>
            <a:off x="957262" y="917912"/>
            <a:ext cx="8201025" cy="5940088"/>
          </a:xfrm>
          <a:prstGeom prst="rect">
            <a:avLst/>
          </a:prstGeom>
        </p:spPr>
        <p:txBody>
          <a:bodyPr wrap="square">
            <a:spAutoFit/>
          </a:bodyPr>
          <a:lstStyle/>
          <a:p>
            <a:pPr marL="59245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Es una comunidad social orientada a las empresas, a los negocios y el empleo.</a:t>
            </a:r>
          </a:p>
          <a:p>
            <a:pPr marL="59245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Los usuarios pueden subir su </a:t>
            </a:r>
            <a:r>
              <a:rPr lang="es-MX" sz="2400" dirty="0" err="1">
                <a:solidFill>
                  <a:srgbClr val="000000"/>
                </a:solidFill>
                <a:latin typeface="Arial" panose="020B0604020202020204" pitchFamily="34" charset="0"/>
                <a:ea typeface="Calibri" panose="020F0502020204030204" pitchFamily="34" charset="0"/>
                <a:cs typeface="Arial" panose="020B0604020202020204" pitchFamily="34" charset="0"/>
              </a:rPr>
              <a:t>curriculum</a:t>
            </a: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 vitae o diseñar su propio perfil con el fin de mostrar experiencias de trabajo y habilidades profesionales.</a:t>
            </a:r>
          </a:p>
          <a:p>
            <a:pPr marL="59245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Se puede utilizar para encontrar puestos de trabajo y oportunidades de negocio recomendados por alguien de la red de contactos. Los empleadores pueden enumerar puestos de trabajo y la búsqueda de posibles candidatos.</a:t>
            </a:r>
          </a:p>
          <a:p>
            <a:pPr marL="59245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Los usuarios pueden seguir diferentes empresas y pueden recibir una notificación acerca de la posibles fusiones y ofertas disponibles.</a:t>
            </a:r>
          </a:p>
          <a:p>
            <a:pPr marL="592455" indent="-6350" algn="just">
              <a:lnSpc>
                <a:spcPct val="100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Los usuarios pueden guardar trabajos que les gustaría solicitar.</a:t>
            </a:r>
            <a:endParaRPr lang="es-MX"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627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095"/>
          <p:cNvPicPr/>
          <p:nvPr/>
        </p:nvPicPr>
        <p:blipFill>
          <a:blip r:embed="rId3"/>
          <a:stretch>
            <a:fillRect/>
          </a:stretch>
        </p:blipFill>
        <p:spPr>
          <a:xfrm>
            <a:off x="150813" y="127000"/>
            <a:ext cx="1403350" cy="1403350"/>
          </a:xfrm>
          <a:prstGeom prst="rect">
            <a:avLst/>
          </a:prstGeom>
        </p:spPr>
      </p:pic>
      <p:sp>
        <p:nvSpPr>
          <p:cNvPr id="5" name="Rectángulo 4"/>
          <p:cNvSpPr/>
          <p:nvPr/>
        </p:nvSpPr>
        <p:spPr>
          <a:xfrm>
            <a:off x="3786201" y="182344"/>
            <a:ext cx="5320046" cy="646331"/>
          </a:xfrm>
          <a:prstGeom prst="rect">
            <a:avLst/>
          </a:prstGeom>
        </p:spPr>
        <p:txBody>
          <a:bodyPr wrap="none">
            <a:spAutoFit/>
          </a:bodyPr>
          <a:lstStyle/>
          <a:p>
            <a:r>
              <a:rPr lang="es-MX" sz="3600" dirty="0">
                <a:solidFill>
                  <a:srgbClr val="595959"/>
                </a:solidFill>
                <a:latin typeface="Arial Black" panose="020B0A04020102020204" pitchFamily="34" charset="0"/>
                <a:ea typeface="Consolas" panose="020B0609020204030204" pitchFamily="49" charset="0"/>
                <a:hlinkClick r:id="rId4"/>
              </a:rPr>
              <a:t>http://</a:t>
            </a:r>
            <a:r>
              <a:rPr lang="es-MX" sz="3600" dirty="0" smtClean="0">
                <a:solidFill>
                  <a:srgbClr val="595959"/>
                </a:solidFill>
                <a:latin typeface="Arial Black" panose="020B0A04020102020204" pitchFamily="34" charset="0"/>
                <a:ea typeface="Consolas" panose="020B0609020204030204" pitchFamily="49" charset="0"/>
                <a:hlinkClick r:id="rId4"/>
              </a:rPr>
              <a:t>www.orcid.org</a:t>
            </a:r>
            <a:endParaRPr lang="es-MX" sz="3600" dirty="0">
              <a:latin typeface="Arial Black" panose="020B0A04020102020204" pitchFamily="34" charset="0"/>
            </a:endParaRPr>
          </a:p>
        </p:txBody>
      </p:sp>
      <p:sp>
        <p:nvSpPr>
          <p:cNvPr id="6" name="Rectángulo 5"/>
          <p:cNvSpPr/>
          <p:nvPr/>
        </p:nvSpPr>
        <p:spPr>
          <a:xfrm>
            <a:off x="2071688" y="976015"/>
            <a:ext cx="9229726" cy="5520101"/>
          </a:xfrm>
          <a:prstGeom prst="rect">
            <a:avLst/>
          </a:prstGeom>
        </p:spPr>
        <p:txBody>
          <a:bodyPr wrap="square">
            <a:spAutoFit/>
          </a:bodyPr>
          <a:lstStyle/>
          <a:p>
            <a:pPr marL="185738" marR="460375" algn="just">
              <a:lnSpc>
                <a:spcPct val="102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ORCID proporciona un identificador digital persistente que lo distingue a usted de todos los otros investigadores y, por medio de la integración en flujos de trabajo de investigación clave, como presentación de manuscritos y subvenciones, acepta enlaces automatizados entre usted y sus actividades profesionales, garantizando que su trabajo sea reconocido.</a:t>
            </a:r>
          </a:p>
          <a:p>
            <a:pPr marL="185738" marR="460375" algn="just">
              <a:lnSpc>
                <a:spcPct val="102000"/>
              </a:lnSpc>
              <a:spcAft>
                <a:spcPts val="600"/>
              </a:spcAft>
            </a:pPr>
            <a:r>
              <a:rPr lang="es-MX"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Es un código alfanumérico, no comercial, que identifica de manera única a científicos y otros autores académicos.</a:t>
            </a:r>
            <a:endParaRPr lang="es-MX"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85738" marR="461010" algn="just">
              <a:lnSpc>
                <a:spcPct val="102000"/>
              </a:lnSpc>
              <a:spcAft>
                <a:spcPts val="600"/>
              </a:spcAft>
            </a:pP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La organización ORCID ofrece un registro abierto e independiente, el cual pretende ser el estándar </a:t>
            </a:r>
            <a:r>
              <a:rPr lang="es-MX" sz="2400" i="1" dirty="0">
                <a:solidFill>
                  <a:srgbClr val="000000"/>
                </a:solidFill>
                <a:latin typeface="Arial" panose="020B0604020202020204" pitchFamily="34" charset="0"/>
                <a:ea typeface="Calibri" panose="020F0502020204030204" pitchFamily="34" charset="0"/>
                <a:cs typeface="Arial" panose="020B0604020202020204" pitchFamily="34" charset="0"/>
              </a:rPr>
              <a:t>de facto </a:t>
            </a:r>
            <a:r>
              <a:rPr lang="es-MX" sz="2400" dirty="0">
                <a:solidFill>
                  <a:srgbClr val="000000"/>
                </a:solidFill>
                <a:latin typeface="Arial" panose="020B0604020202020204" pitchFamily="34" charset="0"/>
                <a:ea typeface="Calibri" panose="020F0502020204030204" pitchFamily="34" charset="0"/>
                <a:cs typeface="Arial" panose="020B0604020202020204" pitchFamily="34" charset="0"/>
              </a:rPr>
              <a:t>para la identificación de colaboradores en investigación y publicaciones académicas. El 16 de octubre de 2012, ORCID lanzó sus servicios de registro y empezó emitir sus identificadores de usuario.</a:t>
            </a:r>
            <a:endParaRPr lang="es-MX"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92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889844"/>
            <a:ext cx="6096000" cy="5078313"/>
          </a:xfrm>
          <a:prstGeom prst="rect">
            <a:avLst/>
          </a:prstGeom>
        </p:spPr>
        <p:txBody>
          <a:bodyPr>
            <a:spAutoFit/>
          </a:bodyPr>
          <a:lstStyle/>
          <a:p>
            <a:r>
              <a:rPr lang="es-MX" i="1" dirty="0" err="1">
                <a:solidFill>
                  <a:srgbClr val="595959"/>
                </a:solidFill>
                <a:latin typeface="Verdana" panose="020B0604030504040204" pitchFamily="34" charset="0"/>
              </a:rPr>
              <a:t>Elsevier</a:t>
            </a:r>
            <a:r>
              <a:rPr lang="es-MX" dirty="0">
                <a:solidFill>
                  <a:srgbClr val="595959"/>
                </a:solidFill>
                <a:latin typeface="Verdana" panose="020B0604030504040204" pitchFamily="34" charset="0"/>
              </a:rPr>
              <a:t>, una casa editora líder en el campo de la ciencia, la tecnología y la medicina, fue la primera en detectar que existía una necesidad de información estrictamente académica en la Web y que, por tanto, se hacía necesaria una nueva clase de sistemas de información para esta. En concreto, concibió un sistema capaz de indizar páginas Web de manera automática, es decir, como lo hacen los motores convencionales, pero que filtraba la información de manera que pudiera ser admisible y fiable para los estrictos criterios del mundo académico. Ese producto se llamó </a:t>
            </a:r>
            <a:r>
              <a:rPr lang="es-MX" i="1" dirty="0" err="1">
                <a:solidFill>
                  <a:srgbClr val="595959"/>
                </a:solidFill>
                <a:latin typeface="Verdana" panose="020B0604030504040204" pitchFamily="34" charset="0"/>
              </a:rPr>
              <a:t>Scirus</a:t>
            </a:r>
            <a:r>
              <a:rPr lang="es-MX" dirty="0">
                <a:solidFill>
                  <a:srgbClr val="595959"/>
                </a:solidFill>
                <a:latin typeface="Verdana" panose="020B0604030504040204" pitchFamily="34" charset="0"/>
              </a:rPr>
              <a:t> (</a:t>
            </a:r>
            <a:r>
              <a:rPr lang="es-MX" dirty="0">
                <a:solidFill>
                  <a:srgbClr val="46AC49"/>
                </a:solidFill>
                <a:latin typeface="Verdana" panose="020B0604030504040204" pitchFamily="34" charset="0"/>
                <a:hlinkClick r:id="rId2"/>
              </a:rPr>
              <a:t>http://www.scirus.com</a:t>
            </a:r>
            <a:r>
              <a:rPr lang="es-MX" dirty="0">
                <a:solidFill>
                  <a:srgbClr val="595959"/>
                </a:solidFill>
                <a:latin typeface="Verdana" panose="020B0604030504040204" pitchFamily="34" charset="0"/>
              </a:rPr>
              <a:t>) y, al parecer, su éxito despertó suficientes recelos en </a:t>
            </a:r>
            <a:r>
              <a:rPr lang="es-MX" i="1" dirty="0">
                <a:solidFill>
                  <a:srgbClr val="595959"/>
                </a:solidFill>
                <a:latin typeface="Verdana" panose="020B0604030504040204" pitchFamily="34" charset="0"/>
              </a:rPr>
              <a:t>Google</a:t>
            </a:r>
            <a:r>
              <a:rPr lang="es-MX" dirty="0">
                <a:solidFill>
                  <a:srgbClr val="595959"/>
                </a:solidFill>
                <a:latin typeface="Verdana" panose="020B0604030504040204" pitchFamily="34" charset="0"/>
              </a:rPr>
              <a:t> como para que esta empresa intentara una operación parecida, y así tuvimos unos pocos años después </a:t>
            </a:r>
            <a:r>
              <a:rPr lang="es-MX" i="1" dirty="0">
                <a:solidFill>
                  <a:srgbClr val="595959"/>
                </a:solidFill>
                <a:latin typeface="Verdana" panose="020B0604030504040204" pitchFamily="34" charset="0"/>
              </a:rPr>
              <a:t>Google </a:t>
            </a:r>
            <a:r>
              <a:rPr lang="es-MX" i="1" dirty="0" err="1">
                <a:solidFill>
                  <a:srgbClr val="595959"/>
                </a:solidFill>
                <a:latin typeface="Verdana" panose="020B0604030504040204" pitchFamily="34" charset="0"/>
              </a:rPr>
              <a:t>Scholar</a:t>
            </a:r>
            <a:r>
              <a:rPr lang="es-MX" dirty="0">
                <a:solidFill>
                  <a:srgbClr val="595959"/>
                </a:solidFill>
                <a:latin typeface="Verdana" panose="020B0604030504040204" pitchFamily="34" charset="0"/>
              </a:rPr>
              <a:t>(</a:t>
            </a:r>
            <a:r>
              <a:rPr lang="es-MX" dirty="0">
                <a:solidFill>
                  <a:srgbClr val="46AC49"/>
                </a:solidFill>
                <a:latin typeface="Verdana" panose="020B0604030504040204" pitchFamily="34" charset="0"/>
                <a:hlinkClick r:id="rId3"/>
              </a:rPr>
              <a:t>http://scholar.google.com/</a:t>
            </a:r>
            <a:r>
              <a:rPr lang="es-MX" dirty="0">
                <a:solidFill>
                  <a:srgbClr val="595959"/>
                </a:solidFill>
                <a:latin typeface="Verdana" panose="020B0604030504040204" pitchFamily="34" charset="0"/>
              </a:rPr>
              <a:t>).4</a:t>
            </a:r>
            <a:endParaRPr lang="es-MX" dirty="0"/>
          </a:p>
        </p:txBody>
      </p:sp>
    </p:spTree>
    <p:extLst>
      <p:ext uri="{BB962C8B-B14F-4D97-AF65-F5344CB8AC3E}">
        <p14:creationId xmlns:p14="http://schemas.microsoft.com/office/powerpoint/2010/main" val="45974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67242429"/>
              </p:ext>
            </p:extLst>
          </p:nvPr>
        </p:nvGraphicFramePr>
        <p:xfrm>
          <a:off x="566737" y="1749511"/>
          <a:ext cx="10515600" cy="1988966"/>
        </p:xfrm>
        <a:graphic>
          <a:graphicData uri="http://schemas.openxmlformats.org/drawingml/2006/table">
            <a:tbl>
              <a:tblPr/>
              <a:tblGrid>
                <a:gridCol w="10515600"/>
              </a:tblGrid>
              <a:tr h="1943500">
                <a:tc>
                  <a:txBody>
                    <a:bodyPr/>
                    <a:lstStyle/>
                    <a:p>
                      <a:pPr algn="l" rtl="0" fontAlgn="t"/>
                      <a:r>
                        <a:rPr lang="es-MX" sz="1700" b="0" i="0" dirty="0">
                          <a:solidFill>
                            <a:srgbClr val="000000"/>
                          </a:solidFill>
                          <a:effectLst/>
                          <a:latin typeface="courier new, monospace"/>
                        </a:rPr>
                        <a:t>El </a:t>
                      </a:r>
                      <a:r>
                        <a:rPr lang="es-MX" sz="1700" b="1" i="0" dirty="0" err="1">
                          <a:solidFill>
                            <a:srgbClr val="000000"/>
                          </a:solidFill>
                          <a:effectLst/>
                          <a:latin typeface="courier new, monospace"/>
                        </a:rPr>
                        <a:t>metabuscador</a:t>
                      </a:r>
                      <a:r>
                        <a:rPr lang="es-MX" sz="1700" b="0" i="0" dirty="0">
                          <a:solidFill>
                            <a:srgbClr val="000000"/>
                          </a:solidFill>
                          <a:effectLst/>
                          <a:latin typeface="courier new, monospace"/>
                        </a:rPr>
                        <a:t> es un sistema que localiza información en los motores de búsqueda más usados y carece de base de datos propia y, en su lugar, usa las de otros buscadores y muestra una combinación de las mejores páginas que ha devuelto cada uno. Un buscador normal recopila la información de las páginas mediante su indexación, como </a:t>
                      </a:r>
                      <a:r>
                        <a:rPr lang="es-MX" sz="1700" b="0" i="0" u="none" strike="noStrike" dirty="0">
                          <a:solidFill>
                            <a:srgbClr val="0B0080"/>
                          </a:solidFill>
                          <a:effectLst/>
                          <a:latin typeface="courier new, monospace"/>
                          <a:hlinkClick r:id="rId2" tooltip="Google"/>
                        </a:rPr>
                        <a:t>Google</a:t>
                      </a:r>
                      <a:r>
                        <a:rPr lang="es-MX" sz="1700" b="0" i="0" dirty="0">
                          <a:solidFill>
                            <a:srgbClr val="000000"/>
                          </a:solidFill>
                          <a:effectLst/>
                          <a:latin typeface="courier new, monospace"/>
                        </a:rPr>
                        <a:t> o bien mantiene un amplio directorio temático, como </a:t>
                      </a:r>
                      <a:r>
                        <a:rPr lang="es-MX" sz="1700" b="0" i="0" u="none" strike="noStrike" dirty="0" err="1">
                          <a:solidFill>
                            <a:srgbClr val="0B0080"/>
                          </a:solidFill>
                          <a:effectLst/>
                          <a:latin typeface="courier new, monospace"/>
                          <a:hlinkClick r:id="rId3" tooltip="Yahoo"/>
                        </a:rPr>
                        <a:t>Yahoo</a:t>
                      </a:r>
                      <a:r>
                        <a:rPr lang="es-MX" sz="1700" b="0" i="0" dirty="0">
                          <a:solidFill>
                            <a:srgbClr val="000000"/>
                          </a:solidFill>
                          <a:effectLst/>
                          <a:latin typeface="courier new, monospace"/>
                        </a:rPr>
                        <a:t>. La definición simplista sería que un </a:t>
                      </a:r>
                      <a:r>
                        <a:rPr lang="es-MX" sz="1700" b="0" i="0" dirty="0" err="1">
                          <a:solidFill>
                            <a:srgbClr val="000000"/>
                          </a:solidFill>
                          <a:effectLst/>
                          <a:latin typeface="courier new, monospace"/>
                        </a:rPr>
                        <a:t>metabuscador</a:t>
                      </a:r>
                      <a:r>
                        <a:rPr lang="es-MX" sz="1700" b="0" i="0" dirty="0">
                          <a:solidFill>
                            <a:srgbClr val="000000"/>
                          </a:solidFill>
                          <a:effectLst/>
                          <a:latin typeface="courier new, monospace"/>
                        </a:rPr>
                        <a:t> es un buscador en buscadores.</a:t>
                      </a:r>
                      <a:endParaRPr lang="es-MX" sz="1700" b="0" i="0" dirty="0">
                        <a:solidFill>
                          <a:srgbClr val="000000"/>
                        </a:solidFill>
                        <a:effectLst/>
                        <a:latin typeface="Arial" panose="020B0604020202020204" pitchFamily="34" charset="0"/>
                      </a:endParaRPr>
                    </a:p>
                    <a:p>
                      <a:r>
                        <a:rPr lang="es-MX" sz="1700" dirty="0">
                          <a:effectLst/>
                        </a:rPr>
                        <a:t/>
                      </a:r>
                      <a:br>
                        <a:rPr lang="es-MX" sz="1700" dirty="0">
                          <a:effectLst/>
                        </a:rPr>
                      </a:br>
                      <a:endParaRPr lang="es-MX" sz="1700" dirty="0"/>
                    </a:p>
                  </a:txBody>
                  <a:tcPr marL="87703" marR="87703" marT="87703" marB="87703">
                    <a:lnL>
                      <a:noFill/>
                    </a:lnL>
                    <a:lnR>
                      <a:noFill/>
                    </a:lnR>
                    <a:lnT>
                      <a:noFill/>
                    </a:lnT>
                    <a:lnB>
                      <a:noFill/>
                    </a:lnB>
                  </a:tcPr>
                </a:tc>
              </a:tr>
            </a:tbl>
          </a:graphicData>
        </a:graphic>
      </p:graphicFrame>
      <p:sp>
        <p:nvSpPr>
          <p:cNvPr id="3" name="Rectangle 2"/>
          <p:cNvSpPr>
            <a:spLocks noChangeArrowheads="1"/>
          </p:cNvSpPr>
          <p:nvPr/>
        </p:nvSpPr>
        <p:spPr bwMode="auto">
          <a:xfrm>
            <a:off x="809625" y="859165"/>
            <a:ext cx="2533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err="1" smtClean="0">
                <a:ln>
                  <a:noFill/>
                </a:ln>
                <a:solidFill>
                  <a:srgbClr val="000000"/>
                </a:solidFill>
                <a:effectLst/>
                <a:latin typeface="Arial" panose="020B0604020202020204" pitchFamily="34" charset="0"/>
              </a:rPr>
              <a:t>Metabuscadores</a:t>
            </a:r>
            <a:endParaRPr kumimoji="0" lang="es-MX" sz="1600" b="1"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4"/>
          <a:stretch>
            <a:fillRect/>
          </a:stretch>
        </p:blipFill>
        <p:spPr>
          <a:xfrm>
            <a:off x="7810500" y="3352800"/>
            <a:ext cx="3829050" cy="2781300"/>
          </a:xfrm>
          <a:prstGeom prst="rect">
            <a:avLst/>
          </a:prstGeom>
        </p:spPr>
      </p:pic>
    </p:spTree>
    <p:extLst>
      <p:ext uri="{BB962C8B-B14F-4D97-AF65-F5344CB8AC3E}">
        <p14:creationId xmlns:p14="http://schemas.microsoft.com/office/powerpoint/2010/main" val="2996183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67100" y="1443037"/>
            <a:ext cx="4600575" cy="4200525"/>
          </a:xfrm>
          <a:prstGeom prst="rect">
            <a:avLst/>
          </a:prstGeom>
        </p:spPr>
      </p:pic>
    </p:spTree>
    <p:extLst>
      <p:ext uri="{BB962C8B-B14F-4D97-AF65-F5344CB8AC3E}">
        <p14:creationId xmlns:p14="http://schemas.microsoft.com/office/powerpoint/2010/main" val="128194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14424123"/>
              </p:ext>
            </p:extLst>
          </p:nvPr>
        </p:nvGraphicFramePr>
        <p:xfrm>
          <a:off x="517208" y="1580038"/>
          <a:ext cx="8671560" cy="2385060"/>
        </p:xfrm>
        <a:graphic>
          <a:graphicData uri="http://schemas.openxmlformats.org/drawingml/2006/table">
            <a:tbl>
              <a:tblPr/>
              <a:tblGrid>
                <a:gridCol w="8671560"/>
              </a:tblGrid>
              <a:tr h="0">
                <a:tc>
                  <a:txBody>
                    <a:bodyPr/>
                    <a:lstStyle/>
                    <a:p>
                      <a:pPr rtl="0" fontAlgn="t"/>
                      <a:r>
                        <a:rPr lang="es-MX" dirty="0">
                          <a:effectLst/>
                        </a:rPr>
                        <a:t>Los índices o buscadores temáticos son sistemas creados con la finalidad de diseñar un catálogo por temas, definiendo las clasificación por lo que se puede considerar que los contenidos ofrecidos en estas páginas tienes ya cierto orden y calidad.</a:t>
                      </a:r>
                    </a:p>
                    <a:p>
                      <a:pPr rtl="0" fontAlgn="t"/>
                      <a:r>
                        <a:rPr lang="es-MX" dirty="0">
                          <a:effectLst/>
                        </a:rPr>
                        <a:t>La función de este tipo de sistemas es presentar algunos de los datos de las páginas más importantes, desde el punto de vista del tema y no de lo que se contiene. Los resultados de la búsqueda de esta de estos índices pueden ser muy limitados ya que los directorios temáticos, las bases de datos de direcciones son muy pequeñas, además de que puede ser posible que el contenido de las páginas no esté completamente al día.</a:t>
                      </a:r>
                    </a:p>
                  </a:txBody>
                  <a:tcPr marL="95250" marR="95250" marT="95250" marB="95250">
                    <a:lnL>
                      <a:noFill/>
                    </a:lnL>
                    <a:lnR>
                      <a:noFill/>
                    </a:lnR>
                    <a:lnT>
                      <a:noFill/>
                    </a:lnT>
                    <a:lnB>
                      <a:noFill/>
                    </a:lnB>
                  </a:tcPr>
                </a:tc>
              </a:tr>
            </a:tbl>
          </a:graphicData>
        </a:graphic>
      </p:graphicFrame>
      <p:sp>
        <p:nvSpPr>
          <p:cNvPr id="3" name="Rectangle 1"/>
          <p:cNvSpPr>
            <a:spLocks noChangeArrowheads="1"/>
          </p:cNvSpPr>
          <p:nvPr/>
        </p:nvSpPr>
        <p:spPr bwMode="auto">
          <a:xfrm>
            <a:off x="660400" y="417840"/>
            <a:ext cx="7997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Índices o directorios temáticos.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795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00337" y="1928813"/>
            <a:ext cx="6686550" cy="2677656"/>
          </a:xfrm>
          <a:prstGeom prst="rect">
            <a:avLst/>
          </a:prstGeom>
        </p:spPr>
        <p:txBody>
          <a:bodyPr wrap="square">
            <a:spAutoFit/>
          </a:bodyPr>
          <a:lstStyle/>
          <a:p>
            <a:pPr algn="just"/>
            <a:r>
              <a:rPr lang="es-MX" sz="2400" dirty="0" err="1" smtClean="0">
                <a:latin typeface="Arial" panose="020B0604020202020204" pitchFamily="34" charset="0"/>
                <a:cs typeface="Arial" panose="020B0604020202020204" pitchFamily="34" charset="0"/>
                <a:hlinkClick r:id="rId2"/>
              </a:rPr>
              <a:t>Cumed</a:t>
            </a:r>
            <a:r>
              <a:rPr lang="es-MX" sz="2400" dirty="0" smtClean="0">
                <a:latin typeface="Arial" panose="020B0604020202020204" pitchFamily="34" charset="0"/>
                <a:cs typeface="Arial" panose="020B0604020202020204" pitchFamily="34" charset="0"/>
              </a:rPr>
              <a:t>: Base </a:t>
            </a:r>
            <a:r>
              <a:rPr lang="es-MX" sz="2400" dirty="0">
                <a:latin typeface="Arial" panose="020B0604020202020204" pitchFamily="34" charset="0"/>
                <a:cs typeface="Arial" panose="020B0604020202020204" pitchFamily="34" charset="0"/>
              </a:rPr>
              <a:t>de datos bibliográfica desarrollada por el Centro Nacional de Información de Ciencias Médicas de Cuba y los centros cooperantes de la red del Sistema Nacional de Salud. Registra la producción científica cubana en el campo de la medicina y ciencias afines.</a:t>
            </a:r>
          </a:p>
        </p:txBody>
      </p:sp>
    </p:spTree>
    <p:extLst>
      <p:ext uri="{BB962C8B-B14F-4D97-AF65-F5344CB8AC3E}">
        <p14:creationId xmlns:p14="http://schemas.microsoft.com/office/powerpoint/2010/main" val="298284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95450" y="0"/>
            <a:ext cx="8537065" cy="6858000"/>
          </a:xfrm>
          <a:prstGeom prst="rect">
            <a:avLst/>
          </a:prstGeom>
        </p:spPr>
      </p:pic>
    </p:spTree>
    <p:extLst>
      <p:ext uri="{BB962C8B-B14F-4D97-AF65-F5344CB8AC3E}">
        <p14:creationId xmlns:p14="http://schemas.microsoft.com/office/powerpoint/2010/main" val="176404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55194" y="43687"/>
            <a:ext cx="9260392" cy="5045820"/>
          </a:xfrm>
          <a:prstGeom prst="rect">
            <a:avLst/>
          </a:prstGeom>
        </p:spPr>
      </p:pic>
      <p:pic>
        <p:nvPicPr>
          <p:cNvPr id="3" name="Imagen 2"/>
          <p:cNvPicPr>
            <a:picLocks noChangeAspect="1"/>
          </p:cNvPicPr>
          <p:nvPr/>
        </p:nvPicPr>
        <p:blipFill>
          <a:blip r:embed="rId3"/>
          <a:stretch>
            <a:fillRect/>
          </a:stretch>
        </p:blipFill>
        <p:spPr>
          <a:xfrm>
            <a:off x="1303892" y="1472996"/>
            <a:ext cx="1224997" cy="1574996"/>
          </a:xfrm>
          <a:prstGeom prst="rect">
            <a:avLst/>
          </a:prstGeom>
        </p:spPr>
      </p:pic>
      <p:pic>
        <p:nvPicPr>
          <p:cNvPr id="4" name="Imagen 3"/>
          <p:cNvPicPr>
            <a:picLocks noChangeAspect="1"/>
          </p:cNvPicPr>
          <p:nvPr/>
        </p:nvPicPr>
        <p:blipFill rotWithShape="1">
          <a:blip r:embed="rId4"/>
          <a:srcRect b="1805"/>
          <a:stretch/>
        </p:blipFill>
        <p:spPr>
          <a:xfrm>
            <a:off x="6301734" y="1316341"/>
            <a:ext cx="2770827" cy="5441648"/>
          </a:xfrm>
          <a:prstGeom prst="rect">
            <a:avLst/>
          </a:prstGeom>
        </p:spPr>
      </p:pic>
      <p:pic>
        <p:nvPicPr>
          <p:cNvPr id="5" name="Imagen 4"/>
          <p:cNvPicPr>
            <a:picLocks noChangeAspect="1"/>
          </p:cNvPicPr>
          <p:nvPr/>
        </p:nvPicPr>
        <p:blipFill>
          <a:blip r:embed="rId5"/>
          <a:stretch>
            <a:fillRect/>
          </a:stretch>
        </p:blipFill>
        <p:spPr>
          <a:xfrm>
            <a:off x="3671887" y="638167"/>
            <a:ext cx="1728788" cy="3503473"/>
          </a:xfrm>
          <a:prstGeom prst="rect">
            <a:avLst/>
          </a:prstGeom>
        </p:spPr>
      </p:pic>
    </p:spTree>
    <p:extLst>
      <p:ext uri="{BB962C8B-B14F-4D97-AF65-F5344CB8AC3E}">
        <p14:creationId xmlns:p14="http://schemas.microsoft.com/office/powerpoint/2010/main" val="2888914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1057</Words>
  <Application>Microsoft Office PowerPoint</Application>
  <PresentationFormat>Panorámica</PresentationFormat>
  <Paragraphs>35</Paragraphs>
  <Slides>24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Arial Black</vt:lpstr>
      <vt:lpstr>Calibri</vt:lpstr>
      <vt:lpstr>Calibri Light</vt:lpstr>
      <vt:lpstr>Consolas</vt:lpstr>
      <vt:lpstr>courier new, monospace</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Ania López Duque</dc:creator>
  <cp:lastModifiedBy>Ania López Duque</cp:lastModifiedBy>
  <cp:revision>24</cp:revision>
  <dcterms:created xsi:type="dcterms:W3CDTF">2020-12-02T20:44:26Z</dcterms:created>
  <dcterms:modified xsi:type="dcterms:W3CDTF">2020-12-03T20:59:55Z</dcterms:modified>
</cp:coreProperties>
</file>