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4" r:id="rId5"/>
    <p:sldId id="257" r:id="rId6"/>
    <p:sldId id="258" r:id="rId7"/>
    <p:sldId id="260" r:id="rId8"/>
    <p:sldId id="259" r:id="rId9"/>
    <p:sldId id="265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74DE-F7B7-4D54-A19C-51A02C2785A4}" type="datetimeFigureOut">
              <a:rPr lang="es-ES" smtClean="0"/>
              <a:pPr/>
              <a:t>08/11/2014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E4A8-8788-4C2B-BA59-D3F6A3FEC91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Infecciones Respiratorias </a:t>
            </a:r>
            <a:r>
              <a:rPr lang="es-ES" dirty="0" smtClean="0"/>
              <a:t>Agudas (IRA) Altas 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err="1" smtClean="0"/>
              <a:t>DrC.</a:t>
            </a:r>
            <a:r>
              <a:rPr lang="es-ES" b="1" dirty="0" smtClean="0"/>
              <a:t> Gladys Abreu Suárez</a:t>
            </a:r>
          </a:p>
          <a:p>
            <a:r>
              <a:rPr lang="es-ES" b="1" dirty="0" smtClean="0"/>
              <a:t>Profesor Titular</a:t>
            </a:r>
            <a:endParaRPr lang="es-E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s-ES" dirty="0" smtClean="0"/>
              <a:t>Tratamiento de la OMA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72518" cy="5072098"/>
          </a:xfrm>
        </p:spPr>
        <p:txBody>
          <a:bodyPr/>
          <a:lstStyle/>
          <a:p>
            <a:r>
              <a:rPr lang="es-ES" dirty="0" smtClean="0"/>
              <a:t>Prevención: </a:t>
            </a:r>
          </a:p>
          <a:p>
            <a:pPr lvl="1"/>
            <a:r>
              <a:rPr lang="es-ES" dirty="0" smtClean="0"/>
              <a:t>Lactancia materna, evitar tabaquismo, vacunas</a:t>
            </a:r>
          </a:p>
          <a:p>
            <a:r>
              <a:rPr lang="es-ES" dirty="0" err="1" smtClean="0"/>
              <a:t>Antibioticoterapia</a:t>
            </a:r>
            <a:r>
              <a:rPr lang="es-ES" dirty="0" smtClean="0"/>
              <a:t> en OMA no complicada (AAP)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3286124"/>
          <a:ext cx="721523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357322"/>
                <a:gridCol w="1357322"/>
                <a:gridCol w="1428760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Edad</a:t>
                      </a:r>
                      <a:endParaRPr lang="es-E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OMA con Otorrea</a:t>
                      </a:r>
                      <a:endParaRPr lang="es-ES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OMA con síntomas severos, </a:t>
                      </a:r>
                      <a:r>
                        <a:rPr lang="es-ES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 bilateral</a:t>
                      </a:r>
                      <a:endParaRPr lang="es-ES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OMA bilateral sin otorrea</a:t>
                      </a:r>
                      <a:endParaRPr lang="es-E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OMA unilateral sin otorrea</a:t>
                      </a:r>
                      <a:endParaRPr lang="es-E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6 m- 2 años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 </a:t>
                      </a:r>
                      <a:r>
                        <a:rPr lang="es-ES" b="1" baseline="0" dirty="0" smtClean="0"/>
                        <a:t> u </a:t>
                      </a:r>
                      <a:r>
                        <a:rPr lang="es-ES" b="1" dirty="0" smtClean="0"/>
                        <a:t>Observación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≥</a:t>
                      </a:r>
                      <a:r>
                        <a:rPr lang="es-ES" b="1" baseline="0" dirty="0" smtClean="0"/>
                        <a:t> 2 años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 u Observación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Antibiótico u Observación</a:t>
                      </a:r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214546" y="3000372"/>
            <a:ext cx="3000396" cy="29289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5"/>
          <p:cNvSpPr txBox="1"/>
          <p:nvPr/>
        </p:nvSpPr>
        <p:spPr>
          <a:xfrm>
            <a:off x="142844" y="6000768"/>
            <a:ext cx="8786874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La observación sin Antibiótico evita la resistencia bacteriana pero requiere:  aceptación familiar, alivio del dolor, posibilidad de reevaluación a las 72 horas  o antes si empeora</a:t>
            </a:r>
            <a:endParaRPr lang="es-E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2714620"/>
            <a:ext cx="331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Pediatrics</a:t>
            </a:r>
            <a:r>
              <a:rPr lang="es-ES" dirty="0" smtClean="0"/>
              <a:t> 2013; 131: e964-e1002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antibiótico de la OMA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148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b="1" dirty="0" smtClean="0"/>
              <a:t>Elección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Amoxicillina</a:t>
            </a:r>
            <a:r>
              <a:rPr lang="es-ES" dirty="0" smtClean="0"/>
              <a:t> a 80-90 mg/kg/día en 2 </a:t>
            </a:r>
            <a:r>
              <a:rPr lang="es-ES" dirty="0" err="1" smtClean="0"/>
              <a:t>subdosis</a:t>
            </a:r>
            <a:r>
              <a:rPr lang="es-ES" dirty="0" smtClean="0"/>
              <a:t> x 10 días.</a:t>
            </a:r>
          </a:p>
          <a:p>
            <a:pPr lvl="1">
              <a:buNone/>
            </a:pPr>
            <a:r>
              <a:rPr lang="es-ES" b="1" dirty="0" smtClean="0"/>
              <a:t>    AAP no lo recomienda </a:t>
            </a:r>
            <a:r>
              <a:rPr lang="es-ES" dirty="0" smtClean="0"/>
              <a:t>si se usó en los 30 días anteriores, presencia de conjuntivitis purulenta (posibilidad de infección x </a:t>
            </a:r>
            <a:r>
              <a:rPr lang="es-ES" i="1" dirty="0" err="1" smtClean="0"/>
              <a:t>haemóphilus</a:t>
            </a:r>
            <a:r>
              <a:rPr lang="es-ES" dirty="0" smtClean="0"/>
              <a:t> no </a:t>
            </a:r>
            <a:r>
              <a:rPr lang="es-ES" dirty="0" err="1" smtClean="0"/>
              <a:t>tipificables</a:t>
            </a:r>
            <a:r>
              <a:rPr lang="es-ES" dirty="0" smtClean="0"/>
              <a:t> productores de  </a:t>
            </a:r>
            <a:r>
              <a:rPr lang="el-GR" dirty="0" smtClean="0"/>
              <a:t>β</a:t>
            </a:r>
            <a:r>
              <a:rPr lang="es-ES" dirty="0" smtClean="0"/>
              <a:t> </a:t>
            </a:r>
            <a:r>
              <a:rPr lang="es-ES" dirty="0" err="1" smtClean="0"/>
              <a:t>lactamasas</a:t>
            </a:r>
            <a:r>
              <a:rPr lang="es-ES" dirty="0" smtClean="0"/>
              <a:t>) </a:t>
            </a:r>
          </a:p>
          <a:p>
            <a:pPr>
              <a:buNone/>
            </a:pPr>
            <a:r>
              <a:rPr lang="es-ES" b="1" dirty="0" smtClean="0"/>
              <a:t>Alternativas</a:t>
            </a:r>
            <a:r>
              <a:rPr lang="es-ES" dirty="0" smtClean="0"/>
              <a:t> </a:t>
            </a:r>
            <a:r>
              <a:rPr lang="es-ES" sz="3000" dirty="0" smtClean="0"/>
              <a:t>(alergia a penicilina, uso previo de </a:t>
            </a:r>
            <a:r>
              <a:rPr lang="es-ES" sz="3000" dirty="0" err="1" smtClean="0"/>
              <a:t>amoxicillina</a:t>
            </a:r>
            <a:r>
              <a:rPr lang="es-ES" sz="3000" dirty="0" smtClean="0"/>
              <a:t>, no respuesta al </a:t>
            </a:r>
            <a:r>
              <a:rPr lang="es-ES" sz="3000" dirty="0" err="1" smtClean="0"/>
              <a:t>tto</a:t>
            </a:r>
            <a:r>
              <a:rPr lang="es-ES" sz="3000" dirty="0" smtClean="0"/>
              <a:t>)</a:t>
            </a:r>
            <a:r>
              <a:rPr lang="es-ES" dirty="0" smtClean="0"/>
              <a:t>:</a:t>
            </a:r>
          </a:p>
          <a:p>
            <a:r>
              <a:rPr lang="es-ES" sz="2800" dirty="0" err="1" smtClean="0"/>
              <a:t>Ceftriaxona</a:t>
            </a:r>
            <a:r>
              <a:rPr lang="es-ES" sz="2800" dirty="0" smtClean="0"/>
              <a:t> 50 mg/kg/día x 1-3 días en casos sépticos</a:t>
            </a:r>
          </a:p>
          <a:p>
            <a:r>
              <a:rPr lang="es-ES" sz="2800" dirty="0" err="1" smtClean="0"/>
              <a:t>Cefuroxima</a:t>
            </a:r>
            <a:r>
              <a:rPr lang="es-ES" sz="2800" dirty="0" smtClean="0"/>
              <a:t> 30 mg/kg/día en 2 </a:t>
            </a:r>
            <a:r>
              <a:rPr lang="es-ES" sz="2800" dirty="0" err="1" smtClean="0"/>
              <a:t>subdosis</a:t>
            </a:r>
            <a:endParaRPr lang="es-ES" sz="2800" dirty="0" smtClean="0"/>
          </a:p>
          <a:p>
            <a:r>
              <a:rPr lang="es-ES" sz="2800" dirty="0" err="1" smtClean="0"/>
              <a:t>Trifamox</a:t>
            </a:r>
            <a:r>
              <a:rPr lang="es-ES" sz="2800" dirty="0" smtClean="0"/>
              <a:t> 90 mg/kg/día en 2 </a:t>
            </a:r>
            <a:r>
              <a:rPr lang="es-ES" sz="2800" dirty="0" err="1" smtClean="0"/>
              <a:t>subdosis</a:t>
            </a:r>
            <a:endParaRPr lang="es-ES" sz="2800" dirty="0" smtClean="0"/>
          </a:p>
          <a:p>
            <a:r>
              <a:rPr lang="es-ES" sz="2800" dirty="0" err="1" smtClean="0"/>
              <a:t>Azitromicina</a:t>
            </a:r>
            <a:r>
              <a:rPr lang="es-ES" sz="2800" dirty="0" smtClean="0"/>
              <a:t>  10 mg/kg/día x 5-7 días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s-ES" dirty="0" err="1" smtClean="0"/>
              <a:t>Rinosinusitis</a:t>
            </a:r>
            <a:r>
              <a:rPr lang="es-ES" dirty="0" smtClean="0"/>
              <a:t> agudas</a:t>
            </a:r>
            <a:endParaRPr lang="es-E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285860"/>
            <a:ext cx="8686800" cy="517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Las sinusitis se ven en pacientes que mantienen “catarro”, ± 14 días después del inicio.  </a:t>
            </a:r>
          </a:p>
          <a:p>
            <a:r>
              <a:rPr lang="es-ES" sz="2800" b="1" dirty="0" smtClean="0"/>
              <a:t>Mantienen tos de predominio nocturno,  carraspera,  faringe empedrada, halitosis, menos frecuente cefalea  y febrícula, adenopatías cervicales. No </a:t>
            </a:r>
            <a:r>
              <a:rPr lang="es-ES" sz="2800" b="1" dirty="0" err="1" smtClean="0"/>
              <a:t>rinorrea</a:t>
            </a:r>
            <a:r>
              <a:rPr lang="es-ES" sz="2800" b="1" dirty="0" smtClean="0"/>
              <a:t>.</a:t>
            </a:r>
          </a:p>
          <a:p>
            <a:r>
              <a:rPr lang="es-ES" sz="2800" b="1" dirty="0" smtClean="0"/>
              <a:t>Si se prolongan:                                                                Síndrome de </a:t>
            </a:r>
            <a:r>
              <a:rPr lang="es-ES" sz="2800" b="1" dirty="0" err="1" smtClean="0"/>
              <a:t>sinubronquitis</a:t>
            </a:r>
            <a:r>
              <a:rPr lang="es-ES" sz="2800" b="1" dirty="0" smtClean="0"/>
              <a:t>.</a:t>
            </a:r>
          </a:p>
          <a:p>
            <a:r>
              <a:rPr lang="es-ES" sz="2800" b="1" dirty="0" smtClean="0"/>
              <a:t>Tratamiento por 14 días mínimo                                         (hasta 7 días después que el niño esté                                          totalmente bien)</a:t>
            </a:r>
          </a:p>
          <a:p>
            <a:r>
              <a:rPr lang="es-ES" sz="2800" b="1" dirty="0" smtClean="0"/>
              <a:t>Elección </a:t>
            </a:r>
            <a:r>
              <a:rPr lang="es-ES" sz="2800" b="1" dirty="0" err="1" smtClean="0"/>
              <a:t>amoxicillina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pic>
        <p:nvPicPr>
          <p:cNvPr id="5" name="Picture 2" descr="sinusitis RX"/>
          <p:cNvPicPr>
            <a:picLocks noChangeAspect="1" noChangeArrowheads="1"/>
          </p:cNvPicPr>
          <p:nvPr/>
        </p:nvPicPr>
        <p:blipFill>
          <a:blip r:embed="rId2"/>
          <a:srcRect b="20413"/>
          <a:stretch>
            <a:fillRect/>
          </a:stretch>
        </p:blipFill>
        <p:spPr bwMode="auto">
          <a:xfrm>
            <a:off x="6715140" y="4022742"/>
            <a:ext cx="2305050" cy="183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IRA Altas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1600" b="1" dirty="0" smtClean="0"/>
              <a:t>2003</a:t>
            </a:r>
            <a:r>
              <a:rPr lang="es-ES" sz="1600" b="1" dirty="0" smtClean="0"/>
              <a:t>, Robaina Suarez G estudio 540 casos menores de 5 años con </a:t>
            </a:r>
            <a:r>
              <a:rPr lang="es-ES" sz="1600" b="1" dirty="0" smtClean="0"/>
              <a:t>IRA</a:t>
            </a:r>
            <a:endParaRPr lang="es-ES" b="1" dirty="0" smtClean="0"/>
          </a:p>
          <a:p>
            <a:pPr eaLnBrk="1" hangingPunct="1">
              <a:buFontTx/>
              <a:buNone/>
              <a:defRPr/>
            </a:pPr>
            <a:r>
              <a:rPr lang="es-ES" dirty="0" smtClean="0"/>
              <a:t>    </a:t>
            </a:r>
            <a:r>
              <a:rPr lang="es-ES" dirty="0" smtClean="0"/>
              <a:t>88.3</a:t>
            </a:r>
            <a:r>
              <a:rPr lang="es-ES" dirty="0" smtClean="0"/>
              <a:t>% IRA </a:t>
            </a:r>
            <a:r>
              <a:rPr lang="es-ES" dirty="0" smtClean="0"/>
              <a:t>alta:                                                                        </a:t>
            </a:r>
            <a:r>
              <a:rPr lang="es-ES" sz="2400" dirty="0" smtClean="0"/>
              <a:t>66.1</a:t>
            </a:r>
            <a:r>
              <a:rPr lang="es-ES" sz="2400" dirty="0" smtClean="0"/>
              <a:t>% </a:t>
            </a:r>
            <a:r>
              <a:rPr lang="es-ES" sz="2400" dirty="0" err="1" smtClean="0"/>
              <a:t>rinofaringitis</a:t>
            </a:r>
            <a:r>
              <a:rPr lang="es-ES" sz="2400" dirty="0" smtClean="0"/>
              <a:t> </a:t>
            </a:r>
            <a:r>
              <a:rPr lang="es-ES" sz="2400" dirty="0" smtClean="0"/>
              <a:t>aguda, </a:t>
            </a:r>
            <a:r>
              <a:rPr lang="es-ES" sz="2400" dirty="0" err="1" smtClean="0"/>
              <a:t>faringoamigdalitis</a:t>
            </a:r>
            <a:r>
              <a:rPr lang="es-ES" sz="2400" dirty="0" smtClean="0"/>
              <a:t> 27.5% y OMA 4.6</a:t>
            </a:r>
            <a:r>
              <a:rPr lang="es-ES" sz="2400" dirty="0" smtClean="0"/>
              <a:t>%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s-ES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1600" b="1" dirty="0" smtClean="0"/>
              <a:t>2007, Pulido Morales N, estudió 115 casos menores de 1 año con </a:t>
            </a:r>
            <a:r>
              <a:rPr lang="es-ES" sz="1600" b="1" dirty="0" smtClean="0"/>
              <a:t>IRA</a:t>
            </a:r>
            <a:endParaRPr lang="es-ES" b="1" dirty="0" smtClean="0"/>
          </a:p>
          <a:p>
            <a:pPr eaLnBrk="1" hangingPunct="1">
              <a:buFontTx/>
              <a:buNone/>
              <a:defRPr/>
            </a:pPr>
            <a:r>
              <a:rPr lang="es-ES" dirty="0" smtClean="0"/>
              <a:t>     </a:t>
            </a:r>
            <a:r>
              <a:rPr lang="es-ES" dirty="0" smtClean="0"/>
              <a:t>87,2</a:t>
            </a:r>
            <a:r>
              <a:rPr lang="es-ES" dirty="0" smtClean="0"/>
              <a:t>% IRA </a:t>
            </a:r>
            <a:r>
              <a:rPr lang="es-ES" dirty="0" smtClean="0"/>
              <a:t>alta: </a:t>
            </a:r>
          </a:p>
          <a:p>
            <a:pPr>
              <a:buNone/>
              <a:defRPr/>
            </a:pPr>
            <a:r>
              <a:rPr lang="es-ES" sz="2200" dirty="0" smtClean="0"/>
              <a:t> </a:t>
            </a:r>
            <a:r>
              <a:rPr lang="es-ES" sz="2200" dirty="0" smtClean="0"/>
              <a:t>       52.4</a:t>
            </a:r>
            <a:r>
              <a:rPr lang="es-ES" sz="2200" dirty="0" smtClean="0"/>
              <a:t>% </a:t>
            </a:r>
            <a:r>
              <a:rPr lang="es-ES" sz="2200" dirty="0" err="1" smtClean="0"/>
              <a:t>rinofaringitis</a:t>
            </a:r>
            <a:r>
              <a:rPr lang="es-ES" sz="2200" dirty="0" smtClean="0"/>
              <a:t> </a:t>
            </a:r>
            <a:r>
              <a:rPr lang="es-ES" sz="2200" dirty="0" smtClean="0"/>
              <a:t>aguda, </a:t>
            </a:r>
            <a:r>
              <a:rPr lang="es-ES" sz="2200" dirty="0" err="1" smtClean="0"/>
              <a:t>faringoamigdalitis</a:t>
            </a:r>
            <a:r>
              <a:rPr lang="es-ES" sz="2200" dirty="0" smtClean="0"/>
              <a:t> 15.8% y OMA 21.7%.</a:t>
            </a:r>
            <a:endParaRPr lang="es-ES" sz="22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es-ES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s-ES" sz="1600" b="1" dirty="0" smtClean="0"/>
              <a:t>2009, Torres </a:t>
            </a:r>
            <a:r>
              <a:rPr lang="es-ES" sz="1600" b="1" dirty="0" err="1" smtClean="0"/>
              <a:t>Suáres</a:t>
            </a:r>
            <a:r>
              <a:rPr lang="es-ES" sz="1600" b="1" dirty="0" smtClean="0"/>
              <a:t> I, estudió 720 niños menores de 5 años con </a:t>
            </a:r>
            <a:r>
              <a:rPr lang="es-ES" sz="1600" b="1" dirty="0" smtClean="0"/>
              <a:t>IRA</a:t>
            </a:r>
            <a:endParaRPr lang="es-ES" sz="1600" b="1" dirty="0" smtClean="0"/>
          </a:p>
          <a:p>
            <a:pPr eaLnBrk="1" hangingPunct="1">
              <a:buFontTx/>
              <a:buNone/>
              <a:defRPr/>
            </a:pPr>
            <a:r>
              <a:rPr lang="es-ES" dirty="0" smtClean="0"/>
              <a:t>    </a:t>
            </a:r>
            <a:r>
              <a:rPr lang="es-ES" dirty="0" smtClean="0"/>
              <a:t> </a:t>
            </a:r>
            <a:r>
              <a:rPr lang="es-ES" dirty="0" smtClean="0"/>
              <a:t>83.8% IRA alta</a:t>
            </a:r>
            <a:r>
              <a:rPr lang="es-ES" sz="1600" dirty="0" smtClean="0"/>
              <a:t>,  </a:t>
            </a:r>
            <a:endParaRPr lang="es-ES" sz="1600" dirty="0" smtClean="0"/>
          </a:p>
          <a:p>
            <a:pPr eaLnBrk="1" hangingPunct="1">
              <a:buFontTx/>
              <a:buNone/>
              <a:defRPr/>
            </a:pPr>
            <a:r>
              <a:rPr lang="es-ES" sz="1600" dirty="0" smtClean="0"/>
              <a:t> </a:t>
            </a:r>
            <a:r>
              <a:rPr lang="es-ES" sz="1600" dirty="0" smtClean="0"/>
              <a:t>          </a:t>
            </a:r>
            <a:r>
              <a:rPr lang="es-ES" sz="2200" dirty="0" smtClean="0"/>
              <a:t>41.8</a:t>
            </a:r>
            <a:r>
              <a:rPr lang="es-ES" sz="2200" dirty="0" smtClean="0"/>
              <a:t>% </a:t>
            </a:r>
            <a:r>
              <a:rPr lang="es-ES" sz="2200" dirty="0" err="1" smtClean="0"/>
              <a:t>rinofaringitis</a:t>
            </a:r>
            <a:r>
              <a:rPr lang="es-ES" sz="2200" dirty="0" smtClean="0"/>
              <a:t> aguda, </a:t>
            </a:r>
            <a:r>
              <a:rPr lang="es-ES" sz="2200" dirty="0" err="1" smtClean="0"/>
              <a:t>faringoamigdalitis</a:t>
            </a:r>
            <a:r>
              <a:rPr lang="es-ES" sz="2200" dirty="0" smtClean="0"/>
              <a:t>  </a:t>
            </a:r>
            <a:r>
              <a:rPr lang="es-ES" sz="2200" dirty="0" smtClean="0"/>
              <a:t>37% , OMA 5%.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IRA altas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 smtClean="0"/>
              <a:t>IRA altas tipo </a:t>
            </a:r>
            <a:r>
              <a:rPr lang="es-ES" sz="3600" dirty="0" err="1" smtClean="0"/>
              <a:t>rinofaringitis</a:t>
            </a:r>
            <a:r>
              <a:rPr lang="es-ES" sz="3600" dirty="0" smtClean="0"/>
              <a:t> aguda catarral</a:t>
            </a:r>
          </a:p>
          <a:p>
            <a:pPr lvl="1"/>
            <a:r>
              <a:rPr lang="es-ES" sz="3200" dirty="0" smtClean="0"/>
              <a:t>Son las mas frecuentes.</a:t>
            </a:r>
          </a:p>
          <a:p>
            <a:pPr lvl="1"/>
            <a:r>
              <a:rPr lang="es-ES" sz="3200" dirty="0" smtClean="0"/>
              <a:t>No realizar </a:t>
            </a:r>
            <a:r>
              <a:rPr lang="es-ES" sz="3200" dirty="0" err="1" smtClean="0"/>
              <a:t>Rx</a:t>
            </a:r>
            <a:r>
              <a:rPr lang="es-ES" sz="3200" dirty="0" smtClean="0"/>
              <a:t> en las primeras 72 horas, ni </a:t>
            </a:r>
            <a:r>
              <a:rPr lang="es-ES" sz="3200" dirty="0" err="1" smtClean="0"/>
              <a:t>leucograma</a:t>
            </a:r>
            <a:r>
              <a:rPr lang="es-ES" sz="3200" dirty="0" smtClean="0"/>
              <a:t>.</a:t>
            </a:r>
          </a:p>
          <a:p>
            <a:pPr lvl="1"/>
            <a:r>
              <a:rPr lang="es-ES" sz="3200" dirty="0" smtClean="0"/>
              <a:t>No uso de antibióticos</a:t>
            </a:r>
          </a:p>
          <a:p>
            <a:pPr lvl="1"/>
            <a:r>
              <a:rPr lang="es-ES" sz="3200" dirty="0" smtClean="0"/>
              <a:t>Orientar medidas generales y locales</a:t>
            </a:r>
          </a:p>
          <a:p>
            <a:pPr lvl="1"/>
            <a:r>
              <a:rPr lang="es-ES" sz="3200" dirty="0" smtClean="0"/>
              <a:t>Orientar vigilancia de signos de alarma</a:t>
            </a:r>
            <a:endParaRPr lang="es-E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En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el curso de la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rinofaringitis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aguda catarral, la secreción nasal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puede pasar         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transparente 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mucopurulenta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              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(Moco verde) y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INDICA SOBREINFECCIÓN BACTERIANA 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4500570"/>
            <a:ext cx="623696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/>
              <a:t>Cuando indicar antibióticos?</a:t>
            </a:r>
            <a:endParaRPr lang="es-ES" sz="4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3900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dirty="0" smtClean="0"/>
              <a:t>    La </a:t>
            </a:r>
            <a:r>
              <a:rPr lang="es-ES" sz="3600" b="1" dirty="0"/>
              <a:t>presencia de </a:t>
            </a:r>
            <a:r>
              <a:rPr lang="es-ES" sz="3600" b="1" dirty="0" err="1"/>
              <a:t>rinorrea</a:t>
            </a:r>
            <a:r>
              <a:rPr lang="es-ES" sz="3600" b="1" dirty="0"/>
              <a:t> purulenta indica infección bacteriana</a:t>
            </a:r>
            <a:r>
              <a:rPr lang="es-ES" sz="3600" dirty="0"/>
              <a:t>:</a:t>
            </a:r>
          </a:p>
          <a:p>
            <a:pPr lvl="1"/>
            <a:r>
              <a:rPr lang="es-ES" sz="3200" b="1" dirty="0"/>
              <a:t>Si se acompaña de exacerbación de la </a:t>
            </a:r>
            <a:r>
              <a:rPr lang="es-ES" sz="3200" b="1" dirty="0" smtClean="0"/>
              <a:t>fiebre o si </a:t>
            </a:r>
            <a:r>
              <a:rPr lang="es-ES" sz="3200" b="1" dirty="0"/>
              <a:t>la fiebre reaparece</a:t>
            </a:r>
            <a:endParaRPr lang="es-ES" sz="3200" dirty="0"/>
          </a:p>
          <a:p>
            <a:pPr lvl="1"/>
            <a:r>
              <a:rPr lang="es-ES" sz="3200" b="1" dirty="0"/>
              <a:t>O si este cambio sobreviene más allá del tiempo habitual de la  resolución del resfriado (más de 7 a 10 días).</a:t>
            </a:r>
            <a:endParaRPr lang="es-ES" sz="3200" dirty="0"/>
          </a:p>
          <a:p>
            <a:pPr lvl="1"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clínico FAE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800" b="1" dirty="0"/>
              <a:t>Baja probabilidad estreptocócica:</a:t>
            </a:r>
            <a:endParaRPr lang="es-ES" sz="3800" dirty="0"/>
          </a:p>
          <a:p>
            <a:pPr lvl="1"/>
            <a:r>
              <a:rPr lang="es-ES" sz="3000" b="1" dirty="0" smtClean="0"/>
              <a:t>P</a:t>
            </a:r>
            <a:r>
              <a:rPr lang="es-ES" sz="3000" b="1" dirty="0" smtClean="0"/>
              <a:t>resencia </a:t>
            </a:r>
            <a:r>
              <a:rPr lang="es-ES" sz="3000" b="1" dirty="0"/>
              <a:t>de manifestaciones catarrales (disfonía, tos, </a:t>
            </a:r>
            <a:r>
              <a:rPr lang="es-ES" sz="3000" b="1" dirty="0" err="1"/>
              <a:t>rinorrea</a:t>
            </a:r>
            <a:r>
              <a:rPr lang="es-ES" sz="3000" b="1" dirty="0"/>
              <a:t> </a:t>
            </a:r>
            <a:r>
              <a:rPr lang="es-ES" sz="3000" b="1" dirty="0" smtClean="0"/>
              <a:t>y/o </a:t>
            </a:r>
            <a:r>
              <a:rPr lang="es-ES" sz="3000" b="1" dirty="0"/>
              <a:t>conjuntivitis</a:t>
            </a:r>
            <a:r>
              <a:rPr lang="es-ES" sz="3000" b="1" dirty="0" smtClean="0"/>
              <a:t>), úlceras en paladar o boca, diarreas.                        Niños &lt; 3 </a:t>
            </a:r>
            <a:r>
              <a:rPr lang="es-ES" sz="3000" b="1" dirty="0"/>
              <a:t>años</a:t>
            </a:r>
            <a:endParaRPr lang="es-ES" sz="3000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clínico FAE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es-ES" sz="3800" b="1" dirty="0" smtClean="0"/>
              <a:t>Alta  probabilidad estreptocócica: </a:t>
            </a:r>
            <a:endParaRPr lang="es-ES" sz="3800" dirty="0" smtClean="0"/>
          </a:p>
          <a:p>
            <a:pPr lvl="1"/>
            <a:r>
              <a:rPr lang="es-ES" sz="3000" b="1" dirty="0" smtClean="0"/>
              <a:t>Inicio súbito de dolor de garganta, adenopatías maxilares dolorosas, </a:t>
            </a:r>
            <a:r>
              <a:rPr lang="es-ES" sz="3000" b="1" dirty="0" err="1" smtClean="0"/>
              <a:t>rash</a:t>
            </a:r>
            <a:r>
              <a:rPr lang="es-ES" sz="3000" b="1" dirty="0" smtClean="0"/>
              <a:t> </a:t>
            </a:r>
            <a:r>
              <a:rPr lang="es-ES" sz="3000" b="1" dirty="0" err="1" smtClean="0"/>
              <a:t>escarlatiniforme</a:t>
            </a:r>
            <a:r>
              <a:rPr lang="es-ES" sz="3000" b="1" dirty="0" smtClean="0"/>
              <a:t>, fiebre alta, punteado hemorrágico en paladar o faringe. </a:t>
            </a:r>
            <a:r>
              <a:rPr lang="es-ES" sz="3000" b="1" dirty="0" smtClean="0"/>
              <a:t> Niños </a:t>
            </a:r>
            <a:r>
              <a:rPr lang="es-ES" sz="3000" b="1" dirty="0" smtClean="0"/>
              <a:t>&gt; 3 años. </a:t>
            </a:r>
            <a:r>
              <a:rPr lang="es-ES" sz="3000" b="1" dirty="0" smtClean="0"/>
              <a:t>                                                  No </a:t>
            </a:r>
            <a:r>
              <a:rPr lang="es-ES" sz="3000" b="1" dirty="0" smtClean="0"/>
              <a:t>manifestaciones catarrales.             </a:t>
            </a:r>
            <a:r>
              <a:rPr lang="es-ES" sz="3000" b="1" dirty="0" smtClean="0"/>
              <a:t>                Puede </a:t>
            </a:r>
            <a:r>
              <a:rPr lang="es-ES" sz="3000" b="1" dirty="0" smtClean="0"/>
              <a:t>haber nauseas, vómitos, dolor abdominal.              </a:t>
            </a:r>
            <a:r>
              <a:rPr lang="es-ES" sz="3000" b="1" dirty="0" smtClean="0"/>
              <a:t>                                                           Mas </a:t>
            </a:r>
            <a:r>
              <a:rPr lang="es-ES" sz="3000" b="1" dirty="0" smtClean="0"/>
              <a:t>frecuente  en invierno y primavera. </a:t>
            </a:r>
            <a:endParaRPr lang="es-ES" sz="3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s-ES" dirty="0" smtClean="0"/>
              <a:t>Tratamiento FAE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5000660"/>
                <a:gridCol w="142876"/>
                <a:gridCol w="1114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</a:rPr>
                        <a:t>ANTIBIÓTICO</a:t>
                      </a:r>
                      <a:endParaRPr lang="es-E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</a:rPr>
                        <a:t>DOSIS</a:t>
                      </a:r>
                      <a:endParaRPr lang="es-E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</a:rPr>
                        <a:t>DURACIÓN</a:t>
                      </a:r>
                      <a:endParaRPr lang="es-E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Las penicilinas son el antibiótico de elección: probada eficacia, no resistencia del estreptococo,  espectro estrecho y bajo costo</a:t>
                      </a:r>
                      <a:endParaRPr lang="es-E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Amoxicillina</a:t>
                      </a:r>
                      <a:endParaRPr lang="es-E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50 mg/kg/ dosis diaria. DM  1g</a:t>
                      </a:r>
                    </a:p>
                    <a:p>
                      <a:r>
                        <a:rPr lang="es-ES" b="1" dirty="0" smtClean="0"/>
                        <a:t>25 </a:t>
                      </a:r>
                      <a:r>
                        <a:rPr lang="es-ES" b="1" dirty="0" smtClean="0"/>
                        <a:t>mg/kg/</a:t>
                      </a:r>
                      <a:r>
                        <a:rPr lang="es-ES" b="1" baseline="0" dirty="0" smtClean="0"/>
                        <a:t>dosis- 2 veces al día. </a:t>
                      </a:r>
                      <a:r>
                        <a:rPr lang="es-ES" b="1" dirty="0" smtClean="0"/>
                        <a:t>DM </a:t>
                      </a:r>
                      <a:r>
                        <a:rPr lang="es-ES" b="1" baseline="0" dirty="0" smtClean="0"/>
                        <a:t> 500 m</a:t>
                      </a:r>
                      <a:r>
                        <a:rPr lang="es-ES" b="1" dirty="0" smtClean="0"/>
                        <a:t>g x dosis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10 días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 </a:t>
                      </a:r>
                      <a:r>
                        <a:rPr lang="es-ES" b="1" dirty="0" err="1" smtClean="0"/>
                        <a:t>Benzatínica</a:t>
                      </a:r>
                      <a:endParaRPr lang="es-E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&lt;27 kg 600 mil </a:t>
                      </a:r>
                      <a:r>
                        <a:rPr lang="es-ES" b="1" dirty="0" err="1" smtClean="0"/>
                        <a:t>uds.</a:t>
                      </a:r>
                      <a:r>
                        <a:rPr lang="es-ES" b="1" dirty="0" smtClean="0"/>
                        <a:t>    &gt;27 kg  120 mil </a:t>
                      </a:r>
                      <a:r>
                        <a:rPr lang="es-ES" b="1" dirty="0" err="1" smtClean="0"/>
                        <a:t>uds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1 dosis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baseline="0" dirty="0" err="1" smtClean="0"/>
                        <a:t>Procaínica</a:t>
                      </a:r>
                      <a:endParaRPr lang="es-E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1 millón </a:t>
                      </a:r>
                      <a:r>
                        <a:rPr lang="es-ES" b="1" dirty="0" err="1" smtClean="0"/>
                        <a:t>uds</a:t>
                      </a:r>
                      <a:r>
                        <a:rPr lang="es-ES" b="1" dirty="0" smtClean="0"/>
                        <a:t> x m</a:t>
                      </a:r>
                      <a:r>
                        <a:rPr lang="es-ES" sz="1600" b="1" dirty="0" smtClean="0"/>
                        <a:t>2/día</a:t>
                      </a:r>
                      <a:endParaRPr lang="es-E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10</a:t>
                      </a:r>
                      <a:r>
                        <a:rPr lang="es-ES" b="1" baseline="0" dirty="0" smtClean="0"/>
                        <a:t> días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Niños  con Alergia</a:t>
                      </a:r>
                      <a:r>
                        <a:rPr lang="es-ES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la penicilina</a:t>
                      </a:r>
                      <a:endParaRPr lang="es-E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Cefalexina</a:t>
                      </a:r>
                      <a:endParaRPr lang="es-ES" b="1" dirty="0" smtClean="0"/>
                    </a:p>
                    <a:p>
                      <a:r>
                        <a:rPr lang="es-ES" sz="1400" b="1" dirty="0" smtClean="0"/>
                        <a:t>No se recomienda en anafilaxia</a:t>
                      </a:r>
                      <a:r>
                        <a:rPr lang="es-ES" sz="1400" b="1" baseline="0" dirty="0" smtClean="0"/>
                        <a:t> severa</a:t>
                      </a:r>
                      <a:endParaRPr lang="es-E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20 mg/kg/dosis -2veces al día. DM 500 mg x dosis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10 días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Azitromicina</a:t>
                      </a:r>
                      <a:endParaRPr lang="es-E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12 mg/kg/día.</a:t>
                      </a:r>
                      <a:r>
                        <a:rPr lang="es-ES" b="1" baseline="0" dirty="0" smtClean="0"/>
                        <a:t> DM 500 mg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5 días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utilizar 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Ciprofloxacino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sulfamidados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toques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</a:t>
                      </a:r>
                      <a:r>
                        <a:rPr lang="es-ES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no respuesta, reevaluar al paciente</a:t>
                      </a:r>
                      <a:endParaRPr lang="es-ES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6130373"/>
            <a:ext cx="8786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Shulman</a:t>
            </a:r>
            <a:r>
              <a:rPr lang="es-ES" sz="1600" dirty="0" smtClean="0"/>
              <a:t> et al. </a:t>
            </a:r>
            <a:r>
              <a:rPr lang="es-ES" sz="1600" dirty="0" err="1" smtClean="0"/>
              <a:t>Clinical</a:t>
            </a:r>
            <a:r>
              <a:rPr lang="es-ES" sz="1600" dirty="0" smtClean="0"/>
              <a:t> </a:t>
            </a:r>
            <a:r>
              <a:rPr lang="es-ES" sz="1600" dirty="0" err="1" smtClean="0"/>
              <a:t>practice</a:t>
            </a:r>
            <a:r>
              <a:rPr lang="es-ES" sz="1600" dirty="0" smtClean="0"/>
              <a:t> </a:t>
            </a:r>
            <a:r>
              <a:rPr lang="es-ES" sz="1600" dirty="0" err="1" smtClean="0"/>
              <a:t>Guideline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diagnosis and </a:t>
            </a:r>
            <a:r>
              <a:rPr lang="es-ES" sz="1600" dirty="0" err="1" smtClean="0"/>
              <a:t>management</a:t>
            </a:r>
            <a:r>
              <a:rPr lang="es-ES" sz="1600" dirty="0" smtClean="0"/>
              <a:t> of </a:t>
            </a:r>
            <a:r>
              <a:rPr lang="es-ES" sz="1600" dirty="0" err="1" smtClean="0"/>
              <a:t>Group</a:t>
            </a:r>
            <a:r>
              <a:rPr lang="es-ES" sz="1600" dirty="0" smtClean="0"/>
              <a:t> A </a:t>
            </a:r>
            <a:r>
              <a:rPr lang="es-ES" sz="1600" dirty="0" err="1" smtClean="0"/>
              <a:t>Streptococcal</a:t>
            </a:r>
            <a:r>
              <a:rPr lang="es-ES" sz="1600" dirty="0" smtClean="0"/>
              <a:t> </a:t>
            </a:r>
            <a:r>
              <a:rPr lang="es-ES" sz="1600" dirty="0" err="1" smtClean="0"/>
              <a:t>pharingitis</a:t>
            </a:r>
            <a:r>
              <a:rPr lang="es-ES" sz="1600" dirty="0" smtClean="0"/>
              <a:t>: 2012 </a:t>
            </a:r>
            <a:r>
              <a:rPr lang="es-ES" sz="1600" dirty="0" err="1" smtClean="0"/>
              <a:t>Update</a:t>
            </a:r>
            <a:r>
              <a:rPr lang="es-ES" sz="1600" dirty="0" smtClean="0"/>
              <a:t> </a:t>
            </a:r>
            <a:r>
              <a:rPr lang="es-ES" sz="1600" dirty="0" err="1" smtClean="0"/>
              <a:t>by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Infectious</a:t>
            </a:r>
            <a:r>
              <a:rPr lang="es-ES" sz="1600" dirty="0" smtClean="0"/>
              <a:t> </a:t>
            </a:r>
            <a:r>
              <a:rPr lang="es-ES" sz="1600" dirty="0" err="1" smtClean="0"/>
              <a:t>Diseases</a:t>
            </a:r>
            <a:r>
              <a:rPr lang="es-ES" sz="1600" dirty="0" smtClean="0"/>
              <a:t> </a:t>
            </a:r>
            <a:r>
              <a:rPr lang="es-ES" sz="1600" dirty="0" err="1" smtClean="0"/>
              <a:t>Society</a:t>
            </a:r>
            <a:r>
              <a:rPr lang="es-ES" sz="1600" dirty="0" smtClean="0"/>
              <a:t> of </a:t>
            </a:r>
            <a:r>
              <a:rPr lang="es-ES" sz="1600" dirty="0" err="1" smtClean="0"/>
              <a:t>America</a:t>
            </a:r>
            <a:r>
              <a:rPr lang="es-ES" sz="1600" dirty="0" smtClean="0"/>
              <a:t>. CID 2012; 55(10):e86-102</a:t>
            </a:r>
            <a:endParaRPr lang="es-E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Otitis media aguda (OMA)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Criterio mayor: </a:t>
            </a:r>
            <a:endParaRPr lang="es-ES" dirty="0" smtClean="0"/>
          </a:p>
          <a:p>
            <a:pPr lvl="1">
              <a:buNone/>
            </a:pPr>
            <a:r>
              <a:rPr lang="es-CO" dirty="0" smtClean="0"/>
              <a:t>Alteraciones en la Otoscopia: </a:t>
            </a:r>
            <a:endParaRPr lang="es-ES" dirty="0" smtClean="0"/>
          </a:p>
          <a:p>
            <a:pPr lvl="1"/>
            <a:r>
              <a:rPr lang="es-CO" dirty="0" smtClean="0"/>
              <a:t>Membrana </a:t>
            </a:r>
            <a:r>
              <a:rPr lang="es-CO" dirty="0" smtClean="0"/>
              <a:t>roja, opaca</a:t>
            </a:r>
            <a:endParaRPr lang="es-ES" dirty="0" smtClean="0"/>
          </a:p>
          <a:p>
            <a:pPr lvl="1"/>
            <a:r>
              <a:rPr lang="es-CO" dirty="0" smtClean="0"/>
              <a:t>Membrana </a:t>
            </a:r>
            <a:r>
              <a:rPr lang="es-CO" dirty="0" smtClean="0"/>
              <a:t>abombada</a:t>
            </a:r>
            <a:endParaRPr lang="es-ES" dirty="0" smtClean="0"/>
          </a:p>
          <a:p>
            <a:pPr lvl="1"/>
            <a:r>
              <a:rPr lang="es-CO" dirty="0" smtClean="0"/>
              <a:t>Membrana </a:t>
            </a:r>
            <a:r>
              <a:rPr lang="es-CO" dirty="0" smtClean="0"/>
              <a:t>perforada</a:t>
            </a:r>
            <a:endParaRPr lang="es-ES" dirty="0" smtClean="0"/>
          </a:p>
          <a:p>
            <a:r>
              <a:rPr lang="es-CO" dirty="0" smtClean="0"/>
              <a:t>Criterio menor:</a:t>
            </a:r>
            <a:endParaRPr lang="es-ES" dirty="0" smtClean="0"/>
          </a:p>
          <a:p>
            <a:pPr lvl="1"/>
            <a:r>
              <a:rPr lang="es-CO" dirty="0" smtClean="0"/>
              <a:t>Fiebre</a:t>
            </a:r>
            <a:r>
              <a:rPr lang="es-MX" dirty="0" smtClean="0"/>
              <a:t> superior a 38°C</a:t>
            </a:r>
            <a:r>
              <a:rPr lang="es-ES" dirty="0" smtClean="0"/>
              <a:t> </a:t>
            </a:r>
          </a:p>
          <a:p>
            <a:pPr lvl="1"/>
            <a:r>
              <a:rPr lang="es-CO" dirty="0" smtClean="0"/>
              <a:t>Otalgia </a:t>
            </a:r>
            <a:endParaRPr lang="es-ES" dirty="0" smtClean="0"/>
          </a:p>
          <a:p>
            <a:pPr lvl="1"/>
            <a:r>
              <a:rPr lang="es-CO" dirty="0" smtClean="0"/>
              <a:t>Antecedentes inmediatos de IRA 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0536" y="6215082"/>
            <a:ext cx="9083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Diagnóstico de OMA: Un criterio mayor y 2 menores</a:t>
            </a:r>
            <a:endParaRPr lang="es-ES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53435" t="25760" r="10757" b="33875"/>
          <a:stretch>
            <a:fillRect/>
          </a:stretch>
        </p:blipFill>
        <p:spPr bwMode="auto">
          <a:xfrm>
            <a:off x="5472113" y="1928802"/>
            <a:ext cx="3671887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788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Infecciones Respiratorias Agudas (IRA) Altas </vt:lpstr>
      <vt:lpstr>IRA Altas</vt:lpstr>
      <vt:lpstr>IRA altas</vt:lpstr>
      <vt:lpstr>Slide 4</vt:lpstr>
      <vt:lpstr>Slide 5</vt:lpstr>
      <vt:lpstr>Diagnóstico clínico FAE</vt:lpstr>
      <vt:lpstr>Diagnóstico clínico FAE</vt:lpstr>
      <vt:lpstr>Tratamiento FAE</vt:lpstr>
      <vt:lpstr>Otitis media aguda (OMA)</vt:lpstr>
      <vt:lpstr>Tratamiento de la OMA</vt:lpstr>
      <vt:lpstr>Tratamiento antibiótico de la OMA</vt:lpstr>
      <vt:lpstr>Rinosinusitis agudas</vt:lpstr>
    </vt:vector>
  </TitlesOfParts>
  <Company>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Jorge Samper</dc:creator>
  <cp:lastModifiedBy>Jorge Samper</cp:lastModifiedBy>
  <cp:revision>21</cp:revision>
  <dcterms:created xsi:type="dcterms:W3CDTF">2014-11-08T01:28:41Z</dcterms:created>
  <dcterms:modified xsi:type="dcterms:W3CDTF">2014-11-08T22:01:14Z</dcterms:modified>
</cp:coreProperties>
</file>