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86" r:id="rId5"/>
    <p:sldId id="287" r:id="rId6"/>
    <p:sldId id="288" r:id="rId7"/>
    <p:sldId id="259" r:id="rId8"/>
    <p:sldId id="260" r:id="rId9"/>
    <p:sldId id="293" r:id="rId10"/>
    <p:sldId id="262" r:id="rId11"/>
    <p:sldId id="266" r:id="rId12"/>
    <p:sldId id="267" r:id="rId13"/>
    <p:sldId id="264" r:id="rId14"/>
    <p:sldId id="265" r:id="rId15"/>
    <p:sldId id="280" r:id="rId16"/>
    <p:sldId id="281" r:id="rId17"/>
    <p:sldId id="270" r:id="rId18"/>
    <p:sldId id="282" r:id="rId19"/>
    <p:sldId id="273" r:id="rId20"/>
    <p:sldId id="277" r:id="rId21"/>
    <p:sldId id="284" r:id="rId22"/>
    <p:sldId id="300" r:id="rId23"/>
    <p:sldId id="301" r:id="rId24"/>
    <p:sldId id="289" r:id="rId25"/>
    <p:sldId id="294" r:id="rId26"/>
    <p:sldId id="290" r:id="rId27"/>
    <p:sldId id="291" r:id="rId28"/>
    <p:sldId id="295" r:id="rId29"/>
    <p:sldId id="296" r:id="rId30"/>
    <p:sldId id="297" r:id="rId31"/>
    <p:sldId id="299" r:id="rId32"/>
    <p:sldId id="283" r:id="rId33"/>
    <p:sldId id="285"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I:\&#160;\sibilancias\Cuba_Labdata%20con%20Graficos%20OPS%202014%202015.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I:\&#160;\sibilancias\Cuba_Labdata%20con%20Graficos%20OPS%202014%202015.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I:\&#160;\sibilancias\Cuba_Labdata%20con%20Graficos%20OPS%202014%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es-ES"/>
              <a:t>Distribución de virus de influenza y otros virus respiratorios en vigilancia por SE </a:t>
            </a:r>
          </a:p>
        </c:rich>
      </c:tx>
      <c:layout/>
      <c:overlay val="0"/>
    </c:title>
    <c:autoTitleDeleted val="0"/>
    <c:plotArea>
      <c:layout>
        <c:manualLayout>
          <c:layoutTarget val="inner"/>
          <c:xMode val="edge"/>
          <c:yMode val="edge"/>
          <c:x val="8.6739804068050541E-2"/>
          <c:y val="0.16999592593785959"/>
          <c:w val="0.79771386258356758"/>
          <c:h val="0.57423006452278613"/>
        </c:manualLayout>
      </c:layout>
      <c:barChart>
        <c:barDir val="col"/>
        <c:grouping val="stacked"/>
        <c:varyColors val="0"/>
        <c:ser>
          <c:idx val="0"/>
          <c:order val="0"/>
          <c:tx>
            <c:strRef>
              <c:f>'Virus Identificados 2014'!$C$5</c:f>
              <c:strCache>
                <c:ptCount val="1"/>
                <c:pt idx="0">
                  <c:v>A(H1N1)pdm09</c:v>
                </c:pt>
              </c:strCache>
            </c:strRef>
          </c:tx>
          <c:spPr>
            <a:solidFill>
              <a:srgbClr val="FF9900"/>
            </a:solidFill>
          </c:spPr>
          <c:invertIfNegative val="0"/>
          <c:val>
            <c:numRef>
              <c:f>'Virus Identificados 2014'!$C$6:$C$57</c:f>
              <c:numCache>
                <c:formatCode>General</c:formatCode>
                <c:ptCount val="52"/>
                <c:pt idx="0">
                  <c:v>0</c:v>
                </c:pt>
                <c:pt idx="1">
                  <c:v>0</c:v>
                </c:pt>
                <c:pt idx="2">
                  <c:v>3</c:v>
                </c:pt>
                <c:pt idx="3">
                  <c:v>1</c:v>
                </c:pt>
                <c:pt idx="4">
                  <c:v>1</c:v>
                </c:pt>
                <c:pt idx="5">
                  <c:v>1</c:v>
                </c:pt>
                <c:pt idx="6">
                  <c:v>0</c:v>
                </c:pt>
                <c:pt idx="7">
                  <c:v>0</c:v>
                </c:pt>
                <c:pt idx="8">
                  <c:v>2</c:v>
                </c:pt>
                <c:pt idx="9">
                  <c:v>0</c:v>
                </c:pt>
                <c:pt idx="10">
                  <c:v>2</c:v>
                </c:pt>
                <c:pt idx="11">
                  <c:v>1</c:v>
                </c:pt>
                <c:pt idx="12">
                  <c:v>2</c:v>
                </c:pt>
                <c:pt idx="13">
                  <c:v>1</c:v>
                </c:pt>
                <c:pt idx="14">
                  <c:v>1</c:v>
                </c:pt>
                <c:pt idx="15">
                  <c:v>0</c:v>
                </c:pt>
                <c:pt idx="16">
                  <c:v>0</c:v>
                </c:pt>
                <c:pt idx="17">
                  <c:v>1</c:v>
                </c:pt>
                <c:pt idx="18">
                  <c:v>0</c:v>
                </c:pt>
                <c:pt idx="19">
                  <c:v>0</c:v>
                </c:pt>
                <c:pt idx="20">
                  <c:v>0</c:v>
                </c:pt>
                <c:pt idx="21">
                  <c:v>0</c:v>
                </c:pt>
                <c:pt idx="22">
                  <c:v>0</c:v>
                </c:pt>
                <c:pt idx="23">
                  <c:v>1</c:v>
                </c:pt>
                <c:pt idx="24">
                  <c:v>0</c:v>
                </c:pt>
                <c:pt idx="25">
                  <c:v>1</c:v>
                </c:pt>
                <c:pt idx="26">
                  <c:v>1</c:v>
                </c:pt>
                <c:pt idx="27">
                  <c:v>1</c:v>
                </c:pt>
                <c:pt idx="28">
                  <c:v>0</c:v>
                </c:pt>
                <c:pt idx="29">
                  <c:v>1</c:v>
                </c:pt>
                <c:pt idx="30">
                  <c:v>0</c:v>
                </c:pt>
                <c:pt idx="31">
                  <c:v>0</c:v>
                </c:pt>
                <c:pt idx="32">
                  <c:v>0</c:v>
                </c:pt>
                <c:pt idx="33">
                  <c:v>0</c:v>
                </c:pt>
                <c:pt idx="34">
                  <c:v>0</c:v>
                </c:pt>
                <c:pt idx="35">
                  <c:v>0</c:v>
                </c:pt>
                <c:pt idx="36">
                  <c:v>1</c:v>
                </c:pt>
                <c:pt idx="37">
                  <c:v>0</c:v>
                </c:pt>
                <c:pt idx="38">
                  <c:v>2</c:v>
                </c:pt>
                <c:pt idx="39">
                  <c:v>7</c:v>
                </c:pt>
                <c:pt idx="40">
                  <c:v>4</c:v>
                </c:pt>
              </c:numCache>
            </c:numRef>
          </c:val>
        </c:ser>
        <c:ser>
          <c:idx val="1"/>
          <c:order val="1"/>
          <c:tx>
            <c:strRef>
              <c:f>'Virus Identificados 2014'!$D$5</c:f>
              <c:strCache>
                <c:ptCount val="1"/>
                <c:pt idx="0">
                  <c:v>A no subtipificado</c:v>
                </c:pt>
              </c:strCache>
            </c:strRef>
          </c:tx>
          <c:spPr>
            <a:solidFill>
              <a:srgbClr val="FFFF00"/>
            </a:solidFill>
          </c:spPr>
          <c:invertIfNegative val="0"/>
          <c:val>
            <c:numRef>
              <c:f>'Virus Identificados 2014'!$D$6:$D$57</c:f>
              <c:numCache>
                <c:formatCode>General</c:formatCode>
                <c:ptCount val="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ser>
        <c:ser>
          <c:idx val="2"/>
          <c:order val="2"/>
          <c:tx>
            <c:strRef>
              <c:f>'Virus Identificados 2014'!$E$5</c:f>
              <c:strCache>
                <c:ptCount val="1"/>
                <c:pt idx="0">
                  <c:v>A no subtipificable</c:v>
                </c:pt>
              </c:strCache>
            </c:strRef>
          </c:tx>
          <c:spPr>
            <a:solidFill>
              <a:schemeClr val="tx1"/>
            </a:solidFill>
          </c:spPr>
          <c:invertIfNegative val="0"/>
          <c:val>
            <c:numRef>
              <c:f>'Virus Identificados 2014'!$E$6:$E$57</c:f>
              <c:numCache>
                <c:formatCode>General</c:formatCode>
                <c:ptCount val="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1</c:v>
                </c:pt>
                <c:pt idx="37">
                  <c:v>0</c:v>
                </c:pt>
                <c:pt idx="38">
                  <c:v>0</c:v>
                </c:pt>
                <c:pt idx="39">
                  <c:v>0</c:v>
                </c:pt>
                <c:pt idx="40">
                  <c:v>0</c:v>
                </c:pt>
              </c:numCache>
            </c:numRef>
          </c:val>
        </c:ser>
        <c:ser>
          <c:idx val="3"/>
          <c:order val="3"/>
          <c:tx>
            <c:strRef>
              <c:f>'Virus Identificados 2014'!$F$5</c:f>
              <c:strCache>
                <c:ptCount val="1"/>
                <c:pt idx="0">
                  <c:v>A(H1)</c:v>
                </c:pt>
              </c:strCache>
            </c:strRef>
          </c:tx>
          <c:spPr>
            <a:solidFill>
              <a:srgbClr val="FF0000"/>
            </a:solidFill>
          </c:spPr>
          <c:invertIfNegative val="0"/>
          <c:val>
            <c:numRef>
              <c:f>'Virus Identificados 2014'!$F$6:$F$57</c:f>
              <c:numCache>
                <c:formatCode>General</c:formatCode>
                <c:ptCount val="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ser>
        <c:ser>
          <c:idx val="4"/>
          <c:order val="4"/>
          <c:tx>
            <c:strRef>
              <c:f>'Virus Identificados 2014'!$G$5</c:f>
              <c:strCache>
                <c:ptCount val="1"/>
                <c:pt idx="0">
                  <c:v>A(H3)</c:v>
                </c:pt>
              </c:strCache>
            </c:strRef>
          </c:tx>
          <c:spPr>
            <a:solidFill>
              <a:srgbClr val="00B0F0"/>
            </a:solidFill>
          </c:spPr>
          <c:invertIfNegative val="0"/>
          <c:val>
            <c:numRef>
              <c:f>'Virus Identificados 2014'!$G$6:$G$57</c:f>
              <c:numCache>
                <c:formatCode>General</c:formatCode>
                <c:ptCount val="52"/>
                <c:pt idx="0">
                  <c:v>0</c:v>
                </c:pt>
                <c:pt idx="1">
                  <c:v>0</c:v>
                </c:pt>
                <c:pt idx="2">
                  <c:v>1</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1</c:v>
                </c:pt>
                <c:pt idx="35">
                  <c:v>3</c:v>
                </c:pt>
                <c:pt idx="36">
                  <c:v>2</c:v>
                </c:pt>
                <c:pt idx="37">
                  <c:v>0</c:v>
                </c:pt>
                <c:pt idx="38">
                  <c:v>0</c:v>
                </c:pt>
                <c:pt idx="39">
                  <c:v>0</c:v>
                </c:pt>
                <c:pt idx="40">
                  <c:v>0</c:v>
                </c:pt>
              </c:numCache>
            </c:numRef>
          </c:val>
        </c:ser>
        <c:ser>
          <c:idx val="5"/>
          <c:order val="5"/>
          <c:tx>
            <c:strRef>
              <c:f>'Virus Identificados 2014'!$H$4:$J$4</c:f>
              <c:strCache>
                <c:ptCount val="1"/>
                <c:pt idx="0">
                  <c:v>Influenza  B</c:v>
                </c:pt>
              </c:strCache>
            </c:strRef>
          </c:tx>
          <c:spPr>
            <a:solidFill>
              <a:srgbClr val="99CC00"/>
            </a:solidFill>
          </c:spPr>
          <c:invertIfNegative val="0"/>
          <c:val>
            <c:numRef>
              <c:f>'Virus Identificados 2014'!$X$6:$X$57</c:f>
              <c:numCache>
                <c:formatCode>General</c:formatCode>
                <c:ptCount val="52"/>
                <c:pt idx="0">
                  <c:v>6</c:v>
                </c:pt>
                <c:pt idx="1">
                  <c:v>0</c:v>
                </c:pt>
                <c:pt idx="2">
                  <c:v>6</c:v>
                </c:pt>
                <c:pt idx="3">
                  <c:v>3</c:v>
                </c:pt>
                <c:pt idx="4">
                  <c:v>1</c:v>
                </c:pt>
                <c:pt idx="5">
                  <c:v>4</c:v>
                </c:pt>
                <c:pt idx="6">
                  <c:v>3</c:v>
                </c:pt>
                <c:pt idx="7">
                  <c:v>4</c:v>
                </c:pt>
                <c:pt idx="8">
                  <c:v>0</c:v>
                </c:pt>
                <c:pt idx="9">
                  <c:v>4</c:v>
                </c:pt>
                <c:pt idx="10">
                  <c:v>0</c:v>
                </c:pt>
                <c:pt idx="11">
                  <c:v>2</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1</c:v>
                </c:pt>
                <c:pt idx="28">
                  <c:v>1</c:v>
                </c:pt>
                <c:pt idx="29">
                  <c:v>1</c:v>
                </c:pt>
                <c:pt idx="30">
                  <c:v>0</c:v>
                </c:pt>
                <c:pt idx="31">
                  <c:v>2</c:v>
                </c:pt>
                <c:pt idx="32">
                  <c:v>0</c:v>
                </c:pt>
                <c:pt idx="33">
                  <c:v>1</c:v>
                </c:pt>
                <c:pt idx="34">
                  <c:v>1</c:v>
                </c:pt>
                <c:pt idx="35">
                  <c:v>4</c:v>
                </c:pt>
                <c:pt idx="36">
                  <c:v>6</c:v>
                </c:pt>
                <c:pt idx="37">
                  <c:v>2</c:v>
                </c:pt>
                <c:pt idx="38">
                  <c:v>10</c:v>
                </c:pt>
                <c:pt idx="39">
                  <c:v>4</c:v>
                </c:pt>
                <c:pt idx="40">
                  <c:v>7</c:v>
                </c:pt>
                <c:pt idx="41">
                  <c:v>0</c:v>
                </c:pt>
                <c:pt idx="42">
                  <c:v>0</c:v>
                </c:pt>
                <c:pt idx="43">
                  <c:v>0</c:v>
                </c:pt>
                <c:pt idx="44">
                  <c:v>0</c:v>
                </c:pt>
                <c:pt idx="45">
                  <c:v>0</c:v>
                </c:pt>
                <c:pt idx="46">
                  <c:v>0</c:v>
                </c:pt>
                <c:pt idx="47">
                  <c:v>0</c:v>
                </c:pt>
                <c:pt idx="48">
                  <c:v>0</c:v>
                </c:pt>
                <c:pt idx="49">
                  <c:v>0</c:v>
                </c:pt>
                <c:pt idx="50">
                  <c:v>0</c:v>
                </c:pt>
                <c:pt idx="51">
                  <c:v>0</c:v>
                </c:pt>
              </c:numCache>
            </c:numRef>
          </c:val>
        </c:ser>
        <c:ser>
          <c:idx val="8"/>
          <c:order val="6"/>
          <c:tx>
            <c:strRef>
              <c:f>'Virus Identificados 2014'!$K$5</c:f>
              <c:strCache>
                <c:ptCount val="1"/>
                <c:pt idx="0">
                  <c:v>Parainfluenza </c:v>
                </c:pt>
              </c:strCache>
            </c:strRef>
          </c:tx>
          <c:spPr>
            <a:solidFill>
              <a:srgbClr val="6600CC"/>
            </a:solidFill>
          </c:spPr>
          <c:invertIfNegative val="0"/>
          <c:val>
            <c:numRef>
              <c:f>'Virus Identificados 2014'!$K$6:$K$57</c:f>
              <c:numCache>
                <c:formatCode>General</c:formatCode>
                <c:ptCount val="52"/>
                <c:pt idx="0">
                  <c:v>1</c:v>
                </c:pt>
                <c:pt idx="1">
                  <c:v>0</c:v>
                </c:pt>
                <c:pt idx="2">
                  <c:v>1</c:v>
                </c:pt>
                <c:pt idx="3">
                  <c:v>2</c:v>
                </c:pt>
                <c:pt idx="4">
                  <c:v>0</c:v>
                </c:pt>
                <c:pt idx="5">
                  <c:v>5</c:v>
                </c:pt>
                <c:pt idx="6">
                  <c:v>9</c:v>
                </c:pt>
                <c:pt idx="7">
                  <c:v>10</c:v>
                </c:pt>
                <c:pt idx="8">
                  <c:v>7</c:v>
                </c:pt>
                <c:pt idx="9">
                  <c:v>9</c:v>
                </c:pt>
                <c:pt idx="10">
                  <c:v>1</c:v>
                </c:pt>
                <c:pt idx="11">
                  <c:v>12</c:v>
                </c:pt>
                <c:pt idx="12">
                  <c:v>4</c:v>
                </c:pt>
                <c:pt idx="13">
                  <c:v>3</c:v>
                </c:pt>
                <c:pt idx="14">
                  <c:v>10</c:v>
                </c:pt>
                <c:pt idx="15">
                  <c:v>5</c:v>
                </c:pt>
                <c:pt idx="16">
                  <c:v>11</c:v>
                </c:pt>
                <c:pt idx="17">
                  <c:v>6</c:v>
                </c:pt>
                <c:pt idx="18">
                  <c:v>4</c:v>
                </c:pt>
                <c:pt idx="19">
                  <c:v>8</c:v>
                </c:pt>
                <c:pt idx="20">
                  <c:v>11</c:v>
                </c:pt>
                <c:pt idx="21">
                  <c:v>9</c:v>
                </c:pt>
                <c:pt idx="22">
                  <c:v>8</c:v>
                </c:pt>
                <c:pt idx="23">
                  <c:v>5</c:v>
                </c:pt>
                <c:pt idx="24">
                  <c:v>5</c:v>
                </c:pt>
                <c:pt idx="25">
                  <c:v>9</c:v>
                </c:pt>
                <c:pt idx="26">
                  <c:v>4</c:v>
                </c:pt>
                <c:pt idx="27">
                  <c:v>2</c:v>
                </c:pt>
                <c:pt idx="28">
                  <c:v>2</c:v>
                </c:pt>
                <c:pt idx="29">
                  <c:v>7</c:v>
                </c:pt>
                <c:pt idx="30">
                  <c:v>1</c:v>
                </c:pt>
                <c:pt idx="31">
                  <c:v>0</c:v>
                </c:pt>
                <c:pt idx="32">
                  <c:v>1</c:v>
                </c:pt>
                <c:pt idx="33">
                  <c:v>3</c:v>
                </c:pt>
                <c:pt idx="34">
                  <c:v>5</c:v>
                </c:pt>
                <c:pt idx="35">
                  <c:v>0</c:v>
                </c:pt>
                <c:pt idx="36">
                  <c:v>2</c:v>
                </c:pt>
                <c:pt idx="37">
                  <c:v>4</c:v>
                </c:pt>
                <c:pt idx="38">
                  <c:v>1</c:v>
                </c:pt>
                <c:pt idx="39">
                  <c:v>1</c:v>
                </c:pt>
                <c:pt idx="40">
                  <c:v>2</c:v>
                </c:pt>
              </c:numCache>
            </c:numRef>
          </c:val>
        </c:ser>
        <c:ser>
          <c:idx val="9"/>
          <c:order val="7"/>
          <c:tx>
            <c:strRef>
              <c:f>'Virus Identificados 2014'!$L$5</c:f>
              <c:strCache>
                <c:ptCount val="1"/>
                <c:pt idx="0">
                  <c:v>VSR </c:v>
                </c:pt>
              </c:strCache>
            </c:strRef>
          </c:tx>
          <c:spPr>
            <a:solidFill>
              <a:srgbClr val="0070C0"/>
            </a:solidFill>
          </c:spPr>
          <c:invertIfNegative val="0"/>
          <c:val>
            <c:numRef>
              <c:f>'Virus Identificados 2014'!$L$6:$L$57</c:f>
              <c:numCache>
                <c:formatCode>General</c:formatCode>
                <c:ptCount val="52"/>
                <c:pt idx="0">
                  <c:v>1</c:v>
                </c:pt>
                <c:pt idx="1">
                  <c:v>0</c:v>
                </c:pt>
                <c:pt idx="2">
                  <c:v>0</c:v>
                </c:pt>
                <c:pt idx="3">
                  <c:v>1</c:v>
                </c:pt>
                <c:pt idx="4">
                  <c:v>1</c:v>
                </c:pt>
                <c:pt idx="5">
                  <c:v>1</c:v>
                </c:pt>
                <c:pt idx="6">
                  <c:v>1</c:v>
                </c:pt>
                <c:pt idx="7">
                  <c:v>1</c:v>
                </c:pt>
                <c:pt idx="8">
                  <c:v>1</c:v>
                </c:pt>
                <c:pt idx="9">
                  <c:v>1</c:v>
                </c:pt>
                <c:pt idx="10">
                  <c:v>1</c:v>
                </c:pt>
                <c:pt idx="11">
                  <c:v>0</c:v>
                </c:pt>
                <c:pt idx="12">
                  <c:v>0</c:v>
                </c:pt>
                <c:pt idx="13">
                  <c:v>0</c:v>
                </c:pt>
                <c:pt idx="14">
                  <c:v>0</c:v>
                </c:pt>
                <c:pt idx="15">
                  <c:v>1</c:v>
                </c:pt>
                <c:pt idx="16">
                  <c:v>0</c:v>
                </c:pt>
                <c:pt idx="17">
                  <c:v>1</c:v>
                </c:pt>
                <c:pt idx="18">
                  <c:v>0</c:v>
                </c:pt>
                <c:pt idx="19">
                  <c:v>0</c:v>
                </c:pt>
                <c:pt idx="20">
                  <c:v>0</c:v>
                </c:pt>
                <c:pt idx="21">
                  <c:v>0</c:v>
                </c:pt>
                <c:pt idx="22">
                  <c:v>0</c:v>
                </c:pt>
                <c:pt idx="23">
                  <c:v>0</c:v>
                </c:pt>
                <c:pt idx="24">
                  <c:v>0</c:v>
                </c:pt>
                <c:pt idx="25">
                  <c:v>2</c:v>
                </c:pt>
                <c:pt idx="26">
                  <c:v>2</c:v>
                </c:pt>
                <c:pt idx="27">
                  <c:v>3</c:v>
                </c:pt>
                <c:pt idx="28">
                  <c:v>0</c:v>
                </c:pt>
                <c:pt idx="29">
                  <c:v>3</c:v>
                </c:pt>
                <c:pt idx="30">
                  <c:v>0</c:v>
                </c:pt>
                <c:pt idx="31">
                  <c:v>0</c:v>
                </c:pt>
                <c:pt idx="32">
                  <c:v>5</c:v>
                </c:pt>
                <c:pt idx="33">
                  <c:v>7</c:v>
                </c:pt>
                <c:pt idx="34">
                  <c:v>3</c:v>
                </c:pt>
                <c:pt idx="35">
                  <c:v>16</c:v>
                </c:pt>
                <c:pt idx="36">
                  <c:v>21</c:v>
                </c:pt>
                <c:pt idx="37">
                  <c:v>32</c:v>
                </c:pt>
                <c:pt idx="38">
                  <c:v>42</c:v>
                </c:pt>
                <c:pt idx="39">
                  <c:v>31</c:v>
                </c:pt>
                <c:pt idx="40">
                  <c:v>24</c:v>
                </c:pt>
              </c:numCache>
            </c:numRef>
          </c:val>
        </c:ser>
        <c:ser>
          <c:idx val="10"/>
          <c:order val="8"/>
          <c:tx>
            <c:strRef>
              <c:f>'Virus Identificados 2014'!$M$5</c:f>
              <c:strCache>
                <c:ptCount val="1"/>
                <c:pt idx="0">
                  <c:v>Adenovirus</c:v>
                </c:pt>
              </c:strCache>
            </c:strRef>
          </c:tx>
          <c:spPr>
            <a:solidFill>
              <a:srgbClr val="FF99FF"/>
            </a:solidFill>
          </c:spPr>
          <c:invertIfNegative val="0"/>
          <c:val>
            <c:numRef>
              <c:f>'Virus Identificados 2014'!$M$6:$M$57</c:f>
              <c:numCache>
                <c:formatCode>General</c:formatCode>
                <c:ptCount val="52"/>
                <c:pt idx="0">
                  <c:v>0</c:v>
                </c:pt>
                <c:pt idx="1">
                  <c:v>0</c:v>
                </c:pt>
                <c:pt idx="2">
                  <c:v>0</c:v>
                </c:pt>
                <c:pt idx="3">
                  <c:v>0</c:v>
                </c:pt>
                <c:pt idx="4">
                  <c:v>0</c:v>
                </c:pt>
                <c:pt idx="5">
                  <c:v>0</c:v>
                </c:pt>
                <c:pt idx="6">
                  <c:v>1</c:v>
                </c:pt>
                <c:pt idx="7">
                  <c:v>0</c:v>
                </c:pt>
                <c:pt idx="8">
                  <c:v>1</c:v>
                </c:pt>
                <c:pt idx="9">
                  <c:v>2</c:v>
                </c:pt>
                <c:pt idx="10">
                  <c:v>1</c:v>
                </c:pt>
                <c:pt idx="11">
                  <c:v>0</c:v>
                </c:pt>
                <c:pt idx="12">
                  <c:v>0</c:v>
                </c:pt>
                <c:pt idx="13">
                  <c:v>0</c:v>
                </c:pt>
                <c:pt idx="14">
                  <c:v>0</c:v>
                </c:pt>
                <c:pt idx="15">
                  <c:v>0</c:v>
                </c:pt>
                <c:pt idx="16">
                  <c:v>0</c:v>
                </c:pt>
                <c:pt idx="17">
                  <c:v>0</c:v>
                </c:pt>
                <c:pt idx="18">
                  <c:v>0</c:v>
                </c:pt>
                <c:pt idx="19">
                  <c:v>0</c:v>
                </c:pt>
                <c:pt idx="20">
                  <c:v>1</c:v>
                </c:pt>
                <c:pt idx="21">
                  <c:v>0</c:v>
                </c:pt>
                <c:pt idx="22">
                  <c:v>2</c:v>
                </c:pt>
                <c:pt idx="23">
                  <c:v>0</c:v>
                </c:pt>
                <c:pt idx="24">
                  <c:v>0</c:v>
                </c:pt>
                <c:pt idx="25">
                  <c:v>0</c:v>
                </c:pt>
                <c:pt idx="26">
                  <c:v>0</c:v>
                </c:pt>
                <c:pt idx="27">
                  <c:v>0</c:v>
                </c:pt>
                <c:pt idx="28">
                  <c:v>0</c:v>
                </c:pt>
                <c:pt idx="29">
                  <c:v>2</c:v>
                </c:pt>
                <c:pt idx="30">
                  <c:v>0</c:v>
                </c:pt>
                <c:pt idx="31">
                  <c:v>0</c:v>
                </c:pt>
                <c:pt idx="32">
                  <c:v>0</c:v>
                </c:pt>
                <c:pt idx="33">
                  <c:v>0</c:v>
                </c:pt>
                <c:pt idx="34">
                  <c:v>0</c:v>
                </c:pt>
                <c:pt idx="35">
                  <c:v>0</c:v>
                </c:pt>
                <c:pt idx="36">
                  <c:v>0</c:v>
                </c:pt>
                <c:pt idx="37">
                  <c:v>0</c:v>
                </c:pt>
                <c:pt idx="38">
                  <c:v>0</c:v>
                </c:pt>
                <c:pt idx="39">
                  <c:v>0</c:v>
                </c:pt>
                <c:pt idx="40">
                  <c:v>0</c:v>
                </c:pt>
              </c:numCache>
            </c:numRef>
          </c:val>
        </c:ser>
        <c:ser>
          <c:idx val="11"/>
          <c:order val="9"/>
          <c:tx>
            <c:strRef>
              <c:f>'Virus Identificados 2014'!$N$5</c:f>
              <c:strCache>
                <c:ptCount val="1"/>
                <c:pt idx="0">
                  <c:v>Metapneumovirus</c:v>
                </c:pt>
              </c:strCache>
            </c:strRef>
          </c:tx>
          <c:spPr>
            <a:solidFill>
              <a:schemeClr val="accent6">
                <a:lumMod val="50000"/>
              </a:schemeClr>
            </a:solidFill>
          </c:spPr>
          <c:invertIfNegative val="0"/>
          <c:val>
            <c:numRef>
              <c:f>'Virus Identificados 2014'!$N$6:$N$57</c:f>
              <c:numCache>
                <c:formatCode>General</c:formatCode>
                <c:ptCount val="52"/>
                <c:pt idx="0">
                  <c:v>0</c:v>
                </c:pt>
                <c:pt idx="1">
                  <c:v>0</c:v>
                </c:pt>
                <c:pt idx="2">
                  <c:v>1</c:v>
                </c:pt>
                <c:pt idx="3">
                  <c:v>0</c:v>
                </c:pt>
                <c:pt idx="4">
                  <c:v>0</c:v>
                </c:pt>
                <c:pt idx="5">
                  <c:v>0</c:v>
                </c:pt>
                <c:pt idx="6">
                  <c:v>2</c:v>
                </c:pt>
                <c:pt idx="7">
                  <c:v>0</c:v>
                </c:pt>
                <c:pt idx="8">
                  <c:v>1</c:v>
                </c:pt>
                <c:pt idx="9">
                  <c:v>1</c:v>
                </c:pt>
                <c:pt idx="10">
                  <c:v>0</c:v>
                </c:pt>
                <c:pt idx="11">
                  <c:v>1</c:v>
                </c:pt>
                <c:pt idx="12">
                  <c:v>0</c:v>
                </c:pt>
                <c:pt idx="13">
                  <c:v>0</c:v>
                </c:pt>
                <c:pt idx="14">
                  <c:v>0</c:v>
                </c:pt>
                <c:pt idx="15">
                  <c:v>0</c:v>
                </c:pt>
                <c:pt idx="16">
                  <c:v>0</c:v>
                </c:pt>
                <c:pt idx="17">
                  <c:v>1</c:v>
                </c:pt>
                <c:pt idx="18">
                  <c:v>0</c:v>
                </c:pt>
                <c:pt idx="19">
                  <c:v>0</c:v>
                </c:pt>
                <c:pt idx="20">
                  <c:v>0</c:v>
                </c:pt>
                <c:pt idx="21">
                  <c:v>1</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ser>
        <c:ser>
          <c:idx val="12"/>
          <c:order val="10"/>
          <c:tx>
            <c:strRef>
              <c:f>'Virus Identificados 2014'!$O$5</c:f>
              <c:strCache>
                <c:ptCount val="1"/>
                <c:pt idx="0">
                  <c:v>Rinovirus</c:v>
                </c:pt>
              </c:strCache>
            </c:strRef>
          </c:tx>
          <c:spPr>
            <a:solidFill>
              <a:srgbClr val="CC99FF"/>
            </a:solidFill>
          </c:spPr>
          <c:invertIfNegative val="0"/>
          <c:val>
            <c:numRef>
              <c:f>'Virus Identificados 2014'!$O$6:$O$57</c:f>
              <c:numCache>
                <c:formatCode>General</c:formatCode>
                <c:ptCount val="52"/>
                <c:pt idx="0">
                  <c:v>1</c:v>
                </c:pt>
                <c:pt idx="1">
                  <c:v>4</c:v>
                </c:pt>
                <c:pt idx="2">
                  <c:v>11</c:v>
                </c:pt>
                <c:pt idx="3">
                  <c:v>8</c:v>
                </c:pt>
                <c:pt idx="4">
                  <c:v>5</c:v>
                </c:pt>
                <c:pt idx="5">
                  <c:v>3</c:v>
                </c:pt>
                <c:pt idx="6">
                  <c:v>6</c:v>
                </c:pt>
                <c:pt idx="7">
                  <c:v>7</c:v>
                </c:pt>
                <c:pt idx="8">
                  <c:v>11</c:v>
                </c:pt>
                <c:pt idx="9">
                  <c:v>6</c:v>
                </c:pt>
                <c:pt idx="10">
                  <c:v>3</c:v>
                </c:pt>
                <c:pt idx="11">
                  <c:v>6</c:v>
                </c:pt>
                <c:pt idx="12">
                  <c:v>1</c:v>
                </c:pt>
                <c:pt idx="13">
                  <c:v>4</c:v>
                </c:pt>
                <c:pt idx="14">
                  <c:v>5</c:v>
                </c:pt>
                <c:pt idx="15">
                  <c:v>8</c:v>
                </c:pt>
                <c:pt idx="16">
                  <c:v>10</c:v>
                </c:pt>
                <c:pt idx="17">
                  <c:v>5</c:v>
                </c:pt>
                <c:pt idx="18">
                  <c:v>0</c:v>
                </c:pt>
                <c:pt idx="19">
                  <c:v>7</c:v>
                </c:pt>
                <c:pt idx="20">
                  <c:v>7</c:v>
                </c:pt>
                <c:pt idx="21">
                  <c:v>19</c:v>
                </c:pt>
                <c:pt idx="22">
                  <c:v>10</c:v>
                </c:pt>
                <c:pt idx="23">
                  <c:v>9</c:v>
                </c:pt>
                <c:pt idx="24">
                  <c:v>13</c:v>
                </c:pt>
                <c:pt idx="25">
                  <c:v>6</c:v>
                </c:pt>
                <c:pt idx="26">
                  <c:v>2</c:v>
                </c:pt>
                <c:pt idx="27">
                  <c:v>5</c:v>
                </c:pt>
                <c:pt idx="28">
                  <c:v>1</c:v>
                </c:pt>
                <c:pt idx="29">
                  <c:v>4</c:v>
                </c:pt>
                <c:pt idx="30">
                  <c:v>4</c:v>
                </c:pt>
                <c:pt idx="31">
                  <c:v>0</c:v>
                </c:pt>
                <c:pt idx="32">
                  <c:v>2</c:v>
                </c:pt>
                <c:pt idx="33">
                  <c:v>6</c:v>
                </c:pt>
                <c:pt idx="34">
                  <c:v>7</c:v>
                </c:pt>
                <c:pt idx="35">
                  <c:v>0</c:v>
                </c:pt>
                <c:pt idx="36">
                  <c:v>5</c:v>
                </c:pt>
                <c:pt idx="37">
                  <c:v>1</c:v>
                </c:pt>
                <c:pt idx="38">
                  <c:v>6</c:v>
                </c:pt>
                <c:pt idx="39">
                  <c:v>12</c:v>
                </c:pt>
                <c:pt idx="40">
                  <c:v>4</c:v>
                </c:pt>
              </c:numCache>
            </c:numRef>
          </c:val>
        </c:ser>
        <c:ser>
          <c:idx val="13"/>
          <c:order val="11"/>
          <c:tx>
            <c:strRef>
              <c:f>'Virus Identificados 2014'!$P$5</c:f>
              <c:strCache>
                <c:ptCount val="1"/>
                <c:pt idx="0">
                  <c:v>Coronavirus</c:v>
                </c:pt>
              </c:strCache>
            </c:strRef>
          </c:tx>
          <c:spPr>
            <a:solidFill>
              <a:srgbClr val="C00000"/>
            </a:solidFill>
          </c:spPr>
          <c:invertIfNegative val="0"/>
          <c:val>
            <c:numRef>
              <c:f>'Virus Identificados 2014'!$P$6:$P$57</c:f>
              <c:numCache>
                <c:formatCode>General</c:formatCode>
                <c:ptCount val="52"/>
                <c:pt idx="0">
                  <c:v>0</c:v>
                </c:pt>
                <c:pt idx="1">
                  <c:v>0</c:v>
                </c:pt>
                <c:pt idx="2">
                  <c:v>2</c:v>
                </c:pt>
                <c:pt idx="3">
                  <c:v>0</c:v>
                </c:pt>
                <c:pt idx="4">
                  <c:v>0</c:v>
                </c:pt>
                <c:pt idx="5">
                  <c:v>0</c:v>
                </c:pt>
                <c:pt idx="6">
                  <c:v>0</c:v>
                </c:pt>
                <c:pt idx="7">
                  <c:v>1</c:v>
                </c:pt>
                <c:pt idx="8">
                  <c:v>0</c:v>
                </c:pt>
                <c:pt idx="9">
                  <c:v>3</c:v>
                </c:pt>
                <c:pt idx="10">
                  <c:v>1</c:v>
                </c:pt>
                <c:pt idx="11">
                  <c:v>6</c:v>
                </c:pt>
                <c:pt idx="12">
                  <c:v>0</c:v>
                </c:pt>
                <c:pt idx="13">
                  <c:v>2</c:v>
                </c:pt>
                <c:pt idx="14">
                  <c:v>2</c:v>
                </c:pt>
                <c:pt idx="15">
                  <c:v>3</c:v>
                </c:pt>
                <c:pt idx="16">
                  <c:v>3</c:v>
                </c:pt>
                <c:pt idx="17">
                  <c:v>3</c:v>
                </c:pt>
                <c:pt idx="18">
                  <c:v>1</c:v>
                </c:pt>
                <c:pt idx="19">
                  <c:v>2</c:v>
                </c:pt>
                <c:pt idx="20">
                  <c:v>3</c:v>
                </c:pt>
                <c:pt idx="21">
                  <c:v>2</c:v>
                </c:pt>
                <c:pt idx="22">
                  <c:v>0</c:v>
                </c:pt>
                <c:pt idx="23">
                  <c:v>0</c:v>
                </c:pt>
                <c:pt idx="24">
                  <c:v>2</c:v>
                </c:pt>
                <c:pt idx="25">
                  <c:v>1</c:v>
                </c:pt>
                <c:pt idx="26">
                  <c:v>0</c:v>
                </c:pt>
                <c:pt idx="27">
                  <c:v>0</c:v>
                </c:pt>
                <c:pt idx="28">
                  <c:v>2</c:v>
                </c:pt>
                <c:pt idx="29">
                  <c:v>3</c:v>
                </c:pt>
                <c:pt idx="30">
                  <c:v>2</c:v>
                </c:pt>
                <c:pt idx="31">
                  <c:v>2</c:v>
                </c:pt>
                <c:pt idx="32">
                  <c:v>0</c:v>
                </c:pt>
                <c:pt idx="33">
                  <c:v>0</c:v>
                </c:pt>
                <c:pt idx="34">
                  <c:v>0</c:v>
                </c:pt>
                <c:pt idx="35">
                  <c:v>2</c:v>
                </c:pt>
                <c:pt idx="36">
                  <c:v>0</c:v>
                </c:pt>
                <c:pt idx="37">
                  <c:v>1</c:v>
                </c:pt>
                <c:pt idx="38">
                  <c:v>1</c:v>
                </c:pt>
                <c:pt idx="39">
                  <c:v>1</c:v>
                </c:pt>
                <c:pt idx="40">
                  <c:v>0</c:v>
                </c:pt>
              </c:numCache>
            </c:numRef>
          </c:val>
        </c:ser>
        <c:ser>
          <c:idx val="14"/>
          <c:order val="12"/>
          <c:tx>
            <c:strRef>
              <c:f>'Virus Identificados 2014'!$Q$5</c:f>
              <c:strCache>
                <c:ptCount val="1"/>
                <c:pt idx="0">
                  <c:v>Bocavirus</c:v>
                </c:pt>
              </c:strCache>
            </c:strRef>
          </c:tx>
          <c:spPr>
            <a:solidFill>
              <a:schemeClr val="accent3">
                <a:lumMod val="50000"/>
              </a:schemeClr>
            </a:solidFill>
          </c:spPr>
          <c:invertIfNegative val="0"/>
          <c:val>
            <c:numRef>
              <c:f>'Virus Identificados 2014'!$Q$6:$Q$57</c:f>
              <c:numCache>
                <c:formatCode>General</c:formatCode>
                <c:ptCount val="52"/>
                <c:pt idx="0">
                  <c:v>0</c:v>
                </c:pt>
                <c:pt idx="1">
                  <c:v>0</c:v>
                </c:pt>
                <c:pt idx="2">
                  <c:v>0</c:v>
                </c:pt>
                <c:pt idx="3">
                  <c:v>0</c:v>
                </c:pt>
                <c:pt idx="4">
                  <c:v>2</c:v>
                </c:pt>
                <c:pt idx="5">
                  <c:v>0</c:v>
                </c:pt>
                <c:pt idx="6">
                  <c:v>0</c:v>
                </c:pt>
                <c:pt idx="7">
                  <c:v>0</c:v>
                </c:pt>
                <c:pt idx="8">
                  <c:v>1</c:v>
                </c:pt>
                <c:pt idx="9">
                  <c:v>4</c:v>
                </c:pt>
                <c:pt idx="10">
                  <c:v>2</c:v>
                </c:pt>
                <c:pt idx="11">
                  <c:v>1</c:v>
                </c:pt>
                <c:pt idx="12">
                  <c:v>0</c:v>
                </c:pt>
                <c:pt idx="13">
                  <c:v>0</c:v>
                </c:pt>
                <c:pt idx="14">
                  <c:v>1</c:v>
                </c:pt>
                <c:pt idx="15">
                  <c:v>1</c:v>
                </c:pt>
                <c:pt idx="16">
                  <c:v>0</c:v>
                </c:pt>
                <c:pt idx="17">
                  <c:v>1</c:v>
                </c:pt>
                <c:pt idx="18">
                  <c:v>0</c:v>
                </c:pt>
                <c:pt idx="19">
                  <c:v>1</c:v>
                </c:pt>
                <c:pt idx="20">
                  <c:v>0</c:v>
                </c:pt>
                <c:pt idx="21">
                  <c:v>1</c:v>
                </c:pt>
                <c:pt idx="22">
                  <c:v>0</c:v>
                </c:pt>
                <c:pt idx="23">
                  <c:v>1</c:v>
                </c:pt>
                <c:pt idx="24">
                  <c:v>0</c:v>
                </c:pt>
                <c:pt idx="25">
                  <c:v>1</c:v>
                </c:pt>
                <c:pt idx="26">
                  <c:v>0</c:v>
                </c:pt>
                <c:pt idx="27">
                  <c:v>1</c:v>
                </c:pt>
                <c:pt idx="28">
                  <c:v>0</c:v>
                </c:pt>
                <c:pt idx="29">
                  <c:v>0</c:v>
                </c:pt>
                <c:pt idx="30">
                  <c:v>2</c:v>
                </c:pt>
                <c:pt idx="31">
                  <c:v>2</c:v>
                </c:pt>
                <c:pt idx="32">
                  <c:v>0</c:v>
                </c:pt>
                <c:pt idx="33">
                  <c:v>1</c:v>
                </c:pt>
                <c:pt idx="34">
                  <c:v>0</c:v>
                </c:pt>
                <c:pt idx="35">
                  <c:v>0</c:v>
                </c:pt>
                <c:pt idx="36">
                  <c:v>0</c:v>
                </c:pt>
                <c:pt idx="37">
                  <c:v>1</c:v>
                </c:pt>
                <c:pt idx="38">
                  <c:v>0</c:v>
                </c:pt>
                <c:pt idx="39">
                  <c:v>0</c:v>
                </c:pt>
                <c:pt idx="40">
                  <c:v>0</c:v>
                </c:pt>
              </c:numCache>
            </c:numRef>
          </c:val>
        </c:ser>
        <c:ser>
          <c:idx val="15"/>
          <c:order val="13"/>
          <c:tx>
            <c:strRef>
              <c:f>'Virus Identificados 2014'!$R$5</c:f>
              <c:strCache>
                <c:ptCount val="1"/>
                <c:pt idx="0">
                  <c:v>Otros</c:v>
                </c:pt>
              </c:strCache>
            </c:strRef>
          </c:tx>
          <c:spPr>
            <a:solidFill>
              <a:schemeClr val="tx1">
                <a:lumMod val="50000"/>
                <a:lumOff val="50000"/>
              </a:schemeClr>
            </a:solidFill>
          </c:spPr>
          <c:invertIfNegative val="0"/>
          <c:val>
            <c:numRef>
              <c:f>'Virus Identificados 2014'!$R$6:$R$57</c:f>
              <c:numCache>
                <c:formatCode>General</c:formatCode>
                <c:ptCount val="52"/>
                <c:pt idx="0">
                  <c:v>0</c:v>
                </c:pt>
                <c:pt idx="1">
                  <c:v>0</c:v>
                </c:pt>
                <c:pt idx="2">
                  <c:v>1</c:v>
                </c:pt>
                <c:pt idx="3">
                  <c:v>1</c:v>
                </c:pt>
                <c:pt idx="4">
                  <c:v>0</c:v>
                </c:pt>
                <c:pt idx="5">
                  <c:v>1</c:v>
                </c:pt>
                <c:pt idx="6">
                  <c:v>1</c:v>
                </c:pt>
                <c:pt idx="7">
                  <c:v>1</c:v>
                </c:pt>
                <c:pt idx="8">
                  <c:v>0</c:v>
                </c:pt>
                <c:pt idx="9">
                  <c:v>1</c:v>
                </c:pt>
                <c:pt idx="10">
                  <c:v>0</c:v>
                </c:pt>
                <c:pt idx="11">
                  <c:v>1</c:v>
                </c:pt>
                <c:pt idx="12">
                  <c:v>1</c:v>
                </c:pt>
                <c:pt idx="13">
                  <c:v>0</c:v>
                </c:pt>
                <c:pt idx="14">
                  <c:v>2</c:v>
                </c:pt>
                <c:pt idx="15">
                  <c:v>1</c:v>
                </c:pt>
                <c:pt idx="16">
                  <c:v>1</c:v>
                </c:pt>
                <c:pt idx="17">
                  <c:v>0</c:v>
                </c:pt>
                <c:pt idx="18">
                  <c:v>0</c:v>
                </c:pt>
                <c:pt idx="19">
                  <c:v>2</c:v>
                </c:pt>
                <c:pt idx="20">
                  <c:v>1</c:v>
                </c:pt>
                <c:pt idx="21">
                  <c:v>5</c:v>
                </c:pt>
                <c:pt idx="22">
                  <c:v>4</c:v>
                </c:pt>
                <c:pt idx="23">
                  <c:v>5</c:v>
                </c:pt>
                <c:pt idx="24">
                  <c:v>4</c:v>
                </c:pt>
                <c:pt idx="25">
                  <c:v>1</c:v>
                </c:pt>
                <c:pt idx="26">
                  <c:v>2</c:v>
                </c:pt>
                <c:pt idx="27">
                  <c:v>3</c:v>
                </c:pt>
                <c:pt idx="28">
                  <c:v>4</c:v>
                </c:pt>
                <c:pt idx="29">
                  <c:v>5</c:v>
                </c:pt>
                <c:pt idx="30">
                  <c:v>2</c:v>
                </c:pt>
                <c:pt idx="31">
                  <c:v>0</c:v>
                </c:pt>
                <c:pt idx="32">
                  <c:v>2</c:v>
                </c:pt>
                <c:pt idx="33">
                  <c:v>0</c:v>
                </c:pt>
                <c:pt idx="34">
                  <c:v>0</c:v>
                </c:pt>
                <c:pt idx="35">
                  <c:v>1</c:v>
                </c:pt>
                <c:pt idx="36">
                  <c:v>1</c:v>
                </c:pt>
                <c:pt idx="37">
                  <c:v>0</c:v>
                </c:pt>
                <c:pt idx="38">
                  <c:v>1</c:v>
                </c:pt>
                <c:pt idx="39">
                  <c:v>2</c:v>
                </c:pt>
                <c:pt idx="40">
                  <c:v>2</c:v>
                </c:pt>
              </c:numCache>
            </c:numRef>
          </c:val>
        </c:ser>
        <c:dLbls>
          <c:showLegendKey val="0"/>
          <c:showVal val="0"/>
          <c:showCatName val="0"/>
          <c:showSerName val="0"/>
          <c:showPercent val="0"/>
          <c:showBubbleSize val="0"/>
        </c:dLbls>
        <c:gapWidth val="38"/>
        <c:overlap val="100"/>
        <c:axId val="110507136"/>
        <c:axId val="110509056"/>
      </c:barChart>
      <c:lineChart>
        <c:grouping val="standard"/>
        <c:varyColors val="0"/>
        <c:ser>
          <c:idx val="16"/>
          <c:order val="14"/>
          <c:tx>
            <c:strRef>
              <c:f>'Virus Identificados 2014'!$Y$5</c:f>
              <c:strCache>
                <c:ptCount val="1"/>
                <c:pt idx="0">
                  <c:v>% Positivos</c:v>
                </c:pt>
              </c:strCache>
            </c:strRef>
          </c:tx>
          <c:spPr>
            <a:ln>
              <a:solidFill>
                <a:sysClr val="windowText" lastClr="000000"/>
              </a:solidFill>
            </a:ln>
          </c:spPr>
          <c:marker>
            <c:symbol val="none"/>
          </c:marker>
          <c:val>
            <c:numRef>
              <c:f>'Virus Identificados 2014'!$Y$6:$Y$57</c:f>
              <c:numCache>
                <c:formatCode>0.0%</c:formatCode>
                <c:ptCount val="52"/>
                <c:pt idx="0">
                  <c:v>0.27272727272727271</c:v>
                </c:pt>
                <c:pt idx="1">
                  <c:v>0.17391304347826086</c:v>
                </c:pt>
                <c:pt idx="2">
                  <c:v>0.37681159420289856</c:v>
                </c:pt>
                <c:pt idx="3">
                  <c:v>0.47058823529411764</c:v>
                </c:pt>
                <c:pt idx="4">
                  <c:v>0.27777777777777779</c:v>
                </c:pt>
                <c:pt idx="5">
                  <c:v>0.27272727272727271</c:v>
                </c:pt>
                <c:pt idx="6">
                  <c:v>0.52272727272727271</c:v>
                </c:pt>
                <c:pt idx="7">
                  <c:v>0.43636363636363634</c:v>
                </c:pt>
                <c:pt idx="8">
                  <c:v>0.41379310344827586</c:v>
                </c:pt>
                <c:pt idx="9">
                  <c:v>0.41891891891891891</c:v>
                </c:pt>
                <c:pt idx="10">
                  <c:v>0.27500000000000002</c:v>
                </c:pt>
                <c:pt idx="11">
                  <c:v>0.33333333333333331</c:v>
                </c:pt>
                <c:pt idx="12">
                  <c:v>0.14035087719298245</c:v>
                </c:pt>
                <c:pt idx="13">
                  <c:v>0.21739130434782608</c:v>
                </c:pt>
                <c:pt idx="14">
                  <c:v>0.31343283582089554</c:v>
                </c:pt>
                <c:pt idx="15">
                  <c:v>0.39583333333333331</c:v>
                </c:pt>
                <c:pt idx="16">
                  <c:v>0.45454545454545453</c:v>
                </c:pt>
                <c:pt idx="17">
                  <c:v>0.33333333333333331</c:v>
                </c:pt>
                <c:pt idx="18">
                  <c:v>0.12820512820512819</c:v>
                </c:pt>
                <c:pt idx="19">
                  <c:v>0.28985507246376813</c:v>
                </c:pt>
                <c:pt idx="20">
                  <c:v>0.34328358208955223</c:v>
                </c:pt>
                <c:pt idx="21">
                  <c:v>0.53623188405797106</c:v>
                </c:pt>
                <c:pt idx="22">
                  <c:v>0.5714285714285714</c:v>
                </c:pt>
                <c:pt idx="23">
                  <c:v>0.41176470588235292</c:v>
                </c:pt>
                <c:pt idx="24">
                  <c:v>0.48</c:v>
                </c:pt>
                <c:pt idx="25">
                  <c:v>0.31343283582089554</c:v>
                </c:pt>
                <c:pt idx="26">
                  <c:v>0.18333333333333332</c:v>
                </c:pt>
                <c:pt idx="27">
                  <c:v>0.53333333333333333</c:v>
                </c:pt>
                <c:pt idx="28">
                  <c:v>0.27777777777777779</c:v>
                </c:pt>
                <c:pt idx="29">
                  <c:v>0.33333333333333331</c:v>
                </c:pt>
                <c:pt idx="30">
                  <c:v>0.28205128205128205</c:v>
                </c:pt>
                <c:pt idx="31">
                  <c:v>0.27272727272727271</c:v>
                </c:pt>
                <c:pt idx="32">
                  <c:v>0.29411764705882354</c:v>
                </c:pt>
                <c:pt idx="33">
                  <c:v>0.40909090909090912</c:v>
                </c:pt>
                <c:pt idx="34">
                  <c:v>0.48571428571428571</c:v>
                </c:pt>
                <c:pt idx="35">
                  <c:v>0.44067796610169491</c:v>
                </c:pt>
                <c:pt idx="36">
                  <c:v>0.44827586206896552</c:v>
                </c:pt>
                <c:pt idx="37">
                  <c:v>0.45555555555555555</c:v>
                </c:pt>
                <c:pt idx="38">
                  <c:v>0.58333333333333337</c:v>
                </c:pt>
                <c:pt idx="39">
                  <c:v>0.57425742574257421</c:v>
                </c:pt>
                <c:pt idx="40">
                  <c:v>0.58904109589041098</c:v>
                </c:pt>
                <c:pt idx="41">
                  <c:v>0</c:v>
                </c:pt>
                <c:pt idx="42">
                  <c:v>0</c:v>
                </c:pt>
                <c:pt idx="43">
                  <c:v>0</c:v>
                </c:pt>
                <c:pt idx="44">
                  <c:v>0</c:v>
                </c:pt>
                <c:pt idx="45">
                  <c:v>0</c:v>
                </c:pt>
                <c:pt idx="46">
                  <c:v>0</c:v>
                </c:pt>
                <c:pt idx="47">
                  <c:v>0</c:v>
                </c:pt>
                <c:pt idx="48">
                  <c:v>0</c:v>
                </c:pt>
                <c:pt idx="49">
                  <c:v>0</c:v>
                </c:pt>
                <c:pt idx="50">
                  <c:v>0</c:v>
                </c:pt>
                <c:pt idx="51">
                  <c:v>0</c:v>
                </c:pt>
              </c:numCache>
            </c:numRef>
          </c:val>
          <c:smooth val="0"/>
        </c:ser>
        <c:dLbls>
          <c:showLegendKey val="0"/>
          <c:showVal val="0"/>
          <c:showCatName val="0"/>
          <c:showSerName val="0"/>
          <c:showPercent val="0"/>
          <c:showBubbleSize val="0"/>
        </c:dLbls>
        <c:marker val="1"/>
        <c:smooth val="0"/>
        <c:axId val="118744960"/>
        <c:axId val="118746496"/>
      </c:lineChart>
      <c:catAx>
        <c:axId val="110507136"/>
        <c:scaling>
          <c:orientation val="minMax"/>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s-ES"/>
          </a:p>
        </c:txPr>
        <c:crossAx val="110509056"/>
        <c:crosses val="autoZero"/>
        <c:auto val="1"/>
        <c:lblAlgn val="ctr"/>
        <c:lblOffset val="100"/>
        <c:tickLblSkip val="2"/>
        <c:noMultiLvlLbl val="0"/>
      </c:catAx>
      <c:valAx>
        <c:axId val="110509056"/>
        <c:scaling>
          <c:orientation val="minMax"/>
        </c:scaling>
        <c:delete val="0"/>
        <c:axPos val="l"/>
        <c:majorGridlines/>
        <c:title>
          <c:tx>
            <c:rich>
              <a:bodyPr/>
              <a:lstStyle/>
              <a:p>
                <a:pPr>
                  <a:defRPr sz="1000" b="1" i="0" u="none" strike="noStrike" baseline="0">
                    <a:solidFill>
                      <a:srgbClr val="000000"/>
                    </a:solidFill>
                    <a:latin typeface="Calibri"/>
                    <a:ea typeface="Calibri"/>
                    <a:cs typeface="Calibri"/>
                  </a:defRPr>
                </a:pPr>
                <a:r>
                  <a:rPr lang="es-ES"/>
                  <a:t>Numero de muestras positivas</a:t>
                </a:r>
              </a:p>
            </c:rich>
          </c:tx>
          <c:layout/>
          <c:overlay val="0"/>
        </c:title>
        <c:numFmt formatCode="General" sourceLinked="1"/>
        <c:majorTickMark val="out"/>
        <c:minorTickMark val="none"/>
        <c:tickLblPos val="nextTo"/>
        <c:txPr>
          <a:bodyPr rot="0" vert="horz"/>
          <a:lstStyle/>
          <a:p>
            <a:pPr>
              <a:defRPr sz="1100" b="0" i="0" u="none" strike="noStrike" baseline="0">
                <a:solidFill>
                  <a:srgbClr val="000000"/>
                </a:solidFill>
                <a:latin typeface="Calibri"/>
                <a:ea typeface="Calibri"/>
                <a:cs typeface="Calibri"/>
              </a:defRPr>
            </a:pPr>
            <a:endParaRPr lang="es-ES"/>
          </a:p>
        </c:txPr>
        <c:crossAx val="110507136"/>
        <c:crosses val="autoZero"/>
        <c:crossBetween val="between"/>
      </c:valAx>
      <c:catAx>
        <c:axId val="118744960"/>
        <c:scaling>
          <c:orientation val="minMax"/>
        </c:scaling>
        <c:delete val="1"/>
        <c:axPos val="b"/>
        <c:majorTickMark val="out"/>
        <c:minorTickMark val="none"/>
        <c:tickLblPos val="nextTo"/>
        <c:crossAx val="118746496"/>
        <c:crosses val="autoZero"/>
        <c:auto val="1"/>
        <c:lblAlgn val="ctr"/>
        <c:lblOffset val="100"/>
        <c:noMultiLvlLbl val="0"/>
      </c:catAx>
      <c:valAx>
        <c:axId val="118746496"/>
        <c:scaling>
          <c:orientation val="minMax"/>
        </c:scaling>
        <c:delete val="0"/>
        <c:axPos val="r"/>
        <c:title>
          <c:tx>
            <c:rich>
              <a:bodyPr/>
              <a:lstStyle/>
              <a:p>
                <a:pPr>
                  <a:defRPr sz="1000" b="1" i="0" u="none" strike="noStrike" baseline="0">
                    <a:solidFill>
                      <a:srgbClr val="000000"/>
                    </a:solidFill>
                    <a:latin typeface="Calibri"/>
                    <a:ea typeface="Calibri"/>
                    <a:cs typeface="Calibri"/>
                  </a:defRPr>
                </a:pPr>
                <a:r>
                  <a:rPr lang="es-ES"/>
                  <a:t>Porcentaje de positivos</a:t>
                </a:r>
              </a:p>
            </c:rich>
          </c:tx>
          <c:layout/>
          <c:overlay val="0"/>
        </c:title>
        <c:numFmt formatCode="0%" sourceLinked="0"/>
        <c:majorTickMark val="out"/>
        <c:minorTickMark val="none"/>
        <c:tickLblPos val="nextTo"/>
        <c:txPr>
          <a:bodyPr rot="0" vert="horz"/>
          <a:lstStyle/>
          <a:p>
            <a:pPr>
              <a:defRPr sz="1600" b="0" i="0" u="none" strike="noStrike" baseline="0">
                <a:solidFill>
                  <a:srgbClr val="000000"/>
                </a:solidFill>
                <a:latin typeface="Calibri"/>
                <a:ea typeface="Calibri"/>
                <a:cs typeface="Calibri"/>
              </a:defRPr>
            </a:pPr>
            <a:endParaRPr lang="es-ES"/>
          </a:p>
        </c:txPr>
        <c:crossAx val="118744960"/>
        <c:crosses val="max"/>
        <c:crossBetween val="between"/>
      </c:valAx>
    </c:plotArea>
    <c:legend>
      <c:legendPos val="b"/>
      <c:layout>
        <c:manualLayout>
          <c:xMode val="edge"/>
          <c:yMode val="edge"/>
          <c:x val="0.10849145208200327"/>
          <c:y val="0.85785843982616927"/>
          <c:w val="0.85252748811803925"/>
          <c:h val="0.11046856847812059"/>
        </c:manualLayout>
      </c:layout>
      <c:overlay val="0"/>
      <c:txPr>
        <a:bodyPr/>
        <a:lstStyle/>
        <a:p>
          <a:pPr>
            <a:defRPr sz="460" b="0" i="0" u="none" strike="noStrike" baseline="0">
              <a:solidFill>
                <a:srgbClr val="000000"/>
              </a:solidFill>
              <a:latin typeface="Calibri"/>
              <a:ea typeface="Calibri"/>
              <a:cs typeface="Calibri"/>
            </a:defRPr>
          </a:pPr>
          <a:endParaRPr lang="es-E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75" b="1" i="0" u="none" strike="noStrike" baseline="0">
                <a:solidFill>
                  <a:srgbClr val="000000"/>
                </a:solidFill>
                <a:latin typeface="Arial"/>
                <a:ea typeface="Arial"/>
                <a:cs typeface="Arial"/>
              </a:defRPr>
            </a:pPr>
            <a:r>
              <a:rPr lang="es-ES"/>
              <a:t>Porcentaje de Pruebas Positivas de Influenza, en comparación con Otros Virus Respiratorios</a:t>
            </a:r>
          </a:p>
        </c:rich>
      </c:tx>
      <c:layout>
        <c:manualLayout>
          <c:xMode val="edge"/>
          <c:yMode val="edge"/>
          <c:x val="0.16607469359402899"/>
          <c:y val="1.9672131147540985E-2"/>
        </c:manualLayout>
      </c:layout>
      <c:overlay val="0"/>
      <c:spPr>
        <a:noFill/>
        <a:ln w="25400">
          <a:noFill/>
        </a:ln>
      </c:spPr>
    </c:title>
    <c:autoTitleDeleted val="0"/>
    <c:plotArea>
      <c:layout>
        <c:manualLayout>
          <c:layoutTarget val="inner"/>
          <c:xMode val="edge"/>
          <c:yMode val="edge"/>
          <c:x val="0.12344587946386175"/>
          <c:y val="0.12950830038766362"/>
          <c:w val="0.81272667509299013"/>
          <c:h val="0.67704972227981097"/>
        </c:manualLayout>
      </c:layout>
      <c:lineChart>
        <c:grouping val="standard"/>
        <c:varyColors val="0"/>
        <c:ser>
          <c:idx val="0"/>
          <c:order val="0"/>
          <c:tx>
            <c:v>% Positivos influenza</c:v>
          </c:tx>
          <c:spPr>
            <a:ln w="25400">
              <a:solidFill>
                <a:srgbClr val="FF0000"/>
              </a:solidFill>
              <a:prstDash val="solid"/>
            </a:ln>
          </c:spPr>
          <c:marker>
            <c:symbol val="diamond"/>
            <c:size val="6"/>
            <c:spPr>
              <a:solidFill>
                <a:srgbClr val="FF0000"/>
              </a:solidFill>
              <a:ln>
                <a:solidFill>
                  <a:srgbClr val="FF0000"/>
                </a:solidFill>
                <a:prstDash val="solid"/>
              </a:ln>
            </c:spPr>
          </c:marker>
          <c:cat>
            <c:strRef>
              <c:f>'Virus Identificados 2014'!$B$6:$B$57</c:f>
              <c:strCach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strCache>
            </c:strRef>
          </c:cat>
          <c:val>
            <c:numRef>
              <c:f>'Virus Identificados 2014'!$Z$6:$Z$57</c:f>
              <c:numCache>
                <c:formatCode>0.0%</c:formatCode>
                <c:ptCount val="52"/>
                <c:pt idx="0">
                  <c:v>0.18181818181818182</c:v>
                </c:pt>
                <c:pt idx="1">
                  <c:v>0</c:v>
                </c:pt>
                <c:pt idx="2">
                  <c:v>0.14492753623188406</c:v>
                </c:pt>
                <c:pt idx="3">
                  <c:v>0.11764705882352941</c:v>
                </c:pt>
                <c:pt idx="4">
                  <c:v>5.5555555555555552E-2</c:v>
                </c:pt>
                <c:pt idx="5">
                  <c:v>9.0909090909090912E-2</c:v>
                </c:pt>
                <c:pt idx="6">
                  <c:v>6.8181818181818177E-2</c:v>
                </c:pt>
                <c:pt idx="7">
                  <c:v>7.2727272727272724E-2</c:v>
                </c:pt>
                <c:pt idx="8">
                  <c:v>3.4482758620689655E-2</c:v>
                </c:pt>
                <c:pt idx="9">
                  <c:v>5.4054054054054057E-2</c:v>
                </c:pt>
                <c:pt idx="10">
                  <c:v>0.05</c:v>
                </c:pt>
                <c:pt idx="11">
                  <c:v>3.3333333333333333E-2</c:v>
                </c:pt>
                <c:pt idx="12">
                  <c:v>3.5087719298245612E-2</c:v>
                </c:pt>
                <c:pt idx="13">
                  <c:v>2.1739130434782608E-2</c:v>
                </c:pt>
                <c:pt idx="14">
                  <c:v>1.4925373134328358E-2</c:v>
                </c:pt>
                <c:pt idx="15">
                  <c:v>0</c:v>
                </c:pt>
                <c:pt idx="16">
                  <c:v>0</c:v>
                </c:pt>
                <c:pt idx="17">
                  <c:v>1.8518518518518517E-2</c:v>
                </c:pt>
                <c:pt idx="18">
                  <c:v>0</c:v>
                </c:pt>
                <c:pt idx="19">
                  <c:v>0</c:v>
                </c:pt>
                <c:pt idx="20">
                  <c:v>0</c:v>
                </c:pt>
                <c:pt idx="21">
                  <c:v>0</c:v>
                </c:pt>
                <c:pt idx="22">
                  <c:v>0</c:v>
                </c:pt>
                <c:pt idx="23">
                  <c:v>1.9607843137254902E-2</c:v>
                </c:pt>
                <c:pt idx="24">
                  <c:v>0</c:v>
                </c:pt>
                <c:pt idx="25">
                  <c:v>1.4925373134328358E-2</c:v>
                </c:pt>
                <c:pt idx="26">
                  <c:v>1.6666666666666666E-2</c:v>
                </c:pt>
                <c:pt idx="27">
                  <c:v>6.6666666666666666E-2</c:v>
                </c:pt>
                <c:pt idx="28">
                  <c:v>2.7777777777777776E-2</c:v>
                </c:pt>
                <c:pt idx="29">
                  <c:v>2.564102564102564E-2</c:v>
                </c:pt>
                <c:pt idx="30">
                  <c:v>0</c:v>
                </c:pt>
                <c:pt idx="31">
                  <c:v>9.0909090909090912E-2</c:v>
                </c:pt>
                <c:pt idx="32">
                  <c:v>0</c:v>
                </c:pt>
                <c:pt idx="33">
                  <c:v>2.2727272727272728E-2</c:v>
                </c:pt>
                <c:pt idx="34">
                  <c:v>5.7142857142857141E-2</c:v>
                </c:pt>
                <c:pt idx="35">
                  <c:v>0.11864406779661017</c:v>
                </c:pt>
                <c:pt idx="36">
                  <c:v>0.11494252873563218</c:v>
                </c:pt>
                <c:pt idx="37">
                  <c:v>2.2222222222222223E-2</c:v>
                </c:pt>
                <c:pt idx="38">
                  <c:v>0.1111111111111111</c:v>
                </c:pt>
                <c:pt idx="39">
                  <c:v>0.10891089108910891</c:v>
                </c:pt>
                <c:pt idx="40">
                  <c:v>0.15068493150684931</c:v>
                </c:pt>
                <c:pt idx="41">
                  <c:v>0</c:v>
                </c:pt>
                <c:pt idx="42">
                  <c:v>0</c:v>
                </c:pt>
                <c:pt idx="43">
                  <c:v>0</c:v>
                </c:pt>
                <c:pt idx="44">
                  <c:v>0</c:v>
                </c:pt>
                <c:pt idx="45">
                  <c:v>0</c:v>
                </c:pt>
                <c:pt idx="46">
                  <c:v>0</c:v>
                </c:pt>
                <c:pt idx="47">
                  <c:v>0</c:v>
                </c:pt>
                <c:pt idx="48">
                  <c:v>0</c:v>
                </c:pt>
                <c:pt idx="49">
                  <c:v>0</c:v>
                </c:pt>
                <c:pt idx="50">
                  <c:v>0</c:v>
                </c:pt>
                <c:pt idx="51">
                  <c:v>0</c:v>
                </c:pt>
              </c:numCache>
            </c:numRef>
          </c:val>
          <c:smooth val="0"/>
        </c:ser>
        <c:ser>
          <c:idx val="2"/>
          <c:order val="1"/>
          <c:tx>
            <c:strRef>
              <c:f>'Virus Identificados 2014'!$AH$4:$AH$5</c:f>
              <c:strCache>
                <c:ptCount val="1"/>
                <c:pt idx="0">
                  <c:v>% Parainfluenza</c:v>
                </c:pt>
              </c:strCache>
            </c:strRef>
          </c:tx>
          <c:spPr>
            <a:ln w="38100">
              <a:solidFill>
                <a:srgbClr val="0000FF"/>
              </a:solidFill>
              <a:prstDash val="lgDash"/>
            </a:ln>
          </c:spPr>
          <c:marker>
            <c:symbol val="none"/>
          </c:marker>
          <c:cat>
            <c:strRef>
              <c:f>'Virus Identificados 2014'!$B$6:$B$57</c:f>
              <c:strCach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strCache>
            </c:strRef>
          </c:cat>
          <c:val>
            <c:numRef>
              <c:f>'Virus Identificados 2014'!$AH$6:$AH$57</c:f>
              <c:numCache>
                <c:formatCode>0.0%</c:formatCode>
                <c:ptCount val="52"/>
                <c:pt idx="0">
                  <c:v>3.0303030303030304E-2</c:v>
                </c:pt>
                <c:pt idx="1">
                  <c:v>0</c:v>
                </c:pt>
                <c:pt idx="2">
                  <c:v>1.4492753623188406E-2</c:v>
                </c:pt>
                <c:pt idx="3">
                  <c:v>5.8823529411764705E-2</c:v>
                </c:pt>
                <c:pt idx="4">
                  <c:v>0</c:v>
                </c:pt>
                <c:pt idx="5">
                  <c:v>9.0909090909090912E-2</c:v>
                </c:pt>
                <c:pt idx="6">
                  <c:v>0.20454545454545456</c:v>
                </c:pt>
                <c:pt idx="7">
                  <c:v>0.18181818181818182</c:v>
                </c:pt>
                <c:pt idx="8">
                  <c:v>0.1206896551724138</c:v>
                </c:pt>
                <c:pt idx="9">
                  <c:v>0.12162162162162163</c:v>
                </c:pt>
                <c:pt idx="10">
                  <c:v>2.5000000000000001E-2</c:v>
                </c:pt>
                <c:pt idx="11">
                  <c:v>0.13333333333333333</c:v>
                </c:pt>
                <c:pt idx="12">
                  <c:v>7.0175438596491224E-2</c:v>
                </c:pt>
                <c:pt idx="13">
                  <c:v>6.5217391304347824E-2</c:v>
                </c:pt>
                <c:pt idx="14">
                  <c:v>0.14925373134328357</c:v>
                </c:pt>
                <c:pt idx="15">
                  <c:v>0.10416666666666667</c:v>
                </c:pt>
                <c:pt idx="16">
                  <c:v>0.2</c:v>
                </c:pt>
                <c:pt idx="17">
                  <c:v>0.1111111111111111</c:v>
                </c:pt>
                <c:pt idx="18">
                  <c:v>0.10256410256410256</c:v>
                </c:pt>
                <c:pt idx="19">
                  <c:v>0.11594202898550725</c:v>
                </c:pt>
                <c:pt idx="20">
                  <c:v>0.16417910447761194</c:v>
                </c:pt>
                <c:pt idx="21">
                  <c:v>0.13043478260869565</c:v>
                </c:pt>
                <c:pt idx="22">
                  <c:v>0.19047619047619047</c:v>
                </c:pt>
                <c:pt idx="23">
                  <c:v>9.8039215686274508E-2</c:v>
                </c:pt>
                <c:pt idx="24">
                  <c:v>0.1</c:v>
                </c:pt>
                <c:pt idx="25">
                  <c:v>0.13432835820895522</c:v>
                </c:pt>
                <c:pt idx="26">
                  <c:v>6.6666666666666666E-2</c:v>
                </c:pt>
                <c:pt idx="27">
                  <c:v>6.6666666666666666E-2</c:v>
                </c:pt>
                <c:pt idx="28">
                  <c:v>5.5555555555555552E-2</c:v>
                </c:pt>
                <c:pt idx="29">
                  <c:v>8.9743589743589744E-2</c:v>
                </c:pt>
                <c:pt idx="30">
                  <c:v>2.564102564102564E-2</c:v>
                </c:pt>
                <c:pt idx="31">
                  <c:v>0</c:v>
                </c:pt>
                <c:pt idx="32">
                  <c:v>2.9411764705882353E-2</c:v>
                </c:pt>
                <c:pt idx="33">
                  <c:v>6.8181818181818177E-2</c:v>
                </c:pt>
                <c:pt idx="34">
                  <c:v>0.14285714285714285</c:v>
                </c:pt>
                <c:pt idx="35">
                  <c:v>0</c:v>
                </c:pt>
                <c:pt idx="36">
                  <c:v>2.2988505747126436E-2</c:v>
                </c:pt>
                <c:pt idx="37">
                  <c:v>4.4444444444444446E-2</c:v>
                </c:pt>
                <c:pt idx="38">
                  <c:v>9.2592592592592587E-3</c:v>
                </c:pt>
                <c:pt idx="39">
                  <c:v>9.9009900990099011E-3</c:v>
                </c:pt>
                <c:pt idx="40">
                  <c:v>2.7397260273972601E-2</c:v>
                </c:pt>
                <c:pt idx="41">
                  <c:v>0</c:v>
                </c:pt>
                <c:pt idx="42">
                  <c:v>0</c:v>
                </c:pt>
                <c:pt idx="43">
                  <c:v>0</c:v>
                </c:pt>
                <c:pt idx="44">
                  <c:v>0</c:v>
                </c:pt>
                <c:pt idx="45">
                  <c:v>0</c:v>
                </c:pt>
                <c:pt idx="46">
                  <c:v>0</c:v>
                </c:pt>
                <c:pt idx="47">
                  <c:v>0</c:v>
                </c:pt>
                <c:pt idx="48">
                  <c:v>0</c:v>
                </c:pt>
                <c:pt idx="49">
                  <c:v>0</c:v>
                </c:pt>
                <c:pt idx="50">
                  <c:v>0</c:v>
                </c:pt>
                <c:pt idx="51">
                  <c:v>0</c:v>
                </c:pt>
              </c:numCache>
            </c:numRef>
          </c:val>
          <c:smooth val="0"/>
        </c:ser>
        <c:ser>
          <c:idx val="1"/>
          <c:order val="2"/>
          <c:tx>
            <c:strRef>
              <c:f>'Virus Identificados 2014'!$AI$4:$AI$5</c:f>
              <c:strCache>
                <c:ptCount val="1"/>
                <c:pt idx="0">
                  <c:v>% VSR</c:v>
                </c:pt>
              </c:strCache>
            </c:strRef>
          </c:tx>
          <c:spPr>
            <a:ln w="25400">
              <a:solidFill>
                <a:srgbClr val="FF9900"/>
              </a:solidFill>
              <a:prstDash val="solid"/>
            </a:ln>
          </c:spPr>
          <c:marker>
            <c:symbol val="diamond"/>
            <c:size val="4"/>
            <c:spPr>
              <a:solidFill>
                <a:srgbClr val="FF9900"/>
              </a:solidFill>
              <a:ln>
                <a:solidFill>
                  <a:srgbClr val="FF6600"/>
                </a:solidFill>
                <a:prstDash val="solid"/>
              </a:ln>
            </c:spPr>
          </c:marker>
          <c:cat>
            <c:strRef>
              <c:f>'Virus Identificados 2014'!$B$6:$B$57</c:f>
              <c:strCach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strCache>
            </c:strRef>
          </c:cat>
          <c:val>
            <c:numRef>
              <c:f>'Virus Identificados 2014'!$AI$6:$AI$57</c:f>
              <c:numCache>
                <c:formatCode>0.0%</c:formatCode>
                <c:ptCount val="52"/>
                <c:pt idx="0">
                  <c:v>3.0303030303030304E-2</c:v>
                </c:pt>
                <c:pt idx="1">
                  <c:v>0</c:v>
                </c:pt>
                <c:pt idx="2">
                  <c:v>0</c:v>
                </c:pt>
                <c:pt idx="3">
                  <c:v>2.9411764705882353E-2</c:v>
                </c:pt>
                <c:pt idx="4">
                  <c:v>2.7777777777777776E-2</c:v>
                </c:pt>
                <c:pt idx="5">
                  <c:v>1.8181818181818181E-2</c:v>
                </c:pt>
                <c:pt idx="6">
                  <c:v>2.2727272727272728E-2</c:v>
                </c:pt>
                <c:pt idx="7">
                  <c:v>1.8181818181818181E-2</c:v>
                </c:pt>
                <c:pt idx="8">
                  <c:v>1.7241379310344827E-2</c:v>
                </c:pt>
                <c:pt idx="9">
                  <c:v>1.3513513513513514E-2</c:v>
                </c:pt>
                <c:pt idx="10">
                  <c:v>2.5000000000000001E-2</c:v>
                </c:pt>
                <c:pt idx="11">
                  <c:v>0</c:v>
                </c:pt>
                <c:pt idx="12">
                  <c:v>0</c:v>
                </c:pt>
                <c:pt idx="13">
                  <c:v>0</c:v>
                </c:pt>
                <c:pt idx="14">
                  <c:v>0</c:v>
                </c:pt>
                <c:pt idx="15">
                  <c:v>2.0833333333333332E-2</c:v>
                </c:pt>
                <c:pt idx="16">
                  <c:v>0</c:v>
                </c:pt>
                <c:pt idx="17">
                  <c:v>1.8518518518518517E-2</c:v>
                </c:pt>
                <c:pt idx="18">
                  <c:v>0</c:v>
                </c:pt>
                <c:pt idx="19">
                  <c:v>0</c:v>
                </c:pt>
                <c:pt idx="20">
                  <c:v>0</c:v>
                </c:pt>
                <c:pt idx="21">
                  <c:v>0</c:v>
                </c:pt>
                <c:pt idx="22">
                  <c:v>0</c:v>
                </c:pt>
                <c:pt idx="23">
                  <c:v>0</c:v>
                </c:pt>
                <c:pt idx="24">
                  <c:v>0</c:v>
                </c:pt>
                <c:pt idx="25">
                  <c:v>2.9850746268656716E-2</c:v>
                </c:pt>
                <c:pt idx="26">
                  <c:v>3.3333333333333333E-2</c:v>
                </c:pt>
                <c:pt idx="27">
                  <c:v>0.1</c:v>
                </c:pt>
                <c:pt idx="28">
                  <c:v>0</c:v>
                </c:pt>
                <c:pt idx="29">
                  <c:v>3.8461538461538464E-2</c:v>
                </c:pt>
                <c:pt idx="30">
                  <c:v>0</c:v>
                </c:pt>
                <c:pt idx="31">
                  <c:v>0</c:v>
                </c:pt>
                <c:pt idx="32">
                  <c:v>0.14705882352941177</c:v>
                </c:pt>
                <c:pt idx="33">
                  <c:v>0.15909090909090909</c:v>
                </c:pt>
                <c:pt idx="34">
                  <c:v>8.5714285714285715E-2</c:v>
                </c:pt>
                <c:pt idx="35">
                  <c:v>0.2711864406779661</c:v>
                </c:pt>
                <c:pt idx="36">
                  <c:v>0.2413793103448276</c:v>
                </c:pt>
                <c:pt idx="37">
                  <c:v>0.35555555555555557</c:v>
                </c:pt>
                <c:pt idx="38">
                  <c:v>0.3888888888888889</c:v>
                </c:pt>
                <c:pt idx="39">
                  <c:v>0.30693069306930693</c:v>
                </c:pt>
                <c:pt idx="40">
                  <c:v>0.32876712328767121</c:v>
                </c:pt>
                <c:pt idx="41">
                  <c:v>0</c:v>
                </c:pt>
                <c:pt idx="42">
                  <c:v>0</c:v>
                </c:pt>
                <c:pt idx="43">
                  <c:v>0</c:v>
                </c:pt>
                <c:pt idx="44">
                  <c:v>0</c:v>
                </c:pt>
                <c:pt idx="45">
                  <c:v>0</c:v>
                </c:pt>
                <c:pt idx="46">
                  <c:v>0</c:v>
                </c:pt>
                <c:pt idx="47">
                  <c:v>0</c:v>
                </c:pt>
                <c:pt idx="48">
                  <c:v>0</c:v>
                </c:pt>
                <c:pt idx="49">
                  <c:v>0</c:v>
                </c:pt>
                <c:pt idx="50">
                  <c:v>0</c:v>
                </c:pt>
                <c:pt idx="51">
                  <c:v>0</c:v>
                </c:pt>
              </c:numCache>
            </c:numRef>
          </c:val>
          <c:smooth val="0"/>
        </c:ser>
        <c:ser>
          <c:idx val="3"/>
          <c:order val="3"/>
          <c:tx>
            <c:strRef>
              <c:f>'Virus Identificados 2014'!$AJ$4:$AJ$5</c:f>
              <c:strCache>
                <c:ptCount val="1"/>
                <c:pt idx="0">
                  <c:v>% Adenovirus</c:v>
                </c:pt>
              </c:strCache>
            </c:strRef>
          </c:tx>
          <c:spPr>
            <a:ln w="38100">
              <a:solidFill>
                <a:srgbClr val="008080"/>
              </a:solidFill>
              <a:prstDash val="lgDash"/>
            </a:ln>
          </c:spPr>
          <c:marker>
            <c:symbol val="none"/>
          </c:marker>
          <c:cat>
            <c:strRef>
              <c:f>'Virus Identificados 2014'!$B$6:$B$57</c:f>
              <c:strCach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strCache>
            </c:strRef>
          </c:cat>
          <c:val>
            <c:numRef>
              <c:f>'Virus Identificados 2014'!$AJ$6:$AJ$57</c:f>
              <c:numCache>
                <c:formatCode>0.0%</c:formatCode>
                <c:ptCount val="52"/>
                <c:pt idx="0">
                  <c:v>0</c:v>
                </c:pt>
                <c:pt idx="1">
                  <c:v>0</c:v>
                </c:pt>
                <c:pt idx="2">
                  <c:v>0</c:v>
                </c:pt>
                <c:pt idx="3">
                  <c:v>0</c:v>
                </c:pt>
                <c:pt idx="4">
                  <c:v>0</c:v>
                </c:pt>
                <c:pt idx="5">
                  <c:v>0</c:v>
                </c:pt>
                <c:pt idx="6">
                  <c:v>2.2727272727272728E-2</c:v>
                </c:pt>
                <c:pt idx="7">
                  <c:v>0</c:v>
                </c:pt>
                <c:pt idx="8">
                  <c:v>1.7241379310344827E-2</c:v>
                </c:pt>
                <c:pt idx="9">
                  <c:v>2.7027027027027029E-2</c:v>
                </c:pt>
                <c:pt idx="10">
                  <c:v>2.5000000000000001E-2</c:v>
                </c:pt>
                <c:pt idx="11">
                  <c:v>0</c:v>
                </c:pt>
                <c:pt idx="12">
                  <c:v>0</c:v>
                </c:pt>
                <c:pt idx="13">
                  <c:v>0</c:v>
                </c:pt>
                <c:pt idx="14">
                  <c:v>0</c:v>
                </c:pt>
                <c:pt idx="15">
                  <c:v>0</c:v>
                </c:pt>
                <c:pt idx="16">
                  <c:v>0</c:v>
                </c:pt>
                <c:pt idx="17">
                  <c:v>0</c:v>
                </c:pt>
                <c:pt idx="18">
                  <c:v>0</c:v>
                </c:pt>
                <c:pt idx="19">
                  <c:v>0</c:v>
                </c:pt>
                <c:pt idx="20">
                  <c:v>1.4925373134328358E-2</c:v>
                </c:pt>
                <c:pt idx="21">
                  <c:v>0</c:v>
                </c:pt>
                <c:pt idx="22">
                  <c:v>4.7619047619047616E-2</c:v>
                </c:pt>
                <c:pt idx="23">
                  <c:v>0</c:v>
                </c:pt>
                <c:pt idx="24">
                  <c:v>0</c:v>
                </c:pt>
                <c:pt idx="25">
                  <c:v>0</c:v>
                </c:pt>
                <c:pt idx="26">
                  <c:v>0</c:v>
                </c:pt>
                <c:pt idx="27">
                  <c:v>0</c:v>
                </c:pt>
                <c:pt idx="28">
                  <c:v>0</c:v>
                </c:pt>
                <c:pt idx="29">
                  <c:v>2.564102564102564E-2</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smooth val="0"/>
        </c:ser>
        <c:dLbls>
          <c:showLegendKey val="0"/>
          <c:showVal val="0"/>
          <c:showCatName val="0"/>
          <c:showSerName val="0"/>
          <c:showPercent val="0"/>
          <c:showBubbleSize val="0"/>
        </c:dLbls>
        <c:marker val="1"/>
        <c:smooth val="0"/>
        <c:axId val="66144896"/>
        <c:axId val="78369152"/>
      </c:lineChart>
      <c:catAx>
        <c:axId val="66144896"/>
        <c:scaling>
          <c:orientation val="minMax"/>
        </c:scaling>
        <c:delete val="0"/>
        <c:axPos val="b"/>
        <c:title>
          <c:tx>
            <c:rich>
              <a:bodyPr/>
              <a:lstStyle/>
              <a:p>
                <a:pPr>
                  <a:defRPr sz="1725" b="1" i="0" u="none" strike="noStrike" baseline="0">
                    <a:solidFill>
                      <a:srgbClr val="000000"/>
                    </a:solidFill>
                    <a:latin typeface="Arial"/>
                    <a:ea typeface="Arial"/>
                    <a:cs typeface="Arial"/>
                  </a:defRPr>
                </a:pPr>
                <a:r>
                  <a:rPr lang="es-ES"/>
                  <a:t>Semana</a:t>
                </a:r>
              </a:p>
            </c:rich>
          </c:tx>
          <c:layout>
            <c:manualLayout>
              <c:xMode val="edge"/>
              <c:yMode val="edge"/>
              <c:x val="0.51687407635324445"/>
              <c:y val="0.85901708188115822"/>
            </c:manualLayout>
          </c:layout>
          <c:overlay val="0"/>
          <c:spPr>
            <a:noFill/>
            <a:ln w="25400">
              <a:noFill/>
            </a:ln>
          </c:spPr>
        </c:title>
        <c:numFmt formatCode="@"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s-ES"/>
          </a:p>
        </c:txPr>
        <c:crossAx val="78369152"/>
        <c:crosses val="autoZero"/>
        <c:auto val="1"/>
        <c:lblAlgn val="ctr"/>
        <c:lblOffset val="100"/>
        <c:tickLblSkip val="2"/>
        <c:tickMarkSkip val="1"/>
        <c:noMultiLvlLbl val="0"/>
      </c:catAx>
      <c:valAx>
        <c:axId val="78369152"/>
        <c:scaling>
          <c:orientation val="minMax"/>
        </c:scaling>
        <c:delete val="0"/>
        <c:axPos val="l"/>
        <c:title>
          <c:tx>
            <c:rich>
              <a:bodyPr/>
              <a:lstStyle/>
              <a:p>
                <a:pPr>
                  <a:defRPr sz="1725" b="1" i="0" u="none" strike="noStrike" baseline="0">
                    <a:solidFill>
                      <a:srgbClr val="000000"/>
                    </a:solidFill>
                    <a:latin typeface="Arial"/>
                    <a:ea typeface="Arial"/>
                    <a:cs typeface="Arial"/>
                  </a:defRPr>
                </a:pPr>
                <a:r>
                  <a:rPr lang="es-ES"/>
                  <a:t>Porcentaje Positivos</a:t>
                </a:r>
              </a:p>
            </c:rich>
          </c:tx>
          <c:layout>
            <c:manualLayout>
              <c:xMode val="edge"/>
              <c:yMode val="edge"/>
              <c:x val="3.108348134991119E-2"/>
              <c:y val="0.30000017210963381"/>
            </c:manualLayout>
          </c:layout>
          <c:overlay val="0"/>
          <c:spPr>
            <a:noFill/>
            <a:ln w="25400">
              <a:noFill/>
            </a:ln>
          </c:spPr>
        </c:title>
        <c:numFmt formatCode="0.0%"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s-ES"/>
          </a:p>
        </c:txPr>
        <c:crossAx val="66144896"/>
        <c:crosses val="autoZero"/>
        <c:crossBetween val="between"/>
      </c:valAx>
      <c:spPr>
        <a:noFill/>
        <a:ln w="25400">
          <a:noFill/>
        </a:ln>
      </c:spPr>
    </c:plotArea>
    <c:legend>
      <c:legendPos val="r"/>
      <c:layout>
        <c:manualLayout>
          <c:xMode val="edge"/>
          <c:yMode val="edge"/>
          <c:x val="0.19627007547679987"/>
          <c:y val="0.91803347532378121"/>
          <c:w val="0.75222052838421838"/>
          <c:h val="7.5409836065573721E-2"/>
        </c:manualLayout>
      </c:layout>
      <c:overlay val="0"/>
      <c:spPr>
        <a:solidFill>
          <a:srgbClr val="FFFFFF"/>
        </a:solidFill>
        <a:ln w="25400">
          <a:noFill/>
        </a:ln>
      </c:spPr>
      <c:txPr>
        <a:bodyPr/>
        <a:lstStyle/>
        <a:p>
          <a:pPr>
            <a:defRPr sz="575" b="0" i="0" u="none" strike="noStrike" baseline="0">
              <a:solidFill>
                <a:srgbClr val="000000"/>
              </a:solidFill>
              <a:latin typeface="Arial"/>
              <a:ea typeface="Arial"/>
              <a:cs typeface="Arial"/>
            </a:defRPr>
          </a:pPr>
          <a:endParaRPr lang="es-ES"/>
        </a:p>
      </c:txPr>
    </c:legend>
    <c:plotVisOnly val="1"/>
    <c:dispBlanksAs val="gap"/>
    <c:showDLblsOverMax val="0"/>
  </c:chart>
  <c:spPr>
    <a:solidFill>
      <a:srgbClr val="FFFFFF"/>
    </a:solidFill>
    <a:ln w="38100">
      <a:solidFill>
        <a:schemeClr val="bg1">
          <a:lumMod val="65000"/>
        </a:schemeClr>
      </a:solidFill>
    </a:ln>
  </c:spPr>
  <c:txPr>
    <a:bodyPr/>
    <a:lstStyle/>
    <a:p>
      <a:pPr>
        <a:defRPr sz="1725" b="0" i="0" u="none" strike="noStrike" baseline="0">
          <a:solidFill>
            <a:srgbClr val="000000"/>
          </a:solidFill>
          <a:latin typeface="Arial"/>
          <a:ea typeface="Arial"/>
          <a:cs typeface="Arial"/>
        </a:defRPr>
      </a:pPr>
      <a:endParaRPr lang="es-E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100" b="1" i="0" u="none" strike="noStrike" baseline="0">
                <a:solidFill>
                  <a:srgbClr val="000000"/>
                </a:solidFill>
                <a:latin typeface="Arial"/>
                <a:ea typeface="Arial"/>
                <a:cs typeface="Arial"/>
              </a:defRPr>
            </a:pPr>
            <a:r>
              <a:rPr lang="es-ES"/>
              <a:t>Proporción acumulada de los virus de influenza y otros virus respiratorios</a:t>
            </a:r>
          </a:p>
        </c:rich>
      </c:tx>
      <c:layout>
        <c:manualLayout>
          <c:xMode val="edge"/>
          <c:yMode val="edge"/>
          <c:x val="0.11671345003443197"/>
          <c:y val="2.5258323765786451E-2"/>
        </c:manualLayout>
      </c:layout>
      <c:overlay val="0"/>
      <c:spPr>
        <a:noFill/>
        <a:ln w="25400">
          <a:noFill/>
        </a:ln>
      </c:spPr>
    </c:title>
    <c:autoTitleDeleted val="0"/>
    <c:plotArea>
      <c:layout>
        <c:manualLayout>
          <c:layoutTarget val="inner"/>
          <c:xMode val="edge"/>
          <c:yMode val="edge"/>
          <c:x val="0.2997201612469374"/>
          <c:y val="0.2330655726768647"/>
          <c:w val="0.43324035769027713"/>
          <c:h val="0.53272130897569081"/>
        </c:manualLayout>
      </c:layout>
      <c:pieChart>
        <c:varyColors val="1"/>
        <c:ser>
          <c:idx val="0"/>
          <c:order val="0"/>
          <c:spPr>
            <a:solidFill>
              <a:srgbClr val="9999FF"/>
            </a:solidFill>
            <a:ln w="12700">
              <a:solidFill>
                <a:srgbClr val="000000"/>
              </a:solidFill>
              <a:prstDash val="solid"/>
            </a:ln>
          </c:spPr>
          <c:dPt>
            <c:idx val="0"/>
            <c:bubble3D val="0"/>
            <c:spPr>
              <a:solidFill>
                <a:srgbClr val="FF6600"/>
              </a:solidFill>
              <a:ln w="12700">
                <a:solidFill>
                  <a:srgbClr val="000000"/>
                </a:solidFill>
                <a:prstDash val="solid"/>
              </a:ln>
            </c:spPr>
          </c:dPt>
          <c:dPt>
            <c:idx val="1"/>
            <c:bubble3D val="0"/>
            <c:spPr>
              <a:solidFill>
                <a:srgbClr val="FFFF00"/>
              </a:solidFill>
              <a:ln w="12700">
                <a:solidFill>
                  <a:srgbClr val="000000"/>
                </a:solidFill>
                <a:prstDash val="solid"/>
              </a:ln>
            </c:spPr>
          </c:dPt>
          <c:dPt>
            <c:idx val="2"/>
            <c:bubble3D val="0"/>
            <c:spPr>
              <a:solidFill>
                <a:srgbClr val="000000"/>
              </a:solidFill>
              <a:ln w="12700">
                <a:solidFill>
                  <a:srgbClr val="000000"/>
                </a:solidFill>
                <a:prstDash val="solid"/>
              </a:ln>
            </c:spPr>
          </c:dPt>
          <c:dPt>
            <c:idx val="3"/>
            <c:bubble3D val="0"/>
            <c:spPr>
              <a:solidFill>
                <a:srgbClr val="FF0000"/>
              </a:solidFill>
              <a:ln w="12700">
                <a:solidFill>
                  <a:srgbClr val="000000"/>
                </a:solidFill>
                <a:prstDash val="solid"/>
              </a:ln>
            </c:spPr>
          </c:dPt>
          <c:dPt>
            <c:idx val="4"/>
            <c:bubble3D val="0"/>
            <c:spPr>
              <a:solidFill>
                <a:srgbClr val="33CCCC"/>
              </a:solidFill>
              <a:ln w="12700">
                <a:solidFill>
                  <a:srgbClr val="000000"/>
                </a:solidFill>
                <a:prstDash val="solid"/>
              </a:ln>
            </c:spPr>
          </c:dPt>
          <c:dPt>
            <c:idx val="5"/>
            <c:bubble3D val="0"/>
            <c:spPr>
              <a:solidFill>
                <a:schemeClr val="accent3">
                  <a:lumMod val="40000"/>
                  <a:lumOff val="60000"/>
                </a:schemeClr>
              </a:solidFill>
              <a:ln w="12700">
                <a:solidFill>
                  <a:srgbClr val="000000"/>
                </a:solidFill>
                <a:prstDash val="solid"/>
              </a:ln>
            </c:spPr>
          </c:dPt>
          <c:dPt>
            <c:idx val="6"/>
            <c:bubble3D val="0"/>
            <c:spPr>
              <a:solidFill>
                <a:schemeClr val="accent3">
                  <a:lumMod val="75000"/>
                </a:schemeClr>
              </a:solidFill>
              <a:ln w="12700">
                <a:solidFill>
                  <a:srgbClr val="000000"/>
                </a:solidFill>
                <a:prstDash val="solid"/>
              </a:ln>
            </c:spPr>
          </c:dPt>
          <c:dPt>
            <c:idx val="7"/>
            <c:bubble3D val="0"/>
            <c:spPr>
              <a:solidFill>
                <a:srgbClr val="99CC00"/>
              </a:solidFill>
              <a:ln w="12700">
                <a:solidFill>
                  <a:srgbClr val="000000"/>
                </a:solidFill>
                <a:prstDash val="solid"/>
              </a:ln>
            </c:spPr>
          </c:dPt>
          <c:dPt>
            <c:idx val="8"/>
            <c:bubble3D val="0"/>
            <c:spPr>
              <a:solidFill>
                <a:srgbClr val="FF99CC"/>
              </a:solidFill>
              <a:ln w="12700">
                <a:solidFill>
                  <a:srgbClr val="000000"/>
                </a:solidFill>
                <a:prstDash val="solid"/>
              </a:ln>
            </c:spPr>
          </c:dPt>
          <c:dPt>
            <c:idx val="9"/>
            <c:bubble3D val="0"/>
            <c:spPr>
              <a:solidFill>
                <a:srgbClr val="996633"/>
              </a:solidFill>
              <a:ln w="12700">
                <a:solidFill>
                  <a:srgbClr val="000000"/>
                </a:solidFill>
                <a:prstDash val="solid"/>
              </a:ln>
            </c:spPr>
          </c:dPt>
          <c:dPt>
            <c:idx val="10"/>
            <c:bubble3D val="0"/>
            <c:spPr>
              <a:solidFill>
                <a:srgbClr val="B28BFF"/>
              </a:solidFill>
              <a:ln w="12700">
                <a:solidFill>
                  <a:srgbClr val="000000"/>
                </a:solidFill>
                <a:prstDash val="solid"/>
              </a:ln>
            </c:spPr>
          </c:dPt>
          <c:dPt>
            <c:idx val="11"/>
            <c:bubble3D val="0"/>
            <c:spPr>
              <a:solidFill>
                <a:srgbClr val="990000"/>
              </a:solidFill>
              <a:ln w="12700">
                <a:solidFill>
                  <a:srgbClr val="000000"/>
                </a:solidFill>
                <a:prstDash val="solid"/>
              </a:ln>
            </c:spPr>
          </c:dPt>
          <c:dPt>
            <c:idx val="12"/>
            <c:bubble3D val="0"/>
            <c:spPr>
              <a:solidFill>
                <a:srgbClr val="336600"/>
              </a:solidFill>
              <a:ln w="12700">
                <a:solidFill>
                  <a:srgbClr val="000000"/>
                </a:solidFill>
                <a:prstDash val="solid"/>
              </a:ln>
            </c:spPr>
          </c:dPt>
          <c:dPt>
            <c:idx val="13"/>
            <c:bubble3D val="0"/>
            <c:spPr>
              <a:solidFill>
                <a:schemeClr val="bg1">
                  <a:lumMod val="65000"/>
                </a:schemeClr>
              </a:solidFill>
              <a:ln w="12700">
                <a:solidFill>
                  <a:srgbClr val="000000"/>
                </a:solidFill>
                <a:prstDash val="solid"/>
              </a:ln>
            </c:spPr>
          </c:dPt>
          <c:dPt>
            <c:idx val="14"/>
            <c:bubble3D val="0"/>
          </c:dPt>
          <c:dPt>
            <c:idx val="15"/>
            <c:bubble3D val="0"/>
          </c:dPt>
          <c:dLbls>
            <c:numFmt formatCode="0%" sourceLinked="0"/>
            <c:spPr>
              <a:noFill/>
              <a:ln w="25400">
                <a:noFill/>
              </a:ln>
            </c:spPr>
            <c:txPr>
              <a:bodyPr/>
              <a:lstStyle/>
              <a:p>
                <a:pPr>
                  <a:defRPr sz="1175" b="1" i="0" u="none" strike="noStrike" baseline="0">
                    <a:solidFill>
                      <a:srgbClr val="000000"/>
                    </a:solidFill>
                    <a:latin typeface="Arial"/>
                    <a:ea typeface="Arial"/>
                    <a:cs typeface="Arial"/>
                  </a:defRPr>
                </a:pPr>
                <a:endParaRPr lang="es-ES"/>
              </a:p>
            </c:txPr>
            <c:showLegendKey val="0"/>
            <c:showVal val="0"/>
            <c:showCatName val="1"/>
            <c:showSerName val="0"/>
            <c:showPercent val="1"/>
            <c:showBubbleSize val="0"/>
            <c:showLeaderLines val="1"/>
          </c:dLbls>
          <c:cat>
            <c:strRef>
              <c:f>'Virus Identificados 2014'!$C$5:$R$5</c:f>
              <c:strCache>
                <c:ptCount val="16"/>
                <c:pt idx="0">
                  <c:v>A(H1N1)pdm09</c:v>
                </c:pt>
                <c:pt idx="1">
                  <c:v>A no subtipificado</c:v>
                </c:pt>
                <c:pt idx="2">
                  <c:v>A no subtipificable</c:v>
                </c:pt>
                <c:pt idx="3">
                  <c:v>A(H1)</c:v>
                </c:pt>
                <c:pt idx="4">
                  <c:v>A(H3)</c:v>
                </c:pt>
                <c:pt idx="5">
                  <c:v>B Victoria</c:v>
                </c:pt>
                <c:pt idx="6">
                  <c:v>B Yamagata</c:v>
                </c:pt>
                <c:pt idx="7">
                  <c:v>B linaje no determinado</c:v>
                </c:pt>
                <c:pt idx="8">
                  <c:v>Parainfluenza </c:v>
                </c:pt>
                <c:pt idx="9">
                  <c:v>VSR </c:v>
                </c:pt>
                <c:pt idx="10">
                  <c:v>Adenovirus</c:v>
                </c:pt>
                <c:pt idx="11">
                  <c:v>Metapneumovirus</c:v>
                </c:pt>
                <c:pt idx="12">
                  <c:v>Rinovirus</c:v>
                </c:pt>
                <c:pt idx="13">
                  <c:v>Coronavirus</c:v>
                </c:pt>
                <c:pt idx="14">
                  <c:v>Bocavirus</c:v>
                </c:pt>
                <c:pt idx="15">
                  <c:v>Otros</c:v>
                </c:pt>
              </c:strCache>
            </c:strRef>
          </c:cat>
          <c:val>
            <c:numRef>
              <c:f>'Virus Identificados 2014'!$C$58:$R$58</c:f>
              <c:numCache>
                <c:formatCode>General</c:formatCode>
                <c:ptCount val="16"/>
                <c:pt idx="0">
                  <c:v>35</c:v>
                </c:pt>
                <c:pt idx="1">
                  <c:v>0</c:v>
                </c:pt>
                <c:pt idx="2">
                  <c:v>1</c:v>
                </c:pt>
                <c:pt idx="3">
                  <c:v>0</c:v>
                </c:pt>
                <c:pt idx="4">
                  <c:v>7</c:v>
                </c:pt>
                <c:pt idx="5">
                  <c:v>0</c:v>
                </c:pt>
                <c:pt idx="6">
                  <c:v>70</c:v>
                </c:pt>
                <c:pt idx="7">
                  <c:v>3</c:v>
                </c:pt>
                <c:pt idx="8">
                  <c:v>190</c:v>
                </c:pt>
                <c:pt idx="9">
                  <c:v>202</c:v>
                </c:pt>
                <c:pt idx="10">
                  <c:v>10</c:v>
                </c:pt>
                <c:pt idx="11">
                  <c:v>8</c:v>
                </c:pt>
                <c:pt idx="12">
                  <c:v>234</c:v>
                </c:pt>
                <c:pt idx="13">
                  <c:v>51</c:v>
                </c:pt>
                <c:pt idx="14">
                  <c:v>24</c:v>
                </c:pt>
                <c:pt idx="15">
                  <c:v>59</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b"/>
      <c:layout>
        <c:manualLayout>
          <c:xMode val="edge"/>
          <c:yMode val="edge"/>
          <c:x val="4.8276416428338617E-2"/>
          <c:y val="0.88404181394662062"/>
          <c:w val="0.94211105964695596"/>
          <c:h val="0.10332950631458093"/>
        </c:manualLayout>
      </c:layout>
      <c:overlay val="0"/>
      <c:spPr>
        <a:solidFill>
          <a:srgbClr val="FFFFFF"/>
        </a:solidFill>
        <a:ln w="25400">
          <a:noFill/>
        </a:ln>
      </c:spPr>
      <c:txPr>
        <a:bodyPr/>
        <a:lstStyle/>
        <a:p>
          <a:pPr>
            <a:defRPr sz="525" b="0" i="0" u="none" strike="noStrike" baseline="0">
              <a:solidFill>
                <a:srgbClr val="000000"/>
              </a:solidFill>
              <a:latin typeface="Arial"/>
              <a:ea typeface="Arial"/>
              <a:cs typeface="Arial"/>
            </a:defRPr>
          </a:pPr>
          <a:endParaRPr lang="es-ES"/>
        </a:p>
      </c:txPr>
    </c:legend>
    <c:plotVisOnly val="1"/>
    <c:dispBlanksAs val="zero"/>
    <c:showDLblsOverMax val="0"/>
  </c:chart>
  <c:spPr>
    <a:solidFill>
      <a:srgbClr val="FFFFFF"/>
    </a:solidFill>
    <a:ln w="28575">
      <a:solidFill>
        <a:schemeClr val="bg1">
          <a:lumMod val="65000"/>
        </a:schemeClr>
      </a:solidFill>
    </a:ln>
  </c:spPr>
  <c:txPr>
    <a:bodyPr/>
    <a:lstStyle/>
    <a:p>
      <a:pPr>
        <a:defRPr sz="1650" b="0" i="0" u="none" strike="noStrike" baseline="0">
          <a:solidFill>
            <a:srgbClr val="000000"/>
          </a:solidFill>
          <a:latin typeface="Arial"/>
          <a:ea typeface="Arial"/>
          <a:cs typeface="Arial"/>
        </a:defRPr>
      </a:pPr>
      <a:endParaRPr lang="es-E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ADAFE7-0F2F-4C17-A96C-8EE57F17AD3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5EE74C38-1EAD-4DC6-8C2E-AAD1F0464F86}">
      <dgm:prSet phldrT="[Texto]"/>
      <dgm:spPr/>
      <dgm:t>
        <a:bodyPr/>
        <a:lstStyle/>
        <a:p>
          <a:r>
            <a:rPr lang="es-ES" dirty="0" smtClean="0"/>
            <a:t>Manifestaciones catarrales y fiebre .No </a:t>
          </a:r>
          <a:r>
            <a:rPr lang="es-ES" dirty="0" err="1" smtClean="0"/>
            <a:t>neumonia</a:t>
          </a:r>
          <a:r>
            <a:rPr lang="es-ES" dirty="0" smtClean="0"/>
            <a:t>  </a:t>
          </a:r>
          <a:endParaRPr lang="es-ES" dirty="0"/>
        </a:p>
      </dgm:t>
    </dgm:pt>
    <dgm:pt modelId="{34DAD4EE-3338-4FD6-8ADA-60149EF7FC9A}" type="parTrans" cxnId="{58A3CB9B-4EF8-47D3-9EB0-2A583220FB31}">
      <dgm:prSet/>
      <dgm:spPr/>
      <dgm:t>
        <a:bodyPr/>
        <a:lstStyle/>
        <a:p>
          <a:endParaRPr lang="es-ES"/>
        </a:p>
      </dgm:t>
    </dgm:pt>
    <dgm:pt modelId="{6F662283-8FD8-4D5B-9FDC-F00671E72B8C}" type="sibTrans" cxnId="{58A3CB9B-4EF8-47D3-9EB0-2A583220FB31}">
      <dgm:prSet/>
      <dgm:spPr/>
      <dgm:t>
        <a:bodyPr/>
        <a:lstStyle/>
        <a:p>
          <a:endParaRPr lang="es-ES"/>
        </a:p>
      </dgm:t>
    </dgm:pt>
    <dgm:pt modelId="{B0ECB793-E9D7-4128-A0D8-E37F51FD7BD7}">
      <dgm:prSet phldrT="[Texto]"/>
      <dgm:spPr/>
      <dgm:t>
        <a:bodyPr/>
        <a:lstStyle/>
        <a:p>
          <a:r>
            <a:rPr lang="es-ES" dirty="0" smtClean="0"/>
            <a:t>Vigilancia y cuidados en el hogar </a:t>
          </a:r>
          <a:endParaRPr lang="es-ES" dirty="0"/>
        </a:p>
      </dgm:t>
    </dgm:pt>
    <dgm:pt modelId="{92E6DC44-63EB-45F9-BD73-7DE32A95206C}" type="parTrans" cxnId="{1DD80E31-8FC4-4CDF-BF5F-DB8D93E9994A}">
      <dgm:prSet/>
      <dgm:spPr/>
      <dgm:t>
        <a:bodyPr/>
        <a:lstStyle/>
        <a:p>
          <a:endParaRPr lang="es-ES"/>
        </a:p>
      </dgm:t>
    </dgm:pt>
    <dgm:pt modelId="{CC9EBD98-F77E-4CBE-AC7E-77B9E34441F9}" type="sibTrans" cxnId="{1DD80E31-8FC4-4CDF-BF5F-DB8D93E9994A}">
      <dgm:prSet/>
      <dgm:spPr/>
      <dgm:t>
        <a:bodyPr/>
        <a:lstStyle/>
        <a:p>
          <a:endParaRPr lang="es-ES"/>
        </a:p>
      </dgm:t>
    </dgm:pt>
    <dgm:pt modelId="{B55C8937-3A76-4830-816B-90D4A23BA022}">
      <dgm:prSet phldrT="[Texto]"/>
      <dgm:spPr/>
      <dgm:t>
        <a:bodyPr/>
        <a:lstStyle/>
        <a:p>
          <a:r>
            <a:rPr lang="es-ES" dirty="0" smtClean="0"/>
            <a:t> </a:t>
          </a:r>
          <a:endParaRPr lang="es-ES" dirty="0"/>
        </a:p>
      </dgm:t>
    </dgm:pt>
    <dgm:pt modelId="{CEF1E49F-25EF-45EC-B8F3-90B943258C90}" type="parTrans" cxnId="{D094E856-3616-4EF0-A984-70773B0A371C}">
      <dgm:prSet/>
      <dgm:spPr/>
      <dgm:t>
        <a:bodyPr/>
        <a:lstStyle/>
        <a:p>
          <a:endParaRPr lang="es-ES"/>
        </a:p>
      </dgm:t>
    </dgm:pt>
    <dgm:pt modelId="{418B387D-CF8E-4201-9EBE-D6BB8CF132F6}" type="sibTrans" cxnId="{D094E856-3616-4EF0-A984-70773B0A371C}">
      <dgm:prSet/>
      <dgm:spPr/>
      <dgm:t>
        <a:bodyPr/>
        <a:lstStyle/>
        <a:p>
          <a:endParaRPr lang="es-ES"/>
        </a:p>
      </dgm:t>
    </dgm:pt>
    <dgm:pt modelId="{BF0779ED-4879-4EF9-96C5-1DF09815865A}">
      <dgm:prSet phldrT="[Texto]"/>
      <dgm:spPr/>
      <dgm:t>
        <a:bodyPr/>
        <a:lstStyle/>
        <a:p>
          <a:r>
            <a:rPr lang="es-ES" dirty="0" smtClean="0"/>
            <a:t>Falta de aire o dificultad respiratoria (tiraje) </a:t>
          </a:r>
          <a:endParaRPr lang="es-ES" dirty="0"/>
        </a:p>
      </dgm:t>
    </dgm:pt>
    <dgm:pt modelId="{3669FD7F-FDD1-4031-9DDF-ED4BB1D6999E}" type="parTrans" cxnId="{B82417FC-E504-41A5-B062-EBF69988B84F}">
      <dgm:prSet/>
      <dgm:spPr/>
      <dgm:t>
        <a:bodyPr/>
        <a:lstStyle/>
        <a:p>
          <a:endParaRPr lang="es-ES"/>
        </a:p>
      </dgm:t>
    </dgm:pt>
    <dgm:pt modelId="{B58CB2A9-6EE6-4C61-967D-AB5EE6A8C6F9}" type="sibTrans" cxnId="{B82417FC-E504-41A5-B062-EBF69988B84F}">
      <dgm:prSet/>
      <dgm:spPr/>
      <dgm:t>
        <a:bodyPr/>
        <a:lstStyle/>
        <a:p>
          <a:endParaRPr lang="es-ES"/>
        </a:p>
      </dgm:t>
    </dgm:pt>
    <dgm:pt modelId="{AB9D68E3-9AA5-4829-8091-9734AF4E2248}">
      <dgm:prSet phldrT="[Texto]"/>
      <dgm:spPr/>
      <dgm:t>
        <a:bodyPr/>
        <a:lstStyle/>
        <a:p>
          <a:r>
            <a:rPr lang="es-ES" dirty="0" smtClean="0"/>
            <a:t>Amoxicilina  oral </a:t>
          </a:r>
          <a:endParaRPr lang="es-ES" dirty="0"/>
        </a:p>
      </dgm:t>
    </dgm:pt>
    <dgm:pt modelId="{C9566BD7-D032-4025-BEC2-343D2122A398}" type="parTrans" cxnId="{449AA9C2-7CE8-404E-9BDF-07C0990BA4B0}">
      <dgm:prSet/>
      <dgm:spPr/>
      <dgm:t>
        <a:bodyPr/>
        <a:lstStyle/>
        <a:p>
          <a:endParaRPr lang="es-ES"/>
        </a:p>
      </dgm:t>
    </dgm:pt>
    <dgm:pt modelId="{188381BE-622B-4BC3-971B-BEBE28718045}" type="sibTrans" cxnId="{449AA9C2-7CE8-404E-9BDF-07C0990BA4B0}">
      <dgm:prSet/>
      <dgm:spPr/>
      <dgm:t>
        <a:bodyPr/>
        <a:lstStyle/>
        <a:p>
          <a:endParaRPr lang="es-ES"/>
        </a:p>
      </dgm:t>
    </dgm:pt>
    <dgm:pt modelId="{222F9B6B-059E-4DAD-9B03-323DFC351D67}">
      <dgm:prSet phldrT="[Texto]"/>
      <dgm:spPr/>
      <dgm:t>
        <a:bodyPr/>
        <a:lstStyle/>
        <a:p>
          <a:r>
            <a:rPr lang="es-ES" dirty="0" smtClean="0"/>
            <a:t>Tratamiento ambulatorio </a:t>
          </a:r>
          <a:endParaRPr lang="es-ES" dirty="0"/>
        </a:p>
      </dgm:t>
    </dgm:pt>
    <dgm:pt modelId="{775C7276-3155-4973-ACF8-5BA5D5A3979D}" type="parTrans" cxnId="{6D7EF22E-6DF9-4341-A0B3-FB1FD66638D6}">
      <dgm:prSet/>
      <dgm:spPr/>
      <dgm:t>
        <a:bodyPr/>
        <a:lstStyle/>
        <a:p>
          <a:endParaRPr lang="es-ES"/>
        </a:p>
      </dgm:t>
    </dgm:pt>
    <dgm:pt modelId="{14CF2A01-538B-4224-9362-BE0970A0C73C}" type="sibTrans" cxnId="{6D7EF22E-6DF9-4341-A0B3-FB1FD66638D6}">
      <dgm:prSet/>
      <dgm:spPr/>
      <dgm:t>
        <a:bodyPr/>
        <a:lstStyle/>
        <a:p>
          <a:endParaRPr lang="es-ES"/>
        </a:p>
      </dgm:t>
    </dgm:pt>
    <dgm:pt modelId="{531704C0-486F-4BEE-808A-4E938FA4C298}">
      <dgm:prSet phldrT="[Texto]"/>
      <dgm:spPr/>
      <dgm:t>
        <a:bodyPr/>
        <a:lstStyle/>
        <a:p>
          <a:r>
            <a:rPr lang="es-ES" dirty="0" smtClean="0"/>
            <a:t>Signos de gravedad .No bebe, vómitos, letargia, </a:t>
          </a:r>
          <a:r>
            <a:rPr lang="es-ES" dirty="0" err="1" smtClean="0"/>
            <a:t>convulsiones,estridor</a:t>
          </a:r>
          <a:r>
            <a:rPr lang="es-ES" dirty="0" smtClean="0"/>
            <a:t>  </a:t>
          </a:r>
          <a:endParaRPr lang="es-ES" dirty="0"/>
        </a:p>
      </dgm:t>
    </dgm:pt>
    <dgm:pt modelId="{5AC4CCC7-26EC-416B-AE50-CF2026866F70}" type="parTrans" cxnId="{A12170CC-A7A9-4EEC-81A7-F84784B4DB18}">
      <dgm:prSet/>
      <dgm:spPr/>
      <dgm:t>
        <a:bodyPr/>
        <a:lstStyle/>
        <a:p>
          <a:endParaRPr lang="es-ES"/>
        </a:p>
      </dgm:t>
    </dgm:pt>
    <dgm:pt modelId="{67C4953C-1989-47EB-AB19-7E31E1D9DABC}" type="sibTrans" cxnId="{A12170CC-A7A9-4EEC-81A7-F84784B4DB18}">
      <dgm:prSet/>
      <dgm:spPr/>
      <dgm:t>
        <a:bodyPr/>
        <a:lstStyle/>
        <a:p>
          <a:endParaRPr lang="es-ES"/>
        </a:p>
      </dgm:t>
    </dgm:pt>
    <dgm:pt modelId="{0277A693-F72F-4346-9525-1FBD7070FD1E}">
      <dgm:prSet phldrT="[Texto]"/>
      <dgm:spPr/>
      <dgm:t>
        <a:bodyPr/>
        <a:lstStyle/>
        <a:p>
          <a:r>
            <a:rPr lang="es-ES" dirty="0" smtClean="0"/>
            <a:t>Primera dosis  de antibiótico </a:t>
          </a:r>
          <a:endParaRPr lang="es-ES" dirty="0"/>
        </a:p>
      </dgm:t>
    </dgm:pt>
    <dgm:pt modelId="{9275AC54-DBD4-4843-9997-CBD3BED0D18D}" type="parTrans" cxnId="{0F23125D-277B-4901-91A4-CEF894D2D661}">
      <dgm:prSet/>
      <dgm:spPr/>
      <dgm:t>
        <a:bodyPr/>
        <a:lstStyle/>
        <a:p>
          <a:endParaRPr lang="es-ES"/>
        </a:p>
      </dgm:t>
    </dgm:pt>
    <dgm:pt modelId="{A2BDDA43-6179-4E44-8314-0B43F348BC07}" type="sibTrans" cxnId="{0F23125D-277B-4901-91A4-CEF894D2D661}">
      <dgm:prSet/>
      <dgm:spPr/>
      <dgm:t>
        <a:bodyPr/>
        <a:lstStyle/>
        <a:p>
          <a:endParaRPr lang="es-ES"/>
        </a:p>
      </dgm:t>
    </dgm:pt>
    <dgm:pt modelId="{359788BA-8371-41C8-B744-7E55CA0D5352}">
      <dgm:prSet phldrT="[Texto]"/>
      <dgm:spPr/>
      <dgm:t>
        <a:bodyPr/>
        <a:lstStyle/>
        <a:p>
          <a:r>
            <a:rPr lang="es-ES" dirty="0" smtClean="0"/>
            <a:t>Remitir para  ingreso antibiótico parenteral y terapia de soporte .</a:t>
          </a:r>
          <a:endParaRPr lang="es-ES" dirty="0"/>
        </a:p>
      </dgm:t>
    </dgm:pt>
    <dgm:pt modelId="{4BA02432-87F4-4D13-9678-4D80F5BFF3E5}" type="parTrans" cxnId="{331FA9EB-19D5-44A5-9DD8-FFC2B2D17746}">
      <dgm:prSet/>
      <dgm:spPr/>
      <dgm:t>
        <a:bodyPr/>
        <a:lstStyle/>
        <a:p>
          <a:endParaRPr lang="es-ES"/>
        </a:p>
      </dgm:t>
    </dgm:pt>
    <dgm:pt modelId="{5A172F86-0816-456B-9B03-C7A362064FF8}" type="sibTrans" cxnId="{331FA9EB-19D5-44A5-9DD8-FFC2B2D17746}">
      <dgm:prSet/>
      <dgm:spPr/>
      <dgm:t>
        <a:bodyPr/>
        <a:lstStyle/>
        <a:p>
          <a:endParaRPr lang="es-ES"/>
        </a:p>
      </dgm:t>
    </dgm:pt>
    <dgm:pt modelId="{6FC4052E-1290-4576-B0D5-18F485881F2D}" type="pres">
      <dgm:prSet presAssocID="{38ADAFE7-0F2F-4C17-A96C-8EE57F17AD35}" presName="Name0" presStyleCnt="0">
        <dgm:presLayoutVars>
          <dgm:chMax val="7"/>
          <dgm:dir/>
          <dgm:animLvl val="lvl"/>
          <dgm:resizeHandles val="exact"/>
        </dgm:presLayoutVars>
      </dgm:prSet>
      <dgm:spPr/>
      <dgm:t>
        <a:bodyPr/>
        <a:lstStyle/>
        <a:p>
          <a:endParaRPr lang="es-ES"/>
        </a:p>
      </dgm:t>
    </dgm:pt>
    <dgm:pt modelId="{274002AE-FD41-40AD-9D85-C229524E3AC8}" type="pres">
      <dgm:prSet presAssocID="{5EE74C38-1EAD-4DC6-8C2E-AAD1F0464F86}" presName="circle1" presStyleLbl="node1" presStyleIdx="0" presStyleCnt="3"/>
      <dgm:spPr/>
    </dgm:pt>
    <dgm:pt modelId="{4CF7185D-0524-49ED-8205-4FE62FF1F8AF}" type="pres">
      <dgm:prSet presAssocID="{5EE74C38-1EAD-4DC6-8C2E-AAD1F0464F86}" presName="space" presStyleCnt="0"/>
      <dgm:spPr/>
    </dgm:pt>
    <dgm:pt modelId="{17D241F3-973A-437F-B208-92E2DF8873DF}" type="pres">
      <dgm:prSet presAssocID="{5EE74C38-1EAD-4DC6-8C2E-AAD1F0464F86}" presName="rect1" presStyleLbl="alignAcc1" presStyleIdx="0" presStyleCnt="3"/>
      <dgm:spPr/>
      <dgm:t>
        <a:bodyPr/>
        <a:lstStyle/>
        <a:p>
          <a:endParaRPr lang="es-ES"/>
        </a:p>
      </dgm:t>
    </dgm:pt>
    <dgm:pt modelId="{EB022E33-DF9A-4252-A2AC-0A703C692529}" type="pres">
      <dgm:prSet presAssocID="{BF0779ED-4879-4EF9-96C5-1DF09815865A}" presName="vertSpace2" presStyleLbl="node1" presStyleIdx="0" presStyleCnt="3"/>
      <dgm:spPr/>
    </dgm:pt>
    <dgm:pt modelId="{4947EFDE-A663-4F43-8764-015F9CEE61F2}" type="pres">
      <dgm:prSet presAssocID="{BF0779ED-4879-4EF9-96C5-1DF09815865A}" presName="circle2" presStyleLbl="node1" presStyleIdx="1" presStyleCnt="3"/>
      <dgm:spPr/>
    </dgm:pt>
    <dgm:pt modelId="{7C686DBC-0DCE-493C-8433-800971CB15DE}" type="pres">
      <dgm:prSet presAssocID="{BF0779ED-4879-4EF9-96C5-1DF09815865A}" presName="rect2" presStyleLbl="alignAcc1" presStyleIdx="1" presStyleCnt="3"/>
      <dgm:spPr/>
      <dgm:t>
        <a:bodyPr/>
        <a:lstStyle/>
        <a:p>
          <a:endParaRPr lang="es-ES"/>
        </a:p>
      </dgm:t>
    </dgm:pt>
    <dgm:pt modelId="{032DD3F1-08B9-48C1-9CEA-9849C7135690}" type="pres">
      <dgm:prSet presAssocID="{531704C0-486F-4BEE-808A-4E938FA4C298}" presName="vertSpace3" presStyleLbl="node1" presStyleIdx="1" presStyleCnt="3"/>
      <dgm:spPr/>
    </dgm:pt>
    <dgm:pt modelId="{B9134F14-0EA3-4B3B-875D-8DB1CFDB143A}" type="pres">
      <dgm:prSet presAssocID="{531704C0-486F-4BEE-808A-4E938FA4C298}" presName="circle3" presStyleLbl="node1" presStyleIdx="2" presStyleCnt="3"/>
      <dgm:spPr/>
    </dgm:pt>
    <dgm:pt modelId="{3D37D15C-4F69-4493-8853-7399B11F046C}" type="pres">
      <dgm:prSet presAssocID="{531704C0-486F-4BEE-808A-4E938FA4C298}" presName="rect3" presStyleLbl="alignAcc1" presStyleIdx="2" presStyleCnt="3"/>
      <dgm:spPr/>
      <dgm:t>
        <a:bodyPr/>
        <a:lstStyle/>
        <a:p>
          <a:endParaRPr lang="es-ES"/>
        </a:p>
      </dgm:t>
    </dgm:pt>
    <dgm:pt modelId="{79719A0E-3033-401F-BF3B-F087BBCD72F3}" type="pres">
      <dgm:prSet presAssocID="{5EE74C38-1EAD-4DC6-8C2E-AAD1F0464F86}" presName="rect1ParTx" presStyleLbl="alignAcc1" presStyleIdx="2" presStyleCnt="3">
        <dgm:presLayoutVars>
          <dgm:chMax val="1"/>
          <dgm:bulletEnabled val="1"/>
        </dgm:presLayoutVars>
      </dgm:prSet>
      <dgm:spPr/>
      <dgm:t>
        <a:bodyPr/>
        <a:lstStyle/>
        <a:p>
          <a:endParaRPr lang="es-ES"/>
        </a:p>
      </dgm:t>
    </dgm:pt>
    <dgm:pt modelId="{025D2332-539F-46A6-A07C-9B5891E96CA7}" type="pres">
      <dgm:prSet presAssocID="{5EE74C38-1EAD-4DC6-8C2E-AAD1F0464F86}" presName="rect1ChTx" presStyleLbl="alignAcc1" presStyleIdx="2" presStyleCnt="3">
        <dgm:presLayoutVars>
          <dgm:bulletEnabled val="1"/>
        </dgm:presLayoutVars>
      </dgm:prSet>
      <dgm:spPr/>
      <dgm:t>
        <a:bodyPr/>
        <a:lstStyle/>
        <a:p>
          <a:endParaRPr lang="es-ES"/>
        </a:p>
      </dgm:t>
    </dgm:pt>
    <dgm:pt modelId="{122505F7-6853-49FE-AC38-CFC6CC55C4A0}" type="pres">
      <dgm:prSet presAssocID="{BF0779ED-4879-4EF9-96C5-1DF09815865A}" presName="rect2ParTx" presStyleLbl="alignAcc1" presStyleIdx="2" presStyleCnt="3">
        <dgm:presLayoutVars>
          <dgm:chMax val="1"/>
          <dgm:bulletEnabled val="1"/>
        </dgm:presLayoutVars>
      </dgm:prSet>
      <dgm:spPr/>
      <dgm:t>
        <a:bodyPr/>
        <a:lstStyle/>
        <a:p>
          <a:endParaRPr lang="es-ES"/>
        </a:p>
      </dgm:t>
    </dgm:pt>
    <dgm:pt modelId="{E5451017-C555-48B8-B301-B7E13051FEEB}" type="pres">
      <dgm:prSet presAssocID="{BF0779ED-4879-4EF9-96C5-1DF09815865A}" presName="rect2ChTx" presStyleLbl="alignAcc1" presStyleIdx="2" presStyleCnt="3">
        <dgm:presLayoutVars>
          <dgm:bulletEnabled val="1"/>
        </dgm:presLayoutVars>
      </dgm:prSet>
      <dgm:spPr/>
      <dgm:t>
        <a:bodyPr/>
        <a:lstStyle/>
        <a:p>
          <a:endParaRPr lang="es-ES"/>
        </a:p>
      </dgm:t>
    </dgm:pt>
    <dgm:pt modelId="{7FB17C2F-CBC8-4191-BDDE-919F64085981}" type="pres">
      <dgm:prSet presAssocID="{531704C0-486F-4BEE-808A-4E938FA4C298}" presName="rect3ParTx" presStyleLbl="alignAcc1" presStyleIdx="2" presStyleCnt="3">
        <dgm:presLayoutVars>
          <dgm:chMax val="1"/>
          <dgm:bulletEnabled val="1"/>
        </dgm:presLayoutVars>
      </dgm:prSet>
      <dgm:spPr/>
      <dgm:t>
        <a:bodyPr/>
        <a:lstStyle/>
        <a:p>
          <a:endParaRPr lang="es-ES"/>
        </a:p>
      </dgm:t>
    </dgm:pt>
    <dgm:pt modelId="{0C3DC06F-3918-4CAD-BA76-7E233956F42A}" type="pres">
      <dgm:prSet presAssocID="{531704C0-486F-4BEE-808A-4E938FA4C298}" presName="rect3ChTx" presStyleLbl="alignAcc1" presStyleIdx="2" presStyleCnt="3">
        <dgm:presLayoutVars>
          <dgm:bulletEnabled val="1"/>
        </dgm:presLayoutVars>
      </dgm:prSet>
      <dgm:spPr/>
      <dgm:t>
        <a:bodyPr/>
        <a:lstStyle/>
        <a:p>
          <a:endParaRPr lang="es-ES"/>
        </a:p>
      </dgm:t>
    </dgm:pt>
  </dgm:ptLst>
  <dgm:cxnLst>
    <dgm:cxn modelId="{449AA9C2-7CE8-404E-9BDF-07C0990BA4B0}" srcId="{BF0779ED-4879-4EF9-96C5-1DF09815865A}" destId="{AB9D68E3-9AA5-4829-8091-9734AF4E2248}" srcOrd="0" destOrd="0" parTransId="{C9566BD7-D032-4025-BEC2-343D2122A398}" sibTransId="{188381BE-622B-4BC3-971B-BEBE28718045}"/>
    <dgm:cxn modelId="{B82417FC-E504-41A5-B062-EBF69988B84F}" srcId="{38ADAFE7-0F2F-4C17-A96C-8EE57F17AD35}" destId="{BF0779ED-4879-4EF9-96C5-1DF09815865A}" srcOrd="1" destOrd="0" parTransId="{3669FD7F-FDD1-4031-9DDF-ED4BB1D6999E}" sibTransId="{B58CB2A9-6EE6-4C61-967D-AB5EE6A8C6F9}"/>
    <dgm:cxn modelId="{A0A728E7-F85A-4442-9101-2F71A7D2C069}" type="presOf" srcId="{5EE74C38-1EAD-4DC6-8C2E-AAD1F0464F86}" destId="{79719A0E-3033-401F-BF3B-F087BBCD72F3}" srcOrd="1" destOrd="0" presId="urn:microsoft.com/office/officeart/2005/8/layout/target3"/>
    <dgm:cxn modelId="{6D7EF22E-6DF9-4341-A0B3-FB1FD66638D6}" srcId="{BF0779ED-4879-4EF9-96C5-1DF09815865A}" destId="{222F9B6B-059E-4DAD-9B03-323DFC351D67}" srcOrd="1" destOrd="0" parTransId="{775C7276-3155-4973-ACF8-5BA5D5A3979D}" sibTransId="{14CF2A01-538B-4224-9362-BE0970A0C73C}"/>
    <dgm:cxn modelId="{9E231830-6BA7-46A1-9F72-DC8D13A89E9F}" type="presOf" srcId="{531704C0-486F-4BEE-808A-4E938FA4C298}" destId="{7FB17C2F-CBC8-4191-BDDE-919F64085981}" srcOrd="1" destOrd="0" presId="urn:microsoft.com/office/officeart/2005/8/layout/target3"/>
    <dgm:cxn modelId="{58A3CB9B-4EF8-47D3-9EB0-2A583220FB31}" srcId="{38ADAFE7-0F2F-4C17-A96C-8EE57F17AD35}" destId="{5EE74C38-1EAD-4DC6-8C2E-AAD1F0464F86}" srcOrd="0" destOrd="0" parTransId="{34DAD4EE-3338-4FD6-8ADA-60149EF7FC9A}" sibTransId="{6F662283-8FD8-4D5B-9FDC-F00671E72B8C}"/>
    <dgm:cxn modelId="{230AE43A-F703-4857-A387-3F4DFC33F966}" type="presOf" srcId="{531704C0-486F-4BEE-808A-4E938FA4C298}" destId="{3D37D15C-4F69-4493-8853-7399B11F046C}" srcOrd="0" destOrd="0" presId="urn:microsoft.com/office/officeart/2005/8/layout/target3"/>
    <dgm:cxn modelId="{C2510C9B-79AE-4BB6-BB64-3A85E431BDB3}" type="presOf" srcId="{AB9D68E3-9AA5-4829-8091-9734AF4E2248}" destId="{E5451017-C555-48B8-B301-B7E13051FEEB}" srcOrd="0" destOrd="0" presId="urn:microsoft.com/office/officeart/2005/8/layout/target3"/>
    <dgm:cxn modelId="{3A500B26-98B7-402A-9D8F-69B27C30AA8D}" type="presOf" srcId="{38ADAFE7-0F2F-4C17-A96C-8EE57F17AD35}" destId="{6FC4052E-1290-4576-B0D5-18F485881F2D}" srcOrd="0" destOrd="0" presId="urn:microsoft.com/office/officeart/2005/8/layout/target3"/>
    <dgm:cxn modelId="{D094E856-3616-4EF0-A984-70773B0A371C}" srcId="{5EE74C38-1EAD-4DC6-8C2E-AAD1F0464F86}" destId="{B55C8937-3A76-4830-816B-90D4A23BA022}" srcOrd="1" destOrd="0" parTransId="{CEF1E49F-25EF-45EC-B8F3-90B943258C90}" sibTransId="{418B387D-CF8E-4201-9EBE-D6BB8CF132F6}"/>
    <dgm:cxn modelId="{82E2565F-4817-4A38-B4F2-9068B4777E5A}" type="presOf" srcId="{222F9B6B-059E-4DAD-9B03-323DFC351D67}" destId="{E5451017-C555-48B8-B301-B7E13051FEEB}" srcOrd="0" destOrd="1" presId="urn:microsoft.com/office/officeart/2005/8/layout/target3"/>
    <dgm:cxn modelId="{22B89F9D-3A14-450B-81A6-E355575B0957}" type="presOf" srcId="{B0ECB793-E9D7-4128-A0D8-E37F51FD7BD7}" destId="{025D2332-539F-46A6-A07C-9B5891E96CA7}" srcOrd="0" destOrd="0" presId="urn:microsoft.com/office/officeart/2005/8/layout/target3"/>
    <dgm:cxn modelId="{1875988D-0B7B-4A23-A8EC-C4532DA4F7FC}" type="presOf" srcId="{359788BA-8371-41C8-B744-7E55CA0D5352}" destId="{0C3DC06F-3918-4CAD-BA76-7E233956F42A}" srcOrd="0" destOrd="1" presId="urn:microsoft.com/office/officeart/2005/8/layout/target3"/>
    <dgm:cxn modelId="{9776D085-4AD5-43E5-8051-31363358EF58}" type="presOf" srcId="{0277A693-F72F-4346-9525-1FBD7070FD1E}" destId="{0C3DC06F-3918-4CAD-BA76-7E233956F42A}" srcOrd="0" destOrd="0" presId="urn:microsoft.com/office/officeart/2005/8/layout/target3"/>
    <dgm:cxn modelId="{331FA9EB-19D5-44A5-9DD8-FFC2B2D17746}" srcId="{531704C0-486F-4BEE-808A-4E938FA4C298}" destId="{359788BA-8371-41C8-B744-7E55CA0D5352}" srcOrd="1" destOrd="0" parTransId="{4BA02432-87F4-4D13-9678-4D80F5BFF3E5}" sibTransId="{5A172F86-0816-456B-9B03-C7A362064FF8}"/>
    <dgm:cxn modelId="{BBE8EBDD-33DA-465A-8336-0ED055C6F51A}" type="presOf" srcId="{BF0779ED-4879-4EF9-96C5-1DF09815865A}" destId="{7C686DBC-0DCE-493C-8433-800971CB15DE}" srcOrd="0" destOrd="0" presId="urn:microsoft.com/office/officeart/2005/8/layout/target3"/>
    <dgm:cxn modelId="{A12170CC-A7A9-4EEC-81A7-F84784B4DB18}" srcId="{38ADAFE7-0F2F-4C17-A96C-8EE57F17AD35}" destId="{531704C0-486F-4BEE-808A-4E938FA4C298}" srcOrd="2" destOrd="0" parTransId="{5AC4CCC7-26EC-416B-AE50-CF2026866F70}" sibTransId="{67C4953C-1989-47EB-AB19-7E31E1D9DABC}"/>
    <dgm:cxn modelId="{1DD80E31-8FC4-4CDF-BF5F-DB8D93E9994A}" srcId="{5EE74C38-1EAD-4DC6-8C2E-AAD1F0464F86}" destId="{B0ECB793-E9D7-4128-A0D8-E37F51FD7BD7}" srcOrd="0" destOrd="0" parTransId="{92E6DC44-63EB-45F9-BD73-7DE32A95206C}" sibTransId="{CC9EBD98-F77E-4CBE-AC7E-77B9E34441F9}"/>
    <dgm:cxn modelId="{7DBDB286-FEB0-4310-BCDE-E4706E718A72}" type="presOf" srcId="{B55C8937-3A76-4830-816B-90D4A23BA022}" destId="{025D2332-539F-46A6-A07C-9B5891E96CA7}" srcOrd="0" destOrd="1" presId="urn:microsoft.com/office/officeart/2005/8/layout/target3"/>
    <dgm:cxn modelId="{45A50804-4E71-46B7-9653-89D32C56F848}" type="presOf" srcId="{BF0779ED-4879-4EF9-96C5-1DF09815865A}" destId="{122505F7-6853-49FE-AC38-CFC6CC55C4A0}" srcOrd="1" destOrd="0" presId="urn:microsoft.com/office/officeart/2005/8/layout/target3"/>
    <dgm:cxn modelId="{3A2B3D42-2849-4216-9D72-7AEBF1D346A4}" type="presOf" srcId="{5EE74C38-1EAD-4DC6-8C2E-AAD1F0464F86}" destId="{17D241F3-973A-437F-B208-92E2DF8873DF}" srcOrd="0" destOrd="0" presId="urn:microsoft.com/office/officeart/2005/8/layout/target3"/>
    <dgm:cxn modelId="{0F23125D-277B-4901-91A4-CEF894D2D661}" srcId="{531704C0-486F-4BEE-808A-4E938FA4C298}" destId="{0277A693-F72F-4346-9525-1FBD7070FD1E}" srcOrd="0" destOrd="0" parTransId="{9275AC54-DBD4-4843-9997-CBD3BED0D18D}" sibTransId="{A2BDDA43-6179-4E44-8314-0B43F348BC07}"/>
    <dgm:cxn modelId="{FF965862-76FF-46B6-9356-578936A483E5}" type="presParOf" srcId="{6FC4052E-1290-4576-B0D5-18F485881F2D}" destId="{274002AE-FD41-40AD-9D85-C229524E3AC8}" srcOrd="0" destOrd="0" presId="urn:microsoft.com/office/officeart/2005/8/layout/target3"/>
    <dgm:cxn modelId="{B42EBCBC-B05F-4CA3-8AC3-553C5821BBAE}" type="presParOf" srcId="{6FC4052E-1290-4576-B0D5-18F485881F2D}" destId="{4CF7185D-0524-49ED-8205-4FE62FF1F8AF}" srcOrd="1" destOrd="0" presId="urn:microsoft.com/office/officeart/2005/8/layout/target3"/>
    <dgm:cxn modelId="{588024AE-E57E-4EC5-8AE3-2FAB876137B4}" type="presParOf" srcId="{6FC4052E-1290-4576-B0D5-18F485881F2D}" destId="{17D241F3-973A-437F-B208-92E2DF8873DF}" srcOrd="2" destOrd="0" presId="urn:microsoft.com/office/officeart/2005/8/layout/target3"/>
    <dgm:cxn modelId="{E8290292-D46B-4F6E-9668-082D4FC3F77B}" type="presParOf" srcId="{6FC4052E-1290-4576-B0D5-18F485881F2D}" destId="{EB022E33-DF9A-4252-A2AC-0A703C692529}" srcOrd="3" destOrd="0" presId="urn:microsoft.com/office/officeart/2005/8/layout/target3"/>
    <dgm:cxn modelId="{BEED1C89-6ED7-47F8-8C4B-5637EAE7854D}" type="presParOf" srcId="{6FC4052E-1290-4576-B0D5-18F485881F2D}" destId="{4947EFDE-A663-4F43-8764-015F9CEE61F2}" srcOrd="4" destOrd="0" presId="urn:microsoft.com/office/officeart/2005/8/layout/target3"/>
    <dgm:cxn modelId="{E5F29BC1-79AC-4020-9A35-226533753FC8}" type="presParOf" srcId="{6FC4052E-1290-4576-B0D5-18F485881F2D}" destId="{7C686DBC-0DCE-493C-8433-800971CB15DE}" srcOrd="5" destOrd="0" presId="urn:microsoft.com/office/officeart/2005/8/layout/target3"/>
    <dgm:cxn modelId="{D3647645-F0EF-4842-B2E9-9E684A0686AA}" type="presParOf" srcId="{6FC4052E-1290-4576-B0D5-18F485881F2D}" destId="{032DD3F1-08B9-48C1-9CEA-9849C7135690}" srcOrd="6" destOrd="0" presId="urn:microsoft.com/office/officeart/2005/8/layout/target3"/>
    <dgm:cxn modelId="{541EB8A2-3CF3-4345-A7FE-B6A0281245D7}" type="presParOf" srcId="{6FC4052E-1290-4576-B0D5-18F485881F2D}" destId="{B9134F14-0EA3-4B3B-875D-8DB1CFDB143A}" srcOrd="7" destOrd="0" presId="urn:microsoft.com/office/officeart/2005/8/layout/target3"/>
    <dgm:cxn modelId="{B577B006-E2C6-4D0D-B39B-D8940A2BF055}" type="presParOf" srcId="{6FC4052E-1290-4576-B0D5-18F485881F2D}" destId="{3D37D15C-4F69-4493-8853-7399B11F046C}" srcOrd="8" destOrd="0" presId="urn:microsoft.com/office/officeart/2005/8/layout/target3"/>
    <dgm:cxn modelId="{AF1543CB-0D6F-4F40-AF32-CA8D1D18664C}" type="presParOf" srcId="{6FC4052E-1290-4576-B0D5-18F485881F2D}" destId="{79719A0E-3033-401F-BF3B-F087BBCD72F3}" srcOrd="9" destOrd="0" presId="urn:microsoft.com/office/officeart/2005/8/layout/target3"/>
    <dgm:cxn modelId="{B220CDB0-F2A7-42CB-8C92-0B2C8452385D}" type="presParOf" srcId="{6FC4052E-1290-4576-B0D5-18F485881F2D}" destId="{025D2332-539F-46A6-A07C-9B5891E96CA7}" srcOrd="10" destOrd="0" presId="urn:microsoft.com/office/officeart/2005/8/layout/target3"/>
    <dgm:cxn modelId="{3009F9C5-A4CA-4E11-B688-7D72D10F3842}" type="presParOf" srcId="{6FC4052E-1290-4576-B0D5-18F485881F2D}" destId="{122505F7-6853-49FE-AC38-CFC6CC55C4A0}" srcOrd="11" destOrd="0" presId="urn:microsoft.com/office/officeart/2005/8/layout/target3"/>
    <dgm:cxn modelId="{AF91F329-05BD-4E3E-851E-91446E9A1862}" type="presParOf" srcId="{6FC4052E-1290-4576-B0D5-18F485881F2D}" destId="{E5451017-C555-48B8-B301-B7E13051FEEB}" srcOrd="12" destOrd="0" presId="urn:microsoft.com/office/officeart/2005/8/layout/target3"/>
    <dgm:cxn modelId="{3E3F2902-1765-432E-AC14-6CFE9C25CA69}" type="presParOf" srcId="{6FC4052E-1290-4576-B0D5-18F485881F2D}" destId="{7FB17C2F-CBC8-4191-BDDE-919F64085981}" srcOrd="13" destOrd="0" presId="urn:microsoft.com/office/officeart/2005/8/layout/target3"/>
    <dgm:cxn modelId="{50137308-E95E-4869-B786-0FE13BD73789}" type="presParOf" srcId="{6FC4052E-1290-4576-B0D5-18F485881F2D}" destId="{0C3DC06F-3918-4CAD-BA76-7E233956F42A}"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002AE-FD41-40AD-9D85-C229524E3AC8}">
      <dsp:nvSpPr>
        <dsp:cNvPr id="0" name=""/>
        <dsp:cNvSpPr/>
      </dsp:nvSpPr>
      <dsp:spPr>
        <a:xfrm>
          <a:off x="0" y="149041"/>
          <a:ext cx="3549892" cy="354989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D241F3-973A-437F-B208-92E2DF8873DF}">
      <dsp:nvSpPr>
        <dsp:cNvPr id="0" name=""/>
        <dsp:cNvSpPr/>
      </dsp:nvSpPr>
      <dsp:spPr>
        <a:xfrm>
          <a:off x="1774946" y="149041"/>
          <a:ext cx="4141541" cy="354989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Manifestaciones catarrales y fiebre .No </a:t>
          </a:r>
          <a:r>
            <a:rPr lang="es-ES" sz="1600" kern="1200" dirty="0" err="1" smtClean="0"/>
            <a:t>neumonia</a:t>
          </a:r>
          <a:r>
            <a:rPr lang="es-ES" sz="1600" kern="1200" dirty="0" smtClean="0"/>
            <a:t>  </a:t>
          </a:r>
          <a:endParaRPr lang="es-ES" sz="1600" kern="1200" dirty="0"/>
        </a:p>
      </dsp:txBody>
      <dsp:txXfrm>
        <a:off x="1774946" y="149041"/>
        <a:ext cx="2070770" cy="1064970"/>
      </dsp:txXfrm>
    </dsp:sp>
    <dsp:sp modelId="{4947EFDE-A663-4F43-8764-015F9CEE61F2}">
      <dsp:nvSpPr>
        <dsp:cNvPr id="0" name=""/>
        <dsp:cNvSpPr/>
      </dsp:nvSpPr>
      <dsp:spPr>
        <a:xfrm>
          <a:off x="621232" y="1214011"/>
          <a:ext cx="2307428" cy="230742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686DBC-0DCE-493C-8433-800971CB15DE}">
      <dsp:nvSpPr>
        <dsp:cNvPr id="0" name=""/>
        <dsp:cNvSpPr/>
      </dsp:nvSpPr>
      <dsp:spPr>
        <a:xfrm>
          <a:off x="1774946" y="1214011"/>
          <a:ext cx="4141541" cy="230742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Falta de aire o dificultad respiratoria (tiraje) </a:t>
          </a:r>
          <a:endParaRPr lang="es-ES" sz="1600" kern="1200" dirty="0"/>
        </a:p>
      </dsp:txBody>
      <dsp:txXfrm>
        <a:off x="1774946" y="1214011"/>
        <a:ext cx="2070770" cy="1064966"/>
      </dsp:txXfrm>
    </dsp:sp>
    <dsp:sp modelId="{B9134F14-0EA3-4B3B-875D-8DB1CFDB143A}">
      <dsp:nvSpPr>
        <dsp:cNvPr id="0" name=""/>
        <dsp:cNvSpPr/>
      </dsp:nvSpPr>
      <dsp:spPr>
        <a:xfrm>
          <a:off x="1242463" y="2278978"/>
          <a:ext cx="1064966" cy="106496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37D15C-4F69-4493-8853-7399B11F046C}">
      <dsp:nvSpPr>
        <dsp:cNvPr id="0" name=""/>
        <dsp:cNvSpPr/>
      </dsp:nvSpPr>
      <dsp:spPr>
        <a:xfrm>
          <a:off x="1774946" y="2278978"/>
          <a:ext cx="4141541" cy="106496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Signos de gravedad .No bebe, vómitos, letargia, </a:t>
          </a:r>
          <a:r>
            <a:rPr lang="es-ES" sz="1600" kern="1200" dirty="0" err="1" smtClean="0"/>
            <a:t>convulsiones,estridor</a:t>
          </a:r>
          <a:r>
            <a:rPr lang="es-ES" sz="1600" kern="1200" dirty="0" smtClean="0"/>
            <a:t>  </a:t>
          </a:r>
          <a:endParaRPr lang="es-ES" sz="1600" kern="1200" dirty="0"/>
        </a:p>
      </dsp:txBody>
      <dsp:txXfrm>
        <a:off x="1774946" y="2278978"/>
        <a:ext cx="2070770" cy="1064966"/>
      </dsp:txXfrm>
    </dsp:sp>
    <dsp:sp modelId="{025D2332-539F-46A6-A07C-9B5891E96CA7}">
      <dsp:nvSpPr>
        <dsp:cNvPr id="0" name=""/>
        <dsp:cNvSpPr/>
      </dsp:nvSpPr>
      <dsp:spPr>
        <a:xfrm>
          <a:off x="3845717" y="149041"/>
          <a:ext cx="2070770" cy="106497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s-ES" sz="1300" kern="1200" dirty="0" smtClean="0"/>
            <a:t>Vigilancia y cuidados en el hogar </a:t>
          </a:r>
          <a:endParaRPr lang="es-ES" sz="1300" kern="1200" dirty="0"/>
        </a:p>
        <a:p>
          <a:pPr marL="114300" lvl="1" indent="-114300" algn="l" defTabSz="577850">
            <a:lnSpc>
              <a:spcPct val="90000"/>
            </a:lnSpc>
            <a:spcBef>
              <a:spcPct val="0"/>
            </a:spcBef>
            <a:spcAft>
              <a:spcPct val="15000"/>
            </a:spcAft>
            <a:buChar char="••"/>
          </a:pPr>
          <a:r>
            <a:rPr lang="es-ES" sz="1300" kern="1200" dirty="0" smtClean="0"/>
            <a:t> </a:t>
          </a:r>
          <a:endParaRPr lang="es-ES" sz="1300" kern="1200" dirty="0"/>
        </a:p>
      </dsp:txBody>
      <dsp:txXfrm>
        <a:off x="3845717" y="149041"/>
        <a:ext cx="2070770" cy="1064970"/>
      </dsp:txXfrm>
    </dsp:sp>
    <dsp:sp modelId="{E5451017-C555-48B8-B301-B7E13051FEEB}">
      <dsp:nvSpPr>
        <dsp:cNvPr id="0" name=""/>
        <dsp:cNvSpPr/>
      </dsp:nvSpPr>
      <dsp:spPr>
        <a:xfrm>
          <a:off x="3845717" y="1214011"/>
          <a:ext cx="2070770" cy="106496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s-ES" sz="1300" kern="1200" dirty="0" smtClean="0"/>
            <a:t>Amoxicilina  oral </a:t>
          </a:r>
          <a:endParaRPr lang="es-ES" sz="1300" kern="1200" dirty="0"/>
        </a:p>
        <a:p>
          <a:pPr marL="114300" lvl="1" indent="-114300" algn="l" defTabSz="577850">
            <a:lnSpc>
              <a:spcPct val="90000"/>
            </a:lnSpc>
            <a:spcBef>
              <a:spcPct val="0"/>
            </a:spcBef>
            <a:spcAft>
              <a:spcPct val="15000"/>
            </a:spcAft>
            <a:buChar char="••"/>
          </a:pPr>
          <a:r>
            <a:rPr lang="es-ES" sz="1300" kern="1200" dirty="0" smtClean="0"/>
            <a:t>Tratamiento ambulatorio </a:t>
          </a:r>
          <a:endParaRPr lang="es-ES" sz="1300" kern="1200" dirty="0"/>
        </a:p>
      </dsp:txBody>
      <dsp:txXfrm>
        <a:off x="3845717" y="1214011"/>
        <a:ext cx="2070770" cy="1064966"/>
      </dsp:txXfrm>
    </dsp:sp>
    <dsp:sp modelId="{0C3DC06F-3918-4CAD-BA76-7E233956F42A}">
      <dsp:nvSpPr>
        <dsp:cNvPr id="0" name=""/>
        <dsp:cNvSpPr/>
      </dsp:nvSpPr>
      <dsp:spPr>
        <a:xfrm>
          <a:off x="3845717" y="2278978"/>
          <a:ext cx="2070770" cy="106496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s-ES" sz="1300" kern="1200" dirty="0" smtClean="0"/>
            <a:t>Primera dosis  de antibiótico </a:t>
          </a:r>
          <a:endParaRPr lang="es-ES" sz="1300" kern="1200" dirty="0"/>
        </a:p>
        <a:p>
          <a:pPr marL="114300" lvl="1" indent="-114300" algn="l" defTabSz="577850">
            <a:lnSpc>
              <a:spcPct val="90000"/>
            </a:lnSpc>
            <a:spcBef>
              <a:spcPct val="0"/>
            </a:spcBef>
            <a:spcAft>
              <a:spcPct val="15000"/>
            </a:spcAft>
            <a:buChar char="••"/>
          </a:pPr>
          <a:r>
            <a:rPr lang="es-ES" sz="1300" kern="1200" dirty="0" smtClean="0"/>
            <a:t>Remitir para  ingreso antibiótico parenteral y terapia de soporte .</a:t>
          </a:r>
          <a:endParaRPr lang="es-ES" sz="1300" kern="1200" dirty="0"/>
        </a:p>
      </dsp:txBody>
      <dsp:txXfrm>
        <a:off x="3845717" y="2278978"/>
        <a:ext cx="2070770" cy="1064966"/>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0.61225</cdr:x>
      <cdr:y>0.50025</cdr:y>
    </cdr:from>
    <cdr:to>
      <cdr:x>0.62786</cdr:x>
      <cdr:y>0.55582</cdr:y>
    </cdr:to>
    <cdr:sp macro="" textlink="">
      <cdr:nvSpPr>
        <cdr:cNvPr id="9217" name="Text Box 1"/>
        <cdr:cNvSpPr txBox="1">
          <a:spLocks xmlns:a="http://schemas.openxmlformats.org/drawingml/2006/main" noChangeArrowheads="1"/>
        </cdr:cNvSpPr>
      </cdr:nvSpPr>
      <cdr:spPr bwMode="auto">
        <a:xfrm xmlns:a="http://schemas.openxmlformats.org/drawingml/2006/main">
          <a:off x="6575427" y="2914494"/>
          <a:ext cx="167571" cy="323435"/>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45720" tIns="32004" rIns="45720" bIns="32004" anchor="ctr" upright="1"/>
        <a:lstStyle xmlns:a="http://schemas.openxmlformats.org/drawingml/2006/main"/>
        <a:p xmlns:a="http://schemas.openxmlformats.org/drawingml/2006/main">
          <a:pPr algn="ctr" rtl="0">
            <a:defRPr sz="1000"/>
          </a:pPr>
          <a:r>
            <a:rPr lang="en-US" sz="1750" b="0" i="0" u="none" strike="noStrike" baseline="0">
              <a:solidFill>
                <a:srgbClr val="000000"/>
              </a:solidFill>
              <a:latin typeface="Arial"/>
              <a:cs typeface="Arial"/>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AA84AA-906B-4E73-BA7A-A76A4B93DE86}" type="datetimeFigureOut">
              <a:rPr lang="es-ES" smtClean="0"/>
              <a:t>10/11/2014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BA9F1B-6DE7-4E0F-9ACF-FBC0FC6DD5CB}" type="slidenum">
              <a:rPr lang="es-ES" smtClean="0"/>
              <a:t>‹Nº›</a:t>
            </a:fld>
            <a:endParaRPr lang="es-ES"/>
          </a:p>
        </p:txBody>
      </p:sp>
    </p:spTree>
    <p:extLst>
      <p:ext uri="{BB962C8B-B14F-4D97-AF65-F5344CB8AC3E}">
        <p14:creationId xmlns:p14="http://schemas.microsoft.com/office/powerpoint/2010/main" val="3540723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86142A-89DB-4889-B0A2-9FEC5C774183}" type="slidenum">
              <a:rPr lang="es-ES" smtClean="0"/>
              <a:pPr fontAlgn="base">
                <a:spcBef>
                  <a:spcPct val="0"/>
                </a:spcBef>
                <a:spcAft>
                  <a:spcPct val="0"/>
                </a:spcAft>
                <a:defRPr/>
              </a:pPr>
              <a:t>23</a:t>
            </a:fld>
            <a:endParaRPr lang="es-ES" smtClean="0"/>
          </a:p>
        </p:txBody>
      </p:sp>
      <p:sp>
        <p:nvSpPr>
          <p:cNvPr id="614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523AD90-8D08-4B45-8997-E94C1D95933B}" type="datetimeFigureOut">
              <a:rPr lang="es-ES" smtClean="0"/>
              <a:t>09/11/2014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4618FAC-2A3E-47DD-B3F3-51C072D1A926}" type="slidenum">
              <a:rPr lang="es-ES" smtClean="0"/>
              <a:t>‹Nº›</a:t>
            </a:fld>
            <a:endParaRPr lang="es-ES"/>
          </a:p>
        </p:txBody>
      </p:sp>
    </p:spTree>
    <p:extLst>
      <p:ext uri="{BB962C8B-B14F-4D97-AF65-F5344CB8AC3E}">
        <p14:creationId xmlns:p14="http://schemas.microsoft.com/office/powerpoint/2010/main" val="3088224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523AD90-8D08-4B45-8997-E94C1D95933B}" type="datetimeFigureOut">
              <a:rPr lang="es-ES" smtClean="0"/>
              <a:t>09/11/2014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4618FAC-2A3E-47DD-B3F3-51C072D1A926}" type="slidenum">
              <a:rPr lang="es-ES" smtClean="0"/>
              <a:t>‹Nº›</a:t>
            </a:fld>
            <a:endParaRPr lang="es-ES"/>
          </a:p>
        </p:txBody>
      </p:sp>
    </p:spTree>
    <p:extLst>
      <p:ext uri="{BB962C8B-B14F-4D97-AF65-F5344CB8AC3E}">
        <p14:creationId xmlns:p14="http://schemas.microsoft.com/office/powerpoint/2010/main" val="3053678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523AD90-8D08-4B45-8997-E94C1D95933B}" type="datetimeFigureOut">
              <a:rPr lang="es-ES" smtClean="0"/>
              <a:t>09/11/2014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4618FAC-2A3E-47DD-B3F3-51C072D1A926}" type="slidenum">
              <a:rPr lang="es-ES" smtClean="0"/>
              <a:t>‹Nº›</a:t>
            </a:fld>
            <a:endParaRPr lang="es-ES"/>
          </a:p>
        </p:txBody>
      </p:sp>
    </p:spTree>
    <p:extLst>
      <p:ext uri="{BB962C8B-B14F-4D97-AF65-F5344CB8AC3E}">
        <p14:creationId xmlns:p14="http://schemas.microsoft.com/office/powerpoint/2010/main" val="1963409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523AD90-8D08-4B45-8997-E94C1D95933B}" type="datetimeFigureOut">
              <a:rPr lang="es-ES" smtClean="0"/>
              <a:t>09/11/2014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4618FAC-2A3E-47DD-B3F3-51C072D1A926}" type="slidenum">
              <a:rPr lang="es-ES" smtClean="0"/>
              <a:t>‹Nº›</a:t>
            </a:fld>
            <a:endParaRPr lang="es-ES"/>
          </a:p>
        </p:txBody>
      </p:sp>
    </p:spTree>
    <p:extLst>
      <p:ext uri="{BB962C8B-B14F-4D97-AF65-F5344CB8AC3E}">
        <p14:creationId xmlns:p14="http://schemas.microsoft.com/office/powerpoint/2010/main" val="3255808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523AD90-8D08-4B45-8997-E94C1D95933B}" type="datetimeFigureOut">
              <a:rPr lang="es-ES" smtClean="0"/>
              <a:t>09/11/2014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4618FAC-2A3E-47DD-B3F3-51C072D1A926}" type="slidenum">
              <a:rPr lang="es-ES" smtClean="0"/>
              <a:t>‹Nº›</a:t>
            </a:fld>
            <a:endParaRPr lang="es-ES"/>
          </a:p>
        </p:txBody>
      </p:sp>
    </p:spTree>
    <p:extLst>
      <p:ext uri="{BB962C8B-B14F-4D97-AF65-F5344CB8AC3E}">
        <p14:creationId xmlns:p14="http://schemas.microsoft.com/office/powerpoint/2010/main" val="65312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523AD90-8D08-4B45-8997-E94C1D95933B}" type="datetimeFigureOut">
              <a:rPr lang="es-ES" smtClean="0"/>
              <a:t>09/11/2014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4618FAC-2A3E-47DD-B3F3-51C072D1A926}" type="slidenum">
              <a:rPr lang="es-ES" smtClean="0"/>
              <a:t>‹Nº›</a:t>
            </a:fld>
            <a:endParaRPr lang="es-ES"/>
          </a:p>
        </p:txBody>
      </p:sp>
    </p:spTree>
    <p:extLst>
      <p:ext uri="{BB962C8B-B14F-4D97-AF65-F5344CB8AC3E}">
        <p14:creationId xmlns:p14="http://schemas.microsoft.com/office/powerpoint/2010/main" val="328404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523AD90-8D08-4B45-8997-E94C1D95933B}" type="datetimeFigureOut">
              <a:rPr lang="es-ES" smtClean="0"/>
              <a:t>09/11/2014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4618FAC-2A3E-47DD-B3F3-51C072D1A926}" type="slidenum">
              <a:rPr lang="es-ES" smtClean="0"/>
              <a:t>‹Nº›</a:t>
            </a:fld>
            <a:endParaRPr lang="es-ES"/>
          </a:p>
        </p:txBody>
      </p:sp>
    </p:spTree>
    <p:extLst>
      <p:ext uri="{BB962C8B-B14F-4D97-AF65-F5344CB8AC3E}">
        <p14:creationId xmlns:p14="http://schemas.microsoft.com/office/powerpoint/2010/main" val="219292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523AD90-8D08-4B45-8997-E94C1D95933B}" type="datetimeFigureOut">
              <a:rPr lang="es-ES" smtClean="0"/>
              <a:t>09/11/2014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4618FAC-2A3E-47DD-B3F3-51C072D1A926}" type="slidenum">
              <a:rPr lang="es-ES" smtClean="0"/>
              <a:t>‹Nº›</a:t>
            </a:fld>
            <a:endParaRPr lang="es-ES"/>
          </a:p>
        </p:txBody>
      </p:sp>
    </p:spTree>
    <p:extLst>
      <p:ext uri="{BB962C8B-B14F-4D97-AF65-F5344CB8AC3E}">
        <p14:creationId xmlns:p14="http://schemas.microsoft.com/office/powerpoint/2010/main" val="429942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523AD90-8D08-4B45-8997-E94C1D95933B}" type="datetimeFigureOut">
              <a:rPr lang="es-ES" smtClean="0"/>
              <a:t>09/11/2014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4618FAC-2A3E-47DD-B3F3-51C072D1A926}" type="slidenum">
              <a:rPr lang="es-ES" smtClean="0"/>
              <a:t>‹Nº›</a:t>
            </a:fld>
            <a:endParaRPr lang="es-ES"/>
          </a:p>
        </p:txBody>
      </p:sp>
    </p:spTree>
    <p:extLst>
      <p:ext uri="{BB962C8B-B14F-4D97-AF65-F5344CB8AC3E}">
        <p14:creationId xmlns:p14="http://schemas.microsoft.com/office/powerpoint/2010/main" val="4077926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523AD90-8D08-4B45-8997-E94C1D95933B}" type="datetimeFigureOut">
              <a:rPr lang="es-ES" smtClean="0"/>
              <a:t>09/11/2014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4618FAC-2A3E-47DD-B3F3-51C072D1A926}" type="slidenum">
              <a:rPr lang="es-ES" smtClean="0"/>
              <a:t>‹Nº›</a:t>
            </a:fld>
            <a:endParaRPr lang="es-ES"/>
          </a:p>
        </p:txBody>
      </p:sp>
    </p:spTree>
    <p:extLst>
      <p:ext uri="{BB962C8B-B14F-4D97-AF65-F5344CB8AC3E}">
        <p14:creationId xmlns:p14="http://schemas.microsoft.com/office/powerpoint/2010/main" val="1952896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523AD90-8D08-4B45-8997-E94C1D95933B}" type="datetimeFigureOut">
              <a:rPr lang="es-ES" smtClean="0"/>
              <a:t>09/11/2014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4618FAC-2A3E-47DD-B3F3-51C072D1A926}" type="slidenum">
              <a:rPr lang="es-ES" smtClean="0"/>
              <a:t>‹Nº›</a:t>
            </a:fld>
            <a:endParaRPr lang="es-ES"/>
          </a:p>
        </p:txBody>
      </p:sp>
    </p:spTree>
    <p:extLst>
      <p:ext uri="{BB962C8B-B14F-4D97-AF65-F5344CB8AC3E}">
        <p14:creationId xmlns:p14="http://schemas.microsoft.com/office/powerpoint/2010/main" val="1547977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3AD90-8D08-4B45-8997-E94C1D95933B}" type="datetimeFigureOut">
              <a:rPr lang="es-ES" smtClean="0"/>
              <a:t>09/11/2014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18FAC-2A3E-47DD-B3F3-51C072D1A926}" type="slidenum">
              <a:rPr lang="es-ES" smtClean="0"/>
              <a:t>‹Nº›</a:t>
            </a:fld>
            <a:endParaRPr lang="es-ES"/>
          </a:p>
        </p:txBody>
      </p:sp>
    </p:spTree>
    <p:extLst>
      <p:ext uri="{BB962C8B-B14F-4D97-AF65-F5344CB8AC3E}">
        <p14:creationId xmlns:p14="http://schemas.microsoft.com/office/powerpoint/2010/main" val="3800996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556792"/>
            <a:ext cx="7772400" cy="1470025"/>
          </a:xfrm>
        </p:spPr>
        <p:txBody>
          <a:bodyPr>
            <a:normAutofit fontScale="90000"/>
          </a:bodyPr>
          <a:lstStyle/>
          <a:p>
            <a:r>
              <a:rPr lang="it-IT" sz="2700" b="1" dirty="0" smtClean="0"/>
              <a:t>DEPARTAMENTO MATERNO INFANTIL DEL MINSAP </a:t>
            </a:r>
            <a:br>
              <a:rPr lang="it-IT" sz="2700" b="1" dirty="0" smtClean="0"/>
            </a:br>
            <a:r>
              <a:rPr lang="it-IT" b="1" dirty="0"/>
              <a:t/>
            </a:r>
            <a:br>
              <a:rPr lang="it-IT" b="1" dirty="0"/>
            </a:br>
            <a:r>
              <a:rPr lang="es-ES" b="1" dirty="0" smtClean="0"/>
              <a:t>Medidas para enfrentar exitosamente el alza estacionaria de Infecciones respiratorias agudas  </a:t>
            </a:r>
            <a:endParaRPr lang="es-ES" b="1" dirty="0"/>
          </a:p>
        </p:txBody>
      </p:sp>
      <p:sp>
        <p:nvSpPr>
          <p:cNvPr id="3" name="2 Subtítulo"/>
          <p:cNvSpPr>
            <a:spLocks noGrp="1"/>
          </p:cNvSpPr>
          <p:nvPr>
            <p:ph type="subTitle" idx="1"/>
          </p:nvPr>
        </p:nvSpPr>
        <p:spPr>
          <a:xfrm>
            <a:off x="755576" y="4437112"/>
            <a:ext cx="7704856" cy="1752600"/>
          </a:xfrm>
        </p:spPr>
        <p:txBody>
          <a:bodyPr>
            <a:normAutofit fontScale="70000" lnSpcReduction="20000"/>
          </a:bodyPr>
          <a:lstStyle/>
          <a:p>
            <a:r>
              <a:rPr lang="es-ES" dirty="0" smtClean="0"/>
              <a:t>Dr. Roberto Álvarez </a:t>
            </a:r>
            <a:r>
              <a:rPr lang="es-ES" dirty="0" err="1" smtClean="0"/>
              <a:t>Fumero</a:t>
            </a:r>
            <a:endParaRPr lang="es-ES" dirty="0" smtClean="0"/>
          </a:p>
          <a:p>
            <a:r>
              <a:rPr lang="es-ES" dirty="0" smtClean="0"/>
              <a:t>Prof. Auxiliar  </a:t>
            </a:r>
          </a:p>
          <a:p>
            <a:r>
              <a:rPr lang="es-ES" dirty="0" smtClean="0"/>
              <a:t>Esp. Pediatría </a:t>
            </a:r>
          </a:p>
          <a:p>
            <a:r>
              <a:rPr lang="es-ES" dirty="0" smtClean="0"/>
              <a:t>Master  en Atención integral al niño </a:t>
            </a:r>
          </a:p>
          <a:p>
            <a:r>
              <a:rPr lang="es-ES" dirty="0" smtClean="0"/>
              <a:t>Jefe Dpto. Materno infantil MINSAP  </a:t>
            </a:r>
            <a:endParaRPr lang="es-ES" dirty="0"/>
          </a:p>
        </p:txBody>
      </p:sp>
    </p:spTree>
    <p:extLst>
      <p:ext uri="{BB962C8B-B14F-4D97-AF65-F5344CB8AC3E}">
        <p14:creationId xmlns:p14="http://schemas.microsoft.com/office/powerpoint/2010/main" val="226079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600" b="1" dirty="0" smtClean="0"/>
              <a:t>Consejos para  aplicar los Criterios de ingreso  </a:t>
            </a:r>
            <a:endParaRPr lang="es-ES" sz="3600" b="1" dirty="0"/>
          </a:p>
        </p:txBody>
      </p:sp>
      <p:sp>
        <p:nvSpPr>
          <p:cNvPr id="3" name="2 Marcador de contenido"/>
          <p:cNvSpPr>
            <a:spLocks noGrp="1"/>
          </p:cNvSpPr>
          <p:nvPr>
            <p:ph idx="1"/>
          </p:nvPr>
        </p:nvSpPr>
        <p:spPr>
          <a:xfrm>
            <a:off x="457200" y="1600200"/>
            <a:ext cx="4618856" cy="4525963"/>
          </a:xfrm>
        </p:spPr>
        <p:txBody>
          <a:bodyPr>
            <a:normAutofit fontScale="85000" lnSpcReduction="10000"/>
          </a:bodyPr>
          <a:lstStyle/>
          <a:p>
            <a:pPr>
              <a:buFont typeface="Wingdings" pitchFamily="2" charset="2"/>
              <a:buChar char="q"/>
            </a:pPr>
            <a:r>
              <a:rPr lang="es-ES" dirty="0" smtClean="0"/>
              <a:t>   </a:t>
            </a:r>
            <a:r>
              <a:rPr lang="es-ES" sz="2800" dirty="0" smtClean="0"/>
              <a:t>No crear pánico y querer ingresarlos a todos los pacientes, esto crea más problemas.</a:t>
            </a:r>
          </a:p>
          <a:p>
            <a:pPr>
              <a:buFont typeface="Wingdings" pitchFamily="2" charset="2"/>
              <a:buChar char="q"/>
            </a:pPr>
            <a:endParaRPr lang="es-ES" sz="2800" dirty="0" smtClean="0"/>
          </a:p>
          <a:p>
            <a:pPr>
              <a:buFont typeface="Wingdings" pitchFamily="2" charset="2"/>
              <a:buChar char="q"/>
            </a:pPr>
            <a:r>
              <a:rPr lang="es-ES" sz="2800" dirty="0" smtClean="0"/>
              <a:t>   No  ingresar (salvo criterios puntuales) lactantes pequeños con falta de aire que solo están muy tupidos y no  tienen sibilancias. </a:t>
            </a:r>
          </a:p>
          <a:p>
            <a:pPr marL="0" indent="0">
              <a:buNone/>
            </a:pPr>
            <a:r>
              <a:rPr lang="es-ES" sz="2800" dirty="0" smtClean="0"/>
              <a:t> </a:t>
            </a:r>
          </a:p>
          <a:p>
            <a:pPr>
              <a:buFont typeface="Wingdings" pitchFamily="2" charset="2"/>
              <a:buChar char="q"/>
            </a:pPr>
            <a:r>
              <a:rPr lang="es-ES" sz="2800" dirty="0" smtClean="0"/>
              <a:t>  Una medida muy efectiva es no prolongar la estadía </a:t>
            </a:r>
            <a:endParaRPr lang="es-ES"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340768"/>
            <a:ext cx="331236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196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600" b="1" dirty="0" smtClean="0"/>
              <a:t>Consejos para  el manejo de pacientes ingresados </a:t>
            </a:r>
            <a:endParaRPr lang="es-ES" sz="3600" b="1" dirty="0"/>
          </a:p>
        </p:txBody>
      </p:sp>
      <p:sp>
        <p:nvSpPr>
          <p:cNvPr id="3" name="2 Marcador de contenido"/>
          <p:cNvSpPr>
            <a:spLocks noGrp="1"/>
          </p:cNvSpPr>
          <p:nvPr>
            <p:ph idx="1"/>
          </p:nvPr>
        </p:nvSpPr>
        <p:spPr>
          <a:xfrm>
            <a:off x="251520" y="1628800"/>
            <a:ext cx="4896544" cy="4968552"/>
          </a:xfrm>
        </p:spPr>
        <p:txBody>
          <a:bodyPr>
            <a:normAutofit fontScale="92500"/>
          </a:bodyPr>
          <a:lstStyle/>
          <a:p>
            <a:pPr algn="just">
              <a:buFont typeface="Wingdings" pitchFamily="2" charset="2"/>
              <a:buChar char="q"/>
            </a:pPr>
            <a:r>
              <a:rPr lang="es-ES" dirty="0" smtClean="0"/>
              <a:t>  </a:t>
            </a:r>
            <a:r>
              <a:rPr lang="es-ES" sz="2400" dirty="0" smtClean="0"/>
              <a:t>No indicar  Radiografías de tórax   en casos leves ni usar antibióticos. </a:t>
            </a:r>
            <a:r>
              <a:rPr lang="es-ES" sz="2400" u="sng" dirty="0" smtClean="0"/>
              <a:t>Recordar que las bacterias no producen bronquiolitis.</a:t>
            </a:r>
          </a:p>
          <a:p>
            <a:pPr algn="just">
              <a:buFont typeface="Wingdings" pitchFamily="2" charset="2"/>
              <a:buChar char="q"/>
            </a:pPr>
            <a:endParaRPr lang="es-ES" sz="2400" dirty="0" smtClean="0"/>
          </a:p>
          <a:p>
            <a:pPr algn="just">
              <a:buFont typeface="Wingdings" pitchFamily="2" charset="2"/>
              <a:buChar char="q"/>
            </a:pPr>
            <a:r>
              <a:rPr lang="es-ES" sz="2400" dirty="0" smtClean="0"/>
              <a:t> Tener en cuenta  en  el diagnóstico diferencial de la bronquiolitis hacerlo con las miocarditis y otras miocardiopatías .</a:t>
            </a:r>
          </a:p>
          <a:p>
            <a:pPr algn="just">
              <a:buFont typeface="Wingdings" pitchFamily="2" charset="2"/>
              <a:buChar char="q"/>
            </a:pPr>
            <a:endParaRPr lang="es-ES" sz="2400" dirty="0" smtClean="0"/>
          </a:p>
          <a:p>
            <a:pPr algn="just">
              <a:buFont typeface="Wingdings" pitchFamily="2" charset="2"/>
              <a:buChar char="q"/>
            </a:pPr>
            <a:r>
              <a:rPr lang="es-ES" sz="2400" dirty="0" smtClean="0"/>
              <a:t>  </a:t>
            </a:r>
            <a:r>
              <a:rPr lang="es-ES" sz="2400" dirty="0" err="1" smtClean="0"/>
              <a:t>S.coqueluchoide</a:t>
            </a:r>
            <a:r>
              <a:rPr lang="es-ES" sz="2400" dirty="0" smtClean="0"/>
              <a:t>: En lactantes    </a:t>
            </a:r>
            <a:r>
              <a:rPr lang="es-ES" sz="2400" dirty="0" err="1" smtClean="0"/>
              <a:t>Azitromicina</a:t>
            </a:r>
            <a:r>
              <a:rPr lang="es-ES" sz="2400" dirty="0" smtClean="0"/>
              <a:t> el 1er día a 10mg/Kg/día y los otros 4 días a 5mg/Kg/día).</a:t>
            </a:r>
          </a:p>
          <a:p>
            <a:pPr algn="just">
              <a:buFont typeface="Wingdings" pitchFamily="2" charset="2"/>
              <a:buChar char="q"/>
            </a:pPr>
            <a:endParaRPr lang="es-ES" sz="2400"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628800"/>
            <a:ext cx="3384376"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164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600" b="1" dirty="0" smtClean="0"/>
              <a:t>Consejos para  el manejo de pacientes ingresados </a:t>
            </a:r>
            <a:endParaRPr lang="es-ES" sz="3600" b="1" dirty="0"/>
          </a:p>
        </p:txBody>
      </p:sp>
      <p:sp>
        <p:nvSpPr>
          <p:cNvPr id="3" name="2 Marcador de contenido"/>
          <p:cNvSpPr>
            <a:spLocks noGrp="1"/>
          </p:cNvSpPr>
          <p:nvPr>
            <p:ph idx="1"/>
          </p:nvPr>
        </p:nvSpPr>
        <p:spPr>
          <a:xfrm>
            <a:off x="395536" y="1537823"/>
            <a:ext cx="4464496" cy="5328592"/>
          </a:xfrm>
        </p:spPr>
        <p:txBody>
          <a:bodyPr>
            <a:normAutofit fontScale="55000" lnSpcReduction="20000"/>
          </a:bodyPr>
          <a:lstStyle/>
          <a:p>
            <a:pPr>
              <a:buFont typeface="Wingdings" pitchFamily="2" charset="2"/>
              <a:buChar char="q"/>
            </a:pPr>
            <a:r>
              <a:rPr lang="es-ES" dirty="0" smtClean="0"/>
              <a:t> No usar </a:t>
            </a:r>
            <a:r>
              <a:rPr lang="es-ES" dirty="0" err="1" smtClean="0"/>
              <a:t>Oseltamivir</a:t>
            </a:r>
            <a:r>
              <a:rPr lang="es-ES" dirty="0" smtClean="0"/>
              <a:t> en cuadros ligeros y leves, solo en infecciones respiratorias bajas  graves. </a:t>
            </a:r>
            <a:r>
              <a:rPr lang="es-ES" u="sng" dirty="0" smtClean="0"/>
              <a:t>Recordar que la bronquiolitis no es producida   por  virus  Influenza.</a:t>
            </a:r>
          </a:p>
          <a:p>
            <a:pPr>
              <a:buFont typeface="Wingdings" pitchFamily="2" charset="2"/>
              <a:buChar char="q"/>
            </a:pPr>
            <a:endParaRPr lang="es-ES" dirty="0" smtClean="0"/>
          </a:p>
          <a:p>
            <a:pPr>
              <a:buFont typeface="Wingdings" pitchFamily="2" charset="2"/>
              <a:buChar char="q"/>
            </a:pPr>
            <a:r>
              <a:rPr lang="es-ES" dirty="0" smtClean="0"/>
              <a:t> Oxigenar solo a  los pacientes con  crisis moderados y severos, no uso de esteroides ni broncodilatadores en pacientes  ingresados y mucho menos ambulatorios. </a:t>
            </a:r>
          </a:p>
          <a:p>
            <a:pPr>
              <a:buFont typeface="Wingdings" pitchFamily="2" charset="2"/>
              <a:buChar char="q"/>
            </a:pPr>
            <a:endParaRPr lang="es-ES" dirty="0" smtClean="0"/>
          </a:p>
          <a:p>
            <a:pPr>
              <a:buFont typeface="Wingdings" pitchFamily="2" charset="2"/>
              <a:buChar char="q"/>
            </a:pPr>
            <a:r>
              <a:rPr lang="es-ES" dirty="0" smtClean="0"/>
              <a:t>La medida más efectiva es la vigilancia de la Frecuencia respiratoria ,    la capacidad para beber y la </a:t>
            </a:r>
            <a:r>
              <a:rPr lang="es-ES" dirty="0" err="1" smtClean="0"/>
              <a:t>saturometria</a:t>
            </a:r>
            <a:r>
              <a:rPr lang="es-ES" dirty="0" smtClean="0"/>
              <a:t>      ( si está disponible ) </a:t>
            </a:r>
          </a:p>
          <a:p>
            <a:pPr marL="0" indent="0">
              <a:buNone/>
            </a:pPr>
            <a:r>
              <a:rPr lang="es-ES" dirty="0" smtClean="0"/>
              <a:t>  </a:t>
            </a:r>
          </a:p>
          <a:p>
            <a:pPr>
              <a:buFont typeface="Wingdings" pitchFamily="2" charset="2"/>
              <a:buChar char="q"/>
            </a:pPr>
            <a:r>
              <a:rPr lang="es-ES" dirty="0" smtClean="0"/>
              <a:t>Recordar que la mayoría de los niños afectados son lactantes pequeños con lactancia materna exclusiva que debe ser conservada a toda costa</a:t>
            </a:r>
          </a:p>
          <a:p>
            <a:endParaRPr lang="es-E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318781"/>
            <a:ext cx="3657600" cy="4702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8782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En los CMF y Policlínicos </a:t>
            </a:r>
            <a:endParaRPr lang="es-ES" b="1" dirty="0"/>
          </a:p>
        </p:txBody>
      </p:sp>
      <p:sp>
        <p:nvSpPr>
          <p:cNvPr id="3" name="2 Marcador de contenido"/>
          <p:cNvSpPr>
            <a:spLocks noGrp="1"/>
          </p:cNvSpPr>
          <p:nvPr>
            <p:ph idx="1"/>
          </p:nvPr>
        </p:nvSpPr>
        <p:spPr>
          <a:xfrm>
            <a:off x="457200" y="1600200"/>
            <a:ext cx="4690864" cy="5257800"/>
          </a:xfrm>
        </p:spPr>
        <p:txBody>
          <a:bodyPr>
            <a:normAutofit fontScale="70000" lnSpcReduction="20000"/>
          </a:bodyPr>
          <a:lstStyle/>
          <a:p>
            <a:pPr algn="just">
              <a:buFont typeface="Wingdings" pitchFamily="2" charset="2"/>
              <a:buChar char="q"/>
            </a:pPr>
            <a:r>
              <a:rPr lang="es-ES" u="sng" dirty="0" smtClean="0"/>
              <a:t> Incrementar el Control y seguimiento de los ingresos en el Hogar por IRA: </a:t>
            </a:r>
          </a:p>
          <a:p>
            <a:pPr algn="just">
              <a:buFont typeface="Wingdings" pitchFamily="2" charset="2"/>
              <a:buChar char="Ø"/>
            </a:pPr>
            <a:r>
              <a:rPr lang="es-ES" dirty="0" smtClean="0"/>
              <a:t> Prohibido en lactantes  menores de 3 meses  o mayores con algún riesgo biológico  o social (excepto si se corrobora catarro común) . </a:t>
            </a:r>
          </a:p>
          <a:p>
            <a:pPr algn="just">
              <a:buFont typeface="Wingdings" pitchFamily="2" charset="2"/>
              <a:buChar char="q"/>
            </a:pPr>
            <a:r>
              <a:rPr lang="es-ES" dirty="0" smtClean="0"/>
              <a:t> Remitir  al Hospital los lactantes con Síndrome </a:t>
            </a:r>
            <a:r>
              <a:rPr lang="es-ES" dirty="0" err="1" smtClean="0"/>
              <a:t>cokeluchoide</a:t>
            </a:r>
            <a:r>
              <a:rPr lang="es-ES" dirty="0" smtClean="0"/>
              <a:t> , Bronquiolitis   y sospecha de Neumonías .</a:t>
            </a:r>
          </a:p>
          <a:p>
            <a:pPr algn="just">
              <a:buFont typeface="Wingdings" pitchFamily="2" charset="2"/>
              <a:buChar char="q"/>
            </a:pPr>
            <a:r>
              <a:rPr lang="es-ES" dirty="0" smtClean="0"/>
              <a:t> Niños con IRA viral alta, no ingresado en el hogar, deberá ser reevaluado por su Medico de Familia  diariamente  en las primeras 72 horas. </a:t>
            </a:r>
            <a:endParaRPr lang="es-E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484784"/>
            <a:ext cx="3419872"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7090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normAutofit/>
          </a:bodyPr>
          <a:lstStyle/>
          <a:p>
            <a:r>
              <a:rPr lang="es-ES" sz="3600" b="1" dirty="0" smtClean="0"/>
              <a:t>Los Directivos:  </a:t>
            </a:r>
            <a:endParaRPr lang="es-ES" sz="3600" b="1" dirty="0"/>
          </a:p>
        </p:txBody>
      </p:sp>
      <p:sp>
        <p:nvSpPr>
          <p:cNvPr id="3" name="2 Marcador de contenido"/>
          <p:cNvSpPr>
            <a:spLocks noGrp="1"/>
          </p:cNvSpPr>
          <p:nvPr>
            <p:ph idx="1"/>
          </p:nvPr>
        </p:nvSpPr>
        <p:spPr>
          <a:xfrm>
            <a:off x="457200" y="1052736"/>
            <a:ext cx="8507288" cy="6552728"/>
          </a:xfrm>
        </p:spPr>
        <p:txBody>
          <a:bodyPr>
            <a:normAutofit fontScale="62500" lnSpcReduction="20000"/>
          </a:bodyPr>
          <a:lstStyle/>
          <a:p>
            <a:pPr>
              <a:buFont typeface="Wingdings" pitchFamily="2" charset="2"/>
              <a:buChar char="q"/>
            </a:pPr>
            <a:r>
              <a:rPr lang="es-ES" dirty="0" smtClean="0"/>
              <a:t>Controlar que  la decisión de las conductas en los ingresos, los casos que evolucionan  desfavorablemente y los egresos , sean  tomadas por el Jefe del servicio.   </a:t>
            </a:r>
          </a:p>
          <a:p>
            <a:pPr>
              <a:buFont typeface="Wingdings" pitchFamily="2" charset="2"/>
              <a:buChar char="q"/>
            </a:pPr>
            <a:r>
              <a:rPr lang="es-ES" dirty="0" smtClean="0"/>
              <a:t> Garantizar un seguimiento medico más frecuente  durante la guardia  a los lactantes con  IRA, utilizando dónde no sea posible  alternativas con otras especialidades   que no hacen guardia , residentes, internos  y alumnos .</a:t>
            </a:r>
          </a:p>
          <a:p>
            <a:pPr>
              <a:buFont typeface="Wingdings" pitchFamily="2" charset="2"/>
              <a:buChar char="q"/>
            </a:pPr>
            <a:r>
              <a:rPr lang="es-ES" dirty="0" smtClean="0"/>
              <a:t>Controlaran el lavado de manos y el cumplimiento de las buenas prácticas de prevención de las infecciones asociadas a la asistencia sanitaria.</a:t>
            </a:r>
          </a:p>
          <a:p>
            <a:pPr>
              <a:buFont typeface="Wingdings" pitchFamily="2" charset="2"/>
              <a:buChar char="q"/>
            </a:pPr>
            <a:r>
              <a:rPr lang="es-ES" dirty="0" smtClean="0"/>
              <a:t>Puntualizar con los aseguradores las  coberturas de antibióticos, </a:t>
            </a:r>
            <a:r>
              <a:rPr lang="es-ES" dirty="0" err="1" smtClean="0"/>
              <a:t>oseltamivir</a:t>
            </a:r>
            <a:r>
              <a:rPr lang="es-ES" dirty="0" smtClean="0"/>
              <a:t> , oxigeno, </a:t>
            </a:r>
            <a:r>
              <a:rPr lang="es-ES" dirty="0" smtClean="0"/>
              <a:t>mascarillas, </a:t>
            </a:r>
            <a:r>
              <a:rPr lang="es-ES" dirty="0" err="1" smtClean="0"/>
              <a:t>jabon</a:t>
            </a:r>
            <a:r>
              <a:rPr lang="es-ES" dirty="0" smtClean="0"/>
              <a:t>, agua  </a:t>
            </a:r>
            <a:r>
              <a:rPr lang="es-ES" dirty="0" smtClean="0"/>
              <a:t>y otros insumos</a:t>
            </a:r>
          </a:p>
          <a:p>
            <a:pPr>
              <a:buFont typeface="Wingdings" pitchFamily="2" charset="2"/>
              <a:buChar char="q"/>
            </a:pPr>
            <a:r>
              <a:rPr lang="es-ES" dirty="0" smtClean="0"/>
              <a:t>Revisar  el estado del equipamiento demandado  en la atención a estos pacientes.</a:t>
            </a:r>
          </a:p>
          <a:p>
            <a:pPr>
              <a:buFont typeface="Wingdings" pitchFamily="2" charset="2"/>
              <a:buChar char="q"/>
            </a:pPr>
            <a:r>
              <a:rPr lang="es-ES" dirty="0" smtClean="0"/>
              <a:t>Fortalecer  la vigilancia de las </a:t>
            </a:r>
            <a:r>
              <a:rPr lang="es-ES" dirty="0" err="1" smtClean="0"/>
              <a:t>lRA</a:t>
            </a:r>
            <a:r>
              <a:rPr lang="es-ES" dirty="0" smtClean="0"/>
              <a:t> en todas las unidades.</a:t>
            </a:r>
          </a:p>
          <a:p>
            <a:pPr>
              <a:buFont typeface="Wingdings" pitchFamily="2" charset="2"/>
              <a:buChar char="q"/>
            </a:pPr>
            <a:r>
              <a:rPr lang="es-ES" dirty="0" smtClean="0"/>
              <a:t>Vigilancia activa de internos en instituciones de salud y escolares .</a:t>
            </a:r>
          </a:p>
          <a:p>
            <a:pPr>
              <a:buFont typeface="Wingdings" pitchFamily="2" charset="2"/>
              <a:buChar char="q"/>
            </a:pPr>
            <a:r>
              <a:rPr lang="es-ES" dirty="0" smtClean="0"/>
              <a:t>Garantizar   la toma de muestras para estudios virológicos de los ingreso de casos de IRAG  , el reporte oportuno y estudio de brotes.</a:t>
            </a:r>
          </a:p>
          <a:p>
            <a:endParaRPr lang="es-ES" dirty="0"/>
          </a:p>
          <a:p>
            <a:pPr>
              <a:buFont typeface="Wingdings" pitchFamily="2" charset="2"/>
              <a:buChar char="Ø"/>
            </a:pPr>
            <a:r>
              <a:rPr lang="es-ES" dirty="0" smtClean="0"/>
              <a:t>   </a:t>
            </a:r>
            <a:r>
              <a:rPr lang="es-ES" sz="5100" b="1" u="sng" dirty="0" smtClean="0"/>
              <a:t>Controlaran el cumplimiento de estas medidas </a:t>
            </a:r>
          </a:p>
          <a:p>
            <a:endParaRPr lang="es-ES" u="sng" dirty="0" smtClean="0"/>
          </a:p>
          <a:p>
            <a:endParaRPr lang="es-ES" dirty="0"/>
          </a:p>
        </p:txBody>
      </p:sp>
    </p:spTree>
    <p:extLst>
      <p:ext uri="{BB962C8B-B14F-4D97-AF65-F5344CB8AC3E}">
        <p14:creationId xmlns:p14="http://schemas.microsoft.com/office/powerpoint/2010/main" val="3852280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539552" y="260648"/>
            <a:ext cx="8229600" cy="4525963"/>
          </a:xfrm>
        </p:spPr>
        <p:txBody>
          <a:bodyPr>
            <a:normAutofit lnSpcReduction="10000"/>
          </a:bodyPr>
          <a:lstStyle/>
          <a:p>
            <a:pPr marL="0" indent="0" algn="ctr">
              <a:buNone/>
            </a:pPr>
            <a:r>
              <a:rPr lang="en-US" sz="4000" b="1" dirty="0"/>
              <a:t>Revised WHO classification and treatment</a:t>
            </a:r>
          </a:p>
          <a:p>
            <a:pPr marL="0" indent="0" algn="ctr">
              <a:buNone/>
            </a:pPr>
            <a:r>
              <a:rPr lang="en-US" sz="4000" b="1" dirty="0"/>
              <a:t>of childhood pneumonia at health facilities</a:t>
            </a:r>
          </a:p>
          <a:p>
            <a:pPr marL="0" indent="0" algn="ctr">
              <a:buNone/>
            </a:pPr>
            <a:r>
              <a:rPr lang="es-ES" sz="4000" b="1" dirty="0"/>
              <a:t>Recomendaciones para el manejo de la neumonía </a:t>
            </a:r>
            <a:r>
              <a:rPr lang="en-US" sz="4000" b="1" dirty="0" smtClean="0"/>
              <a:t>  </a:t>
            </a:r>
          </a:p>
          <a:p>
            <a:pPr marL="0" indent="0" algn="ctr">
              <a:buNone/>
            </a:pPr>
            <a:r>
              <a:rPr lang="en-US" dirty="0" smtClean="0"/>
              <a:t>© </a:t>
            </a:r>
            <a:r>
              <a:rPr lang="en-US" dirty="0"/>
              <a:t>World Health Organization 2014</a:t>
            </a:r>
            <a:endParaRPr lang="en-US" dirty="0" smtClean="0"/>
          </a:p>
          <a:p>
            <a:pPr marL="0" indent="0" algn="ctr">
              <a:buNone/>
            </a:pPr>
            <a:endParaRPr lang="en-US" dirty="0"/>
          </a:p>
          <a:p>
            <a:pPr marL="0" indent="0" algn="ctr">
              <a:buNone/>
            </a:pPr>
            <a:endParaRPr lang="es-ES" dirty="0"/>
          </a:p>
        </p:txBody>
      </p:sp>
      <p:sp>
        <p:nvSpPr>
          <p:cNvPr id="4" name="3 Rectángulo"/>
          <p:cNvSpPr/>
          <p:nvPr/>
        </p:nvSpPr>
        <p:spPr>
          <a:xfrm>
            <a:off x="454759" y="4919008"/>
            <a:ext cx="8280920" cy="1938992"/>
          </a:xfrm>
          <a:prstGeom prst="rect">
            <a:avLst/>
          </a:prstGeom>
        </p:spPr>
        <p:txBody>
          <a:bodyPr wrap="square">
            <a:spAutoFit/>
          </a:bodyPr>
          <a:lstStyle/>
          <a:p>
            <a:r>
              <a:rPr lang="es-ES" sz="2400" b="1" dirty="0"/>
              <a:t>Objetivo: Aumentar  la cobertura de niños que recibe atención </a:t>
            </a:r>
            <a:r>
              <a:rPr lang="es-ES" sz="2400" b="1" dirty="0" smtClean="0"/>
              <a:t>y  </a:t>
            </a:r>
            <a:r>
              <a:rPr lang="es-ES" sz="2400" b="1" dirty="0"/>
              <a:t>cuidados  </a:t>
            </a:r>
            <a:r>
              <a:rPr lang="es-ES" sz="2400" b="1" dirty="0" smtClean="0"/>
              <a:t>, </a:t>
            </a:r>
            <a:r>
              <a:rPr lang="es-ES" sz="2400" b="1" dirty="0" smtClean="0"/>
              <a:t>reducir  </a:t>
            </a:r>
            <a:r>
              <a:rPr lang="es-ES" sz="2400" b="1" dirty="0"/>
              <a:t>necesidad de </a:t>
            </a:r>
            <a:r>
              <a:rPr lang="es-ES" sz="2400" b="1" dirty="0" smtClean="0"/>
              <a:t>ingresos y disminuir mortalidad , </a:t>
            </a:r>
            <a:r>
              <a:rPr lang="es-ES" sz="2400" b="1" dirty="0"/>
              <a:t>en países de bajo nivel de desarrollo </a:t>
            </a:r>
            <a:r>
              <a:rPr lang="es-ES" sz="2400" b="1" dirty="0" smtClean="0"/>
              <a:t>económico.</a:t>
            </a:r>
          </a:p>
          <a:p>
            <a:r>
              <a:rPr lang="es-ES" sz="2400" b="1" dirty="0" smtClean="0"/>
              <a:t>Dirigido a : Trabajadores comunitarios voluntarios previamente entrenados  </a:t>
            </a:r>
            <a:endParaRPr lang="es-ES" sz="2400" b="1" dirty="0"/>
          </a:p>
        </p:txBody>
      </p:sp>
    </p:spTree>
    <p:extLst>
      <p:ext uri="{BB962C8B-B14F-4D97-AF65-F5344CB8AC3E}">
        <p14:creationId xmlns:p14="http://schemas.microsoft.com/office/powerpoint/2010/main" val="3390329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200" b="1" dirty="0" smtClean="0">
                <a:solidFill>
                  <a:prstClr val="black"/>
                </a:solidFill>
              </a:rPr>
              <a:t> Principales cambios  en la ultima revisión de Recomendaciones </a:t>
            </a:r>
            <a:r>
              <a:rPr lang="es-ES" sz="3200" b="1" dirty="0">
                <a:solidFill>
                  <a:prstClr val="black"/>
                </a:solidFill>
              </a:rPr>
              <a:t>para el manejo de la neumonía </a:t>
            </a:r>
            <a:endParaRPr lang="es-ES" b="1" dirty="0"/>
          </a:p>
        </p:txBody>
      </p:sp>
      <p:sp>
        <p:nvSpPr>
          <p:cNvPr id="3" name="2 Marcador de contenido"/>
          <p:cNvSpPr>
            <a:spLocks noGrp="1"/>
          </p:cNvSpPr>
          <p:nvPr>
            <p:ph idx="1"/>
          </p:nvPr>
        </p:nvSpPr>
        <p:spPr/>
        <p:txBody>
          <a:bodyPr>
            <a:normAutofit/>
          </a:bodyPr>
          <a:lstStyle/>
          <a:p>
            <a:r>
              <a:rPr lang="es-ES" sz="2800" dirty="0" smtClean="0"/>
              <a:t>Reducción de la duración del tratamiento con Amoxicilina a 3 días  en niños de 2 meses a 5 años </a:t>
            </a:r>
          </a:p>
          <a:p>
            <a:r>
              <a:rPr lang="es-ES" sz="2800" dirty="0" smtClean="0"/>
              <a:t>El tratamiento ambulatorio reduce el riesgo  de IAAS , de resistencia antimicrobiana  y  sustancialmente  los costos  del sistema de salud , la comunidad  y   la familia.</a:t>
            </a:r>
          </a:p>
          <a:p>
            <a:r>
              <a:rPr lang="es-ES" sz="2800" dirty="0" smtClean="0"/>
              <a:t> La </a:t>
            </a:r>
            <a:r>
              <a:rPr lang="es-ES" sz="2800" dirty="0" err="1" smtClean="0"/>
              <a:t>amoxacillina</a:t>
            </a:r>
            <a:r>
              <a:rPr lang="es-ES" sz="2800" dirty="0" smtClean="0"/>
              <a:t> es  mas efectiva y mejor tolerada cuando se usa altas dosis (80 mg/kg /</a:t>
            </a:r>
            <a:r>
              <a:rPr lang="es-ES" sz="2800" dirty="0" err="1" smtClean="0"/>
              <a:t>dia</a:t>
            </a:r>
            <a:r>
              <a:rPr lang="es-ES" sz="2800" dirty="0" smtClean="0"/>
              <a:t>) en dos </a:t>
            </a:r>
            <a:r>
              <a:rPr lang="es-ES" sz="2800" dirty="0" err="1" smtClean="0"/>
              <a:t>subdosis</a:t>
            </a:r>
            <a:r>
              <a:rPr lang="es-ES" sz="2800" dirty="0" smtClean="0"/>
              <a:t>  y en suspensión  </a:t>
            </a:r>
            <a:endParaRPr lang="es-ES" sz="2800" dirty="0"/>
          </a:p>
        </p:txBody>
      </p:sp>
      <p:sp>
        <p:nvSpPr>
          <p:cNvPr id="4" name="3 Rectángulo"/>
          <p:cNvSpPr/>
          <p:nvPr/>
        </p:nvSpPr>
        <p:spPr>
          <a:xfrm>
            <a:off x="395536" y="6021288"/>
            <a:ext cx="7848872" cy="646331"/>
          </a:xfrm>
          <a:prstGeom prst="rect">
            <a:avLst/>
          </a:prstGeom>
        </p:spPr>
        <p:txBody>
          <a:bodyPr wrap="square">
            <a:spAutoFit/>
          </a:bodyPr>
          <a:lstStyle/>
          <a:p>
            <a:r>
              <a:rPr lang="en-US" dirty="0"/>
              <a:t>Revised WHO classification and treatment of childhood pneumonia at health facilities. Evidence summaries. Geneva: World Health Organization; 2014.</a:t>
            </a:r>
            <a:endParaRPr lang="es-ES" dirty="0"/>
          </a:p>
        </p:txBody>
      </p:sp>
    </p:spTree>
    <p:extLst>
      <p:ext uri="{BB962C8B-B14F-4D97-AF65-F5344CB8AC3E}">
        <p14:creationId xmlns:p14="http://schemas.microsoft.com/office/powerpoint/2010/main" val="1369441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200" b="1" dirty="0"/>
              <a:t>Principales cambios  en la ultima revisión de Recomendaciones para el manejo de la neumonía  </a:t>
            </a:r>
            <a:r>
              <a:rPr lang="es-ES" sz="3200" b="1" dirty="0" smtClean="0"/>
              <a:t> </a:t>
            </a:r>
            <a:endParaRPr lang="es-ES" sz="3200" b="1" dirty="0"/>
          </a:p>
        </p:txBody>
      </p:sp>
      <p:sp>
        <p:nvSpPr>
          <p:cNvPr id="3" name="2 Marcador de contenido"/>
          <p:cNvSpPr>
            <a:spLocks noGrp="1"/>
          </p:cNvSpPr>
          <p:nvPr>
            <p:ph idx="1"/>
          </p:nvPr>
        </p:nvSpPr>
        <p:spPr>
          <a:xfrm>
            <a:off x="455240" y="1556792"/>
            <a:ext cx="8229600" cy="4248472"/>
          </a:xfrm>
        </p:spPr>
        <p:txBody>
          <a:bodyPr>
            <a:normAutofit fontScale="62500" lnSpcReduction="20000"/>
          </a:bodyPr>
          <a:lstStyle/>
          <a:p>
            <a:endParaRPr lang="es-ES" dirty="0" smtClean="0"/>
          </a:p>
          <a:p>
            <a:endParaRPr lang="es-ES" dirty="0"/>
          </a:p>
          <a:p>
            <a:r>
              <a:rPr lang="es-ES" sz="4000" dirty="0" smtClean="0"/>
              <a:t>Se reducen de cuatro a tres ,las variantes para  el manejo  operativo de casos . </a:t>
            </a:r>
          </a:p>
          <a:p>
            <a:endParaRPr lang="es-ES" sz="4000" dirty="0"/>
          </a:p>
          <a:p>
            <a:r>
              <a:rPr lang="es-ES" sz="4000" dirty="0" smtClean="0"/>
              <a:t> Amoxicilina vía oral como primera línea del tratamiento antibiótico.</a:t>
            </a:r>
          </a:p>
          <a:p>
            <a:endParaRPr lang="es-ES" sz="4000" dirty="0" smtClean="0"/>
          </a:p>
          <a:p>
            <a:r>
              <a:rPr lang="es-ES" sz="4000" dirty="0" smtClean="0"/>
              <a:t>Se simplifica la duración  del tratamiento antibiótico de cinco a tres días , en dependencia de la prevalencia  de VIH sida.</a:t>
            </a:r>
          </a:p>
          <a:p>
            <a:pPr marL="0" indent="0">
              <a:buNone/>
            </a:pPr>
            <a:r>
              <a:rPr lang="es-ES" sz="4000" dirty="0" smtClean="0"/>
              <a:t> </a:t>
            </a:r>
            <a:endParaRPr lang="es-ES" sz="4000" dirty="0"/>
          </a:p>
        </p:txBody>
      </p:sp>
      <p:sp>
        <p:nvSpPr>
          <p:cNvPr id="5" name="4 Rectángulo"/>
          <p:cNvSpPr/>
          <p:nvPr/>
        </p:nvSpPr>
        <p:spPr>
          <a:xfrm>
            <a:off x="539552" y="6024908"/>
            <a:ext cx="8136904" cy="646331"/>
          </a:xfrm>
          <a:prstGeom prst="rect">
            <a:avLst/>
          </a:prstGeom>
        </p:spPr>
        <p:txBody>
          <a:bodyPr wrap="square">
            <a:spAutoFit/>
          </a:bodyPr>
          <a:lstStyle/>
          <a:p>
            <a:r>
              <a:rPr lang="en-US" dirty="0"/>
              <a:t>Revised WHO classification and treatment of childhood pneumonia at health facilities. Evidence summaries. Geneva: World Health Organization; 2014.</a:t>
            </a:r>
          </a:p>
        </p:txBody>
      </p:sp>
    </p:spTree>
    <p:extLst>
      <p:ext uri="{BB962C8B-B14F-4D97-AF65-F5344CB8AC3E}">
        <p14:creationId xmlns:p14="http://schemas.microsoft.com/office/powerpoint/2010/main" val="3942941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Recomendaciones para </a:t>
            </a:r>
            <a:r>
              <a:rPr lang="es-ES" b="1" dirty="0" smtClean="0"/>
              <a:t>Clasificación de niños con sospecha de  </a:t>
            </a:r>
            <a:r>
              <a:rPr lang="es-ES" b="1" dirty="0"/>
              <a:t>neumonía </a:t>
            </a:r>
          </a:p>
        </p:txBody>
      </p:sp>
      <p:sp>
        <p:nvSpPr>
          <p:cNvPr id="3" name="2 Marcador de contenido"/>
          <p:cNvSpPr>
            <a:spLocks noGrp="1"/>
          </p:cNvSpPr>
          <p:nvPr>
            <p:ph idx="1"/>
          </p:nvPr>
        </p:nvSpPr>
        <p:spPr>
          <a:xfrm>
            <a:off x="333872" y="1746482"/>
            <a:ext cx="2962672" cy="4525963"/>
          </a:xfrm>
        </p:spPr>
        <p:txBody>
          <a:bodyPr>
            <a:normAutofit/>
          </a:bodyPr>
          <a:lstStyle/>
          <a:p>
            <a:pPr marL="0" indent="0">
              <a:buNone/>
            </a:pPr>
            <a:r>
              <a:rPr lang="es-ES" sz="2800" dirty="0" smtClean="0"/>
              <a:t>Uso  de signos clínicos simples  ,para decidir  el tratamiento apropiado.   </a:t>
            </a:r>
          </a:p>
          <a:p>
            <a:pPr marL="0" indent="0">
              <a:buNone/>
            </a:pPr>
            <a:r>
              <a:rPr lang="es-ES" sz="2800" dirty="0" smtClean="0"/>
              <a:t>Se recomienda  tres  variantes de actuación :</a:t>
            </a:r>
          </a:p>
          <a:p>
            <a:pPr marL="0" indent="0">
              <a:buNone/>
            </a:pPr>
            <a:r>
              <a:rPr lang="es-ES" sz="2800" dirty="0" smtClean="0"/>
              <a:t>  </a:t>
            </a:r>
            <a:endParaRPr lang="es-ES" sz="2800" dirty="0"/>
          </a:p>
        </p:txBody>
      </p:sp>
      <p:sp>
        <p:nvSpPr>
          <p:cNvPr id="4" name="3 Rectángulo"/>
          <p:cNvSpPr/>
          <p:nvPr/>
        </p:nvSpPr>
        <p:spPr>
          <a:xfrm>
            <a:off x="323528" y="5949280"/>
            <a:ext cx="8280920" cy="646331"/>
          </a:xfrm>
          <a:prstGeom prst="rect">
            <a:avLst/>
          </a:prstGeom>
        </p:spPr>
        <p:txBody>
          <a:bodyPr wrap="square">
            <a:spAutoFit/>
          </a:bodyPr>
          <a:lstStyle/>
          <a:p>
            <a:r>
              <a:rPr lang="en-US" dirty="0"/>
              <a:t>Revised WHO classification and treatment of childhood pneumonia at health facilities. Evidence summaries. Geneva: World Health Organization; 2014.</a:t>
            </a:r>
            <a:endParaRPr lang="es-ES" dirty="0"/>
          </a:p>
        </p:txBody>
      </p:sp>
      <p:graphicFrame>
        <p:nvGraphicFramePr>
          <p:cNvPr id="5" name="4 Diagrama"/>
          <p:cNvGraphicFramePr/>
          <p:nvPr>
            <p:extLst>
              <p:ext uri="{D42A27DB-BD31-4B8C-83A1-F6EECF244321}">
                <p14:modId xmlns:p14="http://schemas.microsoft.com/office/powerpoint/2010/main" val="3701834408"/>
              </p:ext>
            </p:extLst>
          </p:nvPr>
        </p:nvGraphicFramePr>
        <p:xfrm>
          <a:off x="3048000" y="1916832"/>
          <a:ext cx="5916488" cy="3847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0448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r>
              <a:rPr lang="es-ES" b="1" dirty="0" smtClean="0"/>
              <a:t>Recomendaciones:</a:t>
            </a:r>
            <a:endParaRPr lang="es-ES" b="1" dirty="0"/>
          </a:p>
        </p:txBody>
      </p:sp>
      <p:sp>
        <p:nvSpPr>
          <p:cNvPr id="3" name="2 Marcador de contenido"/>
          <p:cNvSpPr>
            <a:spLocks noGrp="1"/>
          </p:cNvSpPr>
          <p:nvPr>
            <p:ph idx="1"/>
          </p:nvPr>
        </p:nvSpPr>
        <p:spPr>
          <a:xfrm>
            <a:off x="457200" y="1340768"/>
            <a:ext cx="8229600" cy="4536504"/>
          </a:xfrm>
        </p:spPr>
        <p:txBody>
          <a:bodyPr>
            <a:normAutofit fontScale="85000" lnSpcReduction="10000"/>
          </a:bodyPr>
          <a:lstStyle/>
          <a:p>
            <a:pPr algn="just"/>
            <a:r>
              <a:rPr lang="es-ES" dirty="0" smtClean="0"/>
              <a:t>Los niños con neumonía sin gran dificultad respiratoria ni signos de gravedad </a:t>
            </a:r>
            <a:r>
              <a:rPr lang="es-ES" dirty="0" smtClean="0"/>
              <a:t>pueden ser </a:t>
            </a:r>
            <a:r>
              <a:rPr lang="es-ES" dirty="0"/>
              <a:t>tratados </a:t>
            </a:r>
            <a:r>
              <a:rPr lang="es-ES" dirty="0" smtClean="0"/>
              <a:t>ambulatoriamente Amoxicilina </a:t>
            </a:r>
            <a:r>
              <a:rPr lang="es-ES" dirty="0"/>
              <a:t>vía oral como primera línea del tratamiento </a:t>
            </a:r>
            <a:r>
              <a:rPr lang="es-ES" dirty="0" smtClean="0"/>
              <a:t>antibiótico por 5 </a:t>
            </a:r>
            <a:r>
              <a:rPr lang="es-ES" dirty="0" err="1" smtClean="0"/>
              <a:t>dias</a:t>
            </a:r>
            <a:r>
              <a:rPr lang="es-ES" dirty="0" smtClean="0"/>
              <a:t> </a:t>
            </a:r>
            <a:r>
              <a:rPr lang="es-ES" dirty="0" smtClean="0"/>
              <a:t>.</a:t>
            </a:r>
          </a:p>
          <a:p>
            <a:pPr algn="just"/>
            <a:r>
              <a:rPr lang="es-ES" dirty="0"/>
              <a:t>La </a:t>
            </a:r>
            <a:r>
              <a:rPr lang="es-ES" dirty="0" err="1"/>
              <a:t>Amoxacillina</a:t>
            </a:r>
            <a:r>
              <a:rPr lang="es-ES" dirty="0"/>
              <a:t> es  mas efectiva y mejor tolerada cuando se usa altas dosis (80 -90 mg/kg /</a:t>
            </a:r>
            <a:r>
              <a:rPr lang="es-ES" dirty="0" err="1"/>
              <a:t>dia</a:t>
            </a:r>
            <a:r>
              <a:rPr lang="es-ES" dirty="0"/>
              <a:t>) en dos </a:t>
            </a:r>
            <a:r>
              <a:rPr lang="es-ES" dirty="0" err="1"/>
              <a:t>subdosis</a:t>
            </a:r>
            <a:r>
              <a:rPr lang="es-ES" dirty="0"/>
              <a:t>  y en suspensión</a:t>
            </a:r>
            <a:r>
              <a:rPr lang="es-ES" dirty="0" smtClean="0"/>
              <a:t>. Es tan efectiva como la Penicilina. </a:t>
            </a:r>
            <a:endParaRPr lang="es-ES" dirty="0"/>
          </a:p>
          <a:p>
            <a:pPr algn="just"/>
            <a:r>
              <a:rPr lang="es-ES" dirty="0" smtClean="0"/>
              <a:t>Reducir </a:t>
            </a:r>
            <a:r>
              <a:rPr lang="es-ES" dirty="0"/>
              <a:t>la duración del tratamiento con Amoxicilina a 3 días  en niños de 2 meses a 5 años. Tres </a:t>
            </a:r>
            <a:r>
              <a:rPr lang="es-ES" dirty="0" err="1"/>
              <a:t>dias</a:t>
            </a:r>
            <a:r>
              <a:rPr lang="es-ES" dirty="0"/>
              <a:t> de tratamiento </a:t>
            </a:r>
            <a:r>
              <a:rPr lang="es-ES" dirty="0" err="1"/>
              <a:t>Amoxacillina</a:t>
            </a:r>
            <a:r>
              <a:rPr lang="es-ES" dirty="0"/>
              <a:t> es tan efectivo como 5 </a:t>
            </a:r>
            <a:r>
              <a:rPr lang="es-ES" dirty="0" err="1"/>
              <a:t>dias</a:t>
            </a:r>
            <a:r>
              <a:rPr lang="es-ES" dirty="0"/>
              <a:t>.</a:t>
            </a:r>
          </a:p>
          <a:p>
            <a:endParaRPr lang="es-ES" dirty="0" smtClean="0"/>
          </a:p>
        </p:txBody>
      </p:sp>
      <p:sp>
        <p:nvSpPr>
          <p:cNvPr id="4" name="3 Rectángulo"/>
          <p:cNvSpPr/>
          <p:nvPr/>
        </p:nvSpPr>
        <p:spPr>
          <a:xfrm>
            <a:off x="539552" y="5934670"/>
            <a:ext cx="8424936" cy="923330"/>
          </a:xfrm>
          <a:prstGeom prst="rect">
            <a:avLst/>
          </a:prstGeom>
        </p:spPr>
        <p:txBody>
          <a:bodyPr wrap="square">
            <a:spAutoFit/>
          </a:bodyPr>
          <a:lstStyle/>
          <a:p>
            <a:r>
              <a:rPr lang="en-US" dirty="0" smtClean="0"/>
              <a:t> </a:t>
            </a:r>
            <a:endParaRPr lang="en-US" dirty="0"/>
          </a:p>
          <a:p>
            <a:r>
              <a:rPr lang="en-US" dirty="0" smtClean="0"/>
              <a:t> Revised </a:t>
            </a:r>
            <a:r>
              <a:rPr lang="en-US" dirty="0"/>
              <a:t>WHO classification and treatment of childhood pneumonia at health facilities. Evidence summaries. Geneva: World Health Organization; 2014.</a:t>
            </a:r>
            <a:endParaRPr lang="es-ES" dirty="0"/>
          </a:p>
        </p:txBody>
      </p:sp>
    </p:spTree>
    <p:extLst>
      <p:ext uri="{BB962C8B-B14F-4D97-AF65-F5344CB8AC3E}">
        <p14:creationId xmlns:p14="http://schemas.microsoft.com/office/powerpoint/2010/main" val="4091496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normAutofit/>
          </a:bodyPr>
          <a:lstStyle/>
          <a:p>
            <a:r>
              <a:rPr lang="es-ES" sz="3200" b="1" dirty="0" smtClean="0"/>
              <a:t>Situación epidemiológica </a:t>
            </a:r>
            <a:endParaRPr lang="es-ES" sz="3200" b="1" dirty="0"/>
          </a:p>
        </p:txBody>
      </p:sp>
      <p:sp>
        <p:nvSpPr>
          <p:cNvPr id="3" name="2 Marcador de contenido"/>
          <p:cNvSpPr>
            <a:spLocks noGrp="1"/>
          </p:cNvSpPr>
          <p:nvPr>
            <p:ph idx="1"/>
          </p:nvPr>
        </p:nvSpPr>
        <p:spPr>
          <a:xfrm>
            <a:off x="457200" y="1124744"/>
            <a:ext cx="5482952" cy="5544616"/>
          </a:xfrm>
        </p:spPr>
        <p:txBody>
          <a:bodyPr>
            <a:normAutofit fontScale="70000" lnSpcReduction="20000"/>
          </a:bodyPr>
          <a:lstStyle/>
          <a:p>
            <a:pPr marL="0" indent="0">
              <a:buNone/>
            </a:pPr>
            <a:r>
              <a:rPr lang="es-ES" dirty="0" smtClean="0"/>
              <a:t>Las  </a:t>
            </a:r>
            <a:r>
              <a:rPr lang="es-ES" dirty="0" err="1" smtClean="0"/>
              <a:t>IRAs</a:t>
            </a:r>
            <a:r>
              <a:rPr lang="es-ES" dirty="0" smtClean="0"/>
              <a:t> se sitúan en la zona de alarma del canal endémico y las atenciones predominan en los grupos menores de 15 años que aportan el 50,2% de los casos. </a:t>
            </a:r>
          </a:p>
          <a:p>
            <a:pPr marL="0" indent="0">
              <a:buNone/>
            </a:pPr>
            <a:endParaRPr lang="es-ES" dirty="0" smtClean="0"/>
          </a:p>
          <a:p>
            <a:pPr>
              <a:buFont typeface="Wingdings" pitchFamily="2" charset="2"/>
              <a:buChar char="q"/>
            </a:pPr>
            <a:r>
              <a:rPr lang="es-ES" dirty="0" smtClean="0"/>
              <a:t>Incremento esperado  en el número de atenciones  medicas.</a:t>
            </a:r>
          </a:p>
          <a:p>
            <a:pPr>
              <a:buFont typeface="Wingdings" pitchFamily="2" charset="2"/>
              <a:buChar char="q"/>
            </a:pPr>
            <a:endParaRPr lang="es-ES" dirty="0"/>
          </a:p>
          <a:p>
            <a:pPr>
              <a:buFont typeface="Wingdings" pitchFamily="2" charset="2"/>
              <a:buChar char="q"/>
            </a:pPr>
            <a:r>
              <a:rPr lang="es-ES" dirty="0" smtClean="0"/>
              <a:t>Elevada   demanda de camas hospitalarias para ingresos.</a:t>
            </a:r>
          </a:p>
          <a:p>
            <a:pPr>
              <a:buFont typeface="Wingdings" pitchFamily="2" charset="2"/>
              <a:buChar char="q"/>
            </a:pPr>
            <a:endParaRPr lang="es-ES" dirty="0" smtClean="0"/>
          </a:p>
          <a:p>
            <a:pPr>
              <a:buFont typeface="Wingdings" pitchFamily="2" charset="2"/>
              <a:buChar char="q"/>
            </a:pPr>
            <a:r>
              <a:rPr lang="es-ES" dirty="0" smtClean="0"/>
              <a:t>Colapso organizacional de nuestros hospitales </a:t>
            </a:r>
            <a:br>
              <a:rPr lang="es-ES" dirty="0" smtClean="0"/>
            </a:br>
            <a:endParaRPr lang="es-ES" dirty="0" smtClean="0"/>
          </a:p>
          <a:p>
            <a:pPr>
              <a:buFont typeface="Wingdings" pitchFamily="2" charset="2"/>
              <a:buChar char="q"/>
            </a:pPr>
            <a:r>
              <a:rPr lang="es-ES" dirty="0" smtClean="0"/>
              <a:t>Errores en el manejo de casos y riesgo de morbilidad  grave y mortalidad  cuando se incumplen las medidas  orientadas y los protocolos de actuación  </a:t>
            </a: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0" y="1484784"/>
            <a:ext cx="305898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7682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r>
              <a:rPr lang="es-ES" b="1" dirty="0"/>
              <a:t>Recomendaciones:</a:t>
            </a:r>
            <a:endParaRPr lang="es-ES" b="1" dirty="0"/>
          </a:p>
        </p:txBody>
      </p:sp>
      <p:sp>
        <p:nvSpPr>
          <p:cNvPr id="3" name="2 Marcador de contenido"/>
          <p:cNvSpPr>
            <a:spLocks noGrp="1"/>
          </p:cNvSpPr>
          <p:nvPr>
            <p:ph idx="1"/>
          </p:nvPr>
        </p:nvSpPr>
        <p:spPr>
          <a:xfrm>
            <a:off x="467544" y="975195"/>
            <a:ext cx="8229600" cy="4758061"/>
          </a:xfrm>
        </p:spPr>
        <p:txBody>
          <a:bodyPr>
            <a:normAutofit fontScale="77500" lnSpcReduction="20000"/>
          </a:bodyPr>
          <a:lstStyle/>
          <a:p>
            <a:r>
              <a:rPr lang="es-ES" dirty="0" smtClean="0"/>
              <a:t>Niños </a:t>
            </a:r>
            <a:r>
              <a:rPr lang="es-ES" dirty="0"/>
              <a:t>con </a:t>
            </a:r>
            <a:r>
              <a:rPr lang="es-ES" dirty="0" smtClean="0"/>
              <a:t>neumonía severa </a:t>
            </a:r>
            <a:r>
              <a:rPr lang="es-ES" dirty="0"/>
              <a:t>pueden  ser tratados </a:t>
            </a:r>
            <a:r>
              <a:rPr lang="es-ES" dirty="0" smtClean="0"/>
              <a:t>con la combinación : Ampicilina </a:t>
            </a:r>
            <a:r>
              <a:rPr lang="es-ES" dirty="0"/>
              <a:t>50 mg /Kg o Penicilina 50 000 u /6 horas IV ó IM y </a:t>
            </a:r>
            <a:r>
              <a:rPr lang="es-ES" dirty="0" err="1"/>
              <a:t>Gentamicina</a:t>
            </a:r>
            <a:r>
              <a:rPr lang="es-ES" dirty="0"/>
              <a:t> 7,5 mg /kg de </a:t>
            </a:r>
            <a:r>
              <a:rPr lang="es-ES" u="sng" dirty="0"/>
              <a:t>primera línea</a:t>
            </a:r>
            <a:r>
              <a:rPr lang="es-ES" dirty="0"/>
              <a:t>, por 5 </a:t>
            </a:r>
            <a:r>
              <a:rPr lang="es-ES" dirty="0" err="1"/>
              <a:t>dias</a:t>
            </a:r>
            <a:r>
              <a:rPr lang="es-ES" dirty="0"/>
              <a:t> </a:t>
            </a:r>
            <a:r>
              <a:rPr lang="es-ES" dirty="0" smtClean="0"/>
              <a:t>.</a:t>
            </a:r>
          </a:p>
          <a:p>
            <a:pPr marL="0" indent="0">
              <a:buNone/>
            </a:pPr>
            <a:r>
              <a:rPr lang="es-ES" dirty="0" smtClean="0"/>
              <a:t> </a:t>
            </a:r>
          </a:p>
          <a:p>
            <a:r>
              <a:rPr lang="es-ES" dirty="0" smtClean="0"/>
              <a:t>Si </a:t>
            </a:r>
            <a:r>
              <a:rPr lang="es-ES" dirty="0" err="1" smtClean="0"/>
              <a:t>emperoramiento,considerar</a:t>
            </a:r>
            <a:r>
              <a:rPr lang="es-ES" dirty="0" smtClean="0"/>
              <a:t> falla de respuesta al tratamiento : </a:t>
            </a:r>
            <a:r>
              <a:rPr lang="es-ES" dirty="0" err="1" smtClean="0"/>
              <a:t>Ceftriaxone</a:t>
            </a:r>
            <a:r>
              <a:rPr lang="es-ES" dirty="0" smtClean="0"/>
              <a:t>  como  </a:t>
            </a:r>
            <a:r>
              <a:rPr lang="es-ES" u="sng" dirty="0" smtClean="0"/>
              <a:t>segunda línea</a:t>
            </a:r>
            <a:r>
              <a:rPr lang="es-ES" dirty="0" smtClean="0"/>
              <a:t>.</a:t>
            </a:r>
          </a:p>
          <a:p>
            <a:pPr marL="0" indent="0">
              <a:buNone/>
            </a:pPr>
            <a:r>
              <a:rPr lang="es-ES" dirty="0" smtClean="0"/>
              <a:t> </a:t>
            </a:r>
          </a:p>
          <a:p>
            <a:r>
              <a:rPr lang="es-ES" dirty="0" smtClean="0"/>
              <a:t>En </a:t>
            </a:r>
            <a:r>
              <a:rPr lang="es-ES" dirty="0"/>
              <a:t>neumonía severa ,pacientes  de 2 m - 1 año infestados por VIH-sida ó sospecha de </a:t>
            </a:r>
            <a:r>
              <a:rPr lang="es-ES" i="1" dirty="0" err="1" smtClean="0"/>
              <a:t>Pneumocystis</a:t>
            </a:r>
            <a:r>
              <a:rPr lang="es-ES" i="1" dirty="0" smtClean="0"/>
              <a:t> </a:t>
            </a:r>
            <a:r>
              <a:rPr lang="es-ES" i="1" dirty="0" err="1" smtClean="0"/>
              <a:t>jirobesii</a:t>
            </a:r>
            <a:r>
              <a:rPr lang="es-ES" i="1" dirty="0" smtClean="0"/>
              <a:t> </a:t>
            </a:r>
            <a:r>
              <a:rPr lang="es-ES" dirty="0" smtClean="0"/>
              <a:t>: </a:t>
            </a:r>
            <a:r>
              <a:rPr lang="es-ES" dirty="0"/>
              <a:t>Añadir </a:t>
            </a:r>
            <a:r>
              <a:rPr lang="es-ES" dirty="0" err="1"/>
              <a:t>Clotrimoxazol</a:t>
            </a:r>
            <a:r>
              <a:rPr lang="es-ES" dirty="0"/>
              <a:t> </a:t>
            </a:r>
            <a:r>
              <a:rPr lang="es-ES" dirty="0" smtClean="0"/>
              <a:t>.</a:t>
            </a:r>
          </a:p>
          <a:p>
            <a:endParaRPr lang="es-ES" dirty="0" smtClean="0"/>
          </a:p>
          <a:p>
            <a:r>
              <a:rPr lang="es-ES" dirty="0" smtClean="0"/>
              <a:t>Después del año de edad  no esta recomendado </a:t>
            </a:r>
            <a:r>
              <a:rPr lang="es-ES" dirty="0" smtClean="0"/>
              <a:t> </a:t>
            </a:r>
            <a:endParaRPr lang="es-ES" dirty="0"/>
          </a:p>
          <a:p>
            <a:endParaRPr lang="es-ES" dirty="0"/>
          </a:p>
          <a:p>
            <a:pPr marL="0" indent="0">
              <a:buNone/>
            </a:pPr>
            <a:endParaRPr lang="en-US" sz="2300" dirty="0" smtClean="0"/>
          </a:p>
          <a:p>
            <a:pPr marL="0" indent="0">
              <a:buNone/>
            </a:pPr>
            <a:endParaRPr lang="en-US" sz="2300" dirty="0"/>
          </a:p>
          <a:p>
            <a:pPr marL="0" indent="0">
              <a:buNone/>
            </a:pPr>
            <a:endParaRPr lang="en-US" sz="2300" dirty="0" smtClean="0"/>
          </a:p>
          <a:p>
            <a:pPr marL="0" indent="0">
              <a:buNone/>
            </a:pPr>
            <a:endParaRPr lang="en-US" sz="2300" dirty="0"/>
          </a:p>
        </p:txBody>
      </p:sp>
      <p:sp>
        <p:nvSpPr>
          <p:cNvPr id="4" name="3 Rectángulo"/>
          <p:cNvSpPr/>
          <p:nvPr/>
        </p:nvSpPr>
        <p:spPr>
          <a:xfrm>
            <a:off x="323528" y="5877272"/>
            <a:ext cx="8568952" cy="923330"/>
          </a:xfrm>
          <a:prstGeom prst="rect">
            <a:avLst/>
          </a:prstGeom>
        </p:spPr>
        <p:txBody>
          <a:bodyPr wrap="square">
            <a:spAutoFit/>
          </a:bodyPr>
          <a:lstStyle/>
          <a:p>
            <a:r>
              <a:rPr lang="en-US" dirty="0"/>
              <a:t>Revised WHO classification and treatment of childhood pneumonia at health facilities. Evidence summaries. Geneva: World Health Organization; 2014.</a:t>
            </a:r>
          </a:p>
          <a:p>
            <a:endParaRPr lang="en-US" dirty="0"/>
          </a:p>
        </p:txBody>
      </p:sp>
    </p:spTree>
    <p:extLst>
      <p:ext uri="{BB962C8B-B14F-4D97-AF65-F5344CB8AC3E}">
        <p14:creationId xmlns:p14="http://schemas.microsoft.com/office/powerpoint/2010/main" val="3932365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8435280" cy="1143000"/>
          </a:xfrm>
        </p:spPr>
        <p:txBody>
          <a:bodyPr>
            <a:normAutofit/>
          </a:bodyPr>
          <a:lstStyle/>
          <a:p>
            <a:r>
              <a:rPr lang="es-ES" b="1" dirty="0" smtClean="0"/>
              <a:t>Ventajas de la nueva revisión  </a:t>
            </a:r>
            <a:endParaRPr lang="es-ES" b="1" dirty="0"/>
          </a:p>
        </p:txBody>
      </p:sp>
      <p:sp>
        <p:nvSpPr>
          <p:cNvPr id="3" name="2 Marcador de contenido"/>
          <p:cNvSpPr>
            <a:spLocks noGrp="1"/>
          </p:cNvSpPr>
          <p:nvPr>
            <p:ph idx="1"/>
          </p:nvPr>
        </p:nvSpPr>
        <p:spPr/>
        <p:txBody>
          <a:bodyPr>
            <a:normAutofit fontScale="77500" lnSpcReduction="20000"/>
          </a:bodyPr>
          <a:lstStyle/>
          <a:p>
            <a:pPr algn="just">
              <a:buFont typeface="Wingdings" pitchFamily="2" charset="2"/>
              <a:buChar char="q"/>
            </a:pPr>
            <a:r>
              <a:rPr lang="en-US" dirty="0" err="1" smtClean="0"/>
              <a:t>Incrementa</a:t>
            </a:r>
            <a:r>
              <a:rPr lang="en-US" dirty="0" smtClean="0"/>
              <a:t>   el </a:t>
            </a:r>
            <a:r>
              <a:rPr lang="en-US" dirty="0" err="1" smtClean="0"/>
              <a:t>acceso</a:t>
            </a:r>
            <a:r>
              <a:rPr lang="en-US" dirty="0" smtClean="0"/>
              <a:t> a los </a:t>
            </a:r>
            <a:r>
              <a:rPr lang="en-US" dirty="0" err="1" smtClean="0"/>
              <a:t>antibioticos</a:t>
            </a:r>
            <a:r>
              <a:rPr lang="en-US" dirty="0" smtClean="0"/>
              <a:t>  en el </a:t>
            </a:r>
            <a:r>
              <a:rPr lang="en-US" dirty="0" err="1" smtClean="0"/>
              <a:t>hogar</a:t>
            </a:r>
            <a:r>
              <a:rPr lang="en-US" dirty="0" smtClean="0"/>
              <a:t>  </a:t>
            </a:r>
            <a:endParaRPr lang="en-US" dirty="0"/>
          </a:p>
          <a:p>
            <a:pPr algn="just">
              <a:buFont typeface="Wingdings" pitchFamily="2" charset="2"/>
              <a:buChar char="q"/>
            </a:pPr>
            <a:r>
              <a:rPr lang="en-US" dirty="0" smtClean="0"/>
              <a:t>Un solo </a:t>
            </a:r>
            <a:r>
              <a:rPr lang="en-US" dirty="0" err="1" smtClean="0"/>
              <a:t>antibiotico</a:t>
            </a:r>
            <a:r>
              <a:rPr lang="en-US" dirty="0" smtClean="0"/>
              <a:t>  </a:t>
            </a:r>
            <a:r>
              <a:rPr lang="en-US" dirty="0" err="1" smtClean="0"/>
              <a:t>para</a:t>
            </a:r>
            <a:r>
              <a:rPr lang="en-US" dirty="0" smtClean="0"/>
              <a:t> el </a:t>
            </a:r>
            <a:r>
              <a:rPr lang="en-US" dirty="0" err="1" smtClean="0"/>
              <a:t>tratamiento</a:t>
            </a:r>
            <a:r>
              <a:rPr lang="en-US" dirty="0" smtClean="0"/>
              <a:t> de la </a:t>
            </a:r>
            <a:r>
              <a:rPr lang="en-US" dirty="0" err="1" smtClean="0"/>
              <a:t>neumonia</a:t>
            </a:r>
            <a:r>
              <a:rPr lang="en-US" dirty="0" smtClean="0"/>
              <a:t> </a:t>
            </a:r>
            <a:r>
              <a:rPr lang="en-US" dirty="0" err="1" smtClean="0"/>
              <a:t>leve</a:t>
            </a:r>
            <a:r>
              <a:rPr lang="en-US" dirty="0" smtClean="0"/>
              <a:t> y de la grave   </a:t>
            </a:r>
            <a:endParaRPr lang="en-US" dirty="0"/>
          </a:p>
          <a:p>
            <a:pPr algn="just">
              <a:buFont typeface="Wingdings" pitchFamily="2" charset="2"/>
              <a:buChar char="q"/>
            </a:pPr>
            <a:r>
              <a:rPr lang="en-US" dirty="0" err="1" smtClean="0"/>
              <a:t>Reduccion</a:t>
            </a:r>
            <a:r>
              <a:rPr lang="en-US" dirty="0" smtClean="0"/>
              <a:t> de la </a:t>
            </a:r>
            <a:r>
              <a:rPr lang="en-US" dirty="0" err="1" smtClean="0"/>
              <a:t>necesidad</a:t>
            </a:r>
            <a:r>
              <a:rPr lang="en-US" dirty="0" smtClean="0"/>
              <a:t> de </a:t>
            </a:r>
            <a:r>
              <a:rPr lang="en-US" dirty="0" err="1" smtClean="0"/>
              <a:t>remision</a:t>
            </a:r>
            <a:r>
              <a:rPr lang="en-US" dirty="0" smtClean="0"/>
              <a:t>  </a:t>
            </a:r>
            <a:r>
              <a:rPr lang="en-US" dirty="0" err="1" smtClean="0"/>
              <a:t>para</a:t>
            </a:r>
            <a:r>
              <a:rPr lang="en-US" dirty="0" smtClean="0"/>
              <a:t> </a:t>
            </a:r>
            <a:r>
              <a:rPr lang="en-US" dirty="0" err="1" smtClean="0"/>
              <a:t>ingreso</a:t>
            </a:r>
            <a:r>
              <a:rPr lang="en-US" dirty="0" smtClean="0"/>
              <a:t>  </a:t>
            </a:r>
            <a:r>
              <a:rPr lang="en-US" dirty="0" err="1" smtClean="0"/>
              <a:t>hospitalario</a:t>
            </a:r>
            <a:r>
              <a:rPr lang="en-US" dirty="0" smtClean="0"/>
              <a:t>      </a:t>
            </a:r>
            <a:endParaRPr lang="en-US" dirty="0"/>
          </a:p>
          <a:p>
            <a:pPr algn="just">
              <a:buFont typeface="Wingdings" pitchFamily="2" charset="2"/>
              <a:buChar char="q"/>
            </a:pPr>
            <a:r>
              <a:rPr lang="en-US" dirty="0" err="1"/>
              <a:t>Simplifica</a:t>
            </a:r>
            <a:r>
              <a:rPr lang="en-US" dirty="0"/>
              <a:t>  la </a:t>
            </a:r>
            <a:r>
              <a:rPr lang="en-US" dirty="0" smtClean="0"/>
              <a:t>  </a:t>
            </a:r>
            <a:r>
              <a:rPr lang="en-US" dirty="0" err="1" smtClean="0"/>
              <a:t>clasifiacacion</a:t>
            </a:r>
            <a:r>
              <a:rPr lang="en-US" dirty="0" smtClean="0"/>
              <a:t> </a:t>
            </a:r>
            <a:r>
              <a:rPr lang="en-US" dirty="0" err="1" smtClean="0"/>
              <a:t>operacional</a:t>
            </a:r>
            <a:r>
              <a:rPr lang="en-US" dirty="0" smtClean="0"/>
              <a:t>  y el </a:t>
            </a:r>
            <a:r>
              <a:rPr lang="en-US" dirty="0" err="1" smtClean="0"/>
              <a:t>manejo</a:t>
            </a:r>
            <a:r>
              <a:rPr lang="en-US" dirty="0" smtClean="0"/>
              <a:t>  a  solo </a:t>
            </a:r>
            <a:r>
              <a:rPr lang="en-US" dirty="0" err="1" smtClean="0"/>
              <a:t>tres</a:t>
            </a:r>
            <a:r>
              <a:rPr lang="en-US" dirty="0" smtClean="0"/>
              <a:t> </a:t>
            </a:r>
            <a:r>
              <a:rPr lang="en-US" dirty="0" err="1" smtClean="0"/>
              <a:t>categorias</a:t>
            </a:r>
            <a:r>
              <a:rPr lang="en-US" dirty="0" smtClean="0"/>
              <a:t>  </a:t>
            </a:r>
            <a:endParaRPr lang="en-US" dirty="0"/>
          </a:p>
          <a:p>
            <a:pPr algn="just">
              <a:buFont typeface="Wingdings" pitchFamily="2" charset="2"/>
              <a:buChar char="q"/>
            </a:pPr>
            <a:r>
              <a:rPr lang="en-US" dirty="0" smtClean="0"/>
              <a:t>Reduce el </a:t>
            </a:r>
            <a:r>
              <a:rPr lang="en-US" dirty="0" err="1" smtClean="0"/>
              <a:t>tiempo</a:t>
            </a:r>
            <a:r>
              <a:rPr lang="en-US" dirty="0" smtClean="0"/>
              <a:t> de </a:t>
            </a:r>
            <a:r>
              <a:rPr lang="en-US" dirty="0" err="1" smtClean="0"/>
              <a:t>entrenamiento</a:t>
            </a:r>
            <a:r>
              <a:rPr lang="en-US" dirty="0" smtClean="0"/>
              <a:t>  de los </a:t>
            </a:r>
            <a:r>
              <a:rPr lang="en-US" dirty="0" err="1" smtClean="0"/>
              <a:t>trabajadores</a:t>
            </a:r>
            <a:r>
              <a:rPr lang="en-US" dirty="0" smtClean="0"/>
              <a:t> </a:t>
            </a:r>
            <a:r>
              <a:rPr lang="en-US" dirty="0" err="1" smtClean="0"/>
              <a:t>comunitarios</a:t>
            </a:r>
            <a:r>
              <a:rPr lang="en-US" dirty="0" smtClean="0"/>
              <a:t> de </a:t>
            </a:r>
            <a:r>
              <a:rPr lang="en-US" dirty="0" err="1" smtClean="0"/>
              <a:t>salud</a:t>
            </a:r>
            <a:r>
              <a:rPr lang="en-US" dirty="0" smtClean="0"/>
              <a:t>  </a:t>
            </a:r>
            <a:endParaRPr lang="en-US" dirty="0"/>
          </a:p>
          <a:p>
            <a:pPr algn="just">
              <a:buFont typeface="Wingdings" pitchFamily="2" charset="2"/>
              <a:buChar char="q"/>
            </a:pPr>
            <a:r>
              <a:rPr lang="es-ES" dirty="0" smtClean="0"/>
              <a:t>El </a:t>
            </a:r>
            <a:r>
              <a:rPr lang="es-ES" dirty="0"/>
              <a:t>tratamiento ambulatorio reduce el riesgo  de IAAS , de resistencia antimicrobiana  y  sustancialmente  los costos  del sistema de salud , la comunidad  y   la familia.</a:t>
            </a:r>
          </a:p>
          <a:p>
            <a:pPr algn="just">
              <a:buFont typeface="Wingdings" pitchFamily="2" charset="2"/>
              <a:buChar char="q"/>
            </a:pPr>
            <a:endParaRPr lang="es-ES" dirty="0"/>
          </a:p>
        </p:txBody>
      </p:sp>
    </p:spTree>
    <p:extLst>
      <p:ext uri="{BB962C8B-B14F-4D97-AF65-F5344CB8AC3E}">
        <p14:creationId xmlns:p14="http://schemas.microsoft.com/office/powerpoint/2010/main" val="782888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196752"/>
            <a:ext cx="7772400" cy="1470025"/>
          </a:xfrm>
        </p:spPr>
        <p:txBody>
          <a:bodyPr>
            <a:normAutofit fontScale="90000"/>
          </a:bodyPr>
          <a:lstStyle/>
          <a:p>
            <a:r>
              <a:rPr lang="es-ES" b="1" dirty="0"/>
              <a:t>CONSENSO NACIONAL PARA EL DIAGNÓSTICO Y TRATAMIENTO DE LA NEUMONÍA ADQUIRIDA EN LA COMUNIDAD EN </a:t>
            </a:r>
            <a:r>
              <a:rPr lang="es-ES" b="1" dirty="0" smtClean="0"/>
              <a:t>PEDIATRÍA</a:t>
            </a:r>
            <a:endParaRPr lang="es-ES" b="1" dirty="0"/>
          </a:p>
        </p:txBody>
      </p:sp>
      <p:sp>
        <p:nvSpPr>
          <p:cNvPr id="3" name="2 Subtítulo"/>
          <p:cNvSpPr>
            <a:spLocks noGrp="1"/>
          </p:cNvSpPr>
          <p:nvPr>
            <p:ph type="subTitle" idx="1"/>
          </p:nvPr>
        </p:nvSpPr>
        <p:spPr>
          <a:xfrm>
            <a:off x="1403648" y="3789040"/>
            <a:ext cx="6400800" cy="2112640"/>
          </a:xfrm>
        </p:spPr>
        <p:txBody>
          <a:bodyPr>
            <a:normAutofit fontScale="70000" lnSpcReduction="20000"/>
          </a:bodyPr>
          <a:lstStyle/>
          <a:p>
            <a:r>
              <a:rPr lang="es-ES" dirty="0"/>
              <a:t>Grupo Nacional de Pediatría</a:t>
            </a:r>
          </a:p>
          <a:p>
            <a:r>
              <a:rPr lang="es-ES" dirty="0"/>
              <a:t>Grupo Nacional de </a:t>
            </a:r>
            <a:r>
              <a:rPr lang="es-ES" dirty="0" err="1"/>
              <a:t>Infectología</a:t>
            </a:r>
            <a:endParaRPr lang="es-ES" dirty="0"/>
          </a:p>
          <a:p>
            <a:r>
              <a:rPr lang="es-ES" dirty="0"/>
              <a:t>Comisión Nacional de Infecciones Respiratorias Agudas</a:t>
            </a:r>
          </a:p>
          <a:p>
            <a:r>
              <a:rPr lang="es-ES" dirty="0"/>
              <a:t>Sociedad Cubana de </a:t>
            </a:r>
            <a:r>
              <a:rPr lang="es-ES" dirty="0" smtClean="0"/>
              <a:t>Pediatría</a:t>
            </a:r>
          </a:p>
          <a:p>
            <a:r>
              <a:rPr lang="es-ES" dirty="0"/>
              <a:t>2013</a:t>
            </a:r>
          </a:p>
        </p:txBody>
      </p:sp>
    </p:spTree>
    <p:extLst>
      <p:ext uri="{BB962C8B-B14F-4D97-AF65-F5344CB8AC3E}">
        <p14:creationId xmlns:p14="http://schemas.microsoft.com/office/powerpoint/2010/main" val="1676406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title"/>
          </p:nvPr>
        </p:nvSpPr>
        <p:spPr>
          <a:xfrm>
            <a:off x="367868" y="214313"/>
            <a:ext cx="8229600" cy="1143000"/>
          </a:xfrm>
        </p:spPr>
        <p:txBody>
          <a:bodyPr/>
          <a:lstStyle/>
          <a:p>
            <a:pPr eaLnBrk="1" hangingPunct="1"/>
            <a:r>
              <a:rPr lang="en-US" sz="2400" b="1" dirty="0" smtClean="0"/>
              <a:t>NEUMONÍAS   EN  EL  NIÑO</a:t>
            </a:r>
            <a:r>
              <a:rPr lang="es-MX" sz="2400" b="1" dirty="0" smtClean="0"/>
              <a:t> </a:t>
            </a:r>
            <a:endParaRPr lang="it-IT" sz="2400" b="1" dirty="0" smtClean="0"/>
          </a:p>
        </p:txBody>
      </p:sp>
      <p:sp>
        <p:nvSpPr>
          <p:cNvPr id="201731" name="Rectangle 3"/>
          <p:cNvSpPr>
            <a:spLocks noGrp="1" noChangeArrowheads="1"/>
          </p:cNvSpPr>
          <p:nvPr>
            <p:ph type="body" idx="1"/>
          </p:nvPr>
        </p:nvSpPr>
        <p:spPr>
          <a:xfrm>
            <a:off x="3000375" y="2928938"/>
            <a:ext cx="3214688" cy="2143125"/>
          </a:xfrm>
        </p:spPr>
        <p:txBody>
          <a:bodyPr rtlCol="0">
            <a:normAutofit/>
          </a:bodyPr>
          <a:lstStyle/>
          <a:p>
            <a:pPr eaLnBrk="1" fontAlgn="auto" hangingPunct="1">
              <a:spcAft>
                <a:spcPts val="0"/>
              </a:spcAft>
              <a:buFont typeface="Arial" pitchFamily="34" charset="0"/>
              <a:buChar char="•"/>
              <a:defRPr/>
            </a:pPr>
            <a:r>
              <a:rPr lang="es-MX" sz="1600" b="1" dirty="0" smtClean="0">
                <a:latin typeface="Arial" pitchFamily="34" charset="0"/>
                <a:cs typeface="Arial" pitchFamily="34" charset="0"/>
              </a:rPr>
              <a:t> </a:t>
            </a:r>
            <a:endParaRPr lang="es-ES" sz="1600" b="1" i="1" dirty="0">
              <a:latin typeface="Arial" pitchFamily="34" charset="0"/>
              <a:cs typeface="Arial" pitchFamily="34" charset="0"/>
            </a:endParaRPr>
          </a:p>
        </p:txBody>
      </p:sp>
      <p:sp>
        <p:nvSpPr>
          <p:cNvPr id="2053" name="9 Rectángulo"/>
          <p:cNvSpPr>
            <a:spLocks noChangeArrowheads="1"/>
          </p:cNvSpPr>
          <p:nvPr/>
        </p:nvSpPr>
        <p:spPr bwMode="auto">
          <a:xfrm>
            <a:off x="5715000" y="43576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3600" b="1">
                <a:latin typeface="Calibri" pitchFamily="34" charset="0"/>
              </a:rPr>
              <a:t> </a:t>
            </a:r>
            <a:endParaRPr lang="es-ES" b="1" i="1">
              <a:solidFill>
                <a:schemeClr val="hlink"/>
              </a:solidFill>
              <a:latin typeface="Calibri" pitchFamily="34" charset="0"/>
            </a:endParaRPr>
          </a:p>
        </p:txBody>
      </p:sp>
      <p:sp>
        <p:nvSpPr>
          <p:cNvPr id="2054" name="10 Rectángulo"/>
          <p:cNvSpPr>
            <a:spLocks noChangeArrowheads="1"/>
          </p:cNvSpPr>
          <p:nvPr/>
        </p:nvSpPr>
        <p:spPr bwMode="auto">
          <a:xfrm>
            <a:off x="6286500" y="3000375"/>
            <a:ext cx="2857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1600" b="1" dirty="0" smtClean="0">
                <a:latin typeface="Calibri" pitchFamily="34" charset="0"/>
              </a:rPr>
              <a:t> </a:t>
            </a:r>
            <a:endParaRPr lang="es-ES" sz="1600" dirty="0">
              <a:latin typeface="Calibri" pitchFamily="34" charset="0"/>
            </a:endParaRPr>
          </a:p>
        </p:txBody>
      </p:sp>
      <p:sp>
        <p:nvSpPr>
          <p:cNvPr id="2055" name="Text Box 4"/>
          <p:cNvSpPr txBox="1">
            <a:spLocks noChangeArrowheads="1"/>
          </p:cNvSpPr>
          <p:nvPr/>
        </p:nvSpPr>
        <p:spPr bwMode="auto">
          <a:xfrm>
            <a:off x="2196668" y="1196752"/>
            <a:ext cx="5132387" cy="1382712"/>
          </a:xfrm>
          <a:prstGeom prst="rect">
            <a:avLst/>
          </a:prstGeom>
          <a:solidFill>
            <a:schemeClr val="tx1"/>
          </a:solidFill>
          <a:ln w="9525">
            <a:solidFill>
              <a:srgbClr val="FF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a:solidFill>
                  <a:schemeClr val="bg1"/>
                </a:solidFill>
                <a:latin typeface="Calibri" pitchFamily="34" charset="0"/>
              </a:rPr>
              <a:t>FIEBRE</a:t>
            </a:r>
          </a:p>
          <a:p>
            <a:pPr eaLnBrk="1" hangingPunct="1"/>
            <a:r>
              <a:rPr lang="en-US" sz="2800" dirty="0">
                <a:solidFill>
                  <a:schemeClr val="bg1"/>
                </a:solidFill>
                <a:latin typeface="Calibri" pitchFamily="34" charset="0"/>
              </a:rPr>
              <a:t>SINTOMAS RESPIRATORIOS</a:t>
            </a:r>
          </a:p>
          <a:p>
            <a:pPr eaLnBrk="1" hangingPunct="1"/>
            <a:r>
              <a:rPr lang="en-US" sz="2800" dirty="0">
                <a:solidFill>
                  <a:schemeClr val="bg1"/>
                </a:solidFill>
                <a:latin typeface="Calibri" pitchFamily="34" charset="0"/>
              </a:rPr>
              <a:t>Rx TORAX POSITIVO</a:t>
            </a:r>
            <a:endParaRPr lang="es-ES" sz="2800" dirty="0">
              <a:solidFill>
                <a:schemeClr val="bg1"/>
              </a:solidFill>
              <a:latin typeface="Calibri" pitchFamily="34" charset="0"/>
            </a:endParaRPr>
          </a:p>
        </p:txBody>
      </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852936"/>
            <a:ext cx="71993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611560" y="4272677"/>
            <a:ext cx="8136904" cy="2031325"/>
          </a:xfrm>
          <a:prstGeom prst="rect">
            <a:avLst/>
          </a:prstGeom>
        </p:spPr>
        <p:txBody>
          <a:bodyPr wrap="square">
            <a:spAutoFit/>
          </a:bodyPr>
          <a:lstStyle/>
          <a:p>
            <a:pPr marL="285750" indent="-285750">
              <a:buFont typeface="Wingdings" pitchFamily="2" charset="2"/>
              <a:buChar char="q"/>
            </a:pPr>
            <a:r>
              <a:rPr lang="es-ES" b="1" dirty="0" smtClean="0"/>
              <a:t>Lactantes y niños mayores con riesgo : </a:t>
            </a:r>
            <a:r>
              <a:rPr lang="es-ES" b="1" u="sng" dirty="0" smtClean="0"/>
              <a:t>Hospitalizar .</a:t>
            </a:r>
          </a:p>
          <a:p>
            <a:pPr marL="285750" indent="-285750">
              <a:buFont typeface="Wingdings" pitchFamily="2" charset="2"/>
              <a:buChar char="q"/>
            </a:pPr>
            <a:endParaRPr lang="es-ES" b="1" dirty="0" smtClean="0"/>
          </a:p>
          <a:p>
            <a:pPr marL="285750" indent="-285750">
              <a:buFont typeface="Wingdings" pitchFamily="2" charset="2"/>
              <a:buChar char="q"/>
            </a:pPr>
            <a:r>
              <a:rPr lang="es-ES" b="1" dirty="0" smtClean="0"/>
              <a:t>Niños  mayores sin riesgo y </a:t>
            </a:r>
            <a:r>
              <a:rPr lang="es-ES" b="1" dirty="0" err="1" smtClean="0"/>
              <a:t>neumonia</a:t>
            </a:r>
            <a:r>
              <a:rPr lang="es-ES" b="1" dirty="0" smtClean="0"/>
              <a:t> pequeña:   </a:t>
            </a:r>
            <a:r>
              <a:rPr lang="es-ES" b="1" u="sng" dirty="0" smtClean="0"/>
              <a:t>Puede valorase  Ingreso en  el Hogar .</a:t>
            </a:r>
          </a:p>
          <a:p>
            <a:pPr marL="285750" indent="-285750">
              <a:buFont typeface="Wingdings" pitchFamily="2" charset="2"/>
              <a:buChar char="q"/>
            </a:pPr>
            <a:endParaRPr lang="es-ES" b="1" dirty="0" smtClean="0"/>
          </a:p>
          <a:p>
            <a:pPr marL="285750" indent="-285750">
              <a:buFont typeface="Wingdings" pitchFamily="2" charset="2"/>
              <a:buChar char="q"/>
            </a:pPr>
            <a:r>
              <a:rPr lang="es-ES" b="1" dirty="0" err="1" smtClean="0"/>
              <a:t>Neumonia</a:t>
            </a:r>
            <a:r>
              <a:rPr lang="es-ES" b="1" dirty="0" smtClean="0"/>
              <a:t> complicada de cualquier edad : </a:t>
            </a:r>
            <a:r>
              <a:rPr lang="es-ES" b="1" u="sng" dirty="0" smtClean="0"/>
              <a:t>Ingresar en Unidad de </a:t>
            </a:r>
            <a:r>
              <a:rPr lang="es-ES" b="1" u="sng" dirty="0" err="1" smtClean="0"/>
              <a:t>Atencion</a:t>
            </a:r>
            <a:r>
              <a:rPr lang="es-ES" b="1" u="sng" dirty="0" smtClean="0"/>
              <a:t> al grave </a:t>
            </a:r>
            <a:endParaRPr lang="es-ES" b="1" u="sng" dirty="0"/>
          </a:p>
        </p:txBody>
      </p:sp>
    </p:spTree>
    <p:extLst>
      <p:ext uri="{BB962C8B-B14F-4D97-AF65-F5344CB8AC3E}">
        <p14:creationId xmlns:p14="http://schemas.microsoft.com/office/powerpoint/2010/main" val="323126316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 </a:t>
            </a:r>
            <a:r>
              <a:rPr lang="es-ES" b="1" dirty="0" smtClean="0"/>
              <a:t>Ingreso domiciliario: </a:t>
            </a:r>
            <a:r>
              <a:rPr lang="es-ES" b="1" dirty="0"/>
              <a:t/>
            </a:r>
            <a:br>
              <a:rPr lang="es-ES" b="1" dirty="0"/>
            </a:br>
            <a:endParaRPr lang="es-ES" b="1" dirty="0"/>
          </a:p>
        </p:txBody>
      </p:sp>
      <p:sp>
        <p:nvSpPr>
          <p:cNvPr id="3" name="2 Marcador de contenido"/>
          <p:cNvSpPr>
            <a:spLocks noGrp="1"/>
          </p:cNvSpPr>
          <p:nvPr>
            <p:ph idx="1"/>
          </p:nvPr>
        </p:nvSpPr>
        <p:spPr/>
        <p:txBody>
          <a:bodyPr>
            <a:normAutofit lnSpcReduction="10000"/>
          </a:bodyPr>
          <a:lstStyle/>
          <a:p>
            <a:pPr algn="just">
              <a:buFont typeface="Wingdings" pitchFamily="2" charset="2"/>
              <a:buChar char="q"/>
            </a:pPr>
            <a:r>
              <a:rPr lang="es-ES" dirty="0" smtClean="0"/>
              <a:t> Pacientes </a:t>
            </a:r>
            <a:r>
              <a:rPr lang="es-ES" dirty="0"/>
              <a:t>mayores de un año, con neumonías ligeras, sin complicaciones ni factores de riesgo importantes</a:t>
            </a:r>
          </a:p>
          <a:p>
            <a:pPr algn="just"/>
            <a:endParaRPr lang="es-ES" dirty="0" smtClean="0"/>
          </a:p>
          <a:p>
            <a:pPr marL="0" indent="0" algn="just">
              <a:buNone/>
            </a:pPr>
            <a:r>
              <a:rPr lang="es-ES" dirty="0" smtClean="0"/>
              <a:t>Siempre </a:t>
            </a:r>
            <a:r>
              <a:rPr lang="es-ES" dirty="0"/>
              <a:t>debemos orientar a los familiares del paciente las pautas de tratamiento recomendadas así como explicar cuales son los síntomas y signos que sugieren evolución desfavorable de la enfermedad </a:t>
            </a:r>
          </a:p>
        </p:txBody>
      </p:sp>
    </p:spTree>
    <p:extLst>
      <p:ext uri="{BB962C8B-B14F-4D97-AF65-F5344CB8AC3E}">
        <p14:creationId xmlns:p14="http://schemas.microsoft.com/office/powerpoint/2010/main" val="412748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228600" y="381000"/>
            <a:ext cx="8686800" cy="1143000"/>
          </a:xfrm>
        </p:spPr>
        <p:txBody>
          <a:bodyPr>
            <a:normAutofit fontScale="90000"/>
          </a:bodyPr>
          <a:lstStyle/>
          <a:p>
            <a:pPr algn="just" eaLnBrk="1" hangingPunct="1"/>
            <a:r>
              <a:rPr lang="es-ES" sz="2400" b="1" smtClean="0"/>
              <a:t>Porciento de madres /encargados d e niños menores de cinco años que piensan que un niño debe ser llevado inmediatamente a un centro de salud si: </a:t>
            </a:r>
            <a:r>
              <a:rPr lang="es-ES" sz="2000" smtClean="0"/>
              <a:t> </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238391761"/>
              </p:ext>
            </p:extLst>
          </p:nvPr>
        </p:nvGraphicFramePr>
        <p:xfrm>
          <a:off x="519975" y="1556792"/>
          <a:ext cx="8001000" cy="4248473"/>
        </p:xfrm>
        <a:graphic>
          <a:graphicData uri="http://schemas.openxmlformats.org/drawingml/2006/table">
            <a:tbl>
              <a:tblPr firstRow="1" bandRow="1">
                <a:tableStyleId>{5C22544A-7EE6-4342-B048-85BDC9FD1C3A}</a:tableStyleId>
              </a:tblPr>
              <a:tblGrid>
                <a:gridCol w="1066800"/>
                <a:gridCol w="876300"/>
                <a:gridCol w="1009650"/>
                <a:gridCol w="1009650"/>
                <a:gridCol w="1009650"/>
                <a:gridCol w="1009650"/>
                <a:gridCol w="1009650"/>
                <a:gridCol w="1009650"/>
              </a:tblGrid>
              <a:tr h="1143813">
                <a:tc>
                  <a:txBody>
                    <a:bodyPr/>
                    <a:lstStyle/>
                    <a:p>
                      <a:r>
                        <a:rPr lang="es-ES" sz="1200" dirty="0" smtClean="0"/>
                        <a:t>Región </a:t>
                      </a:r>
                      <a:endParaRPr lang="es-ES" sz="1200" dirty="0"/>
                    </a:p>
                  </a:txBody>
                  <a:tcPr marT="45721" marB="45721"/>
                </a:tc>
                <a:tc>
                  <a:txBody>
                    <a:bodyPr/>
                    <a:lstStyle/>
                    <a:p>
                      <a:r>
                        <a:rPr lang="es-ES" sz="1200" dirty="0" smtClean="0"/>
                        <a:t>No  puede beber o mamar  </a:t>
                      </a:r>
                      <a:endParaRPr lang="es-ES" sz="1200" dirty="0"/>
                    </a:p>
                  </a:txBody>
                  <a:tcPr marT="45721" marB="45721"/>
                </a:tc>
                <a:tc>
                  <a:txBody>
                    <a:bodyPr/>
                    <a:lstStyle/>
                    <a:p>
                      <a:r>
                        <a:rPr lang="es-ES" sz="1200" dirty="0" smtClean="0"/>
                        <a:t> Fiebre </a:t>
                      </a:r>
                      <a:endParaRPr lang="es-ES" sz="1200" dirty="0"/>
                    </a:p>
                  </a:txBody>
                  <a:tcPr marT="45721" marB="45721"/>
                </a:tc>
                <a:tc>
                  <a:txBody>
                    <a:bodyPr/>
                    <a:lstStyle/>
                    <a:p>
                      <a:r>
                        <a:rPr lang="es-ES" sz="1200" dirty="0" smtClean="0"/>
                        <a:t>Respiración rápida </a:t>
                      </a:r>
                      <a:endParaRPr lang="es-ES" sz="1200" dirty="0"/>
                    </a:p>
                  </a:txBody>
                  <a:tcPr marT="45721" marB="45721"/>
                </a:tc>
                <a:tc>
                  <a:txBody>
                    <a:bodyPr/>
                    <a:lstStyle/>
                    <a:p>
                      <a:r>
                        <a:rPr lang="es-ES" sz="1200" dirty="0" smtClean="0"/>
                        <a:t>Dificultad para respirar </a:t>
                      </a:r>
                      <a:endParaRPr lang="es-ES" sz="1200" dirty="0"/>
                    </a:p>
                  </a:txBody>
                  <a:tcPr marT="45721" marB="45721"/>
                </a:tc>
                <a:tc>
                  <a:txBody>
                    <a:bodyPr/>
                    <a:lstStyle/>
                    <a:p>
                      <a:r>
                        <a:rPr lang="es-ES" sz="1200" dirty="0" smtClean="0"/>
                        <a:t>Deposiciones con sangre HACE </a:t>
                      </a:r>
                      <a:endParaRPr lang="es-ES" sz="1200" dirty="0"/>
                    </a:p>
                  </a:txBody>
                  <a:tcPr marT="45721" marB="45721"/>
                </a:tc>
                <a:tc>
                  <a:txBody>
                    <a:bodyPr/>
                    <a:lstStyle/>
                    <a:p>
                      <a:r>
                        <a:rPr lang="es-ES" sz="1200" dirty="0" smtClean="0"/>
                        <a:t>Bebe poco </a:t>
                      </a:r>
                      <a:endParaRPr lang="es-ES" sz="1200" dirty="0"/>
                    </a:p>
                  </a:txBody>
                  <a:tcPr marT="45721" marB="45721"/>
                </a:tc>
                <a:tc>
                  <a:txBody>
                    <a:bodyPr/>
                    <a:lstStyle/>
                    <a:p>
                      <a:r>
                        <a:rPr lang="es-ES" sz="1200" dirty="0" smtClean="0"/>
                        <a:t>Decaído </a:t>
                      </a:r>
                      <a:endParaRPr lang="es-ES" sz="1200" dirty="0"/>
                    </a:p>
                  </a:txBody>
                  <a:tcPr marT="45721" marB="45721"/>
                </a:tc>
              </a:tr>
              <a:tr h="666927">
                <a:tc>
                  <a:txBody>
                    <a:bodyPr/>
                    <a:lstStyle/>
                    <a:p>
                      <a:r>
                        <a:rPr lang="es-ES" sz="1600" dirty="0" smtClean="0"/>
                        <a:t>Occidente </a:t>
                      </a:r>
                      <a:endParaRPr lang="es-ES" sz="1600" dirty="0"/>
                    </a:p>
                  </a:txBody>
                  <a:tcPr marT="45721" marB="45721"/>
                </a:tc>
                <a:tc>
                  <a:txBody>
                    <a:bodyPr/>
                    <a:lstStyle/>
                    <a:p>
                      <a:r>
                        <a:rPr lang="es-ES" sz="1800" dirty="0" smtClean="0"/>
                        <a:t>53</a:t>
                      </a:r>
                      <a:endParaRPr lang="es-ES" sz="1800" dirty="0"/>
                    </a:p>
                  </a:txBody>
                  <a:tcPr marT="45721" marB="45721"/>
                </a:tc>
                <a:tc>
                  <a:txBody>
                    <a:bodyPr/>
                    <a:lstStyle/>
                    <a:p>
                      <a:r>
                        <a:rPr lang="es-ES" sz="1800" b="0" dirty="0" smtClean="0">
                          <a:solidFill>
                            <a:schemeClr val="tx1"/>
                          </a:solidFill>
                        </a:rPr>
                        <a:t>88</a:t>
                      </a:r>
                      <a:endParaRPr lang="es-ES" sz="1800" b="0" dirty="0">
                        <a:solidFill>
                          <a:schemeClr val="tx1"/>
                        </a:solidFill>
                      </a:endParaRPr>
                    </a:p>
                  </a:txBody>
                  <a:tcPr marT="45721" marB="45721"/>
                </a:tc>
                <a:tc>
                  <a:txBody>
                    <a:bodyPr/>
                    <a:lstStyle/>
                    <a:p>
                      <a:r>
                        <a:rPr lang="es-ES" sz="1800" dirty="0" smtClean="0"/>
                        <a:t>63,2</a:t>
                      </a:r>
                      <a:endParaRPr lang="es-ES" sz="1800" dirty="0"/>
                    </a:p>
                  </a:txBody>
                  <a:tcPr marT="45721" marB="45721"/>
                </a:tc>
                <a:tc>
                  <a:txBody>
                    <a:bodyPr/>
                    <a:lstStyle/>
                    <a:p>
                      <a:r>
                        <a:rPr lang="es-ES" sz="1800" dirty="0" smtClean="0"/>
                        <a:t>71,3</a:t>
                      </a:r>
                      <a:endParaRPr lang="es-ES" sz="1800" dirty="0"/>
                    </a:p>
                  </a:txBody>
                  <a:tcPr marT="45721" marB="45721"/>
                </a:tc>
                <a:tc>
                  <a:txBody>
                    <a:bodyPr/>
                    <a:lstStyle/>
                    <a:p>
                      <a:r>
                        <a:rPr lang="es-ES" sz="1800" dirty="0" smtClean="0"/>
                        <a:t>62,8</a:t>
                      </a:r>
                      <a:endParaRPr lang="es-ES" sz="1800" dirty="0"/>
                    </a:p>
                  </a:txBody>
                  <a:tcPr marT="45721" marB="45721"/>
                </a:tc>
                <a:tc>
                  <a:txBody>
                    <a:bodyPr/>
                    <a:lstStyle/>
                    <a:p>
                      <a:r>
                        <a:rPr lang="es-ES" sz="1800" dirty="0" smtClean="0"/>
                        <a:t>53,8</a:t>
                      </a:r>
                      <a:endParaRPr lang="es-ES" sz="1800" dirty="0"/>
                    </a:p>
                  </a:txBody>
                  <a:tcPr marT="45721" marB="45721"/>
                </a:tc>
                <a:tc>
                  <a:txBody>
                    <a:bodyPr/>
                    <a:lstStyle/>
                    <a:p>
                      <a:r>
                        <a:rPr lang="es-ES" sz="1800" dirty="0" smtClean="0"/>
                        <a:t>56,1</a:t>
                      </a:r>
                      <a:endParaRPr lang="es-ES" sz="1800" dirty="0"/>
                    </a:p>
                  </a:txBody>
                  <a:tcPr marT="45721" marB="45721"/>
                </a:tc>
              </a:tr>
              <a:tr h="666927">
                <a:tc>
                  <a:txBody>
                    <a:bodyPr/>
                    <a:lstStyle/>
                    <a:p>
                      <a:r>
                        <a:rPr lang="es-ES" sz="1600" dirty="0" smtClean="0"/>
                        <a:t>Habana </a:t>
                      </a:r>
                      <a:endParaRPr lang="es-ES" sz="1600" dirty="0"/>
                    </a:p>
                  </a:txBody>
                  <a:tcPr marT="45721" marB="45721"/>
                </a:tc>
                <a:tc>
                  <a:txBody>
                    <a:bodyPr/>
                    <a:lstStyle/>
                    <a:p>
                      <a:r>
                        <a:rPr lang="es-ES" sz="1800" dirty="0" smtClean="0"/>
                        <a:t>57,1 </a:t>
                      </a:r>
                      <a:endParaRPr lang="es-ES" sz="1800" dirty="0"/>
                    </a:p>
                  </a:txBody>
                  <a:tcPr marT="45721" marB="45721"/>
                </a:tc>
                <a:tc>
                  <a:txBody>
                    <a:bodyPr/>
                    <a:lstStyle/>
                    <a:p>
                      <a:r>
                        <a:rPr lang="es-ES" sz="1800" dirty="0" smtClean="0"/>
                        <a:t>95 </a:t>
                      </a:r>
                      <a:endParaRPr lang="es-ES" sz="1800" dirty="0"/>
                    </a:p>
                  </a:txBody>
                  <a:tcPr marT="45721" marB="45721"/>
                </a:tc>
                <a:tc>
                  <a:txBody>
                    <a:bodyPr/>
                    <a:lstStyle/>
                    <a:p>
                      <a:r>
                        <a:rPr lang="es-ES" sz="1800" dirty="0" smtClean="0"/>
                        <a:t>65,0</a:t>
                      </a:r>
                      <a:endParaRPr lang="es-ES" sz="1800" dirty="0"/>
                    </a:p>
                  </a:txBody>
                  <a:tcPr marT="45721" marB="45721"/>
                </a:tc>
                <a:tc>
                  <a:txBody>
                    <a:bodyPr/>
                    <a:lstStyle/>
                    <a:p>
                      <a:r>
                        <a:rPr lang="es-ES" sz="1800" dirty="0" smtClean="0"/>
                        <a:t>79,1 </a:t>
                      </a:r>
                      <a:endParaRPr lang="es-ES" sz="1800" dirty="0"/>
                    </a:p>
                  </a:txBody>
                  <a:tcPr marT="45721" marB="45721"/>
                </a:tc>
                <a:tc>
                  <a:txBody>
                    <a:bodyPr/>
                    <a:lstStyle/>
                    <a:p>
                      <a:r>
                        <a:rPr lang="es-ES" sz="1800" dirty="0" smtClean="0"/>
                        <a:t>65,4 </a:t>
                      </a:r>
                      <a:endParaRPr lang="es-ES" sz="1800" dirty="0"/>
                    </a:p>
                  </a:txBody>
                  <a:tcPr marT="45721" marB="45721"/>
                </a:tc>
                <a:tc>
                  <a:txBody>
                    <a:bodyPr/>
                    <a:lstStyle/>
                    <a:p>
                      <a:r>
                        <a:rPr lang="es-ES" sz="1800" dirty="0" smtClean="0"/>
                        <a:t>56,1 </a:t>
                      </a:r>
                      <a:endParaRPr lang="es-ES" sz="1800" dirty="0"/>
                    </a:p>
                  </a:txBody>
                  <a:tcPr marT="45721" marB="45721"/>
                </a:tc>
                <a:tc>
                  <a:txBody>
                    <a:bodyPr/>
                    <a:lstStyle/>
                    <a:p>
                      <a:r>
                        <a:rPr lang="es-ES" sz="1800" dirty="0" smtClean="0"/>
                        <a:t>62,4 </a:t>
                      </a:r>
                      <a:endParaRPr lang="es-ES" sz="1800" dirty="0"/>
                    </a:p>
                  </a:txBody>
                  <a:tcPr marT="45721" marB="45721"/>
                </a:tc>
              </a:tr>
              <a:tr h="657792">
                <a:tc>
                  <a:txBody>
                    <a:bodyPr/>
                    <a:lstStyle/>
                    <a:p>
                      <a:r>
                        <a:rPr lang="es-ES" sz="1600" dirty="0" smtClean="0"/>
                        <a:t>Centro </a:t>
                      </a:r>
                      <a:endParaRPr lang="es-ES" sz="1600" dirty="0"/>
                    </a:p>
                  </a:txBody>
                  <a:tcPr marT="45721" marB="45721"/>
                </a:tc>
                <a:tc>
                  <a:txBody>
                    <a:bodyPr/>
                    <a:lstStyle/>
                    <a:p>
                      <a:r>
                        <a:rPr lang="es-ES" sz="1800" dirty="0" smtClean="0"/>
                        <a:t>46,7 </a:t>
                      </a:r>
                      <a:endParaRPr lang="es-ES" sz="1800" dirty="0"/>
                    </a:p>
                  </a:txBody>
                  <a:tcPr marT="45721" marB="45721"/>
                </a:tc>
                <a:tc>
                  <a:txBody>
                    <a:bodyPr/>
                    <a:lstStyle/>
                    <a:p>
                      <a:r>
                        <a:rPr lang="es-ES" sz="1800" dirty="0" smtClean="0"/>
                        <a:t>93</a:t>
                      </a:r>
                      <a:endParaRPr lang="es-ES" sz="1800" dirty="0"/>
                    </a:p>
                  </a:txBody>
                  <a:tcPr marT="45721" marB="45721"/>
                </a:tc>
                <a:tc>
                  <a:txBody>
                    <a:bodyPr/>
                    <a:lstStyle/>
                    <a:p>
                      <a:r>
                        <a:rPr lang="es-ES" sz="1800" dirty="0" smtClean="0"/>
                        <a:t>56,8</a:t>
                      </a:r>
                      <a:endParaRPr lang="es-ES" sz="1800" dirty="0"/>
                    </a:p>
                  </a:txBody>
                  <a:tcPr marT="45721" marB="45721"/>
                </a:tc>
                <a:tc>
                  <a:txBody>
                    <a:bodyPr/>
                    <a:lstStyle/>
                    <a:p>
                      <a:r>
                        <a:rPr lang="es-ES" sz="1800" dirty="0" smtClean="0"/>
                        <a:t>71,6 </a:t>
                      </a:r>
                      <a:endParaRPr lang="es-ES" sz="1800" dirty="0"/>
                    </a:p>
                  </a:txBody>
                  <a:tcPr marT="45721" marB="45721"/>
                </a:tc>
                <a:tc>
                  <a:txBody>
                    <a:bodyPr/>
                    <a:lstStyle/>
                    <a:p>
                      <a:r>
                        <a:rPr lang="es-ES" sz="1800" dirty="0" smtClean="0"/>
                        <a:t>57,0</a:t>
                      </a:r>
                      <a:endParaRPr lang="es-ES" sz="1800" dirty="0"/>
                    </a:p>
                  </a:txBody>
                  <a:tcPr marT="45721" marB="45721"/>
                </a:tc>
                <a:tc>
                  <a:txBody>
                    <a:bodyPr/>
                    <a:lstStyle/>
                    <a:p>
                      <a:r>
                        <a:rPr lang="es-ES" sz="1800" dirty="0" smtClean="0"/>
                        <a:t>42,5</a:t>
                      </a:r>
                      <a:r>
                        <a:rPr lang="es-ES" sz="1800" baseline="0" dirty="0" smtClean="0"/>
                        <a:t> </a:t>
                      </a:r>
                      <a:endParaRPr lang="es-ES" sz="1800" dirty="0"/>
                    </a:p>
                  </a:txBody>
                  <a:tcPr marT="45721" marB="45721"/>
                </a:tc>
                <a:tc>
                  <a:txBody>
                    <a:bodyPr/>
                    <a:lstStyle/>
                    <a:p>
                      <a:r>
                        <a:rPr lang="es-ES" sz="1800" dirty="0" smtClean="0"/>
                        <a:t>50,9</a:t>
                      </a:r>
                      <a:endParaRPr lang="es-ES" sz="1800" dirty="0"/>
                    </a:p>
                  </a:txBody>
                  <a:tcPr marT="45721" marB="45721"/>
                </a:tc>
              </a:tr>
              <a:tr h="556507">
                <a:tc>
                  <a:txBody>
                    <a:bodyPr/>
                    <a:lstStyle/>
                    <a:p>
                      <a:r>
                        <a:rPr lang="es-ES" sz="1600" dirty="0" smtClean="0"/>
                        <a:t>Oriente </a:t>
                      </a:r>
                      <a:endParaRPr lang="es-ES" sz="1600" dirty="0"/>
                    </a:p>
                  </a:txBody>
                  <a:tcPr marT="45721" marB="45721"/>
                </a:tc>
                <a:tc>
                  <a:txBody>
                    <a:bodyPr/>
                    <a:lstStyle/>
                    <a:p>
                      <a:r>
                        <a:rPr lang="es-ES" sz="1800" b="1" dirty="0" smtClean="0">
                          <a:solidFill>
                            <a:srgbClr val="FF0000"/>
                          </a:solidFill>
                        </a:rPr>
                        <a:t>33,6 </a:t>
                      </a:r>
                      <a:endParaRPr lang="es-ES" sz="1800" b="1" dirty="0">
                        <a:solidFill>
                          <a:srgbClr val="FF0000"/>
                        </a:solidFill>
                      </a:endParaRPr>
                    </a:p>
                  </a:txBody>
                  <a:tcPr marT="45721" marB="45721"/>
                </a:tc>
                <a:tc>
                  <a:txBody>
                    <a:bodyPr/>
                    <a:lstStyle/>
                    <a:p>
                      <a:r>
                        <a:rPr lang="es-ES" sz="1800" b="1" dirty="0" smtClean="0">
                          <a:solidFill>
                            <a:srgbClr val="FF0000"/>
                          </a:solidFill>
                        </a:rPr>
                        <a:t>90</a:t>
                      </a:r>
                      <a:endParaRPr lang="es-ES" sz="1800" b="1" dirty="0">
                        <a:solidFill>
                          <a:srgbClr val="FF0000"/>
                        </a:solidFill>
                      </a:endParaRPr>
                    </a:p>
                  </a:txBody>
                  <a:tcPr marT="45721" marB="45721"/>
                </a:tc>
                <a:tc>
                  <a:txBody>
                    <a:bodyPr/>
                    <a:lstStyle/>
                    <a:p>
                      <a:r>
                        <a:rPr lang="es-ES" sz="1800" b="1" dirty="0" smtClean="0">
                          <a:solidFill>
                            <a:srgbClr val="FF0000"/>
                          </a:solidFill>
                        </a:rPr>
                        <a:t>51,2 </a:t>
                      </a:r>
                      <a:endParaRPr lang="es-ES" sz="1800" b="1" dirty="0">
                        <a:solidFill>
                          <a:srgbClr val="FF0000"/>
                        </a:solidFill>
                      </a:endParaRPr>
                    </a:p>
                  </a:txBody>
                  <a:tcPr marT="45721" marB="45721"/>
                </a:tc>
                <a:tc>
                  <a:txBody>
                    <a:bodyPr/>
                    <a:lstStyle/>
                    <a:p>
                      <a:r>
                        <a:rPr lang="es-ES" sz="1800" b="1" dirty="0" smtClean="0">
                          <a:solidFill>
                            <a:srgbClr val="FF0000"/>
                          </a:solidFill>
                        </a:rPr>
                        <a:t>65,3 </a:t>
                      </a:r>
                      <a:endParaRPr lang="es-ES" sz="1800" b="1" dirty="0">
                        <a:solidFill>
                          <a:srgbClr val="FF0000"/>
                        </a:solidFill>
                      </a:endParaRPr>
                    </a:p>
                  </a:txBody>
                  <a:tcPr marT="45721" marB="45721"/>
                </a:tc>
                <a:tc>
                  <a:txBody>
                    <a:bodyPr/>
                    <a:lstStyle/>
                    <a:p>
                      <a:r>
                        <a:rPr lang="es-ES" sz="1800" b="1" dirty="0" smtClean="0">
                          <a:solidFill>
                            <a:srgbClr val="FF0000"/>
                          </a:solidFill>
                        </a:rPr>
                        <a:t>53,9 </a:t>
                      </a:r>
                      <a:endParaRPr lang="es-ES" sz="1800" b="1" dirty="0">
                        <a:solidFill>
                          <a:srgbClr val="FF0000"/>
                        </a:solidFill>
                      </a:endParaRPr>
                    </a:p>
                  </a:txBody>
                  <a:tcPr marT="45721" marB="45721"/>
                </a:tc>
                <a:tc>
                  <a:txBody>
                    <a:bodyPr/>
                    <a:lstStyle/>
                    <a:p>
                      <a:r>
                        <a:rPr lang="es-ES" sz="1800" b="1" dirty="0" smtClean="0">
                          <a:solidFill>
                            <a:srgbClr val="C00000"/>
                          </a:solidFill>
                        </a:rPr>
                        <a:t>30,9 </a:t>
                      </a:r>
                      <a:endParaRPr lang="es-ES" sz="1800" b="1" dirty="0">
                        <a:solidFill>
                          <a:srgbClr val="C00000"/>
                        </a:solidFill>
                      </a:endParaRPr>
                    </a:p>
                  </a:txBody>
                  <a:tcPr marT="45721" marB="45721"/>
                </a:tc>
                <a:tc>
                  <a:txBody>
                    <a:bodyPr/>
                    <a:lstStyle/>
                    <a:p>
                      <a:r>
                        <a:rPr lang="es-ES" sz="1800" b="1" dirty="0" smtClean="0">
                          <a:solidFill>
                            <a:srgbClr val="C00000"/>
                          </a:solidFill>
                        </a:rPr>
                        <a:t>43,0</a:t>
                      </a:r>
                      <a:endParaRPr lang="es-ES" sz="1800" b="1" dirty="0">
                        <a:solidFill>
                          <a:srgbClr val="C00000"/>
                        </a:solidFill>
                      </a:endParaRPr>
                    </a:p>
                  </a:txBody>
                  <a:tcPr marT="45721" marB="45721"/>
                </a:tc>
              </a:tr>
              <a:tr h="556507">
                <a:tc>
                  <a:txBody>
                    <a:bodyPr/>
                    <a:lstStyle/>
                    <a:p>
                      <a:r>
                        <a:rPr lang="es-ES" sz="1600" dirty="0" smtClean="0"/>
                        <a:t>Total </a:t>
                      </a:r>
                      <a:endParaRPr lang="es-ES" sz="1600" dirty="0"/>
                    </a:p>
                  </a:txBody>
                  <a:tcPr marT="45721" marB="45721"/>
                </a:tc>
                <a:tc>
                  <a:txBody>
                    <a:bodyPr/>
                    <a:lstStyle/>
                    <a:p>
                      <a:r>
                        <a:rPr lang="es-ES" sz="1800" b="1" dirty="0" smtClean="0">
                          <a:solidFill>
                            <a:srgbClr val="FF0000"/>
                          </a:solidFill>
                        </a:rPr>
                        <a:t>44,1 </a:t>
                      </a:r>
                      <a:endParaRPr lang="es-ES" sz="1800" b="1" dirty="0">
                        <a:solidFill>
                          <a:srgbClr val="FF0000"/>
                        </a:solidFill>
                      </a:endParaRPr>
                    </a:p>
                  </a:txBody>
                  <a:tcPr marT="45721" marB="45721"/>
                </a:tc>
                <a:tc>
                  <a:txBody>
                    <a:bodyPr/>
                    <a:lstStyle/>
                    <a:p>
                      <a:r>
                        <a:rPr lang="es-ES" sz="1800" b="1" dirty="0" smtClean="0">
                          <a:solidFill>
                            <a:schemeClr val="tx1"/>
                          </a:solidFill>
                        </a:rPr>
                        <a:t>91,5 </a:t>
                      </a:r>
                      <a:endParaRPr lang="es-ES" sz="1800" b="1" dirty="0">
                        <a:solidFill>
                          <a:schemeClr val="tx1"/>
                        </a:solidFill>
                      </a:endParaRPr>
                    </a:p>
                  </a:txBody>
                  <a:tcPr marT="45721" marB="45721"/>
                </a:tc>
                <a:tc>
                  <a:txBody>
                    <a:bodyPr/>
                    <a:lstStyle/>
                    <a:p>
                      <a:r>
                        <a:rPr lang="es-ES" sz="1800" b="1" dirty="0" smtClean="0">
                          <a:solidFill>
                            <a:schemeClr val="tx1"/>
                          </a:solidFill>
                        </a:rPr>
                        <a:t>57,1</a:t>
                      </a:r>
                      <a:endParaRPr lang="es-ES" sz="1800" b="1" dirty="0">
                        <a:solidFill>
                          <a:schemeClr val="tx1"/>
                        </a:solidFill>
                      </a:endParaRPr>
                    </a:p>
                  </a:txBody>
                  <a:tcPr marT="45721" marB="45721"/>
                </a:tc>
                <a:tc>
                  <a:txBody>
                    <a:bodyPr/>
                    <a:lstStyle/>
                    <a:p>
                      <a:r>
                        <a:rPr lang="es-ES" sz="1800" b="1" dirty="0" smtClean="0">
                          <a:solidFill>
                            <a:schemeClr val="tx1"/>
                          </a:solidFill>
                        </a:rPr>
                        <a:t>69,2 </a:t>
                      </a:r>
                      <a:endParaRPr lang="es-ES" sz="1800" b="1" dirty="0">
                        <a:solidFill>
                          <a:schemeClr val="tx1"/>
                        </a:solidFill>
                      </a:endParaRPr>
                    </a:p>
                  </a:txBody>
                  <a:tcPr marT="45721" marB="45721"/>
                </a:tc>
                <a:tc>
                  <a:txBody>
                    <a:bodyPr/>
                    <a:lstStyle/>
                    <a:p>
                      <a:r>
                        <a:rPr lang="es-ES" sz="1800" b="1" dirty="0" smtClean="0">
                          <a:solidFill>
                            <a:schemeClr val="tx1"/>
                          </a:solidFill>
                        </a:rPr>
                        <a:t>58,2 </a:t>
                      </a:r>
                      <a:endParaRPr lang="es-ES" sz="1800" b="1" dirty="0">
                        <a:solidFill>
                          <a:schemeClr val="tx1"/>
                        </a:solidFill>
                      </a:endParaRPr>
                    </a:p>
                  </a:txBody>
                  <a:tcPr marT="45721" marB="45721"/>
                </a:tc>
                <a:tc>
                  <a:txBody>
                    <a:bodyPr/>
                    <a:lstStyle/>
                    <a:p>
                      <a:r>
                        <a:rPr lang="es-ES" sz="1800" b="1" dirty="0" smtClean="0">
                          <a:solidFill>
                            <a:srgbClr val="C00000"/>
                          </a:solidFill>
                        </a:rPr>
                        <a:t>42,1 </a:t>
                      </a:r>
                      <a:endParaRPr lang="es-ES" sz="1800" b="1" dirty="0">
                        <a:solidFill>
                          <a:srgbClr val="C00000"/>
                        </a:solidFill>
                      </a:endParaRPr>
                    </a:p>
                  </a:txBody>
                  <a:tcPr marT="45721" marB="45721"/>
                </a:tc>
                <a:tc>
                  <a:txBody>
                    <a:bodyPr/>
                    <a:lstStyle/>
                    <a:p>
                      <a:r>
                        <a:rPr lang="es-ES" sz="1800" b="1" dirty="0" smtClean="0">
                          <a:solidFill>
                            <a:srgbClr val="C00000"/>
                          </a:solidFill>
                        </a:rPr>
                        <a:t>50,3 </a:t>
                      </a:r>
                      <a:endParaRPr lang="es-ES" sz="1800" b="1" dirty="0">
                        <a:solidFill>
                          <a:srgbClr val="C00000"/>
                        </a:solidFill>
                      </a:endParaRPr>
                    </a:p>
                  </a:txBody>
                  <a:tcPr marT="45721" marB="45721"/>
                </a:tc>
              </a:tr>
            </a:tbl>
          </a:graphicData>
        </a:graphic>
      </p:graphicFrame>
      <p:sp>
        <p:nvSpPr>
          <p:cNvPr id="2" name="1 Rectángulo"/>
          <p:cNvSpPr/>
          <p:nvPr/>
        </p:nvSpPr>
        <p:spPr>
          <a:xfrm>
            <a:off x="668047" y="6021288"/>
            <a:ext cx="7704856" cy="646331"/>
          </a:xfrm>
          <a:prstGeom prst="rect">
            <a:avLst/>
          </a:prstGeom>
        </p:spPr>
        <p:txBody>
          <a:bodyPr wrap="square">
            <a:spAutoFit/>
          </a:bodyPr>
          <a:lstStyle/>
          <a:p>
            <a:r>
              <a:rPr lang="es-ES" dirty="0" smtClean="0"/>
              <a:t>Fuente: Encuesta </a:t>
            </a:r>
            <a:r>
              <a:rPr lang="es-ES" dirty="0"/>
              <a:t>de </a:t>
            </a:r>
            <a:r>
              <a:rPr lang="es-ES" dirty="0" smtClean="0"/>
              <a:t>Indicadores múltiples </a:t>
            </a:r>
            <a:r>
              <a:rPr lang="es-ES" dirty="0"/>
              <a:t>por conglomerados (MICS)   </a:t>
            </a:r>
            <a:r>
              <a:rPr lang="es-ES" dirty="0" smtClean="0"/>
              <a:t>2010-2011 Dirección Nacional de Estadísticas y Registros médicos –UNICEF </a:t>
            </a:r>
            <a:endParaRPr lang="es-ES" dirty="0"/>
          </a:p>
        </p:txBody>
      </p:sp>
    </p:spTree>
    <p:extLst>
      <p:ext uri="{BB962C8B-B14F-4D97-AF65-F5344CB8AC3E}">
        <p14:creationId xmlns:p14="http://schemas.microsoft.com/office/powerpoint/2010/main" val="1798771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S" b="1" dirty="0"/>
              <a:t>Serán ingresados en el Servicio de Respiratorio :</a:t>
            </a:r>
          </a:p>
        </p:txBody>
      </p:sp>
      <p:sp>
        <p:nvSpPr>
          <p:cNvPr id="3" name="2 Marcador de contenido"/>
          <p:cNvSpPr>
            <a:spLocks noGrp="1"/>
          </p:cNvSpPr>
          <p:nvPr>
            <p:ph idx="1"/>
          </p:nvPr>
        </p:nvSpPr>
        <p:spPr>
          <a:xfrm>
            <a:off x="457200" y="1600200"/>
            <a:ext cx="8229600" cy="4853136"/>
          </a:xfrm>
        </p:spPr>
        <p:txBody>
          <a:bodyPr>
            <a:normAutofit lnSpcReduction="10000"/>
          </a:bodyPr>
          <a:lstStyle/>
          <a:p>
            <a:pPr>
              <a:buFont typeface="Wingdings" pitchFamily="2" charset="2"/>
              <a:buChar char="q"/>
            </a:pPr>
            <a:r>
              <a:rPr lang="es-ES" dirty="0" smtClean="0"/>
              <a:t> Todo </a:t>
            </a:r>
            <a:r>
              <a:rPr lang="es-ES" dirty="0"/>
              <a:t>niño menor de un año de edad </a:t>
            </a:r>
            <a:endParaRPr lang="es-ES" dirty="0" smtClean="0"/>
          </a:p>
          <a:p>
            <a:pPr>
              <a:buFont typeface="Wingdings" pitchFamily="2" charset="2"/>
              <a:buChar char="q"/>
            </a:pPr>
            <a:r>
              <a:rPr lang="es-ES" dirty="0" smtClean="0"/>
              <a:t> Niños </a:t>
            </a:r>
            <a:r>
              <a:rPr lang="es-ES" dirty="0"/>
              <a:t>mayores de un año con:</a:t>
            </a:r>
          </a:p>
          <a:p>
            <a:r>
              <a:rPr lang="es-ES" dirty="0" smtClean="0"/>
              <a:t> Cuadro </a:t>
            </a:r>
            <a:r>
              <a:rPr lang="es-ES" dirty="0"/>
              <a:t>radiológico evidente de neumonía extensa.</a:t>
            </a:r>
          </a:p>
          <a:p>
            <a:r>
              <a:rPr lang="es-ES" dirty="0" smtClean="0"/>
              <a:t>No </a:t>
            </a:r>
            <a:r>
              <a:rPr lang="es-ES" dirty="0"/>
              <a:t>respuesta al tratamiento de 1ra línea a las 72 horas de iniciado (empeoramiento clínico-radiológico)</a:t>
            </a:r>
          </a:p>
          <a:p>
            <a:r>
              <a:rPr lang="es-ES" dirty="0" smtClean="0"/>
              <a:t>Presencia </a:t>
            </a:r>
            <a:r>
              <a:rPr lang="es-ES" dirty="0"/>
              <a:t>de factores de riesgo biológicos y sociales significativos.</a:t>
            </a:r>
          </a:p>
        </p:txBody>
      </p:sp>
    </p:spTree>
    <p:extLst>
      <p:ext uri="{BB962C8B-B14F-4D97-AF65-F5344CB8AC3E}">
        <p14:creationId xmlns:p14="http://schemas.microsoft.com/office/powerpoint/2010/main" val="492765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S" b="1" dirty="0"/>
              <a:t>Ingreso directo  o  traslado a la Unidad de Cuidados progresivos:</a:t>
            </a:r>
            <a:br>
              <a:rPr lang="es-ES" b="1" dirty="0"/>
            </a:br>
            <a:endParaRPr lang="es-ES" b="1" dirty="0"/>
          </a:p>
        </p:txBody>
      </p:sp>
      <p:sp>
        <p:nvSpPr>
          <p:cNvPr id="3" name="2 Marcador de contenido"/>
          <p:cNvSpPr>
            <a:spLocks noGrp="1"/>
          </p:cNvSpPr>
          <p:nvPr>
            <p:ph idx="1"/>
          </p:nvPr>
        </p:nvSpPr>
        <p:spPr>
          <a:xfrm>
            <a:off x="457200" y="1268760"/>
            <a:ext cx="8229600" cy="5589240"/>
          </a:xfrm>
        </p:spPr>
        <p:txBody>
          <a:bodyPr>
            <a:normAutofit fontScale="77500" lnSpcReduction="20000"/>
          </a:bodyPr>
          <a:lstStyle/>
          <a:p>
            <a:pPr>
              <a:buFont typeface="Wingdings" pitchFamily="2" charset="2"/>
              <a:buChar char="q"/>
            </a:pPr>
            <a:r>
              <a:rPr lang="es-ES" dirty="0" smtClean="0"/>
              <a:t>Signos </a:t>
            </a:r>
            <a:r>
              <a:rPr lang="es-ES" dirty="0"/>
              <a:t>de insuficiencia respiratoria</a:t>
            </a:r>
          </a:p>
          <a:p>
            <a:pPr>
              <a:buFont typeface="Wingdings" pitchFamily="2" charset="2"/>
              <a:buChar char="q"/>
            </a:pPr>
            <a:r>
              <a:rPr lang="es-ES" dirty="0"/>
              <a:t>Gasométricos: </a:t>
            </a:r>
            <a:r>
              <a:rPr lang="es-ES" dirty="0" smtClean="0"/>
              <a:t> Saturación </a:t>
            </a:r>
            <a:r>
              <a:rPr lang="es-ES" dirty="0"/>
              <a:t>de oxigeno &lt;92% con FiO2 &gt; </a:t>
            </a:r>
            <a:r>
              <a:rPr lang="es-ES" dirty="0" smtClean="0"/>
              <a:t>0.6, </a:t>
            </a:r>
            <a:r>
              <a:rPr lang="es-ES" dirty="0"/>
              <a:t>PaO2 ≤ 50 </a:t>
            </a:r>
            <a:r>
              <a:rPr lang="es-ES" dirty="0" err="1"/>
              <a:t>mmHg</a:t>
            </a:r>
            <a:r>
              <a:rPr lang="es-ES" dirty="0"/>
              <a:t> (ambiente) PaCO2 ≥ 50 </a:t>
            </a:r>
            <a:r>
              <a:rPr lang="es-ES" dirty="0" err="1"/>
              <a:t>mmHg</a:t>
            </a:r>
            <a:r>
              <a:rPr lang="es-ES" dirty="0"/>
              <a:t> (ambiente</a:t>
            </a:r>
            <a:r>
              <a:rPr lang="es-ES" dirty="0" smtClean="0"/>
              <a:t>), </a:t>
            </a:r>
            <a:r>
              <a:rPr lang="es-ES" dirty="0"/>
              <a:t>PaO2/FiO2 ≤ 250</a:t>
            </a:r>
            <a:r>
              <a:rPr lang="es-ES" dirty="0" smtClean="0"/>
              <a:t>.</a:t>
            </a:r>
          </a:p>
          <a:p>
            <a:pPr>
              <a:buFont typeface="Wingdings" pitchFamily="2" charset="2"/>
              <a:buChar char="q"/>
            </a:pPr>
            <a:r>
              <a:rPr lang="es-ES" dirty="0"/>
              <a:t>Radiológicos: </a:t>
            </a:r>
            <a:endParaRPr lang="es-ES" dirty="0" smtClean="0"/>
          </a:p>
          <a:p>
            <a:r>
              <a:rPr lang="es-ES" dirty="0" smtClean="0"/>
              <a:t>Alteración </a:t>
            </a:r>
            <a:r>
              <a:rPr lang="es-ES" dirty="0" err="1"/>
              <a:t>multilobar</a:t>
            </a:r>
            <a:r>
              <a:rPr lang="es-ES" dirty="0"/>
              <a:t> bilateral </a:t>
            </a:r>
            <a:endParaRPr lang="es-ES" dirty="0" smtClean="0"/>
          </a:p>
          <a:p>
            <a:r>
              <a:rPr lang="es-ES" dirty="0" smtClean="0"/>
              <a:t>Duplicación </a:t>
            </a:r>
            <a:r>
              <a:rPr lang="es-ES" dirty="0"/>
              <a:t>de infiltrados pulmonares en 48hrs </a:t>
            </a:r>
            <a:r>
              <a:rPr lang="es-ES" dirty="0" smtClean="0"/>
              <a:t>Neumonías extensas</a:t>
            </a:r>
          </a:p>
          <a:p>
            <a:r>
              <a:rPr lang="es-ES" dirty="0" smtClean="0"/>
              <a:t>Derrame </a:t>
            </a:r>
            <a:r>
              <a:rPr lang="es-ES" dirty="0"/>
              <a:t>pleural </a:t>
            </a:r>
            <a:r>
              <a:rPr lang="es-ES" dirty="0" err="1"/>
              <a:t>paraneumónico</a:t>
            </a:r>
            <a:r>
              <a:rPr lang="es-ES" dirty="0"/>
              <a:t> que precise </a:t>
            </a:r>
            <a:r>
              <a:rPr lang="es-ES" dirty="0" smtClean="0"/>
              <a:t>drenaje, </a:t>
            </a:r>
          </a:p>
          <a:p>
            <a:r>
              <a:rPr lang="es-ES" dirty="0" smtClean="0"/>
              <a:t>Presencia </a:t>
            </a:r>
            <a:r>
              <a:rPr lang="es-ES" dirty="0"/>
              <a:t>de complicaciones pulmonares: neumotórax, neumonía </a:t>
            </a:r>
            <a:r>
              <a:rPr lang="es-ES" dirty="0" err="1"/>
              <a:t>necrosante</a:t>
            </a:r>
            <a:r>
              <a:rPr lang="es-ES" dirty="0"/>
              <a:t> y absceso pulmonar que requieran tratamiento quirúrgico</a:t>
            </a:r>
            <a:r>
              <a:rPr lang="es-ES" dirty="0" smtClean="0"/>
              <a:t>.</a:t>
            </a:r>
          </a:p>
          <a:p>
            <a:pPr>
              <a:buFont typeface="Wingdings" pitchFamily="2" charset="2"/>
              <a:buChar char="q"/>
            </a:pPr>
            <a:r>
              <a:rPr lang="es-ES" dirty="0"/>
              <a:t>Otros: </a:t>
            </a:r>
            <a:endParaRPr lang="es-ES" dirty="0" smtClean="0"/>
          </a:p>
          <a:p>
            <a:r>
              <a:rPr lang="es-ES" dirty="0" smtClean="0"/>
              <a:t>Manifestaciones </a:t>
            </a:r>
            <a:r>
              <a:rPr lang="es-ES" dirty="0"/>
              <a:t>de sepsis o shock </a:t>
            </a:r>
            <a:r>
              <a:rPr lang="es-ES" dirty="0" smtClean="0"/>
              <a:t> y Cualquier </a:t>
            </a:r>
            <a:r>
              <a:rPr lang="es-ES" dirty="0"/>
              <a:t>alteración que evidencie disfunción de órganos.</a:t>
            </a:r>
          </a:p>
        </p:txBody>
      </p:sp>
    </p:spTree>
    <p:extLst>
      <p:ext uri="{BB962C8B-B14F-4D97-AF65-F5344CB8AC3E}">
        <p14:creationId xmlns:p14="http://schemas.microsoft.com/office/powerpoint/2010/main" val="3194358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Tratamiento antimicrobiano </a:t>
            </a:r>
          </a:p>
        </p:txBody>
      </p:sp>
      <p:sp>
        <p:nvSpPr>
          <p:cNvPr id="3" name="2 Marcador de contenido"/>
          <p:cNvSpPr>
            <a:spLocks noGrp="1"/>
          </p:cNvSpPr>
          <p:nvPr>
            <p:ph idx="1"/>
          </p:nvPr>
        </p:nvSpPr>
        <p:spPr>
          <a:xfrm>
            <a:off x="457200" y="1600200"/>
            <a:ext cx="8229600" cy="4997152"/>
          </a:xfrm>
        </p:spPr>
        <p:txBody>
          <a:bodyPr>
            <a:normAutofit fontScale="85000" lnSpcReduction="10000"/>
          </a:bodyPr>
          <a:lstStyle/>
          <a:p>
            <a:pPr algn="just">
              <a:buFont typeface="Wingdings" pitchFamily="2" charset="2"/>
              <a:buChar char="q"/>
            </a:pPr>
            <a:r>
              <a:rPr lang="es-ES" dirty="0" smtClean="0"/>
              <a:t> Entre </a:t>
            </a:r>
            <a:r>
              <a:rPr lang="es-ES" dirty="0"/>
              <a:t>tres semanas y menores de tres meses </a:t>
            </a:r>
            <a:r>
              <a:rPr lang="es-ES" dirty="0" smtClean="0"/>
              <a:t>:</a:t>
            </a:r>
          </a:p>
          <a:p>
            <a:pPr algn="just">
              <a:buFont typeface="Wingdings" pitchFamily="2" charset="2"/>
              <a:buChar char="q"/>
            </a:pPr>
            <a:endParaRPr lang="es-ES" dirty="0" smtClean="0"/>
          </a:p>
          <a:p>
            <a:pPr algn="just"/>
            <a:r>
              <a:rPr lang="es-ES" dirty="0" smtClean="0"/>
              <a:t>Combinación </a:t>
            </a:r>
            <a:r>
              <a:rPr lang="es-ES" dirty="0"/>
              <a:t>de una cefalosporina de tercera generación (</a:t>
            </a:r>
            <a:r>
              <a:rPr lang="es-ES" dirty="0" err="1"/>
              <a:t>ceftriaxona</a:t>
            </a:r>
            <a:r>
              <a:rPr lang="es-ES" dirty="0"/>
              <a:t> o </a:t>
            </a:r>
            <a:r>
              <a:rPr lang="es-ES" dirty="0" err="1"/>
              <a:t>cefotaxima</a:t>
            </a:r>
            <a:r>
              <a:rPr lang="es-ES" dirty="0"/>
              <a:t>) + </a:t>
            </a:r>
            <a:r>
              <a:rPr lang="es-ES" dirty="0" smtClean="0"/>
              <a:t>ampicilina.</a:t>
            </a:r>
          </a:p>
          <a:p>
            <a:pPr algn="just"/>
            <a:r>
              <a:rPr lang="es-ES" dirty="0" smtClean="0"/>
              <a:t> Alternativa : </a:t>
            </a:r>
            <a:r>
              <a:rPr lang="es-ES" dirty="0" err="1" smtClean="0"/>
              <a:t>aminopenicilinas</a:t>
            </a:r>
            <a:r>
              <a:rPr lang="es-ES" dirty="0" smtClean="0"/>
              <a:t> </a:t>
            </a:r>
            <a:r>
              <a:rPr lang="es-ES" dirty="0"/>
              <a:t>con inhibidor de </a:t>
            </a:r>
            <a:r>
              <a:rPr lang="es-ES" dirty="0" err="1"/>
              <a:t>betalactamasas</a:t>
            </a:r>
            <a:r>
              <a:rPr lang="es-ES" dirty="0"/>
              <a:t> (</a:t>
            </a:r>
            <a:r>
              <a:rPr lang="es-ES" dirty="0" err="1"/>
              <a:t>Trifamox</a:t>
            </a:r>
            <a:r>
              <a:rPr lang="es-ES" dirty="0"/>
              <a:t>). </a:t>
            </a:r>
            <a:endParaRPr lang="es-ES" dirty="0" smtClean="0"/>
          </a:p>
          <a:p>
            <a:pPr algn="just"/>
            <a:endParaRPr lang="es-ES" dirty="0" smtClean="0"/>
          </a:p>
          <a:p>
            <a:pPr algn="just">
              <a:buFont typeface="Wingdings" pitchFamily="2" charset="2"/>
              <a:buChar char="q"/>
            </a:pPr>
            <a:r>
              <a:rPr lang="es-ES" dirty="0" smtClean="0"/>
              <a:t> Si sospecha de </a:t>
            </a:r>
            <a:r>
              <a:rPr lang="es-ES" dirty="0" err="1" smtClean="0"/>
              <a:t>Clamydia,Bordetella</a:t>
            </a:r>
            <a:r>
              <a:rPr lang="es-ES" dirty="0" smtClean="0"/>
              <a:t> o </a:t>
            </a:r>
            <a:r>
              <a:rPr lang="es-ES" dirty="0" err="1" smtClean="0"/>
              <a:t>Micoplasma</a:t>
            </a:r>
            <a:r>
              <a:rPr lang="es-ES" dirty="0" smtClean="0"/>
              <a:t>:</a:t>
            </a:r>
          </a:p>
          <a:p>
            <a:pPr algn="just"/>
            <a:r>
              <a:rPr lang="es-ES" dirty="0" err="1" smtClean="0"/>
              <a:t>Azitromicina</a:t>
            </a:r>
            <a:r>
              <a:rPr lang="es-ES" dirty="0" smtClean="0"/>
              <a:t> </a:t>
            </a:r>
            <a:r>
              <a:rPr lang="es-ES" dirty="0"/>
              <a:t>a 10 mg/kg/día en dosis única durante cinco </a:t>
            </a:r>
            <a:r>
              <a:rPr lang="es-ES" dirty="0" err="1" smtClean="0"/>
              <a:t>dias</a:t>
            </a:r>
            <a:r>
              <a:rPr lang="es-ES" dirty="0" smtClean="0"/>
              <a:t> </a:t>
            </a:r>
            <a:endParaRPr lang="es-ES" dirty="0"/>
          </a:p>
        </p:txBody>
      </p:sp>
    </p:spTree>
    <p:extLst>
      <p:ext uri="{BB962C8B-B14F-4D97-AF65-F5344CB8AC3E}">
        <p14:creationId xmlns:p14="http://schemas.microsoft.com/office/powerpoint/2010/main" val="112513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29600" cy="1143000"/>
          </a:xfrm>
        </p:spPr>
        <p:txBody>
          <a:bodyPr/>
          <a:lstStyle/>
          <a:p>
            <a:r>
              <a:rPr lang="es-ES" b="1" dirty="0"/>
              <a:t>Tratamiento antimicrobiano </a:t>
            </a:r>
          </a:p>
        </p:txBody>
      </p:sp>
      <p:sp>
        <p:nvSpPr>
          <p:cNvPr id="3" name="2 Marcador de contenido"/>
          <p:cNvSpPr>
            <a:spLocks noGrp="1"/>
          </p:cNvSpPr>
          <p:nvPr>
            <p:ph idx="1"/>
          </p:nvPr>
        </p:nvSpPr>
        <p:spPr>
          <a:xfrm>
            <a:off x="457200" y="1196752"/>
            <a:ext cx="8229600" cy="5661248"/>
          </a:xfrm>
        </p:spPr>
        <p:txBody>
          <a:bodyPr>
            <a:normAutofit fontScale="77500" lnSpcReduction="20000"/>
          </a:bodyPr>
          <a:lstStyle/>
          <a:p>
            <a:pPr>
              <a:buFont typeface="Wingdings" pitchFamily="2" charset="2"/>
              <a:buChar char="q"/>
            </a:pPr>
            <a:r>
              <a:rPr lang="es-ES" dirty="0"/>
              <a:t>Entre tres meses y cinco </a:t>
            </a:r>
            <a:r>
              <a:rPr lang="es-ES" dirty="0" smtClean="0"/>
              <a:t>años:  </a:t>
            </a:r>
          </a:p>
          <a:p>
            <a:pPr>
              <a:buFont typeface="Wingdings" pitchFamily="2" charset="2"/>
              <a:buChar char="q"/>
            </a:pPr>
            <a:endParaRPr lang="es-ES" dirty="0" smtClean="0"/>
          </a:p>
          <a:p>
            <a:r>
              <a:rPr lang="es-ES" dirty="0" smtClean="0"/>
              <a:t>Cuadros </a:t>
            </a:r>
            <a:r>
              <a:rPr lang="es-ES" dirty="0"/>
              <a:t>clínicos de ligera intensidad </a:t>
            </a:r>
            <a:r>
              <a:rPr lang="es-ES" dirty="0" smtClean="0"/>
              <a:t>:  </a:t>
            </a:r>
            <a:r>
              <a:rPr lang="es-ES" dirty="0" err="1" smtClean="0"/>
              <a:t>Amoxacillina</a:t>
            </a:r>
            <a:r>
              <a:rPr lang="es-ES" dirty="0" smtClean="0"/>
              <a:t> </a:t>
            </a:r>
            <a:r>
              <a:rPr lang="es-ES" dirty="0"/>
              <a:t>vía oral </a:t>
            </a:r>
            <a:r>
              <a:rPr lang="es-ES" dirty="0" smtClean="0"/>
              <a:t>   </a:t>
            </a:r>
            <a:r>
              <a:rPr lang="es-ES" dirty="0"/>
              <a:t>de forma ambulatoria, a dosis entre 80 y 90 mg/Kg/día. </a:t>
            </a:r>
            <a:endParaRPr lang="es-ES" dirty="0" smtClean="0"/>
          </a:p>
          <a:p>
            <a:endParaRPr lang="es-ES" dirty="0"/>
          </a:p>
          <a:p>
            <a:pPr>
              <a:buFont typeface="Wingdings" pitchFamily="2" charset="2"/>
              <a:buChar char="Ø"/>
            </a:pPr>
            <a:r>
              <a:rPr lang="es-ES" dirty="0" smtClean="0"/>
              <a:t>  Si no </a:t>
            </a:r>
            <a:r>
              <a:rPr lang="es-ES" dirty="0"/>
              <a:t>se </a:t>
            </a:r>
            <a:r>
              <a:rPr lang="es-ES" dirty="0" smtClean="0"/>
              <a:t>tolera , </a:t>
            </a:r>
            <a:r>
              <a:rPr lang="es-ES" dirty="0"/>
              <a:t>empeoren los síntomas clínicos, </a:t>
            </a:r>
            <a:r>
              <a:rPr lang="es-ES" dirty="0" smtClean="0"/>
              <a:t>persiste </a:t>
            </a:r>
            <a:r>
              <a:rPr lang="es-ES" dirty="0"/>
              <a:t>la fiebre después de 72 horas de tratamiento se deben hospitalizar.</a:t>
            </a:r>
          </a:p>
          <a:p>
            <a:r>
              <a:rPr lang="es-ES" dirty="0" smtClean="0"/>
              <a:t>Si formas </a:t>
            </a:r>
            <a:r>
              <a:rPr lang="es-ES" dirty="0"/>
              <a:t>clínicas leves o moderadas </a:t>
            </a:r>
            <a:r>
              <a:rPr lang="es-ES" dirty="0" smtClean="0"/>
              <a:t>: </a:t>
            </a:r>
            <a:r>
              <a:rPr lang="es-ES" dirty="0" err="1" smtClean="0"/>
              <a:t>Amoxacillina</a:t>
            </a:r>
            <a:r>
              <a:rPr lang="es-ES" dirty="0" smtClean="0"/>
              <a:t> </a:t>
            </a:r>
          </a:p>
          <a:p>
            <a:pPr marL="0" indent="0">
              <a:buNone/>
            </a:pPr>
            <a:r>
              <a:rPr lang="es-ES" dirty="0" smtClean="0"/>
              <a:t> </a:t>
            </a:r>
          </a:p>
          <a:p>
            <a:r>
              <a:rPr lang="es-ES" dirty="0" smtClean="0"/>
              <a:t>Si  no se tolera   </a:t>
            </a:r>
            <a:r>
              <a:rPr lang="es-ES" dirty="0"/>
              <a:t>vía oral </a:t>
            </a:r>
            <a:r>
              <a:rPr lang="es-ES" dirty="0" smtClean="0"/>
              <a:t>:  Penicilina </a:t>
            </a:r>
            <a:r>
              <a:rPr lang="es-ES" dirty="0"/>
              <a:t>G a 200 000 UI/Kg/día, c/6 h y como alternativa ampicilina 200-400 mg/kg/día. </a:t>
            </a:r>
            <a:r>
              <a:rPr lang="es-ES" dirty="0" smtClean="0"/>
              <a:t> </a:t>
            </a:r>
          </a:p>
          <a:p>
            <a:endParaRPr lang="es-ES" dirty="0"/>
          </a:p>
          <a:p>
            <a:r>
              <a:rPr lang="es-ES" dirty="0" smtClean="0"/>
              <a:t>Neumonía grave: </a:t>
            </a:r>
            <a:r>
              <a:rPr lang="es-ES" dirty="0" err="1" smtClean="0"/>
              <a:t>Ceftriaxona</a:t>
            </a:r>
            <a:r>
              <a:rPr lang="es-ES" dirty="0" smtClean="0"/>
              <a:t> </a:t>
            </a:r>
            <a:r>
              <a:rPr lang="es-ES" dirty="0"/>
              <a:t>(80 a </a:t>
            </a:r>
            <a:r>
              <a:rPr lang="es-ES" dirty="0" smtClean="0"/>
              <a:t>100  mg/Kg/día</a:t>
            </a:r>
            <a:r>
              <a:rPr lang="es-ES" dirty="0"/>
              <a:t>) o </a:t>
            </a:r>
            <a:r>
              <a:rPr lang="es-ES" dirty="0" err="1"/>
              <a:t>cefotaxima</a:t>
            </a:r>
            <a:r>
              <a:rPr lang="es-ES" dirty="0"/>
              <a:t> (150 a 200 /kg/día 4 SD). </a:t>
            </a:r>
            <a:r>
              <a:rPr lang="es-ES" u="sng" dirty="0" smtClean="0"/>
              <a:t>Primera </a:t>
            </a:r>
            <a:r>
              <a:rPr lang="es-ES" u="sng" dirty="0"/>
              <a:t>línea </a:t>
            </a:r>
            <a:r>
              <a:rPr lang="es-ES" dirty="0" smtClean="0"/>
              <a:t> </a:t>
            </a:r>
            <a:endParaRPr lang="es-ES" dirty="0"/>
          </a:p>
        </p:txBody>
      </p:sp>
    </p:spTree>
    <p:extLst>
      <p:ext uri="{BB962C8B-B14F-4D97-AF65-F5344CB8AC3E}">
        <p14:creationId xmlns:p14="http://schemas.microsoft.com/office/powerpoint/2010/main" val="1065624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8568952" cy="1143000"/>
          </a:xfrm>
        </p:spPr>
        <p:txBody>
          <a:bodyPr>
            <a:normAutofit/>
          </a:bodyPr>
          <a:lstStyle/>
          <a:p>
            <a:r>
              <a:rPr lang="es-ES" sz="3200" b="1" dirty="0" smtClean="0"/>
              <a:t>Resultados Aislamiento viral en muestras de pacientes con IRA enviadas al IPK</a:t>
            </a:r>
            <a:endParaRPr lang="es-ES" sz="3200" b="1" dirty="0"/>
          </a:p>
        </p:txBody>
      </p:sp>
      <p:sp>
        <p:nvSpPr>
          <p:cNvPr id="3" name="2 Marcador de contenido"/>
          <p:cNvSpPr>
            <a:spLocks noGrp="1"/>
          </p:cNvSpPr>
          <p:nvPr>
            <p:ph idx="1"/>
          </p:nvPr>
        </p:nvSpPr>
        <p:spPr>
          <a:xfrm>
            <a:off x="179512" y="1988840"/>
            <a:ext cx="5256584" cy="4525963"/>
          </a:xfrm>
        </p:spPr>
        <p:txBody>
          <a:bodyPr>
            <a:normAutofit fontScale="92500" lnSpcReduction="20000"/>
          </a:bodyPr>
          <a:lstStyle/>
          <a:p>
            <a:pPr>
              <a:buFont typeface="Wingdings" pitchFamily="2" charset="2"/>
              <a:buChar char="q"/>
            </a:pPr>
            <a:r>
              <a:rPr lang="es-ES" dirty="0" smtClean="0"/>
              <a:t> </a:t>
            </a:r>
            <a:r>
              <a:rPr lang="es-ES" b="1" u="sng" dirty="0" smtClean="0"/>
              <a:t>Virus </a:t>
            </a:r>
            <a:r>
              <a:rPr lang="es-ES" b="1" u="sng" dirty="0" err="1" smtClean="0"/>
              <a:t>sincitial</a:t>
            </a:r>
            <a:r>
              <a:rPr lang="es-ES" b="1" u="sng" dirty="0" smtClean="0"/>
              <a:t> respiratorio     (25 al 40 %).</a:t>
            </a:r>
          </a:p>
          <a:p>
            <a:pPr>
              <a:buFont typeface="Wingdings" pitchFamily="2" charset="2"/>
              <a:buChar char="q"/>
            </a:pPr>
            <a:r>
              <a:rPr lang="es-ES" dirty="0" smtClean="0"/>
              <a:t> Virus de Influenza A  y B        (10 - 15 %)</a:t>
            </a:r>
          </a:p>
          <a:p>
            <a:pPr>
              <a:buFont typeface="Wingdings" pitchFamily="2" charset="2"/>
              <a:buChar char="q"/>
            </a:pPr>
            <a:r>
              <a:rPr lang="es-ES" dirty="0" smtClean="0"/>
              <a:t> Virus  </a:t>
            </a:r>
            <a:r>
              <a:rPr lang="es-ES" dirty="0" err="1" smtClean="0"/>
              <a:t>Parainfluenza</a:t>
            </a:r>
            <a:r>
              <a:rPr lang="es-ES" dirty="0" smtClean="0"/>
              <a:t>  (5 %). </a:t>
            </a:r>
          </a:p>
          <a:p>
            <a:endParaRPr lang="es-ES" dirty="0"/>
          </a:p>
          <a:p>
            <a:pPr marL="0" indent="0">
              <a:buNone/>
            </a:pPr>
            <a:r>
              <a:rPr lang="es-ES" dirty="0" smtClean="0"/>
              <a:t>Entre los virus influenza predominan:</a:t>
            </a:r>
          </a:p>
          <a:p>
            <a:r>
              <a:rPr lang="es-ES" dirty="0" smtClean="0"/>
              <a:t>Influenza B (35 %)</a:t>
            </a:r>
          </a:p>
          <a:p>
            <a:r>
              <a:rPr lang="es-ES" dirty="0" smtClean="0"/>
              <a:t>AH1N1 </a:t>
            </a:r>
            <a:r>
              <a:rPr lang="es-ES" dirty="0" err="1" smtClean="0"/>
              <a:t>pandemico</a:t>
            </a:r>
            <a:r>
              <a:rPr lang="es-ES" dirty="0" smtClean="0"/>
              <a:t> (20% ) . </a:t>
            </a:r>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809750"/>
            <a:ext cx="3433564" cy="406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431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Tratamiento antimicrobiano </a:t>
            </a:r>
            <a:endParaRPr lang="es-ES" b="1" dirty="0"/>
          </a:p>
        </p:txBody>
      </p:sp>
      <p:sp>
        <p:nvSpPr>
          <p:cNvPr id="3" name="2 Marcador de contenido"/>
          <p:cNvSpPr>
            <a:spLocks noGrp="1"/>
          </p:cNvSpPr>
          <p:nvPr>
            <p:ph idx="1"/>
          </p:nvPr>
        </p:nvSpPr>
        <p:spPr>
          <a:xfrm>
            <a:off x="539552" y="1340768"/>
            <a:ext cx="8147248" cy="5256584"/>
          </a:xfrm>
        </p:spPr>
        <p:txBody>
          <a:bodyPr>
            <a:normAutofit fontScale="77500" lnSpcReduction="20000"/>
          </a:bodyPr>
          <a:lstStyle/>
          <a:p>
            <a:pPr algn="just">
              <a:buFont typeface="Wingdings" pitchFamily="2" charset="2"/>
              <a:buChar char="q"/>
            </a:pPr>
            <a:r>
              <a:rPr lang="es-ES" dirty="0"/>
              <a:t>Entre tres meses y cinco años: </a:t>
            </a:r>
            <a:endParaRPr lang="es-ES" dirty="0" smtClean="0"/>
          </a:p>
          <a:p>
            <a:pPr algn="just">
              <a:buFont typeface="Wingdings" pitchFamily="2" charset="2"/>
              <a:buChar char="q"/>
            </a:pPr>
            <a:endParaRPr lang="es-ES" dirty="0" smtClean="0"/>
          </a:p>
          <a:p>
            <a:pPr algn="just">
              <a:buFont typeface="Wingdings" pitchFamily="2" charset="2"/>
              <a:buChar char="ü"/>
            </a:pPr>
            <a:r>
              <a:rPr lang="es-ES" u="sng" dirty="0" smtClean="0"/>
              <a:t>Si sospecha </a:t>
            </a:r>
            <a:r>
              <a:rPr lang="es-ES" u="sng" dirty="0"/>
              <a:t>o </a:t>
            </a:r>
            <a:r>
              <a:rPr lang="es-ES" u="sng" dirty="0" smtClean="0"/>
              <a:t>demuestra  causada </a:t>
            </a:r>
            <a:r>
              <a:rPr lang="es-ES" u="sng" dirty="0"/>
              <a:t>por </a:t>
            </a:r>
            <a:r>
              <a:rPr lang="es-ES" u="sng" dirty="0" smtClean="0"/>
              <a:t>MSSA: </a:t>
            </a:r>
          </a:p>
          <a:p>
            <a:pPr algn="just"/>
            <a:r>
              <a:rPr lang="es-ES" dirty="0" err="1" smtClean="0"/>
              <a:t>Cefazolina</a:t>
            </a:r>
            <a:r>
              <a:rPr lang="es-ES" dirty="0"/>
              <a:t>: </a:t>
            </a:r>
            <a:r>
              <a:rPr lang="es-ES" dirty="0" smtClean="0"/>
              <a:t>150mg/kg/día   </a:t>
            </a:r>
            <a:endParaRPr lang="es-ES" dirty="0"/>
          </a:p>
          <a:p>
            <a:pPr algn="just"/>
            <a:r>
              <a:rPr lang="es-ES" dirty="0" err="1" smtClean="0"/>
              <a:t>Aminopenicilinas</a:t>
            </a:r>
            <a:r>
              <a:rPr lang="es-ES" dirty="0" smtClean="0"/>
              <a:t> </a:t>
            </a:r>
            <a:r>
              <a:rPr lang="es-ES" dirty="0"/>
              <a:t>con inhibidor de </a:t>
            </a:r>
            <a:r>
              <a:rPr lang="es-ES" dirty="0" err="1"/>
              <a:t>betalactamasas</a:t>
            </a:r>
            <a:r>
              <a:rPr lang="es-ES" dirty="0"/>
              <a:t> (</a:t>
            </a:r>
            <a:r>
              <a:rPr lang="es-ES" dirty="0" err="1" smtClean="0"/>
              <a:t>Trifamox</a:t>
            </a:r>
            <a:r>
              <a:rPr lang="es-ES" dirty="0" smtClean="0"/>
              <a:t>) </a:t>
            </a:r>
            <a:r>
              <a:rPr lang="es-ES" dirty="0"/>
              <a:t>90 </a:t>
            </a:r>
            <a:r>
              <a:rPr lang="es-ES" dirty="0" smtClean="0"/>
              <a:t>- </a:t>
            </a:r>
            <a:r>
              <a:rPr lang="es-ES" dirty="0"/>
              <a:t>100 mg/Kg/día. </a:t>
            </a:r>
            <a:endParaRPr lang="es-ES" dirty="0" smtClean="0"/>
          </a:p>
          <a:p>
            <a:pPr algn="just"/>
            <a:endParaRPr lang="es-ES" dirty="0"/>
          </a:p>
          <a:p>
            <a:pPr algn="just">
              <a:buFont typeface="Wingdings" pitchFamily="2" charset="2"/>
              <a:buChar char="ü"/>
            </a:pPr>
            <a:r>
              <a:rPr lang="es-ES" dirty="0" smtClean="0"/>
              <a:t>Si neumonía </a:t>
            </a:r>
            <a:r>
              <a:rPr lang="es-ES" dirty="0"/>
              <a:t>a focos múltiples, rápidamente progresiva, necrotizantes, con empiema, </a:t>
            </a:r>
            <a:r>
              <a:rPr lang="es-ES" dirty="0" err="1"/>
              <a:t>neumotoceles</a:t>
            </a:r>
            <a:r>
              <a:rPr lang="es-ES" dirty="0"/>
              <a:t> o asociada a infección de piel y partes blandas </a:t>
            </a:r>
            <a:endParaRPr lang="es-ES" dirty="0" smtClean="0"/>
          </a:p>
          <a:p>
            <a:pPr algn="just"/>
            <a:endParaRPr lang="es-ES" dirty="0"/>
          </a:p>
          <a:p>
            <a:pPr algn="just"/>
            <a:r>
              <a:rPr lang="es-ES" dirty="0" smtClean="0"/>
              <a:t>Añadir  </a:t>
            </a:r>
            <a:r>
              <a:rPr lang="es-ES" dirty="0" err="1"/>
              <a:t>Vancomicina</a:t>
            </a:r>
            <a:r>
              <a:rPr lang="es-ES" dirty="0"/>
              <a:t> (45 a 60 mg/Kg/día) </a:t>
            </a:r>
            <a:endParaRPr lang="es-ES" dirty="0" smtClean="0"/>
          </a:p>
          <a:p>
            <a:pPr algn="just"/>
            <a:r>
              <a:rPr lang="es-ES" dirty="0" err="1" smtClean="0"/>
              <a:t>Clindamicina</a:t>
            </a:r>
            <a:r>
              <a:rPr lang="es-ES" dirty="0" smtClean="0"/>
              <a:t> </a:t>
            </a:r>
            <a:r>
              <a:rPr lang="es-ES" dirty="0"/>
              <a:t>(40 </a:t>
            </a:r>
            <a:r>
              <a:rPr lang="es-ES" dirty="0" smtClean="0"/>
              <a:t>mg/kg/día) </a:t>
            </a:r>
          </a:p>
          <a:p>
            <a:pPr algn="just"/>
            <a:r>
              <a:rPr lang="es-ES" dirty="0" err="1" smtClean="0"/>
              <a:t>Linezolid</a:t>
            </a:r>
            <a:endParaRPr lang="es-ES" dirty="0" smtClean="0"/>
          </a:p>
          <a:p>
            <a:endParaRPr lang="es-ES" dirty="0"/>
          </a:p>
          <a:p>
            <a:endParaRPr lang="es-ES" dirty="0"/>
          </a:p>
        </p:txBody>
      </p:sp>
    </p:spTree>
    <p:extLst>
      <p:ext uri="{BB962C8B-B14F-4D97-AF65-F5344CB8AC3E}">
        <p14:creationId xmlns:p14="http://schemas.microsoft.com/office/powerpoint/2010/main" val="1096783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Tratamiento antimicrobiano </a:t>
            </a:r>
          </a:p>
        </p:txBody>
      </p:sp>
      <p:sp>
        <p:nvSpPr>
          <p:cNvPr id="3" name="2 Marcador de contenido"/>
          <p:cNvSpPr>
            <a:spLocks noGrp="1"/>
          </p:cNvSpPr>
          <p:nvPr>
            <p:ph idx="1"/>
          </p:nvPr>
        </p:nvSpPr>
        <p:spPr>
          <a:xfrm>
            <a:off x="457200" y="1600200"/>
            <a:ext cx="8229600" cy="5429200"/>
          </a:xfrm>
        </p:spPr>
        <p:txBody>
          <a:bodyPr>
            <a:normAutofit fontScale="77500" lnSpcReduction="20000"/>
          </a:bodyPr>
          <a:lstStyle/>
          <a:p>
            <a:pPr>
              <a:buFont typeface="Wingdings" pitchFamily="2" charset="2"/>
              <a:buChar char="q"/>
            </a:pPr>
            <a:r>
              <a:rPr lang="es-ES" dirty="0" smtClean="0"/>
              <a:t> Entre </a:t>
            </a:r>
            <a:r>
              <a:rPr lang="es-ES" dirty="0"/>
              <a:t>cinco y quince años de edad: </a:t>
            </a:r>
            <a:endParaRPr lang="es-ES" dirty="0" smtClean="0"/>
          </a:p>
          <a:p>
            <a:r>
              <a:rPr lang="es-ES" dirty="0" smtClean="0"/>
              <a:t>Se </a:t>
            </a:r>
            <a:r>
              <a:rPr lang="es-ES" dirty="0"/>
              <a:t>mantienen iguales consideraciones que en el grupo </a:t>
            </a:r>
            <a:r>
              <a:rPr lang="es-ES" dirty="0" smtClean="0"/>
              <a:t>3 meses  a   cinco   años .</a:t>
            </a:r>
          </a:p>
          <a:p>
            <a:pPr marL="0" indent="0">
              <a:buNone/>
            </a:pPr>
            <a:r>
              <a:rPr lang="es-ES" dirty="0" smtClean="0"/>
              <a:t>    </a:t>
            </a:r>
            <a:endParaRPr lang="es-ES" dirty="0"/>
          </a:p>
          <a:p>
            <a:pPr>
              <a:buFont typeface="Wingdings" pitchFamily="2" charset="2"/>
              <a:buChar char="ü"/>
            </a:pPr>
            <a:r>
              <a:rPr lang="es-ES" dirty="0"/>
              <a:t>Si existen características clínico y radiológicas de NAC atípica   o </a:t>
            </a:r>
            <a:r>
              <a:rPr lang="es-ES" dirty="0" smtClean="0"/>
              <a:t>en </a:t>
            </a:r>
            <a:r>
              <a:rPr lang="es-ES" dirty="0"/>
              <a:t>ausencia de respuesta clínica adecuada, luego de las primeras 72 h de tratamiento con un β-L en monoterapia</a:t>
            </a:r>
            <a:r>
              <a:rPr lang="es-ES" dirty="0" smtClean="0"/>
              <a:t>:   </a:t>
            </a:r>
            <a:r>
              <a:rPr lang="es-ES" u="sng" dirty="0" err="1" smtClean="0"/>
              <a:t>Azitromicina</a:t>
            </a:r>
            <a:r>
              <a:rPr lang="es-ES" u="sng" dirty="0" smtClean="0"/>
              <a:t> </a:t>
            </a:r>
            <a:endParaRPr lang="es-ES" u="sng" dirty="0"/>
          </a:p>
          <a:p>
            <a:pPr marL="0" indent="0">
              <a:buNone/>
            </a:pPr>
            <a:r>
              <a:rPr lang="es-ES" dirty="0" smtClean="0"/>
              <a:t> </a:t>
            </a:r>
            <a:endParaRPr lang="es-ES" dirty="0"/>
          </a:p>
          <a:p>
            <a:pPr marL="0" indent="0">
              <a:buNone/>
            </a:pPr>
            <a:r>
              <a:rPr lang="es-ES" dirty="0" smtClean="0"/>
              <a:t> </a:t>
            </a:r>
          </a:p>
          <a:p>
            <a:pPr>
              <a:buFont typeface="Wingdings" pitchFamily="2" charset="2"/>
              <a:buChar char="ü"/>
            </a:pPr>
            <a:r>
              <a:rPr lang="es-ES" dirty="0" smtClean="0"/>
              <a:t>Si existen datos epidemiológicos de circulación de virus de Influenza  y antecedentes de enfermedades crónicas con reconocido riesgo de evolucionar a la gravedad  o cuando  la NAC es grave aún sin factores de riesgo </a:t>
            </a:r>
            <a:r>
              <a:rPr lang="es-ES" dirty="0"/>
              <a:t>ó comorbilidad:   </a:t>
            </a:r>
            <a:r>
              <a:rPr lang="es-ES" u="sng" dirty="0" err="1"/>
              <a:t>Oseltamivir</a:t>
            </a:r>
            <a:r>
              <a:rPr lang="es-ES" u="sng" dirty="0"/>
              <a:t>.</a:t>
            </a:r>
          </a:p>
        </p:txBody>
      </p:sp>
    </p:spTree>
    <p:extLst>
      <p:ext uri="{BB962C8B-B14F-4D97-AF65-F5344CB8AC3E}">
        <p14:creationId xmlns:p14="http://schemas.microsoft.com/office/powerpoint/2010/main" val="1165517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normAutofit fontScale="92500" lnSpcReduction="10000"/>
          </a:bodyPr>
          <a:lstStyle/>
          <a:p>
            <a:pPr marL="0" indent="0">
              <a:buNone/>
            </a:pPr>
            <a:r>
              <a:rPr lang="es-ES" dirty="0"/>
              <a:t>TALLER NACIONAL DE EXPERTOS EN ENFERMEDADES RESPIRATORIAS PEDIÁTRICAS. RESULTADOS DEL TERCER AÑO DE TRABAJO DEL PROYECTO “HISTORIA NATURAL DE LA SIBILANCIA EN UNA COHORTE DE NINOS DE LA HABANA (HINASIC) 2010-2016”</a:t>
            </a:r>
          </a:p>
          <a:p>
            <a:endParaRPr lang="es-ES" dirty="0"/>
          </a:p>
          <a:p>
            <a:pPr marL="0" indent="0">
              <a:buNone/>
            </a:pPr>
            <a:r>
              <a:rPr lang="es-ES" dirty="0" smtClean="0"/>
              <a:t>Instituto </a:t>
            </a:r>
            <a:r>
              <a:rPr lang="es-ES" dirty="0"/>
              <a:t>Nacional de Higiene, Epidemiología y Microbiología (INHEM)</a:t>
            </a:r>
          </a:p>
          <a:p>
            <a:pPr marL="0" indent="0">
              <a:buNone/>
            </a:pPr>
            <a:r>
              <a:rPr lang="es-ES" dirty="0" smtClean="0"/>
              <a:t>  </a:t>
            </a:r>
            <a:r>
              <a:rPr lang="es-ES" dirty="0"/>
              <a:t>8 de octubre de 2014</a:t>
            </a:r>
          </a:p>
          <a:p>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60648"/>
            <a:ext cx="2376264"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712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229600" cy="1143000"/>
          </a:xfrm>
        </p:spPr>
        <p:txBody>
          <a:bodyPr>
            <a:noAutofit/>
          </a:bodyPr>
          <a:lstStyle/>
          <a:p>
            <a:pPr algn="l"/>
            <a:r>
              <a:rPr lang="es-ES" sz="3200" b="1" dirty="0" smtClean="0"/>
              <a:t>Errores </a:t>
            </a:r>
            <a:r>
              <a:rPr lang="es-ES" sz="3200" b="1" dirty="0"/>
              <a:t>en el manejo del paciente con sibilancia a partir de los resultados expuestos:</a:t>
            </a:r>
            <a:br>
              <a:rPr lang="es-ES" sz="3200" b="1" dirty="0"/>
            </a:br>
            <a:endParaRPr lang="es-ES" sz="3200" b="1" dirty="0"/>
          </a:p>
        </p:txBody>
      </p:sp>
      <p:sp>
        <p:nvSpPr>
          <p:cNvPr id="3" name="2 Marcador de contenido"/>
          <p:cNvSpPr>
            <a:spLocks noGrp="1"/>
          </p:cNvSpPr>
          <p:nvPr>
            <p:ph idx="1"/>
          </p:nvPr>
        </p:nvSpPr>
        <p:spPr>
          <a:xfrm>
            <a:off x="457200" y="1772816"/>
            <a:ext cx="8229600" cy="4353347"/>
          </a:xfrm>
        </p:spPr>
        <p:txBody>
          <a:bodyPr>
            <a:normAutofit fontScale="62500" lnSpcReduction="20000"/>
          </a:bodyPr>
          <a:lstStyle/>
          <a:p>
            <a:r>
              <a:rPr lang="es-ES" dirty="0" smtClean="0"/>
              <a:t>El </a:t>
            </a:r>
            <a:r>
              <a:rPr lang="es-ES" dirty="0"/>
              <a:t>uso </a:t>
            </a:r>
            <a:r>
              <a:rPr lang="es-ES" dirty="0" smtClean="0"/>
              <a:t>inapropiado significativamente </a:t>
            </a:r>
            <a:r>
              <a:rPr lang="es-ES" dirty="0"/>
              <a:t>alto de antibióticos  en niños </a:t>
            </a:r>
            <a:r>
              <a:rPr lang="es-ES" dirty="0" smtClean="0"/>
              <a:t>de pequeña </a:t>
            </a:r>
            <a:r>
              <a:rPr lang="es-ES" dirty="0"/>
              <a:t>edad </a:t>
            </a:r>
            <a:r>
              <a:rPr lang="es-ES" dirty="0" smtClean="0"/>
              <a:t>,dado </a:t>
            </a:r>
            <a:r>
              <a:rPr lang="es-ES" dirty="0"/>
              <a:t>la etiología principalmente viral de la sibilancia a estas edades. </a:t>
            </a:r>
            <a:endParaRPr lang="es-ES" dirty="0" smtClean="0"/>
          </a:p>
          <a:p>
            <a:endParaRPr lang="es-ES" dirty="0"/>
          </a:p>
          <a:p>
            <a:r>
              <a:rPr lang="es-ES" dirty="0" smtClean="0"/>
              <a:t>Los </a:t>
            </a:r>
            <a:r>
              <a:rPr lang="es-ES" dirty="0" err="1" smtClean="0"/>
              <a:t>antibioticos</a:t>
            </a:r>
            <a:r>
              <a:rPr lang="es-ES" dirty="0" smtClean="0"/>
              <a:t>  afectan  </a:t>
            </a:r>
            <a:r>
              <a:rPr lang="es-ES" dirty="0"/>
              <a:t>la </a:t>
            </a:r>
            <a:r>
              <a:rPr lang="es-ES" dirty="0" err="1"/>
              <a:t>microflora</a:t>
            </a:r>
            <a:r>
              <a:rPr lang="es-ES" dirty="0"/>
              <a:t> intestinal y su posterior impacto en el desarrollo de las enfermedades alérgicas y el asma, además de otras enfermedades</a:t>
            </a:r>
            <a:r>
              <a:rPr lang="es-ES" dirty="0" smtClean="0"/>
              <a:t>.</a:t>
            </a:r>
          </a:p>
          <a:p>
            <a:endParaRPr lang="es-ES" dirty="0"/>
          </a:p>
          <a:p>
            <a:r>
              <a:rPr lang="es-ES" dirty="0" smtClean="0"/>
              <a:t>Elevado </a:t>
            </a:r>
            <a:r>
              <a:rPr lang="es-ES" dirty="0"/>
              <a:t>uso inadecuado de antihistamínicos y corticoides durante la sibilancia. </a:t>
            </a:r>
            <a:r>
              <a:rPr lang="es-ES" dirty="0" smtClean="0"/>
              <a:t>  </a:t>
            </a:r>
          </a:p>
          <a:p>
            <a:endParaRPr lang="es-ES" dirty="0"/>
          </a:p>
          <a:p>
            <a:r>
              <a:rPr lang="es-ES" dirty="0" smtClean="0"/>
              <a:t>Uso </a:t>
            </a:r>
            <a:r>
              <a:rPr lang="es-ES" dirty="0"/>
              <a:t>de broncodilatadores irracionalmente </a:t>
            </a:r>
            <a:r>
              <a:rPr lang="es-ES" dirty="0" smtClean="0"/>
              <a:t>en </a:t>
            </a:r>
            <a:r>
              <a:rPr lang="es-ES" dirty="0"/>
              <a:t>el niño menor de 3 </a:t>
            </a:r>
            <a:r>
              <a:rPr lang="es-ES" dirty="0" smtClean="0"/>
              <a:t>años ,cuya  </a:t>
            </a:r>
            <a:r>
              <a:rPr lang="es-ES" dirty="0"/>
              <a:t>causa principal de la sibilancia son las </a:t>
            </a:r>
            <a:r>
              <a:rPr lang="es-ES" dirty="0" smtClean="0"/>
              <a:t>IRA.</a:t>
            </a:r>
          </a:p>
          <a:p>
            <a:endParaRPr lang="es-ES" dirty="0" smtClean="0"/>
          </a:p>
          <a:p>
            <a:r>
              <a:rPr lang="es-ES" dirty="0" smtClean="0"/>
              <a:t>La </a:t>
            </a:r>
            <a:r>
              <a:rPr lang="es-ES" dirty="0"/>
              <a:t>administración de salbutamol sin espaciador, lo cual no tiene utilidad.</a:t>
            </a:r>
          </a:p>
          <a:p>
            <a:endParaRPr lang="es-ES" dirty="0"/>
          </a:p>
        </p:txBody>
      </p:sp>
    </p:spTree>
    <p:extLst>
      <p:ext uri="{BB962C8B-B14F-4D97-AF65-F5344CB8AC3E}">
        <p14:creationId xmlns:p14="http://schemas.microsoft.com/office/powerpoint/2010/main" val="400729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1143000"/>
          </a:xfrm>
        </p:spPr>
        <p:txBody>
          <a:bodyPr/>
          <a:lstStyle/>
          <a:p>
            <a:endParaRPr lang="es-ES"/>
          </a:p>
        </p:txBody>
      </p:sp>
      <p:graphicFrame>
        <p:nvGraphicFramePr>
          <p:cNvPr id="4" name="Chart 7"/>
          <p:cNvGraphicFramePr>
            <a:graphicFrameLocks noGrp="1"/>
          </p:cNvGraphicFramePr>
          <p:nvPr>
            <p:ph idx="1"/>
            <p:extLst>
              <p:ext uri="{D42A27DB-BD31-4B8C-83A1-F6EECF244321}">
                <p14:modId xmlns:p14="http://schemas.microsoft.com/office/powerpoint/2010/main" val="3774927132"/>
              </p:ext>
            </p:extLst>
          </p:nvPr>
        </p:nvGraphicFramePr>
        <p:xfrm>
          <a:off x="457200" y="188640"/>
          <a:ext cx="8229600" cy="65527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7214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graphicFrame>
        <p:nvGraphicFramePr>
          <p:cNvPr id="4" name="Chart 1027"/>
          <p:cNvGraphicFramePr>
            <a:graphicFrameLocks noGrp="1"/>
          </p:cNvGraphicFramePr>
          <p:nvPr>
            <p:ph idx="1"/>
            <p:extLst>
              <p:ext uri="{D42A27DB-BD31-4B8C-83A1-F6EECF244321}">
                <p14:modId xmlns:p14="http://schemas.microsoft.com/office/powerpoint/2010/main" val="784304077"/>
              </p:ext>
            </p:extLst>
          </p:nvPr>
        </p:nvGraphicFramePr>
        <p:xfrm>
          <a:off x="395536" y="332656"/>
          <a:ext cx="8424936" cy="62646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6901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graphicFrame>
        <p:nvGraphicFramePr>
          <p:cNvPr id="4" name="Chart 1036"/>
          <p:cNvGraphicFramePr>
            <a:graphicFrameLocks noGrp="1"/>
          </p:cNvGraphicFramePr>
          <p:nvPr>
            <p:ph idx="1"/>
            <p:extLst>
              <p:ext uri="{D42A27DB-BD31-4B8C-83A1-F6EECF244321}">
                <p14:modId xmlns:p14="http://schemas.microsoft.com/office/powerpoint/2010/main" val="2760696518"/>
              </p:ext>
            </p:extLst>
          </p:nvPr>
        </p:nvGraphicFramePr>
        <p:xfrm>
          <a:off x="457200" y="260648"/>
          <a:ext cx="8229600" cy="6480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2733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74638"/>
            <a:ext cx="8712968" cy="1143000"/>
          </a:xfrm>
        </p:spPr>
        <p:txBody>
          <a:bodyPr>
            <a:normAutofit fontScale="90000"/>
          </a:bodyPr>
          <a:lstStyle/>
          <a:p>
            <a:pPr algn="l"/>
            <a:r>
              <a:rPr lang="es-ES" sz="4000" b="1" dirty="0" smtClean="0"/>
              <a:t>El  aumento del número de camas hospitalarias  a expensas del  hacinamiento no es la medida más eficaz. </a:t>
            </a:r>
            <a:endParaRPr lang="es-ES" sz="4000" b="1" dirty="0"/>
          </a:p>
        </p:txBody>
      </p:sp>
      <p:sp>
        <p:nvSpPr>
          <p:cNvPr id="3" name="2 Marcador de contenido"/>
          <p:cNvSpPr>
            <a:spLocks noGrp="1"/>
          </p:cNvSpPr>
          <p:nvPr>
            <p:ph idx="1"/>
          </p:nvPr>
        </p:nvSpPr>
        <p:spPr>
          <a:xfrm>
            <a:off x="395536" y="1844824"/>
            <a:ext cx="4824536" cy="4752528"/>
          </a:xfrm>
        </p:spPr>
        <p:txBody>
          <a:bodyPr>
            <a:normAutofit fontScale="62500" lnSpcReduction="20000"/>
          </a:bodyPr>
          <a:lstStyle/>
          <a:p>
            <a:pPr algn="just">
              <a:buFont typeface="Wingdings" pitchFamily="2" charset="2"/>
              <a:buChar char="q"/>
            </a:pPr>
            <a:r>
              <a:rPr lang="es-ES" dirty="0" smtClean="0"/>
              <a:t>Incremento  al reorganizar camas de  otras salas  </a:t>
            </a:r>
          </a:p>
          <a:p>
            <a:pPr algn="just">
              <a:buFont typeface="Wingdings" pitchFamily="2" charset="2"/>
              <a:buChar char="q"/>
            </a:pPr>
            <a:r>
              <a:rPr lang="es-ES" dirty="0" smtClean="0"/>
              <a:t>Acelerando culminación de acciones de mantenimiento que permitan contar con mayor número de camas reales.</a:t>
            </a:r>
          </a:p>
          <a:p>
            <a:pPr algn="just">
              <a:buFont typeface="Wingdings" pitchFamily="2" charset="2"/>
              <a:buChar char="q"/>
            </a:pPr>
            <a:r>
              <a:rPr lang="es-ES" dirty="0" smtClean="0"/>
              <a:t>Si  camas adicionales  fuera del servicio de Respiratorio. </a:t>
            </a:r>
          </a:p>
          <a:p>
            <a:pPr algn="just">
              <a:buFont typeface="Wingdings" pitchFamily="2" charset="2"/>
              <a:buChar char="q"/>
            </a:pPr>
            <a:endParaRPr lang="es-ES" dirty="0" smtClean="0"/>
          </a:p>
          <a:p>
            <a:pPr algn="just">
              <a:buFont typeface="Wingdings" pitchFamily="2" charset="2"/>
              <a:buChar char="Ø"/>
            </a:pPr>
            <a:r>
              <a:rPr lang="es-ES" dirty="0" smtClean="0"/>
              <a:t>Limitar los ingresos para estudio.</a:t>
            </a:r>
          </a:p>
          <a:p>
            <a:pPr algn="just">
              <a:buFont typeface="Wingdings" pitchFamily="2" charset="2"/>
              <a:buChar char="Ø"/>
            </a:pPr>
            <a:r>
              <a:rPr lang="es-ES" dirty="0" smtClean="0"/>
              <a:t>Garantizando cobertura por un  especialista  del servicio de respiratorio</a:t>
            </a:r>
          </a:p>
          <a:p>
            <a:pPr algn="just">
              <a:buFont typeface="Wingdings" pitchFamily="2" charset="2"/>
              <a:buChar char="Ø"/>
            </a:pPr>
            <a:r>
              <a:rPr lang="es-ES" dirty="0" smtClean="0"/>
              <a:t>Personal de enfermería  más preparado en el diagnostico de los signos de empeoramiento.</a:t>
            </a:r>
          </a:p>
          <a:p>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556792"/>
            <a:ext cx="2996952"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757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S" sz="4000" b="1" dirty="0" smtClean="0"/>
              <a:t>La evaluación de alta precoz  es la medida más eficaz.  </a:t>
            </a:r>
            <a:endParaRPr lang="es-ES" sz="4000" b="1" dirty="0"/>
          </a:p>
        </p:txBody>
      </p:sp>
      <p:sp>
        <p:nvSpPr>
          <p:cNvPr id="3" name="2 Marcador de contenido"/>
          <p:cNvSpPr>
            <a:spLocks noGrp="1"/>
          </p:cNvSpPr>
          <p:nvPr>
            <p:ph idx="1"/>
          </p:nvPr>
        </p:nvSpPr>
        <p:spPr>
          <a:xfrm>
            <a:off x="467544" y="1772816"/>
            <a:ext cx="4474840" cy="4525963"/>
          </a:xfrm>
        </p:spPr>
        <p:txBody>
          <a:bodyPr>
            <a:normAutofit fontScale="62500" lnSpcReduction="20000"/>
          </a:bodyPr>
          <a:lstStyle/>
          <a:p>
            <a:pPr algn="just">
              <a:buFont typeface="Wingdings" pitchFamily="2" charset="2"/>
              <a:buChar char="q"/>
            </a:pPr>
            <a:r>
              <a:rPr lang="es-ES" dirty="0" smtClean="0"/>
              <a:t> </a:t>
            </a:r>
            <a:r>
              <a:rPr lang="es-ES" sz="3000" dirty="0" smtClean="0"/>
              <a:t>El Jefe de servicio evaluará diariamente   el  egreso precoz de niños mayores de un año  y lactantes con mejoría clínica, garantizando la continuidad del tratamiento .</a:t>
            </a:r>
          </a:p>
          <a:p>
            <a:pPr marL="0" indent="0" algn="just">
              <a:buNone/>
            </a:pPr>
            <a:r>
              <a:rPr lang="es-ES" sz="3000" dirty="0" smtClean="0"/>
              <a:t>    </a:t>
            </a:r>
          </a:p>
          <a:p>
            <a:pPr algn="just">
              <a:buFont typeface="Wingdings" pitchFamily="2" charset="2"/>
              <a:buChar char="q"/>
            </a:pPr>
            <a:r>
              <a:rPr lang="es-ES" sz="3000" dirty="0" smtClean="0"/>
              <a:t> Informar  los detalles de cada egreso al Director del  Policlínico. </a:t>
            </a:r>
          </a:p>
          <a:p>
            <a:pPr marL="0" indent="0" algn="just">
              <a:buNone/>
            </a:pPr>
            <a:r>
              <a:rPr lang="es-ES" sz="3000" dirty="0" smtClean="0"/>
              <a:t> </a:t>
            </a:r>
          </a:p>
          <a:p>
            <a:pPr algn="just">
              <a:buFont typeface="Wingdings" pitchFamily="2" charset="2"/>
              <a:buChar char="q"/>
            </a:pPr>
            <a:r>
              <a:rPr lang="es-ES" sz="3000" dirty="0" smtClean="0"/>
              <a:t> Coordinar con el Policlínico previamente al alta para el seguimiento estrecho y estricto del alta  precoz.  </a:t>
            </a:r>
          </a:p>
          <a:p>
            <a:pPr algn="just">
              <a:buFont typeface="Wingdings" pitchFamily="2" charset="2"/>
              <a:buChar char="q"/>
            </a:pPr>
            <a:endParaRPr lang="es-ES" sz="3000" dirty="0" smtClean="0"/>
          </a:p>
          <a:p>
            <a:pPr algn="just">
              <a:buFont typeface="Wingdings" pitchFamily="2" charset="2"/>
              <a:buChar char="q"/>
            </a:pPr>
            <a:r>
              <a:rPr lang="es-ES" sz="3000" dirty="0" smtClean="0"/>
              <a:t> Garantizar  la valoración y toma de decisiones  por un  especialista  </a:t>
            </a:r>
            <a:endParaRPr lang="es-ES" sz="3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700808"/>
            <a:ext cx="352196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4502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Criterios de ingreso : </a:t>
            </a:r>
            <a:endParaRPr lang="es-ES" b="1" dirty="0"/>
          </a:p>
        </p:txBody>
      </p:sp>
      <p:sp>
        <p:nvSpPr>
          <p:cNvPr id="3" name="2 Marcador de contenido"/>
          <p:cNvSpPr>
            <a:spLocks noGrp="1"/>
          </p:cNvSpPr>
          <p:nvPr>
            <p:ph idx="1"/>
          </p:nvPr>
        </p:nvSpPr>
        <p:spPr>
          <a:xfrm>
            <a:off x="251520" y="1556792"/>
            <a:ext cx="4896544" cy="5112568"/>
          </a:xfrm>
        </p:spPr>
        <p:txBody>
          <a:bodyPr>
            <a:normAutofit fontScale="62500" lnSpcReduction="20000"/>
          </a:bodyPr>
          <a:lstStyle/>
          <a:p>
            <a:pPr algn="just">
              <a:buFont typeface="Wingdings" pitchFamily="2" charset="2"/>
              <a:buChar char="q"/>
            </a:pPr>
            <a:r>
              <a:rPr lang="es-ES" dirty="0" smtClean="0"/>
              <a:t>  Lactantes menores de 3 meses con</a:t>
            </a:r>
          </a:p>
          <a:p>
            <a:pPr marL="0" indent="0" algn="just">
              <a:buNone/>
            </a:pPr>
            <a:r>
              <a:rPr lang="es-ES" dirty="0" smtClean="0"/>
              <a:t>        bronquiolitis    ligera.</a:t>
            </a:r>
          </a:p>
          <a:p>
            <a:pPr algn="just">
              <a:buFont typeface="Wingdings" pitchFamily="2" charset="2"/>
              <a:buChar char="q"/>
            </a:pPr>
            <a:r>
              <a:rPr lang="es-ES" dirty="0" smtClean="0"/>
              <a:t>  Lactantes con bronquiolitis</a:t>
            </a:r>
          </a:p>
          <a:p>
            <a:pPr marL="0" indent="0" algn="just">
              <a:buNone/>
            </a:pPr>
            <a:r>
              <a:rPr lang="es-ES" dirty="0"/>
              <a:t> </a:t>
            </a:r>
            <a:r>
              <a:rPr lang="es-ES" dirty="0" smtClean="0"/>
              <a:t>       moderada o neumonía.   </a:t>
            </a:r>
          </a:p>
          <a:p>
            <a:pPr algn="just">
              <a:buFont typeface="Wingdings" pitchFamily="2" charset="2"/>
              <a:buChar char="q"/>
            </a:pPr>
            <a:r>
              <a:rPr lang="es-ES" dirty="0" smtClean="0"/>
              <a:t>  Lactantes  con Síndrome</a:t>
            </a:r>
          </a:p>
          <a:p>
            <a:pPr marL="0" indent="0" algn="just">
              <a:buNone/>
            </a:pPr>
            <a:r>
              <a:rPr lang="es-ES" dirty="0"/>
              <a:t> </a:t>
            </a:r>
            <a:r>
              <a:rPr lang="es-ES" dirty="0" smtClean="0"/>
              <a:t>     </a:t>
            </a:r>
            <a:r>
              <a:rPr lang="es-ES" dirty="0" smtClean="0"/>
              <a:t>  </a:t>
            </a:r>
            <a:r>
              <a:rPr lang="es-ES" dirty="0" err="1" smtClean="0"/>
              <a:t>cokeluchoide</a:t>
            </a:r>
            <a:r>
              <a:rPr lang="es-ES" dirty="0" smtClean="0"/>
              <a:t>  con crisis </a:t>
            </a:r>
          </a:p>
          <a:p>
            <a:pPr marL="0" indent="0" algn="just">
              <a:buNone/>
            </a:pPr>
            <a:r>
              <a:rPr lang="es-ES" dirty="0" smtClean="0"/>
              <a:t>     </a:t>
            </a:r>
            <a:r>
              <a:rPr lang="es-ES" dirty="0" smtClean="0"/>
              <a:t>   </a:t>
            </a:r>
            <a:r>
              <a:rPr lang="es-ES" dirty="0" smtClean="0"/>
              <a:t>moderada y  </a:t>
            </a:r>
            <a:r>
              <a:rPr lang="es-ES" dirty="0" smtClean="0"/>
              <a:t>severa.</a:t>
            </a:r>
          </a:p>
          <a:p>
            <a:pPr algn="just">
              <a:buFont typeface="Wingdings" pitchFamily="2" charset="2"/>
              <a:buChar char="q"/>
            </a:pPr>
            <a:r>
              <a:rPr lang="es-ES" dirty="0" smtClean="0"/>
              <a:t>  Cualquier lactante con  </a:t>
            </a:r>
            <a:r>
              <a:rPr lang="es-ES" dirty="0" err="1" smtClean="0"/>
              <a:t>neumonia</a:t>
            </a:r>
            <a:r>
              <a:rPr lang="es-ES" dirty="0" smtClean="0"/>
              <a:t> </a:t>
            </a:r>
            <a:endParaRPr lang="es-ES" dirty="0" smtClean="0"/>
          </a:p>
          <a:p>
            <a:pPr marL="0" indent="0" algn="just">
              <a:buNone/>
            </a:pPr>
            <a:r>
              <a:rPr lang="es-ES" dirty="0" smtClean="0"/>
              <a:t> </a:t>
            </a:r>
            <a:endParaRPr lang="es-ES" dirty="0" smtClean="0"/>
          </a:p>
          <a:p>
            <a:pPr algn="just">
              <a:buFont typeface="Wingdings" pitchFamily="2" charset="2"/>
              <a:buChar char="q"/>
            </a:pPr>
            <a:r>
              <a:rPr lang="es-ES" dirty="0" smtClean="0"/>
              <a:t>  Niños  mayores con estas afecciones</a:t>
            </a:r>
          </a:p>
          <a:p>
            <a:pPr marL="0" indent="0" algn="just">
              <a:buNone/>
            </a:pPr>
            <a:r>
              <a:rPr lang="es-ES" dirty="0" smtClean="0"/>
              <a:t>        y factor de riesgo  biológico o social.</a:t>
            </a:r>
          </a:p>
          <a:p>
            <a:pPr marL="0" indent="0" algn="just">
              <a:buNone/>
            </a:pPr>
            <a:r>
              <a:rPr lang="es-ES" dirty="0" smtClean="0"/>
              <a:t> </a:t>
            </a:r>
          </a:p>
          <a:p>
            <a:pPr algn="just">
              <a:buFont typeface="Wingdings" pitchFamily="2" charset="2"/>
              <a:buChar char="q"/>
            </a:pPr>
            <a:r>
              <a:rPr lang="es-ES" dirty="0" smtClean="0"/>
              <a:t>  El paciente con bronquiolitis severa o neumonía complicada (IRAG) se ingresara directamente en unidades de atención al grave. </a:t>
            </a:r>
          </a:p>
          <a:p>
            <a:endParaRPr lang="es-E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916832"/>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379345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TotalTime>
  <Words>2518</Words>
  <Application>Microsoft Office PowerPoint</Application>
  <PresentationFormat>Presentación en pantalla (4:3)</PresentationFormat>
  <Paragraphs>299</Paragraphs>
  <Slides>33</Slides>
  <Notes>1</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Tema de Office</vt:lpstr>
      <vt:lpstr>DEPARTAMENTO MATERNO INFANTIL DEL MINSAP   Medidas para enfrentar exitosamente el alza estacionaria de Infecciones respiratorias agudas  </vt:lpstr>
      <vt:lpstr>Situación epidemiológica </vt:lpstr>
      <vt:lpstr>Resultados Aislamiento viral en muestras de pacientes con IRA enviadas al IPK</vt:lpstr>
      <vt:lpstr>Presentación de PowerPoint</vt:lpstr>
      <vt:lpstr>Presentación de PowerPoint</vt:lpstr>
      <vt:lpstr>Presentación de PowerPoint</vt:lpstr>
      <vt:lpstr>El  aumento del número de camas hospitalarias  a expensas del  hacinamiento no es la medida más eficaz. </vt:lpstr>
      <vt:lpstr>La evaluación de alta precoz  es la medida más eficaz.  </vt:lpstr>
      <vt:lpstr>Criterios de ingreso : </vt:lpstr>
      <vt:lpstr>Consejos para  aplicar los Criterios de ingreso  </vt:lpstr>
      <vt:lpstr>Consejos para  el manejo de pacientes ingresados </vt:lpstr>
      <vt:lpstr>Consejos para  el manejo de pacientes ingresados </vt:lpstr>
      <vt:lpstr>En los CMF y Policlínicos </vt:lpstr>
      <vt:lpstr>Los Directivos:  </vt:lpstr>
      <vt:lpstr>Presentación de PowerPoint</vt:lpstr>
      <vt:lpstr> Principales cambios  en la ultima revisión de Recomendaciones para el manejo de la neumonía </vt:lpstr>
      <vt:lpstr>Principales cambios  en la ultima revisión de Recomendaciones para el manejo de la neumonía   </vt:lpstr>
      <vt:lpstr>Recomendaciones para Clasificación de niños con sospecha de  neumonía </vt:lpstr>
      <vt:lpstr>Recomendaciones:</vt:lpstr>
      <vt:lpstr>Recomendaciones:</vt:lpstr>
      <vt:lpstr>Ventajas de la nueva revisión  </vt:lpstr>
      <vt:lpstr>CONSENSO NACIONAL PARA EL DIAGNÓSTICO Y TRATAMIENTO DE LA NEUMONÍA ADQUIRIDA EN LA COMUNIDAD EN PEDIATRÍA</vt:lpstr>
      <vt:lpstr>NEUMONÍAS   EN  EL  NIÑO </vt:lpstr>
      <vt:lpstr> Ingreso domiciliario:  </vt:lpstr>
      <vt:lpstr>Porciento de madres /encargados d e niños menores de cinco años que piensan que un niño debe ser llevado inmediatamente a un centro de salud si:  </vt:lpstr>
      <vt:lpstr>Serán ingresados en el Servicio de Respiratorio :</vt:lpstr>
      <vt:lpstr>Ingreso directo  o  traslado a la Unidad de Cuidados progresivos: </vt:lpstr>
      <vt:lpstr>Tratamiento antimicrobiano </vt:lpstr>
      <vt:lpstr>Tratamiento antimicrobiano </vt:lpstr>
      <vt:lpstr>Tratamiento antimicrobiano </vt:lpstr>
      <vt:lpstr>Tratamiento antimicrobiano </vt:lpstr>
      <vt:lpstr>Presentación de PowerPoint</vt:lpstr>
      <vt:lpstr>Errores en el manejo del paciente con sibilancia a partir de los resultados expuestos: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Medidas para enfrentar exitosamente el alza estacionaria de Infecciones respiratorias agudas .</dc:title>
  <dc:creator>juan</dc:creator>
  <cp:lastModifiedBy>Pami</cp:lastModifiedBy>
  <cp:revision>42</cp:revision>
  <dcterms:created xsi:type="dcterms:W3CDTF">2014-11-08T08:45:04Z</dcterms:created>
  <dcterms:modified xsi:type="dcterms:W3CDTF">2014-11-10T06:38:44Z</dcterms:modified>
</cp:coreProperties>
</file>