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95" r:id="rId8"/>
    <p:sldId id="296" r:id="rId9"/>
    <p:sldId id="298" r:id="rId10"/>
    <p:sldId id="297" r:id="rId11"/>
    <p:sldId id="263" r:id="rId12"/>
    <p:sldId id="264" r:id="rId13"/>
    <p:sldId id="265" r:id="rId14"/>
    <p:sldId id="266" r:id="rId15"/>
    <p:sldId id="299" r:id="rId16"/>
    <p:sldId id="301" r:id="rId17"/>
    <p:sldId id="300" r:id="rId18"/>
    <p:sldId id="268" r:id="rId19"/>
    <p:sldId id="267" r:id="rId20"/>
    <p:sldId id="270" r:id="rId21"/>
    <p:sldId id="271" r:id="rId22"/>
    <p:sldId id="272" r:id="rId23"/>
    <p:sldId id="273" r:id="rId24"/>
    <p:sldId id="302" r:id="rId25"/>
    <p:sldId id="274" r:id="rId26"/>
    <p:sldId id="303" r:id="rId27"/>
    <p:sldId id="304" r:id="rId28"/>
    <p:sldId id="294" r:id="rId29"/>
    <p:sldId id="306" r:id="rId30"/>
    <p:sldId id="307" r:id="rId31"/>
    <p:sldId id="305" r:id="rId32"/>
    <p:sldId id="256" r:id="rId33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7" autoAdjust="0"/>
    <p:restoredTop sz="94640" autoAdjust="0"/>
  </p:normalViewPr>
  <p:slideViewPr>
    <p:cSldViewPr>
      <p:cViewPr>
        <p:scale>
          <a:sx n="66" d="100"/>
          <a:sy n="66" d="100"/>
        </p:scale>
        <p:origin x="-30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34DCF-3776-410D-AED2-C4324B9D95CB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D3E00-8612-4429-93DC-C74503BAA348}" type="slidenum">
              <a:rPr lang="es-US" smtClean="0"/>
              <a:pPr/>
              <a:t>‹Nº›</a:t>
            </a:fld>
            <a:endParaRPr 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800" b="1" dirty="0">
                <a:solidFill>
                  <a:schemeClr val="tx2">
                    <a:lumMod val="75000"/>
                  </a:schemeClr>
                </a:solidFill>
              </a:rPr>
              <a:t>CONCEPTO</a:t>
            </a:r>
          </a:p>
          <a:p>
            <a:pPr algn="just"/>
            <a:r>
              <a:rPr lang="es-ES" sz="1200" dirty="0">
                <a:solidFill>
                  <a:schemeClr val="tx2">
                    <a:lumMod val="75000"/>
                  </a:schemeClr>
                </a:solidFill>
              </a:rPr>
              <a:t>Si el nombre de reuma o reumatismo se asocia a todas las causas que producen dolor en el aparato locomotor, Se denomina reumatismo de partes blandas al “Síndrome doloroso del aparato músculo-esquelético”, en las cuales se excluyen las afecciones de las articulaciones y de los huesos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7C8A33-7489-4A2D-A3D3-028D2478523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311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 y distintivas de la fibromialgia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Dolor generalizado crónico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Hipersensibilidad en puntos anatómicos específicos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distintivas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Fatiga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Trastornos del sueño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Rigidez matinal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Parestesias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Ansiedad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Cefalea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Intestino irritable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Síndrome seco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Fenómeno de Raynaud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Criterios del American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Rheumatology.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9111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Reumatismo de partes blandas localizados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Bursitis, las tendinitis y fascitis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Neuropatías por compresión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Síndrome doloroso regional complejo</a:t>
            </a:r>
          </a:p>
          <a:p>
            <a:r>
              <a:rPr lang="es-ES" sz="1200" b="1" dirty="0">
                <a:solidFill>
                  <a:srgbClr val="FF0000"/>
                </a:solidFill>
                <a:latin typeface="Calibri"/>
              </a:rPr>
              <a:t>Reumatismo de partes blandas generalizados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FF0000"/>
                </a:solidFill>
                <a:latin typeface="Calibri"/>
              </a:rPr>
              <a:t>Fibromialgia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FF0000"/>
                </a:solidFill>
                <a:latin typeface="Calibri"/>
              </a:rPr>
              <a:t>Síndrome de fatiga crónica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FF0000"/>
                </a:solidFill>
                <a:latin typeface="Calibri"/>
              </a:rPr>
              <a:t>Dolor musculoesquelético en niños</a:t>
            </a:r>
          </a:p>
          <a:p>
            <a:r>
              <a:rPr lang="es-ES" sz="12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Síndromes dolorosos regionales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mano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hombro doloroso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cadera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rodilla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pie doloroso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dolor cervical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enfermedad discal lumbar degenerativa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7C8A33-7489-4A2D-A3D3-028D2478523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14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ES" sz="1800" b="0" i="1" u="none" strike="noStrike" baseline="0" dirty="0">
                <a:latin typeface="Times-Italic"/>
              </a:rPr>
              <a:t>1-2 Cervical bajo: </a:t>
            </a:r>
            <a:r>
              <a:rPr lang="es-ES" sz="1800" b="0" i="0" u="none" strike="noStrike" baseline="0" dirty="0">
                <a:latin typeface="Times-Roman"/>
              </a:rPr>
              <a:t>bilateral, en la parte anterior de los espacios intertransversos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C4-C5, C5-C6.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3-4 Segunda costilla: </a:t>
            </a:r>
            <a:r>
              <a:rPr lang="es-ES" sz="1800" b="0" i="0" u="none" strike="noStrike" baseline="0" dirty="0">
                <a:latin typeface="Times-Roman"/>
              </a:rPr>
              <a:t>bilateral, en la segunda unión condroesternal.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5-6 Epicóndilo lateral: </a:t>
            </a:r>
            <a:r>
              <a:rPr lang="es-ES" sz="1800" b="0" i="0" u="none" strike="noStrike" baseline="0" dirty="0">
                <a:latin typeface="Times-Roman"/>
              </a:rPr>
              <a:t>bilateral a 2 cm distal del epicóndilo.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7-8 Rodilla: </a:t>
            </a:r>
            <a:r>
              <a:rPr lang="es-ES" sz="1800" b="0" i="0" u="none" strike="noStrike" baseline="0" dirty="0">
                <a:latin typeface="Times-Roman"/>
              </a:rPr>
              <a:t>bilateral en la almohadilla grasa media próxima a la línea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articular.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9-10 Occipucio: </a:t>
            </a:r>
            <a:r>
              <a:rPr lang="es-ES" sz="1800" b="0" i="0" u="none" strike="noStrike" baseline="0" dirty="0">
                <a:latin typeface="Times-Roman"/>
              </a:rPr>
              <a:t>bilateral en la inserción del músculo suboccipital.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11-12 Trapecio: </a:t>
            </a:r>
            <a:r>
              <a:rPr lang="es-ES" sz="1800" b="0" i="0" u="none" strike="noStrike" baseline="0" dirty="0">
                <a:latin typeface="Times-Roman"/>
              </a:rPr>
              <a:t>bilateral, en el punto medio del borde superior.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13-14 Supraespinoso: </a:t>
            </a:r>
            <a:r>
              <a:rPr lang="es-ES" sz="1800" b="0" i="0" u="none" strike="noStrike" baseline="0" dirty="0">
                <a:latin typeface="Times-Roman"/>
              </a:rPr>
              <a:t>bilateral, el origen sobre la espina de la escápula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próximo al borde medial.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15-16 Glúteo: </a:t>
            </a:r>
            <a:r>
              <a:rPr lang="es-ES" sz="1800" b="0" i="0" u="none" strike="noStrike" baseline="0" dirty="0">
                <a:latin typeface="Times-Roman"/>
              </a:rPr>
              <a:t>bilateral cuadrante superior externo de la nalga en la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parte abultada del músculo.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17-18 </a:t>
            </a:r>
            <a:r>
              <a:rPr lang="es-ES" sz="1800" b="0" i="0" u="none" strike="noStrike" baseline="0" dirty="0">
                <a:latin typeface="Times-Roman"/>
              </a:rPr>
              <a:t>Trocánter mayor: bilateral, posterior a la prominencia trocantérea.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72424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ES" sz="1800" b="0" i="1" u="none" strike="noStrike" baseline="0" dirty="0">
                <a:latin typeface="Times-Italic"/>
              </a:rPr>
              <a:t>1-2 Cervical bajo: </a:t>
            </a:r>
            <a:r>
              <a:rPr lang="es-ES" sz="1800" b="0" i="0" u="none" strike="noStrike" baseline="0" dirty="0">
                <a:latin typeface="Times-Roman"/>
              </a:rPr>
              <a:t>bilateral, en la parte anterior de los espacios intertransversos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C4-C5, C5-C6.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3-4 Segunda costilla: </a:t>
            </a:r>
            <a:r>
              <a:rPr lang="es-ES" sz="1800" b="0" i="0" u="none" strike="noStrike" baseline="0" dirty="0">
                <a:latin typeface="Times-Roman"/>
              </a:rPr>
              <a:t>bilateral, en la segunda unión condroesternal.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5-6 Epicóndilo lateral: </a:t>
            </a:r>
            <a:r>
              <a:rPr lang="es-ES" sz="1800" b="0" i="0" u="none" strike="noStrike" baseline="0" dirty="0">
                <a:latin typeface="Times-Roman"/>
              </a:rPr>
              <a:t>bilateral a 2 cm distal del epicóndilo.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7-8 Rodilla: </a:t>
            </a:r>
            <a:r>
              <a:rPr lang="es-ES" sz="1800" b="0" i="0" u="none" strike="noStrike" baseline="0" dirty="0">
                <a:latin typeface="Times-Roman"/>
              </a:rPr>
              <a:t>bilateral en la almohadilla grasa media próxima a la línea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articular.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9-10 Occipucio: </a:t>
            </a:r>
            <a:r>
              <a:rPr lang="es-ES" sz="1800" b="0" i="0" u="none" strike="noStrike" baseline="0" dirty="0">
                <a:latin typeface="Times-Roman"/>
              </a:rPr>
              <a:t>bilateral en la inserción del músculo suboccipital.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11-12 Trapecio: </a:t>
            </a:r>
            <a:r>
              <a:rPr lang="es-ES" sz="1800" b="0" i="0" u="none" strike="noStrike" baseline="0" dirty="0">
                <a:latin typeface="Times-Roman"/>
              </a:rPr>
              <a:t>bilateral, en el punto medio del borde superior.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13-14 Supraespinoso: </a:t>
            </a:r>
            <a:r>
              <a:rPr lang="es-ES" sz="1800" b="0" i="0" u="none" strike="noStrike" baseline="0" dirty="0">
                <a:latin typeface="Times-Roman"/>
              </a:rPr>
              <a:t>bilateral, el origen sobre la espina de la escápula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próximo al borde medial.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15-16 Glúteo: </a:t>
            </a:r>
            <a:r>
              <a:rPr lang="es-ES" sz="1800" b="0" i="0" u="none" strike="noStrike" baseline="0" dirty="0">
                <a:latin typeface="Times-Roman"/>
              </a:rPr>
              <a:t>bilateral cuadrante superior externo de la nalga en la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parte abultada del músculo.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17-18 </a:t>
            </a:r>
            <a:r>
              <a:rPr lang="es-ES" sz="1800" b="0" i="0" u="none" strike="noStrike" baseline="0" dirty="0">
                <a:latin typeface="Times-Roman"/>
              </a:rPr>
              <a:t>Trocánter mayor: bilateral, posterior a la prominencia trocantérea.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61934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 y distintivas de la fibromialgia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Dolor generalizado crónico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Hipersensibilidad en puntos anatómicos específicos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distintivas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Fatiga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Trastornos del sueño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Rigidez matinal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Parestesias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Ansiedad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Cefalea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Intestino irritable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Síndrome seco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Fenómeno de Raynaud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Criterios del American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Rheumatology.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60534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 y distintivas de la fibromialgia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Dolor generalizado crónico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Hipersensibilidad en puntos anatómicos específicos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distintivas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Fatiga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Trastornos del sueño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Rigidez matinal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Parestesias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Ansiedad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Cefalea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Intestino irritable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Síndrome seco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Fenómeno de Raynaud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Criterios del American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Rheumatology.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91111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 y distintivas de la fibromialgia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Dolor generalizado crónico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Hipersensibilidad en puntos anatómicos específicos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distintivas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Fatiga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Trastornos del sueño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Rigidez matinal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Parestesias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Ansiedad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Cefalea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Intestino irritable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Síndrome seco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Fenómeno de Raynaud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Criterios del American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Rheumatology.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91111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 y distintivas de la fibromialgia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Dolor generalizado crónico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Hipersensibilidad en puntos anatómicos específicos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distintivas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Fatiga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Trastornos del sueño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Rigidez matinal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Parestesias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Ansiedad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Cefalea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Intestino irritable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Síndrome seco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Fenómeno de Raynaud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Criterios del American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Rheumatology.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96075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 y distintivas de la fibromialgia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Dolor generalizado crónico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Hipersensibilidad en puntos anatómicos específicos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distintivas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Fatiga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Trastornos del sueño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Rigidez matinal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Parestesias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Ansiedad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Cefalea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Intestino irritable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Síndrome seco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Fenómeno de Raynaud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Criterios del American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Rheumatology.</a:t>
            </a:r>
            <a:endParaRPr lang="x-non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9607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06A5B-DD10-4CCE-866B-3AA7ADC4330E}" type="datetimeFigureOut">
              <a:rPr lang="es-US" smtClean="0"/>
              <a:pPr/>
              <a:t>3/24/2023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5087-91E9-4459-837B-EC1BF6B26AC9}" type="slidenum">
              <a:rPr lang="es-US" smtClean="0"/>
              <a:pPr/>
              <a:t>‹Nº›</a:t>
            </a:fld>
            <a:endParaRPr 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5800" y="609600"/>
            <a:ext cx="8077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Maestría de atención integral al paciente reumático</a:t>
            </a:r>
          </a:p>
          <a:p>
            <a:endParaRPr lang="es-ES" sz="2800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algn="ctr"/>
            <a:endParaRPr lang="es-ES" sz="2800" b="1" dirty="0" smtClean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algn="ctr"/>
            <a:r>
              <a:rPr lang="es-ES" sz="2800" b="1" dirty="0" smtClean="0">
                <a:solidFill>
                  <a:srgbClr val="1F497D">
                    <a:lumMod val="75000"/>
                  </a:srgbClr>
                </a:solidFill>
                <a:latin typeface="Calibri"/>
              </a:rPr>
              <a:t>Curso </a:t>
            </a:r>
            <a:r>
              <a:rPr lang="es-ES" sz="28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5 </a:t>
            </a:r>
            <a:r>
              <a:rPr lang="es-ES" sz="3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Reumatismo de partes blandas</a:t>
            </a:r>
          </a:p>
          <a:p>
            <a:endParaRPr lang="es-ES" sz="32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r>
              <a:rPr lang="es-ES" sz="3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Conferencia </a:t>
            </a:r>
            <a:r>
              <a:rPr lang="es-ES" sz="3200" dirty="0" smtClean="0">
                <a:solidFill>
                  <a:srgbClr val="1F497D">
                    <a:lumMod val="75000"/>
                  </a:srgbClr>
                </a:solidFill>
                <a:latin typeface="Calibri"/>
              </a:rPr>
              <a:t>4: </a:t>
            </a:r>
            <a:r>
              <a:rPr lang="es-ES" sz="3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Síndromes dolorosos regionales. </a:t>
            </a:r>
            <a:r>
              <a:rPr lang="es-ES" sz="3200" dirty="0" smtClean="0">
                <a:solidFill>
                  <a:srgbClr val="1F497D">
                    <a:lumMod val="75000"/>
                  </a:srgbClr>
                </a:solidFill>
                <a:latin typeface="Calibri"/>
              </a:rPr>
              <a:t>Segunda parte</a:t>
            </a:r>
            <a:endParaRPr lang="es-ES" sz="32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endParaRPr lang="es-ES" sz="32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endParaRPr lang="es-ES" sz="40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endParaRPr lang="es-MX" sz="24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r>
              <a:rPr lang="es-MX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Dr. José Pedro Martínez Larrarte </a:t>
            </a:r>
            <a:endParaRPr lang="es-ES" sz="24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304801" y="858640"/>
            <a:ext cx="83057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>
                <a:solidFill>
                  <a:schemeClr val="accent1">
                    <a:lumMod val="50000"/>
                  </a:schemeClr>
                </a:solidFill>
              </a:rPr>
              <a:t>Bursitis </a:t>
            </a:r>
            <a:r>
              <a:rPr lang="es-US" sz="3600" b="1" dirty="0" err="1">
                <a:solidFill>
                  <a:schemeClr val="accent1">
                    <a:lumMod val="50000"/>
                  </a:schemeClr>
                </a:solidFill>
              </a:rPr>
              <a:t>trocantérica</a:t>
            </a:r>
            <a:r>
              <a:rPr lang="es-US" sz="3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s-US" sz="36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se 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pueden encontrar tres </a:t>
            </a:r>
            <a:r>
              <a:rPr lang="es-US" sz="3600" dirty="0" err="1" smtClean="0">
                <a:solidFill>
                  <a:schemeClr val="accent1">
                    <a:lumMod val="50000"/>
                  </a:schemeClr>
                </a:solidFill>
              </a:rPr>
              <a:t>bursas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la del 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glúteo mayor 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-la más importante- y la de los glúteos medio 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y menor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s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US" sz="3600" b="1" dirty="0">
                <a:solidFill>
                  <a:schemeClr val="accent1">
                    <a:lumMod val="50000"/>
                  </a:schemeClr>
                </a:solidFill>
              </a:rPr>
              <a:t>Bursitis isquiática: 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localizada en la tuberosidad 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del isquion</a:t>
            </a:r>
          </a:p>
          <a:p>
            <a:r>
              <a:rPr lang="es-US" sz="3600" b="1" dirty="0">
                <a:solidFill>
                  <a:schemeClr val="accent1">
                    <a:lumMod val="50000"/>
                  </a:schemeClr>
                </a:solidFill>
              </a:rPr>
              <a:t>Bursitis </a:t>
            </a:r>
            <a:r>
              <a:rPr lang="es-US" sz="3600" b="1" dirty="0" err="1">
                <a:solidFill>
                  <a:schemeClr val="accent1">
                    <a:lumMod val="50000"/>
                  </a:schemeClr>
                </a:solidFill>
              </a:rPr>
              <a:t>psoasilíaca</a:t>
            </a:r>
            <a:r>
              <a:rPr lang="es-US" sz="3600" b="1" dirty="0">
                <a:solidFill>
                  <a:schemeClr val="accent1">
                    <a:lumMod val="50000"/>
                  </a:schemeClr>
                </a:solidFill>
              </a:rPr>
              <a:t> o </a:t>
            </a:r>
            <a:r>
              <a:rPr lang="es-US" sz="3600" b="1" dirty="0" err="1">
                <a:solidFill>
                  <a:schemeClr val="accent1">
                    <a:lumMod val="50000"/>
                  </a:schemeClr>
                </a:solidFill>
              </a:rPr>
              <a:t>ileopectínea</a:t>
            </a:r>
            <a:r>
              <a:rPr lang="es-US" sz="3600" b="1" i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localizada en 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la cara 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anterior de la cápsula articular coxofemoral</a:t>
            </a:r>
          </a:p>
        </p:txBody>
      </p:sp>
    </p:spTree>
    <p:extLst>
      <p:ext uri="{BB962C8B-B14F-4D97-AF65-F5344CB8AC3E}">
        <p14:creationId xmlns="" xmlns:p14="http://schemas.microsoft.com/office/powerpoint/2010/main" val="17226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D1F973D3-3095-C412-92AB-6435ACF296B0}"/>
              </a:ext>
            </a:extLst>
          </p:cNvPr>
          <p:cNvSpPr txBox="1"/>
          <p:nvPr/>
        </p:nvSpPr>
        <p:spPr>
          <a:xfrm>
            <a:off x="2209800" y="60198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i="0" u="none" strike="noStrike" baseline="0" dirty="0" smtClean="0">
                <a:solidFill>
                  <a:schemeClr val="accent1">
                    <a:lumMod val="50000"/>
                  </a:schemeClr>
                </a:solidFill>
              </a:rPr>
              <a:t>Bursitis de la cadera</a:t>
            </a:r>
            <a:endParaRPr lang="es-ES" sz="3200" b="1" i="0" u="none" strike="noStrike" baseline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587476"/>
            <a:ext cx="4876799" cy="534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66811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152400" y="762000"/>
            <a:ext cx="876299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Otras causas de dolor en la cadera</a:t>
            </a:r>
          </a:p>
          <a:p>
            <a:pPr>
              <a:buFont typeface="Arial" pitchFamily="34" charset="0"/>
              <a:buChar char="•"/>
            </a:pPr>
            <a:r>
              <a:rPr lang="es-US" sz="2800" dirty="0">
                <a:solidFill>
                  <a:schemeClr val="accent1">
                    <a:lumMod val="50000"/>
                  </a:schemeClr>
                </a:solidFill>
              </a:rPr>
              <a:t>Fascitis de la fascia 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lata</a:t>
            </a:r>
          </a:p>
          <a:p>
            <a:pPr>
              <a:buFont typeface="Arial" pitchFamily="34" charset="0"/>
              <a:buChar char="•"/>
            </a:pP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Cadera en resorte </a:t>
            </a:r>
          </a:p>
          <a:p>
            <a:pPr>
              <a:buFont typeface="Arial" pitchFamily="34" charset="0"/>
              <a:buChar char="•"/>
            </a:pP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Tendinitis</a:t>
            </a:r>
          </a:p>
          <a:p>
            <a:pPr>
              <a:buFont typeface="Arial" pitchFamily="34" charset="0"/>
              <a:buChar char="•"/>
            </a:pP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Fracturas </a:t>
            </a:r>
            <a:r>
              <a:rPr lang="es-US" sz="2800" dirty="0">
                <a:solidFill>
                  <a:schemeClr val="accent1">
                    <a:lumMod val="50000"/>
                  </a:schemeClr>
                </a:solidFill>
              </a:rPr>
              <a:t>por tensión 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ósea</a:t>
            </a:r>
          </a:p>
          <a:p>
            <a:pPr>
              <a:buFont typeface="Arial" pitchFamily="34" charset="0"/>
              <a:buChar char="•"/>
            </a:pP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2800" dirty="0">
                <a:solidFill>
                  <a:schemeClr val="accent1">
                    <a:lumMod val="50000"/>
                  </a:schemeClr>
                </a:solidFill>
              </a:rPr>
              <a:t>Fracturas por 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avulsión</a:t>
            </a:r>
          </a:p>
          <a:p>
            <a:pPr>
              <a:buFont typeface="Arial" pitchFamily="34" charset="0"/>
              <a:buChar char="•"/>
            </a:pP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Osteítis </a:t>
            </a:r>
            <a:r>
              <a:rPr lang="es-US" sz="2800" dirty="0">
                <a:solidFill>
                  <a:schemeClr val="accent1">
                    <a:lumMod val="50000"/>
                  </a:schemeClr>
                </a:solidFill>
              </a:rPr>
              <a:t>del 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pubis</a:t>
            </a:r>
          </a:p>
          <a:p>
            <a:pPr>
              <a:buFont typeface="Arial" pitchFamily="34" charset="0"/>
              <a:buChar char="•"/>
            </a:pP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Síndromes </a:t>
            </a:r>
            <a:r>
              <a:rPr lang="es-US" sz="2800" dirty="0">
                <a:solidFill>
                  <a:schemeClr val="accent1">
                    <a:lumMod val="50000"/>
                  </a:schemeClr>
                </a:solidFill>
              </a:rPr>
              <a:t>de compresión 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neurológica (</a:t>
            </a:r>
            <a:r>
              <a:rPr lang="es-US" sz="2800" dirty="0" err="1" smtClean="0">
                <a:solidFill>
                  <a:schemeClr val="accent1">
                    <a:lumMod val="50000"/>
                  </a:schemeClr>
                </a:solidFill>
              </a:rPr>
              <a:t>ciatalgias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s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Meralgia parestésica (</a:t>
            </a:r>
            <a:r>
              <a:rPr lang="es-US" sz="2800" dirty="0">
                <a:solidFill>
                  <a:schemeClr val="accent1">
                    <a:lumMod val="50000"/>
                  </a:schemeClr>
                </a:solidFill>
              </a:rPr>
              <a:t>compresión 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del nervio </a:t>
            </a:r>
            <a:r>
              <a:rPr lang="es-US" sz="2800" dirty="0" err="1" smtClean="0">
                <a:solidFill>
                  <a:schemeClr val="accent1">
                    <a:lumMod val="50000"/>
                  </a:schemeClr>
                </a:solidFill>
              </a:rPr>
              <a:t>femorocutáneo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Osteoporosis transitoria de cadera:</a:t>
            </a:r>
          </a:p>
          <a:p>
            <a:endParaRPr lang="es-US" sz="2400" i="1" dirty="0" smtClean="0"/>
          </a:p>
          <a:p>
            <a:endParaRPr lang="es-US" sz="2400" dirty="0" smtClean="0"/>
          </a:p>
          <a:p>
            <a:endParaRPr lang="es-US" sz="2400" dirty="0" smtClean="0"/>
          </a:p>
          <a:p>
            <a:endParaRPr lang="es-US" sz="2400" dirty="0" smtClean="0"/>
          </a:p>
          <a:p>
            <a:endParaRPr lang="es-US" sz="2400" dirty="0" smtClean="0"/>
          </a:p>
          <a:p>
            <a:r>
              <a:rPr lang="es-US" sz="2400" dirty="0" smtClean="0"/>
              <a:t> 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0068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78" y="1295400"/>
            <a:ext cx="9108822" cy="379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804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398758" y="914400"/>
            <a:ext cx="87452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Rodilla dolorosa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La articulación está conformada por huesos, cartílagos, músculos, tendones y ligamentos especializados en soportar peso y proporcionar estabilidad</a:t>
            </a:r>
            <a:endParaRPr lang="es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dolor de la rodilla es muy frecuente 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adolescentes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y en adultos jóvenes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predominan las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lesiones de tipo traumático 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en el adulto mayor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los procesos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inflamatorios y degenerativos.</a:t>
            </a:r>
          </a:p>
        </p:txBody>
      </p:sp>
    </p:spTree>
    <p:extLst>
      <p:ext uri="{BB962C8B-B14F-4D97-AF65-F5344CB8AC3E}">
        <p14:creationId xmlns="" xmlns:p14="http://schemas.microsoft.com/office/powerpoint/2010/main" val="18641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170158" y="786110"/>
            <a:ext cx="874524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Rodilla dolorosa</a:t>
            </a:r>
          </a:p>
          <a:p>
            <a:endParaRPr lang="es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dolor de los tejidos blandos extrarticular casi siempre es debido a una afección local y rara vez es referido.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Dolor referido a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a rodilla por presentar una afección en la cadera</a:t>
            </a:r>
            <a:endParaRPr lang="es-US" sz="3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US" sz="3200" dirty="0" smtClean="0"/>
          </a:p>
          <a:p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41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170158" y="786110"/>
            <a:ext cx="874524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Rodilla dolorosa</a:t>
            </a:r>
          </a:p>
          <a:p>
            <a:endParaRPr lang="es-US" sz="1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Síndrome s dolorosos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rodilla</a:t>
            </a:r>
          </a:p>
          <a:p>
            <a:pPr>
              <a:buFont typeface="Arial" pitchFamily="34" charset="0"/>
              <a:buChar char="•"/>
            </a:pPr>
            <a:r>
              <a:rPr lang="es-US" sz="3000" dirty="0" smtClean="0">
                <a:solidFill>
                  <a:schemeClr val="accent1">
                    <a:lumMod val="50000"/>
                  </a:schemeClr>
                </a:solidFill>
              </a:rPr>
              <a:t>Luxación rotuliana</a:t>
            </a:r>
          </a:p>
          <a:p>
            <a:pPr>
              <a:buFont typeface="Arial" pitchFamily="34" charset="0"/>
              <a:buChar char="•"/>
            </a:pPr>
            <a:r>
              <a:rPr lang="es-US" sz="3000" dirty="0" smtClean="0">
                <a:solidFill>
                  <a:schemeClr val="accent1">
                    <a:lumMod val="50000"/>
                  </a:schemeClr>
                </a:solidFill>
              </a:rPr>
              <a:t>Condromalacia rotuliana</a:t>
            </a:r>
          </a:p>
          <a:p>
            <a:pPr>
              <a:buFont typeface="Arial" pitchFamily="34" charset="0"/>
              <a:buChar char="•"/>
            </a:pPr>
            <a:r>
              <a:rPr lang="es-US" sz="3000" dirty="0" smtClean="0">
                <a:solidFill>
                  <a:schemeClr val="accent1">
                    <a:lumMod val="50000"/>
                  </a:schemeClr>
                </a:solidFill>
              </a:rPr>
              <a:t>Lesiones de los meniscos</a:t>
            </a:r>
          </a:p>
          <a:p>
            <a:pPr lvl="1">
              <a:buFont typeface="Courier New" pitchFamily="49" charset="0"/>
              <a:buChar char="o"/>
            </a:pPr>
            <a:r>
              <a:rPr lang="es-US" sz="3000" dirty="0" smtClean="0">
                <a:solidFill>
                  <a:schemeClr val="accent1">
                    <a:lumMod val="50000"/>
                  </a:schemeClr>
                </a:solidFill>
              </a:rPr>
              <a:t>Roturas de menisco</a:t>
            </a:r>
          </a:p>
          <a:p>
            <a:pPr lvl="1">
              <a:buFont typeface="Courier New" pitchFamily="49" charset="0"/>
              <a:buChar char="o"/>
            </a:pPr>
            <a:r>
              <a:rPr lang="es-US" sz="3000" dirty="0" smtClean="0">
                <a:solidFill>
                  <a:schemeClr val="accent1">
                    <a:lumMod val="50000"/>
                  </a:schemeClr>
                </a:solidFill>
              </a:rPr>
              <a:t>Menisco dicoide</a:t>
            </a:r>
          </a:p>
          <a:p>
            <a:pPr>
              <a:buFont typeface="Arial" pitchFamily="34" charset="0"/>
              <a:buChar char="•"/>
            </a:pPr>
            <a:r>
              <a:rPr lang="es-US" sz="3000" dirty="0" smtClean="0">
                <a:solidFill>
                  <a:schemeClr val="accent1">
                    <a:lumMod val="50000"/>
                  </a:schemeClr>
                </a:solidFill>
              </a:rPr>
              <a:t>Lesiones de los ligamentos (integridad de los ligamentos colaterales (medial y lateral) y de los cruzados (anterior y posterior).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41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39266"/>
            <a:ext cx="7772400" cy="583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66461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50127"/>
            <a:ext cx="8229600" cy="615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66461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228600" y="571917"/>
            <a:ext cx="874524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Bursitis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Bursitis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prepatelar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Bursitis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infrapatelar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Bursitis anserina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quiste poplíteo o “quiste de Baker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”: Bursas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existentes en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hueco poplíteo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Síndrome de plica sinovial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Enfermedad de Pellegrini-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Stieda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: calcificación del ligamento colateral interno de la rodilla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Enfermedad de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Osgood-Schlatter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Osteocondritis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disecante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Sinovitis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villonodular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 pigmentada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565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CD7615FF-07D3-3B4C-1A7B-508A50F8446C}"/>
              </a:ext>
            </a:extLst>
          </p:cNvPr>
          <p:cNvSpPr txBox="1"/>
          <p:nvPr/>
        </p:nvSpPr>
        <p:spPr>
          <a:xfrm>
            <a:off x="609600" y="980728"/>
            <a:ext cx="76961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CONCEPTO</a:t>
            </a:r>
          </a:p>
          <a:p>
            <a:pPr algn="just"/>
            <a:r>
              <a:rPr lang="es-ES" sz="3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Si el nombre de reuma o reumatismo se asocia a todas las causas que producen dolor en el aparato locomotor, Se denomina reumatismo de partes blandas al “Síndrome doloroso del aparato músculo-esquelético”, en las cuales se excluyen las afecciones de las articulaciones y de los huesos.</a:t>
            </a:r>
          </a:p>
        </p:txBody>
      </p:sp>
    </p:spTree>
    <p:extLst>
      <p:ext uri="{BB962C8B-B14F-4D97-AF65-F5344CB8AC3E}">
        <p14:creationId xmlns="" xmlns:p14="http://schemas.microsoft.com/office/powerpoint/2010/main" val="2605246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C5EEA354-880A-9CFD-F6AC-5DF4AC4B3C70}"/>
              </a:ext>
            </a:extLst>
          </p:cNvPr>
          <p:cNvSpPr txBox="1"/>
          <p:nvPr/>
        </p:nvSpPr>
        <p:spPr>
          <a:xfrm>
            <a:off x="246888" y="722004"/>
            <a:ext cx="84353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Pie doloroso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pie constituye una unidad compuesta por diferentes elementos que funcionan de manera armónica 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Se pude dividir en tres subunidades: </a:t>
            </a:r>
          </a:p>
          <a:p>
            <a:pPr lvl="1">
              <a:buFont typeface="Wingdings" pitchFamily="2" charset="2"/>
              <a:buChar char="§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retropié</a:t>
            </a:r>
          </a:p>
          <a:p>
            <a:pPr lvl="1">
              <a:buFont typeface="Wingdings" pitchFamily="2" charset="2"/>
              <a:buChar char="§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mediopié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antepié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8322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C5EEA354-880A-9CFD-F6AC-5DF4AC4B3C70}"/>
              </a:ext>
            </a:extLst>
          </p:cNvPr>
          <p:cNvSpPr txBox="1"/>
          <p:nvPr/>
        </p:nvSpPr>
        <p:spPr>
          <a:xfrm>
            <a:off x="150876" y="593987"/>
            <a:ext cx="89931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b="1" dirty="0">
                <a:solidFill>
                  <a:schemeClr val="accent1">
                    <a:lumMod val="50000"/>
                  </a:schemeClr>
                </a:solidFill>
              </a:rPr>
              <a:t>Arcos del pie</a:t>
            </a:r>
          </a:p>
          <a:p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Los arcos del pie resultan de la disposición anatómica</a:t>
            </a:r>
          </a:p>
          <a:p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de los huesos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elementos estabilizadores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estáticos (ligamentos, aponeurosis) y dinámicos</a:t>
            </a:r>
          </a:p>
          <a:p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(músculos, tendones).</a:t>
            </a:r>
          </a:p>
          <a:p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El arco longitudinal interno 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arco longitudinal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externo</a:t>
            </a:r>
          </a:p>
          <a:p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arco transverso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anterior</a:t>
            </a:r>
          </a:p>
          <a:p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El arco transverso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posterior</a:t>
            </a:r>
            <a:endParaRPr lang="es-E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3356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="" xmlns:a16="http://schemas.microsoft.com/office/drawing/2014/main" id="{EF877FA3-AE90-90D6-0CE0-AA4705866052}"/>
              </a:ext>
            </a:extLst>
          </p:cNvPr>
          <p:cNvGraphicFramePr>
            <a:graphicFrameLocks noGrp="1"/>
          </p:cNvGraphicFramePr>
          <p:nvPr/>
        </p:nvGraphicFramePr>
        <p:xfrm>
          <a:off x="1609530" y="719666"/>
          <a:ext cx="60104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235">
                  <a:extLst>
                    <a:ext uri="{9D8B030D-6E8A-4147-A177-3AD203B41FA5}">
                      <a16:colId xmlns="" xmlns:a16="http://schemas.microsoft.com/office/drawing/2014/main" val="3137711612"/>
                    </a:ext>
                  </a:extLst>
                </a:gridCol>
                <a:gridCol w="3005235">
                  <a:extLst>
                    <a:ext uri="{9D8B030D-6E8A-4147-A177-3AD203B41FA5}">
                      <a16:colId xmlns="" xmlns:a16="http://schemas.microsoft.com/office/drawing/2014/main" val="1455467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536022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E647CA9F-2F54-8005-9C74-35A197E42EEF}"/>
              </a:ext>
            </a:extLst>
          </p:cNvPr>
          <p:cNvSpPr txBox="1"/>
          <p:nvPr/>
        </p:nvSpPr>
        <p:spPr>
          <a:xfrm>
            <a:off x="877825" y="719667"/>
            <a:ext cx="78136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Estructuras </a:t>
            </a:r>
            <a:r>
              <a:rPr lang="es-US" sz="3600" b="1" dirty="0">
                <a:solidFill>
                  <a:schemeClr val="accent1">
                    <a:lumMod val="50000"/>
                  </a:schemeClr>
                </a:solidFill>
              </a:rPr>
              <a:t>del pie que pueden generar dolor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Articulaciones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- Piel y tejido celular subcutáneo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- Fascia plantar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- Tendones y vainas tendinosas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- Bursas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- Huesos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- Estructuras neurológicas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- Vasos sanguíneos</a:t>
            </a:r>
            <a:endParaRPr lang="es-ES" sz="32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141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="" xmlns:a16="http://schemas.microsoft.com/office/drawing/2014/main" id="{EF877FA3-AE90-90D6-0CE0-AA4705866052}"/>
              </a:ext>
            </a:extLst>
          </p:cNvPr>
          <p:cNvGraphicFramePr>
            <a:graphicFrameLocks noGrp="1"/>
          </p:cNvGraphicFramePr>
          <p:nvPr/>
        </p:nvGraphicFramePr>
        <p:xfrm>
          <a:off x="1609530" y="719666"/>
          <a:ext cx="60104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235">
                  <a:extLst>
                    <a:ext uri="{9D8B030D-6E8A-4147-A177-3AD203B41FA5}">
                      <a16:colId xmlns="" xmlns:a16="http://schemas.microsoft.com/office/drawing/2014/main" val="3137711612"/>
                    </a:ext>
                  </a:extLst>
                </a:gridCol>
                <a:gridCol w="3005235">
                  <a:extLst>
                    <a:ext uri="{9D8B030D-6E8A-4147-A177-3AD203B41FA5}">
                      <a16:colId xmlns="" xmlns:a16="http://schemas.microsoft.com/office/drawing/2014/main" val="1455467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536022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E647CA9F-2F54-8005-9C74-35A197E42EEF}"/>
              </a:ext>
            </a:extLst>
          </p:cNvPr>
          <p:cNvSpPr txBox="1"/>
          <p:nvPr/>
        </p:nvSpPr>
        <p:spPr>
          <a:xfrm>
            <a:off x="246888" y="500211"/>
            <a:ext cx="85725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Causas de dolor de pie</a:t>
            </a:r>
          </a:p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Pie </a:t>
            </a:r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plano lateral: </a:t>
            </a:r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da lugar al pie valgo</a:t>
            </a:r>
            <a:endParaRPr lang="es-US" sz="3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Consiste en la disminución, la pérdida o, 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inclusive, la 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inversión del arco longitudinal 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interno</a:t>
            </a:r>
          </a:p>
          <a:p>
            <a:pPr lvl="1">
              <a:buFont typeface="Arial" pitchFamily="34" charset="0"/>
              <a:buChar char="•"/>
            </a:pP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Congénito</a:t>
            </a:r>
          </a:p>
          <a:p>
            <a:pPr lvl="1">
              <a:buFont typeface="Arial" pitchFamily="34" charset="0"/>
              <a:buChar char="•"/>
            </a:pP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Adquirido</a:t>
            </a:r>
          </a:p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Pie cavo:</a:t>
            </a:r>
          </a:p>
          <a:p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Esta deformidad, menos conocida que el pie plano, es según algunos autores mucho más frecuente</a:t>
            </a:r>
            <a:endParaRPr lang="es-US" sz="6600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0075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="" xmlns:a16="http://schemas.microsoft.com/office/drawing/2014/main" id="{EF877FA3-AE90-90D6-0CE0-AA4705866052}"/>
              </a:ext>
            </a:extLst>
          </p:cNvPr>
          <p:cNvGraphicFramePr>
            <a:graphicFrameLocks noGrp="1"/>
          </p:cNvGraphicFramePr>
          <p:nvPr/>
        </p:nvGraphicFramePr>
        <p:xfrm>
          <a:off x="1609530" y="719666"/>
          <a:ext cx="60104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235">
                  <a:extLst>
                    <a:ext uri="{9D8B030D-6E8A-4147-A177-3AD203B41FA5}">
                      <a16:colId xmlns="" xmlns:a16="http://schemas.microsoft.com/office/drawing/2014/main" val="3137711612"/>
                    </a:ext>
                  </a:extLst>
                </a:gridCol>
                <a:gridCol w="3005235">
                  <a:extLst>
                    <a:ext uri="{9D8B030D-6E8A-4147-A177-3AD203B41FA5}">
                      <a16:colId xmlns="" xmlns:a16="http://schemas.microsoft.com/office/drawing/2014/main" val="1455467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536022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E647CA9F-2F54-8005-9C74-35A197E42EEF}"/>
              </a:ext>
            </a:extLst>
          </p:cNvPr>
          <p:cNvSpPr txBox="1"/>
          <p:nvPr/>
        </p:nvSpPr>
        <p:spPr>
          <a:xfrm>
            <a:off x="246888" y="500211"/>
            <a:ext cx="8572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0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37163"/>
            <a:ext cx="7010400" cy="501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33400" y="59436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800" b="1" dirty="0" smtClean="0">
                <a:solidFill>
                  <a:schemeClr val="accent1">
                    <a:lumMod val="50000"/>
                  </a:schemeClr>
                </a:solidFill>
              </a:rPr>
              <a:t>Pie plano del arco interno</a:t>
            </a:r>
            <a:endParaRPr lang="es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0075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="" xmlns:a16="http://schemas.microsoft.com/office/drawing/2014/main" id="{EF877FA3-AE90-90D6-0CE0-AA4705866052}"/>
              </a:ext>
            </a:extLst>
          </p:cNvPr>
          <p:cNvGraphicFramePr>
            <a:graphicFrameLocks noGrp="1"/>
          </p:cNvGraphicFramePr>
          <p:nvPr/>
        </p:nvGraphicFramePr>
        <p:xfrm>
          <a:off x="1609530" y="719666"/>
          <a:ext cx="60104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235">
                  <a:extLst>
                    <a:ext uri="{9D8B030D-6E8A-4147-A177-3AD203B41FA5}">
                      <a16:colId xmlns="" xmlns:a16="http://schemas.microsoft.com/office/drawing/2014/main" val="3137711612"/>
                    </a:ext>
                  </a:extLst>
                </a:gridCol>
                <a:gridCol w="3005235">
                  <a:extLst>
                    <a:ext uri="{9D8B030D-6E8A-4147-A177-3AD203B41FA5}">
                      <a16:colId xmlns="" xmlns:a16="http://schemas.microsoft.com/office/drawing/2014/main" val="1455467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5360228"/>
                  </a:ext>
                </a:extLst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806" y="685800"/>
            <a:ext cx="8684229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914400" y="59436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800" b="1" dirty="0" smtClean="0">
                <a:solidFill>
                  <a:schemeClr val="accent1">
                    <a:lumMod val="50000"/>
                  </a:schemeClr>
                </a:solidFill>
              </a:rPr>
              <a:t>Desviación en valgo del </a:t>
            </a:r>
            <a:r>
              <a:rPr lang="es-US" sz="2800" b="1" dirty="0" err="1" smtClean="0">
                <a:solidFill>
                  <a:schemeClr val="accent1">
                    <a:lumMod val="50000"/>
                  </a:schemeClr>
                </a:solidFill>
              </a:rPr>
              <a:t>retropie</a:t>
            </a:r>
            <a:endParaRPr lang="es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0469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="" xmlns:a16="http://schemas.microsoft.com/office/drawing/2014/main" id="{EF877FA3-AE90-90D6-0CE0-AA4705866052}"/>
              </a:ext>
            </a:extLst>
          </p:cNvPr>
          <p:cNvGraphicFramePr>
            <a:graphicFrameLocks noGrp="1"/>
          </p:cNvGraphicFramePr>
          <p:nvPr/>
        </p:nvGraphicFramePr>
        <p:xfrm>
          <a:off x="1609530" y="719666"/>
          <a:ext cx="60104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235">
                  <a:extLst>
                    <a:ext uri="{9D8B030D-6E8A-4147-A177-3AD203B41FA5}">
                      <a16:colId xmlns="" xmlns:a16="http://schemas.microsoft.com/office/drawing/2014/main" val="3137711612"/>
                    </a:ext>
                  </a:extLst>
                </a:gridCol>
                <a:gridCol w="3005235">
                  <a:extLst>
                    <a:ext uri="{9D8B030D-6E8A-4147-A177-3AD203B41FA5}">
                      <a16:colId xmlns="" xmlns:a16="http://schemas.microsoft.com/office/drawing/2014/main" val="1455467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5360228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914400" y="59436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800" b="1" dirty="0" smtClean="0">
                <a:solidFill>
                  <a:schemeClr val="accent1">
                    <a:lumMod val="50000"/>
                  </a:schemeClr>
                </a:solidFill>
              </a:rPr>
              <a:t>Pie cavo: arco </a:t>
            </a:r>
            <a:r>
              <a:rPr lang="es-US" sz="2800" b="1" smtClean="0">
                <a:solidFill>
                  <a:schemeClr val="accent1">
                    <a:lumMod val="50000"/>
                  </a:schemeClr>
                </a:solidFill>
              </a:rPr>
              <a:t>longitudinal interno elevado</a:t>
            </a:r>
            <a:endParaRPr lang="es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677255"/>
            <a:ext cx="7848600" cy="506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0469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="" xmlns:a16="http://schemas.microsoft.com/office/drawing/2014/main" id="{EF877FA3-AE90-90D6-0CE0-AA4705866052}"/>
              </a:ext>
            </a:extLst>
          </p:cNvPr>
          <p:cNvGraphicFramePr>
            <a:graphicFrameLocks noGrp="1"/>
          </p:cNvGraphicFramePr>
          <p:nvPr/>
        </p:nvGraphicFramePr>
        <p:xfrm>
          <a:off x="1609530" y="719666"/>
          <a:ext cx="60104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235">
                  <a:extLst>
                    <a:ext uri="{9D8B030D-6E8A-4147-A177-3AD203B41FA5}">
                      <a16:colId xmlns="" xmlns:a16="http://schemas.microsoft.com/office/drawing/2014/main" val="3137711612"/>
                    </a:ext>
                  </a:extLst>
                </a:gridCol>
                <a:gridCol w="3005235">
                  <a:extLst>
                    <a:ext uri="{9D8B030D-6E8A-4147-A177-3AD203B41FA5}">
                      <a16:colId xmlns="" xmlns:a16="http://schemas.microsoft.com/office/drawing/2014/main" val="1455467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536022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E647CA9F-2F54-8005-9C74-35A197E42EEF}"/>
              </a:ext>
            </a:extLst>
          </p:cNvPr>
          <p:cNvSpPr txBox="1"/>
          <p:nvPr/>
        </p:nvSpPr>
        <p:spPr>
          <a:xfrm>
            <a:off x="246888" y="500211"/>
            <a:ext cx="85725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Causas de dolor de pie</a:t>
            </a:r>
          </a:p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Pie </a:t>
            </a:r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plano </a:t>
            </a:r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anterior: </a:t>
            </a:r>
            <a:r>
              <a:rPr lang="es-US" sz="3200" b="1" dirty="0" smtClean="0">
                <a:solidFill>
                  <a:schemeClr val="accent1">
                    <a:lumMod val="50000"/>
                  </a:schemeClr>
                </a:solidFill>
              </a:rPr>
              <a:t>da lugar al pie </a:t>
            </a:r>
            <a:r>
              <a:rPr lang="es-US" sz="3200" b="1" dirty="0" smtClean="0">
                <a:solidFill>
                  <a:schemeClr val="accent1">
                    <a:lumMod val="50000"/>
                  </a:schemeClr>
                </a:solidFill>
              </a:rPr>
              <a:t>insuficiente</a:t>
            </a:r>
          </a:p>
          <a:p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Es debido a la caída del arco transversal anterior con subluxación interna del los dedos 1ro y 5to, y los tres dedos del medio en martillo</a:t>
            </a:r>
          </a:p>
          <a:p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Es el pie plano que más manifestaciones clínicas presenta</a:t>
            </a:r>
            <a:endParaRPr lang="es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0075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1" y="614790"/>
            <a:ext cx="6477000" cy="520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228600" y="6172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800" b="1" dirty="0" smtClean="0">
                <a:solidFill>
                  <a:schemeClr val="accent1">
                    <a:lumMod val="50000"/>
                  </a:schemeClr>
                </a:solidFill>
              </a:rPr>
              <a:t>Pie plano anterior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US" sz="2800" dirty="0" err="1" smtClean="0">
                <a:solidFill>
                  <a:schemeClr val="accent1">
                    <a:lumMod val="50000"/>
                  </a:schemeClr>
                </a:solidFill>
              </a:rPr>
              <a:t>Hallus</a:t>
            </a:r>
            <a:r>
              <a:rPr lang="es-US" sz="2800" dirty="0" smtClean="0">
                <a:solidFill>
                  <a:schemeClr val="accent1">
                    <a:lumMod val="50000"/>
                  </a:schemeClr>
                </a:solidFill>
              </a:rPr>
              <a:t> valgo y dedos en martillos</a:t>
            </a:r>
            <a:endParaRPr lang="es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764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BAB0E734-184B-F0A4-2EA2-847CE64C764D}"/>
              </a:ext>
            </a:extLst>
          </p:cNvPr>
          <p:cNvSpPr txBox="1"/>
          <p:nvPr/>
        </p:nvSpPr>
        <p:spPr>
          <a:xfrm>
            <a:off x="381000" y="609600"/>
            <a:ext cx="853439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Otras causas de dolor de pie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hallux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valgus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hallux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rigidus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Patologías de los huesos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sesamoideos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Neuroma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Morton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Fracturas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fatiga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Bursitis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calcánea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retroaquiliana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Bursitis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aquiliana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subcutánea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Fascitis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plantar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Bursitis </a:t>
            </a:r>
            <a:r>
              <a:rPr lang="es-US" sz="3200" dirty="0" err="1" smtClean="0">
                <a:solidFill>
                  <a:schemeClr val="accent1">
                    <a:lumMod val="50000"/>
                  </a:schemeClr>
                </a:solidFill>
              </a:rPr>
              <a:t>infracalcánea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Cojinete graso plantar doloroso</a:t>
            </a:r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200" dirty="0" err="1" smtClean="0">
                <a:solidFill>
                  <a:srgbClr val="FF0000"/>
                </a:solidFill>
              </a:rPr>
              <a:t>Talalgias</a:t>
            </a:r>
            <a:endParaRPr lang="es-E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76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1B64631B-BCEE-0D50-C79D-107D6312705C}"/>
              </a:ext>
            </a:extLst>
          </p:cNvPr>
          <p:cNvSpPr txBox="1"/>
          <p:nvPr/>
        </p:nvSpPr>
        <p:spPr>
          <a:xfrm>
            <a:off x="381000" y="908722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CARACTERISTICAS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Los reumatismos de partes blandas son un amplio grupo de afecciones reumáticas de diferentes causas y variadas manifestaciones clínicas.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Aproximadamente la tercera parte de los pacientes que atiende el reumatólogo fuera del ámbito hospitalario tiene un reumatismo de parte blanda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Se ha estimado que el 95 % de las personas que llegan a la adultes han sufrido al menos un reumatismo de partes blandas</a:t>
            </a:r>
          </a:p>
        </p:txBody>
      </p:sp>
    </p:spTree>
    <p:extLst>
      <p:ext uri="{BB962C8B-B14F-4D97-AF65-F5344CB8AC3E}">
        <p14:creationId xmlns="" xmlns:p14="http://schemas.microsoft.com/office/powerpoint/2010/main" val="1221823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81000" y="1447800"/>
          <a:ext cx="845820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100"/>
                <a:gridCol w="4229100"/>
              </a:tblGrid>
              <a:tr h="51816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Tendinitis </a:t>
                      </a:r>
                      <a:r>
                        <a:rPr lang="es-US" sz="28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aquiliana</a:t>
                      </a:r>
                      <a:endParaRPr lang="es-US" sz="280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Bursitis </a:t>
                      </a:r>
                      <a:r>
                        <a:rPr lang="es-US" sz="28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retrocalcánea</a:t>
                      </a:r>
                      <a:endParaRPr lang="es-US" sz="280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Bursitis </a:t>
                      </a:r>
                      <a:r>
                        <a:rPr lang="es-US" sz="28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retroaquiliana</a:t>
                      </a:r>
                      <a:endParaRPr lang="es-US" sz="280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Entesopatía</a:t>
                      </a: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US" sz="28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aquiliana</a:t>
                      </a: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asociada a enfermedades reumáticas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Fascitis plantar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Ruptura de la fascia plantar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Bursitis </a:t>
                      </a:r>
                      <a:r>
                        <a:rPr lang="es-US" sz="28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infracalcánea</a:t>
                      </a:r>
                      <a:endParaRPr lang="es-US" sz="280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Cojinete graso plantar doloroso</a:t>
                      </a:r>
                      <a:endParaRPr lang="es-US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Artritis </a:t>
                      </a:r>
                      <a:r>
                        <a:rPr lang="es-US" sz="28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subtalar</a:t>
                      </a:r>
                      <a:endParaRPr lang="es-US" sz="2800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Compresión del nervio calcáneo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Lesiones óseas del calcáneo</a:t>
                      </a:r>
                    </a:p>
                    <a:p>
                      <a:pPr lvl="1">
                        <a:buFont typeface="Courier New" pitchFamily="49" charset="0"/>
                        <a:buChar char="o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Fracturas</a:t>
                      </a:r>
                    </a:p>
                    <a:p>
                      <a:pPr lvl="1">
                        <a:buFont typeface="Courier New" pitchFamily="49" charset="0"/>
                        <a:buChar char="o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Fracturas de fatiga</a:t>
                      </a:r>
                    </a:p>
                    <a:p>
                      <a:pPr lvl="1">
                        <a:buFont typeface="Courier New" pitchFamily="49" charset="0"/>
                        <a:buChar char="o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Exostosis</a:t>
                      </a:r>
                    </a:p>
                    <a:p>
                      <a:pPr lvl="1">
                        <a:buFont typeface="Courier New" pitchFamily="49" charset="0"/>
                        <a:buChar char="o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Infecciones</a:t>
                      </a:r>
                    </a:p>
                    <a:p>
                      <a:pPr lvl="1">
                        <a:buFont typeface="Courier New" pitchFamily="49" charset="0"/>
                        <a:buChar char="o"/>
                      </a:pP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Neoplasias</a:t>
                      </a:r>
                    </a:p>
                    <a:p>
                      <a:pPr lvl="1">
                        <a:buFont typeface="Courier New" pitchFamily="49" charset="0"/>
                        <a:buChar char="o"/>
                      </a:pPr>
                      <a:r>
                        <a:rPr lang="es-US" sz="28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Osteocondritis</a:t>
                      </a: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(enfermedad de </a:t>
                      </a:r>
                      <a:r>
                        <a:rPr lang="es-US" sz="28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Sever</a:t>
                      </a:r>
                      <a:r>
                        <a:rPr lang="es-US" sz="2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US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09600" y="6096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Causas de </a:t>
            </a:r>
            <a:r>
              <a:rPr lang="es-US" sz="3600" b="1" dirty="0" err="1" smtClean="0">
                <a:solidFill>
                  <a:schemeClr val="accent1">
                    <a:lumMod val="50000"/>
                  </a:schemeClr>
                </a:solidFill>
              </a:rPr>
              <a:t>talalgia</a:t>
            </a:r>
            <a:endParaRPr lang="es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764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BAB0E734-184B-F0A4-2EA2-847CE64C764D}"/>
              </a:ext>
            </a:extLst>
          </p:cNvPr>
          <p:cNvSpPr txBox="1"/>
          <p:nvPr/>
        </p:nvSpPr>
        <p:spPr>
          <a:xfrm>
            <a:off x="2211705" y="2057401"/>
            <a:ext cx="5160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gracias</a:t>
            </a:r>
          </a:p>
        </p:txBody>
      </p:sp>
    </p:spTree>
    <p:extLst>
      <p:ext uri="{BB962C8B-B14F-4D97-AF65-F5344CB8AC3E}">
        <p14:creationId xmlns="" xmlns:p14="http://schemas.microsoft.com/office/powerpoint/2010/main" val="2925764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ACD21C00-76C8-D5DA-7757-ACA7419B712A}"/>
              </a:ext>
            </a:extLst>
          </p:cNvPr>
          <p:cNvSpPr txBox="1"/>
          <p:nvPr/>
        </p:nvSpPr>
        <p:spPr>
          <a:xfrm>
            <a:off x="914400" y="476674"/>
            <a:ext cx="6858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Reumatismo de partes blandas localizados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Bursitis, las tendinitis y fascitis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Neuropatías por compresión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Síndrome doloroso regional complejo</a:t>
            </a:r>
          </a:p>
          <a:p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Reumatismo de partes blandas generalizados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Fibromialgia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Síndrome de fatiga crónica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Dolor musculoesquelético en niños</a:t>
            </a:r>
          </a:p>
          <a:p>
            <a:r>
              <a:rPr lang="es-ES" sz="2400" b="1" dirty="0">
                <a:solidFill>
                  <a:srgbClr val="C00000"/>
                </a:solidFill>
                <a:latin typeface="Calibri"/>
              </a:rPr>
              <a:t>Síndromes dolorosos regionales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Calibri"/>
              </a:rPr>
              <a:t>mano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Calibri"/>
              </a:rPr>
              <a:t>hombro doloroso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Calibri"/>
              </a:rPr>
              <a:t>dolor cervical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0000"/>
                </a:solidFill>
                <a:latin typeface="Calibri"/>
              </a:rPr>
              <a:t>cadera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0000"/>
                </a:solidFill>
                <a:latin typeface="Calibri"/>
              </a:rPr>
              <a:t>rodilla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0000"/>
                </a:solidFill>
                <a:latin typeface="Calibri"/>
              </a:rPr>
              <a:t>pie doloroso</a:t>
            </a:r>
          </a:p>
        </p:txBody>
      </p:sp>
    </p:spTree>
    <p:extLst>
      <p:ext uri="{BB962C8B-B14F-4D97-AF65-F5344CB8AC3E}">
        <p14:creationId xmlns="" xmlns:p14="http://schemas.microsoft.com/office/powerpoint/2010/main" val="278532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533400" y="838200"/>
            <a:ext cx="8077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Cadera Dolorosa</a:t>
            </a:r>
          </a:p>
          <a:p>
            <a:endParaRPr lang="es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zona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comprendida entre: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cara anterior: el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ligamento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inguinal y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tercio medio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del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muslo </a:t>
            </a:r>
          </a:p>
          <a:p>
            <a:pPr>
              <a:buFont typeface="Arial" pitchFamily="34" charset="0"/>
              <a:buChar char="•"/>
            </a:pP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cara posterior: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desde la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cresta ilíaca hasta tercio 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medio del </a:t>
            </a:r>
            <a:r>
              <a:rPr lang="es-US" sz="3200" dirty="0" smtClean="0">
                <a:solidFill>
                  <a:schemeClr val="accent1">
                    <a:lumMod val="50000"/>
                  </a:schemeClr>
                </a:solidFill>
              </a:rPr>
              <a:t>muslo</a:t>
            </a:r>
            <a:endParaRPr lang="es-ES" sz="3200" b="0" i="0" u="none" strike="noStrike" baseline="0" dirty="0">
              <a:solidFill>
                <a:schemeClr val="accent1">
                  <a:lumMod val="50000"/>
                </a:schemeClr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1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304801" y="858640"/>
            <a:ext cx="83057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Ligamento de la cadera</a:t>
            </a:r>
            <a:endParaRPr lang="es-US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Ligamento </a:t>
            </a:r>
            <a:r>
              <a:rPr lang="es-US" sz="3200" dirty="0" err="1">
                <a:solidFill>
                  <a:schemeClr val="accent1">
                    <a:lumMod val="50000"/>
                  </a:schemeClr>
                </a:solidFill>
              </a:rPr>
              <a:t>iliofemoral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: el más fuerte de todos, ayuda a mantener la posición erecta </a:t>
            </a:r>
          </a:p>
          <a:p>
            <a:pPr marL="514350" indent="-514350">
              <a:buFont typeface="+mj-lt"/>
              <a:buAutoNum type="arabicPeriod"/>
            </a:pP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Ligamento </a:t>
            </a:r>
            <a:r>
              <a:rPr lang="es-US" sz="3200" dirty="0" err="1">
                <a:solidFill>
                  <a:schemeClr val="accent1">
                    <a:lumMod val="50000"/>
                  </a:schemeClr>
                </a:solidFill>
              </a:rPr>
              <a:t>pubofemoral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Ligamento </a:t>
            </a:r>
            <a:r>
              <a:rPr lang="es-US" sz="3200" dirty="0" err="1">
                <a:solidFill>
                  <a:schemeClr val="accent1">
                    <a:lumMod val="50000"/>
                  </a:schemeClr>
                </a:solidFill>
              </a:rPr>
              <a:t>isquiofemoral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Ligamento transverso </a:t>
            </a:r>
            <a:r>
              <a:rPr lang="es-US" sz="3200" dirty="0" err="1">
                <a:solidFill>
                  <a:schemeClr val="accent1">
                    <a:lumMod val="50000"/>
                  </a:schemeClr>
                </a:solidFill>
              </a:rPr>
              <a:t>acetabular</a:t>
            </a: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US" sz="3200" dirty="0">
                <a:solidFill>
                  <a:schemeClr val="accent1">
                    <a:lumMod val="50000"/>
                  </a:schemeClr>
                </a:solidFill>
              </a:rPr>
              <a:t>Ligamento redondo </a:t>
            </a:r>
          </a:p>
        </p:txBody>
      </p:sp>
    </p:spTree>
    <p:extLst>
      <p:ext uri="{BB962C8B-B14F-4D97-AF65-F5344CB8AC3E}">
        <p14:creationId xmlns="" xmlns:p14="http://schemas.microsoft.com/office/powerpoint/2010/main" val="172266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304801" y="457200"/>
            <a:ext cx="830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Músculos de la cadera</a:t>
            </a:r>
            <a:endParaRPr lang="es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8600" y="1066800"/>
            <a:ext cx="403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400" b="1" dirty="0" smtClean="0">
                <a:solidFill>
                  <a:schemeClr val="accent1">
                    <a:lumMod val="50000"/>
                  </a:schemeClr>
                </a:solidFill>
              </a:rPr>
              <a:t>Músculos </a:t>
            </a:r>
            <a:r>
              <a:rPr lang="es-US" sz="2400" b="1" dirty="0">
                <a:solidFill>
                  <a:schemeClr val="accent1">
                    <a:lumMod val="50000"/>
                  </a:schemeClr>
                </a:solidFill>
              </a:rPr>
              <a:t>flexores </a:t>
            </a:r>
            <a:endParaRPr lang="es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psoasilíaco </a:t>
            </a:r>
          </a:p>
          <a:p>
            <a:pPr marL="457200" indent="-457200">
              <a:buFont typeface="+mj-lt"/>
              <a:buAutoNum type="arabicPeriod"/>
            </a:pP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recto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anterior</a:t>
            </a:r>
          </a:p>
          <a:p>
            <a:pPr marL="457200" indent="-457200">
              <a:buFont typeface="+mj-lt"/>
              <a:buAutoNum type="arabicPeriod"/>
            </a:pP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sartorio</a:t>
            </a:r>
          </a:p>
          <a:p>
            <a:pPr marL="457200" indent="-457200">
              <a:buFont typeface="+mj-lt"/>
              <a:buAutoNum type="arabicPeriod"/>
            </a:pP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pectíneo</a:t>
            </a:r>
          </a:p>
          <a:p>
            <a:pPr marL="457200" indent="-457200">
              <a:buFont typeface="+mj-lt"/>
              <a:buAutoNum type="arabicPeriod"/>
            </a:pP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tensor de la fascia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lata</a:t>
            </a:r>
            <a:endParaRPr lang="es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24400" y="11430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accent1">
                    <a:lumMod val="50000"/>
                  </a:schemeClr>
                </a:solidFill>
              </a:rPr>
              <a:t>Músculos extensores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el glúteo mayor </a:t>
            </a:r>
            <a:endParaRPr lang="es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bíceps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crural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semitendinoso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semimembranoso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04801" y="33528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accent1">
                    <a:lumMod val="50000"/>
                  </a:schemeClr>
                </a:solidFill>
              </a:rPr>
              <a:t>abductores: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 el glúteo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medio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y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el menor.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 (2)</a:t>
            </a:r>
          </a:p>
          <a:p>
            <a:r>
              <a:rPr lang="es-US" sz="2400" b="1" dirty="0" smtClean="0">
                <a:solidFill>
                  <a:schemeClr val="accent1">
                    <a:lumMod val="50000"/>
                  </a:schemeClr>
                </a:solidFill>
              </a:rPr>
              <a:t>aductores :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aductor mayor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, el aductor largo, el aductor corto, el pectíneo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y  el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recto interno.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(5)</a:t>
            </a:r>
          </a:p>
          <a:p>
            <a:r>
              <a:rPr lang="es-US" sz="2400" b="1" dirty="0" smtClean="0">
                <a:solidFill>
                  <a:schemeClr val="accent1">
                    <a:lumMod val="50000"/>
                  </a:schemeClr>
                </a:solidFill>
              </a:rPr>
              <a:t>rotadores </a:t>
            </a:r>
            <a:r>
              <a:rPr lang="es-US" sz="2400" b="1" dirty="0">
                <a:solidFill>
                  <a:schemeClr val="accent1">
                    <a:lumMod val="50000"/>
                  </a:schemeClr>
                </a:solidFill>
              </a:rPr>
              <a:t>mediales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glúteo medio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, el glúteo menor, el tensor de la fascia lata y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los aductores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mayor, corto y largo.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(7)</a:t>
            </a:r>
          </a:p>
          <a:p>
            <a:r>
              <a:rPr lang="es-US" sz="2400" b="1" dirty="0" smtClean="0">
                <a:solidFill>
                  <a:schemeClr val="accent1">
                    <a:lumMod val="50000"/>
                  </a:schemeClr>
                </a:solidFill>
              </a:rPr>
              <a:t>rotadores </a:t>
            </a:r>
            <a:r>
              <a:rPr lang="es-US" sz="2400" b="1" dirty="0">
                <a:solidFill>
                  <a:schemeClr val="accent1">
                    <a:lumMod val="50000"/>
                  </a:schemeClr>
                </a:solidFill>
              </a:rPr>
              <a:t>laterales</a:t>
            </a:r>
          </a:p>
          <a:p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obturador interno y externo, el piramidal de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la pelvis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, el cuadrado femoral,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el glúteo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mayor, el 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gemelo superior </a:t>
            </a:r>
            <a:r>
              <a:rPr lang="es-US" sz="2400" dirty="0">
                <a:solidFill>
                  <a:schemeClr val="accent1">
                    <a:lumMod val="50000"/>
                  </a:schemeClr>
                </a:solidFill>
              </a:rPr>
              <a:t>e inferior y el sartorio</a:t>
            </a:r>
            <a:r>
              <a:rPr lang="es-US" sz="2400" dirty="0" smtClean="0">
                <a:solidFill>
                  <a:schemeClr val="accent1">
                    <a:lumMod val="50000"/>
                  </a:schemeClr>
                </a:solidFill>
              </a:rPr>
              <a:t>. (8)</a:t>
            </a:r>
            <a:endParaRPr lang="es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66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304801" y="858640"/>
            <a:ext cx="83057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Bursas de la cadera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es-US" sz="3600" dirty="0" err="1">
                <a:solidFill>
                  <a:schemeClr val="accent1">
                    <a:lumMod val="50000"/>
                  </a:schemeClr>
                </a:solidFill>
              </a:rPr>
              <a:t>bursa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600" dirty="0" err="1">
                <a:solidFill>
                  <a:schemeClr val="accent1">
                    <a:lumMod val="50000"/>
                  </a:schemeClr>
                </a:solidFill>
              </a:rPr>
              <a:t>trocantérica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es-US" sz="3600" dirty="0" err="1">
                <a:solidFill>
                  <a:schemeClr val="accent1">
                    <a:lumMod val="50000"/>
                  </a:schemeClr>
                </a:solidFill>
              </a:rPr>
              <a:t>bursa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600" dirty="0" err="1">
                <a:solidFill>
                  <a:schemeClr val="accent1">
                    <a:lumMod val="50000"/>
                  </a:schemeClr>
                </a:solidFill>
              </a:rPr>
              <a:t>iliopectínea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 que se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es-US" sz="3600" dirty="0" err="1">
                <a:solidFill>
                  <a:schemeClr val="accent1">
                    <a:lumMod val="50000"/>
                  </a:schemeClr>
                </a:solidFill>
              </a:rPr>
              <a:t>bursa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600" dirty="0" err="1">
                <a:solidFill>
                  <a:schemeClr val="accent1">
                    <a:lumMod val="50000"/>
                  </a:schemeClr>
                </a:solidFill>
              </a:rPr>
              <a:t>isquioglútea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es-US" sz="3600" dirty="0" err="1">
                <a:solidFill>
                  <a:schemeClr val="accent1">
                    <a:lumMod val="50000"/>
                  </a:schemeClr>
                </a:solidFill>
              </a:rPr>
              <a:t>bursa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600" dirty="0" err="1" smtClean="0">
                <a:solidFill>
                  <a:schemeClr val="accent1">
                    <a:lumMod val="50000"/>
                  </a:schemeClr>
                </a:solidFill>
              </a:rPr>
              <a:t>psoasilíaca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US" sz="3600" dirty="0" err="1" smtClean="0">
                <a:solidFill>
                  <a:schemeClr val="accent1">
                    <a:lumMod val="50000"/>
                  </a:schemeClr>
                </a:solidFill>
              </a:rPr>
              <a:t>subtendínea</a:t>
            </a:r>
            <a:endParaRPr lang="es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US" sz="3600" b="1" dirty="0" smtClean="0">
                <a:solidFill>
                  <a:schemeClr val="accent1">
                    <a:lumMod val="50000"/>
                  </a:schemeClr>
                </a:solidFill>
              </a:rPr>
              <a:t>Otras: </a:t>
            </a:r>
          </a:p>
          <a:p>
            <a:pPr>
              <a:buFont typeface="Arial" pitchFamily="34" charset="0"/>
              <a:buChar char="•"/>
            </a:pP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Estructuras </a:t>
            </a:r>
            <a:r>
              <a:rPr lang="es-US" sz="3600" dirty="0" err="1" smtClean="0">
                <a:solidFill>
                  <a:schemeClr val="accent1">
                    <a:lumMod val="50000"/>
                  </a:schemeClr>
                </a:solidFill>
              </a:rPr>
              <a:t>neurovasculares</a:t>
            </a: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US" sz="3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S" sz="3600" dirty="0" smtClean="0">
                <a:solidFill>
                  <a:schemeClr val="accent1">
                    <a:lumMod val="50000"/>
                  </a:schemeClr>
                </a:solidFill>
              </a:rPr>
              <a:t>órganos </a:t>
            </a:r>
            <a:r>
              <a:rPr lang="es-US" sz="3600" dirty="0" err="1">
                <a:solidFill>
                  <a:schemeClr val="accent1">
                    <a:lumMod val="50000"/>
                  </a:schemeClr>
                </a:solidFill>
              </a:rPr>
              <a:t>intra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s-US" sz="3600" dirty="0" err="1">
                <a:solidFill>
                  <a:schemeClr val="accent1">
                    <a:lumMod val="50000"/>
                  </a:schemeClr>
                </a:solidFill>
              </a:rPr>
              <a:t>extrapélvico</a:t>
            </a:r>
            <a:r>
              <a:rPr lang="es-US" sz="3600" dirty="0" err="1"/>
              <a:t>s</a:t>
            </a:r>
            <a:endParaRPr lang="es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2266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357290" y="428604"/>
            <a:ext cx="6375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357290" y="90052"/>
            <a:ext cx="5518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168" y="767457"/>
            <a:ext cx="8736431" cy="601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226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1910</Words>
  <Application>Microsoft Office PowerPoint</Application>
  <PresentationFormat>Presentación en pantalla (4:3)</PresentationFormat>
  <Paragraphs>360</Paragraphs>
  <Slides>32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pepon</dc:creator>
  <cp:lastModifiedBy>pepon</cp:lastModifiedBy>
  <cp:revision>13</cp:revision>
  <dcterms:created xsi:type="dcterms:W3CDTF">2023-03-24T04:16:21Z</dcterms:created>
  <dcterms:modified xsi:type="dcterms:W3CDTF">2023-03-24T08:25:43Z</dcterms:modified>
</cp:coreProperties>
</file>