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5" r:id="rId2"/>
    <p:sldId id="316" r:id="rId3"/>
    <p:sldId id="348" r:id="rId4"/>
    <p:sldId id="349" r:id="rId5"/>
    <p:sldId id="320" r:id="rId6"/>
    <p:sldId id="378" r:id="rId7"/>
    <p:sldId id="381" r:id="rId8"/>
    <p:sldId id="352" r:id="rId9"/>
    <p:sldId id="353" r:id="rId10"/>
    <p:sldId id="287" r:id="rId11"/>
    <p:sldId id="325" r:id="rId12"/>
    <p:sldId id="370" r:id="rId13"/>
    <p:sldId id="331" r:id="rId14"/>
    <p:sldId id="357" r:id="rId15"/>
    <p:sldId id="369" r:id="rId16"/>
    <p:sldId id="377" r:id="rId17"/>
    <p:sldId id="295" r:id="rId18"/>
    <p:sldId id="328" r:id="rId19"/>
    <p:sldId id="371" r:id="rId20"/>
    <p:sldId id="367" r:id="rId21"/>
    <p:sldId id="327" r:id="rId22"/>
    <p:sldId id="368" r:id="rId23"/>
    <p:sldId id="330" r:id="rId24"/>
    <p:sldId id="310" r:id="rId25"/>
    <p:sldId id="332" r:id="rId26"/>
    <p:sldId id="355" r:id="rId27"/>
    <p:sldId id="379" r:id="rId28"/>
    <p:sldId id="380" r:id="rId29"/>
    <p:sldId id="356" r:id="rId30"/>
    <p:sldId id="345" r:id="rId31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" initials="D" lastIdx="1" clrIdx="0">
    <p:extLst>
      <p:ext uri="{19B8F6BF-5375-455C-9EA6-DF929625EA0E}">
        <p15:presenceInfo xmlns:p15="http://schemas.microsoft.com/office/powerpoint/2012/main" userId="D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00"/>
    <a:srgbClr val="CCFFFF"/>
    <a:srgbClr val="996600"/>
    <a:srgbClr val="FF9900"/>
    <a:srgbClr val="FF00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9789-96E2-4BEF-910A-D20DB18AE9D3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C183A-8CD1-42AF-AC5E-71ADD4EE55C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608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0A5FB-1D21-414E-A147-9C8CAD5A981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smtClean="0"/>
          </a:p>
        </p:txBody>
      </p:sp>
    </p:spTree>
    <p:extLst>
      <p:ext uri="{BB962C8B-B14F-4D97-AF65-F5344CB8AC3E}">
        <p14:creationId xmlns:p14="http://schemas.microsoft.com/office/powerpoint/2010/main" val="73346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969BF-4F53-41D0-9C71-EBA808D291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BAA8D-8431-48CF-9DE5-A9DE2E404E5E}" type="slidenum">
              <a:rPr lang="es-ES" smtClean="0"/>
              <a:pPr/>
              <a:t>24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7500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9E4-15D7-40B4-BAC3-F26F1BF5E518}" type="datetimeFigureOut">
              <a:rPr lang="es-PR" smtClean="0"/>
              <a:pPr/>
              <a:t>04/11/2023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B97A-7B97-4CF0-ACD1-DED2B33C731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7 Rectángulo"/>
          <p:cNvSpPr>
            <a:spLocks noChangeArrowheads="1"/>
          </p:cNvSpPr>
          <p:nvPr/>
        </p:nvSpPr>
        <p:spPr bwMode="auto">
          <a:xfrm>
            <a:off x="0" y="3308270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_tradn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: Sangre y Sistema Inmune</a:t>
            </a:r>
          </a:p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periodo.2do año. </a:t>
            </a:r>
          </a:p>
          <a:p>
            <a:pPr algn="ctr"/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 orientadora</a:t>
            </a:r>
          </a:p>
          <a:p>
            <a:pPr algn="ctr"/>
            <a:endParaRPr lang="es-ES_trad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 </a:t>
            </a:r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auxiliar : Dra. Maricelis Mojena Roblejo</a:t>
            </a:r>
          </a:p>
          <a:p>
            <a:pPr algn="ctr"/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Especialista en Fisiología Normal y Patológica. Investigador agregado.</a:t>
            </a:r>
          </a:p>
          <a:p>
            <a:pPr algn="ctr"/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400" b="1" dirty="0">
              <a:latin typeface="Comic Sans MS" pitchFamily="66" charset="0"/>
            </a:endParaRPr>
          </a:p>
        </p:txBody>
      </p:sp>
      <p:sp>
        <p:nvSpPr>
          <p:cNvPr id="6149" name="AutoShape 2" descr="Logo de la Escuela Latinoamericana de Medicina (ELAM).jpg"/>
          <p:cNvSpPr>
            <a:spLocks noChangeAspect="1" noChangeArrowheads="1"/>
          </p:cNvSpPr>
          <p:nvPr/>
        </p:nvSpPr>
        <p:spPr bwMode="auto">
          <a:xfrm>
            <a:off x="155575" y="-1157288"/>
            <a:ext cx="2095500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0" name="AutoShape 4" descr="Logo de la Escuela Latinoamericana de Medicina (ELAM).jpg"/>
          <p:cNvSpPr>
            <a:spLocks noChangeAspect="1" noChangeArrowheads="1"/>
          </p:cNvSpPr>
          <p:nvPr/>
        </p:nvSpPr>
        <p:spPr bwMode="auto">
          <a:xfrm>
            <a:off x="307975" y="-1004888"/>
            <a:ext cx="2095500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2" name="1 Rectángulo"/>
          <p:cNvSpPr>
            <a:spLocks noChangeArrowheads="1"/>
          </p:cNvSpPr>
          <p:nvPr/>
        </p:nvSpPr>
        <p:spPr bwMode="auto">
          <a:xfrm>
            <a:off x="0" y="1414464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_tradnl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Sumario: El receptor del linfocito T, las moléculas presentadoras de péptidos y la diversidad 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96392" y="260648"/>
            <a:ext cx="8568096" cy="18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Facultad de Ciencias Médicas de 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Sagua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Bases Biológicas de la Medicina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s-ES_tradn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s-ES_tradn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0" y="162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-95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de los linfocitos que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maduraron en el timo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tienen </a:t>
            </a:r>
            <a:r>
              <a:rPr lang="es-ES_tradnl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ab .</a:t>
            </a:r>
            <a:endParaRPr lang="es-ES_tradnl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90045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de los linfocitos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requieren maduración tímica 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gd </a:t>
            </a:r>
            <a:r>
              <a:rPr lang="es-ES" sz="2800" b="1" dirty="0" smtClean="0">
                <a:latin typeface="Symbol" pitchFamily="18" charset="2"/>
              </a:rPr>
              <a:t>,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predominan en los sitios efectores como la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mucosas.</a:t>
            </a:r>
            <a:endParaRPr lang="es-ES_tradn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157863"/>
            <a:ext cx="8424056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Existen dos tipos de TCR según sus cadenas</a:t>
            </a:r>
            <a:endParaRPr lang="es-E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476672"/>
            <a:ext cx="5007972" cy="608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tabLst>
                <a:tab pos="179388" algn="l"/>
              </a:tabLst>
            </a:pP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s-ES_tradn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reconocidos por la cadena </a:t>
            </a:r>
            <a:r>
              <a:rPr lang="es-ES" sz="2800" b="1" dirty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s-ES_tradnl" sz="2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_tradn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TCR.</a:t>
            </a:r>
          </a:p>
          <a:p>
            <a:pPr lvl="0" algn="just" fontAlgn="base">
              <a:spcBef>
                <a:spcPct val="20000"/>
              </a:spcBef>
              <a:tabLst>
                <a:tab pos="179388" algn="l"/>
              </a:tabLst>
            </a:pPr>
            <a:r>
              <a:rPr lang="es-ES_tradnl" sz="2800" b="1" dirty="0" smtClean="0">
                <a:solidFill>
                  <a:prstClr val="black"/>
                </a:solidFill>
                <a:latin typeface="Comic Sans MS" pitchFamily="66" charset="0"/>
              </a:rPr>
              <a:t>  </a:t>
            </a:r>
            <a:endParaRPr lang="es-ES_tradnl" sz="28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 fontAlgn="base">
              <a:spcBef>
                <a:spcPct val="20000"/>
              </a:spcBef>
              <a:tabLst>
                <a:tab pos="179388" algn="l"/>
              </a:tabLst>
            </a:pP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-Este </a:t>
            </a: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ocurre sólo en los linfocitos </a:t>
            </a:r>
            <a:r>
              <a:rPr lang="es-ES_tradnl" sz="2800" b="1" dirty="0" smtClean="0">
                <a:solidFill>
                  <a:prstClr val="black"/>
                </a:solidFill>
                <a:latin typeface="Comic Sans MS" pitchFamily="66" charset="0"/>
              </a:rPr>
              <a:t>T</a:t>
            </a:r>
            <a:r>
              <a:rPr lang="es-ES_tradnl" sz="2800" b="1" dirty="0" smtClean="0">
                <a:solidFill>
                  <a:prstClr val="black"/>
                </a:solidFill>
                <a:latin typeface="Symbol" pitchFamily="18" charset="2"/>
              </a:rPr>
              <a:t>ab.</a:t>
            </a:r>
          </a:p>
          <a:p>
            <a:pPr lvl="0" algn="just" fontAlgn="base">
              <a:spcBef>
                <a:spcPct val="20000"/>
              </a:spcBef>
              <a:tabLst>
                <a:tab pos="179388" algn="l"/>
              </a:tabLst>
            </a:pPr>
            <a:endParaRPr lang="es-ES_tradnl" sz="2800" b="1" dirty="0" smtClean="0">
              <a:solidFill>
                <a:prstClr val="black"/>
              </a:solidFill>
              <a:latin typeface="Symbol" pitchFamily="18" charset="2"/>
            </a:endParaRPr>
          </a:p>
          <a:p>
            <a:pPr algn="just" fontAlgn="base">
              <a:spcBef>
                <a:spcPct val="20000"/>
              </a:spcBef>
              <a:tabLst>
                <a:tab pos="179388" algn="l"/>
              </a:tabLst>
            </a:pP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s-ES_tradn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estimulan todos los linfocitos T que presentan iguales cadenas </a:t>
            </a:r>
            <a:r>
              <a:rPr lang="es-ES_tradnl" sz="2800" b="1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</a:p>
          <a:p>
            <a:pPr algn="just" fontAlgn="base">
              <a:spcBef>
                <a:spcPct val="20000"/>
              </a:spcBef>
              <a:tabLst>
                <a:tab pos="179388" algn="l"/>
              </a:tabLst>
            </a:pPr>
            <a:endParaRPr lang="es-ES_tradnl" sz="2800" b="1" dirty="0" smtClean="0">
              <a:solidFill>
                <a:prstClr val="black"/>
              </a:solidFill>
              <a:latin typeface="Symbol" pitchFamily="18" charset="2"/>
            </a:endParaRPr>
          </a:p>
          <a:p>
            <a:pPr algn="just" fontAlgn="base">
              <a:spcBef>
                <a:spcPct val="20000"/>
              </a:spcBef>
              <a:tabLst>
                <a:tab pos="179388" algn="l"/>
              </a:tabLst>
            </a:pPr>
            <a:r>
              <a:rPr lang="es-ES_tradnl" sz="2800" b="1" u="sng" dirty="0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s-ES_tradnl" sz="2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j:</a:t>
            </a:r>
            <a:r>
              <a:rPr lang="es-ES_tradnl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enterotoxina </a:t>
            </a:r>
            <a:r>
              <a:rPr lang="es-ES_trad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Stafilococcus presente en las intoxicaciones </a:t>
            </a:r>
            <a:r>
              <a:rPr lang="es-ES_tradn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alimentarias</a:t>
            </a:r>
            <a:r>
              <a:rPr lang="es-ES_tradnl" sz="2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endParaRPr lang="es-ES_tradnl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90334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s-ES" altLang="zh-CN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Los Superantígenos</a:t>
            </a:r>
            <a:endParaRPr lang="es-E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47 Grupo"/>
          <p:cNvGrpSpPr/>
          <p:nvPr/>
        </p:nvGrpSpPr>
        <p:grpSpPr>
          <a:xfrm>
            <a:off x="4932040" y="908720"/>
            <a:ext cx="4211960" cy="4464495"/>
            <a:chOff x="4084732" y="2164399"/>
            <a:chExt cx="4329636" cy="1840667"/>
          </a:xfrm>
        </p:grpSpPr>
        <p:grpSp>
          <p:nvGrpSpPr>
            <p:cNvPr id="12" name="55 Grupo"/>
            <p:cNvGrpSpPr>
              <a:grpSpLocks/>
            </p:cNvGrpSpPr>
            <p:nvPr/>
          </p:nvGrpSpPr>
          <p:grpSpPr bwMode="auto">
            <a:xfrm>
              <a:off x="4084732" y="2164399"/>
              <a:ext cx="4329636" cy="1840667"/>
              <a:chOff x="1028942" y="2912989"/>
              <a:chExt cx="3895047" cy="1456172"/>
            </a:xfrm>
          </p:grpSpPr>
          <p:sp>
            <p:nvSpPr>
              <p:cNvPr id="13" name="3 Anillo"/>
              <p:cNvSpPr>
                <a:spLocks noChangeArrowheads="1"/>
              </p:cNvSpPr>
              <p:nvPr/>
            </p:nvSpPr>
            <p:spPr bwMode="auto">
              <a:xfrm rot="5400000">
                <a:off x="912731" y="3118179"/>
                <a:ext cx="1295516" cy="1063093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253" y="10800"/>
                    </a:moveTo>
                    <a:cubicBezTo>
                      <a:pt x="5253" y="13864"/>
                      <a:pt x="7736" y="16347"/>
                      <a:pt x="10800" y="16347"/>
                    </a:cubicBezTo>
                    <a:cubicBezTo>
                      <a:pt x="13864" y="16347"/>
                      <a:pt x="16347" y="13864"/>
                      <a:pt x="16347" y="10800"/>
                    </a:cubicBezTo>
                    <a:cubicBezTo>
                      <a:pt x="16347" y="7736"/>
                      <a:pt x="13864" y="5253"/>
                      <a:pt x="10800" y="5253"/>
                    </a:cubicBezTo>
                    <a:cubicBezTo>
                      <a:pt x="7736" y="5253"/>
                      <a:pt x="5253" y="7736"/>
                      <a:pt x="5253" y="10800"/>
                    </a:cubicBezTo>
                    <a:close/>
                  </a:path>
                </a:pathLst>
              </a:custGeom>
              <a:solidFill>
                <a:srgbClr val="00FF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s-ES"/>
              </a:p>
            </p:txBody>
          </p:sp>
          <p:grpSp>
            <p:nvGrpSpPr>
              <p:cNvPr id="14" name="13 Grupo"/>
              <p:cNvGrpSpPr/>
              <p:nvPr/>
            </p:nvGrpSpPr>
            <p:grpSpPr bwMode="auto">
              <a:xfrm rot="5400000">
                <a:off x="2822550" y="3431636"/>
                <a:ext cx="417682" cy="368993"/>
                <a:chOff x="7046783" y="2586346"/>
                <a:chExt cx="549553" cy="612001"/>
              </a:xfrm>
              <a:solidFill>
                <a:srgbClr val="006600"/>
              </a:solidFill>
            </p:grpSpPr>
            <p:sp>
              <p:nvSpPr>
                <p:cNvPr id="41" name="40 Rectángulo"/>
                <p:cNvSpPr/>
                <p:nvPr/>
              </p:nvSpPr>
              <p:spPr bwMode="auto">
                <a:xfrm>
                  <a:off x="7046783" y="2586347"/>
                  <a:ext cx="275657" cy="6120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41 Rectángulo"/>
                <p:cNvSpPr/>
                <p:nvPr/>
              </p:nvSpPr>
              <p:spPr bwMode="auto">
                <a:xfrm>
                  <a:off x="7320679" y="2586346"/>
                  <a:ext cx="275657" cy="6120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5" name="14 Triángulo isósceles"/>
              <p:cNvSpPr/>
              <p:nvPr/>
            </p:nvSpPr>
            <p:spPr bwMode="auto">
              <a:xfrm rot="3449778">
                <a:off x="3013817" y="3747140"/>
                <a:ext cx="445840" cy="317050"/>
              </a:xfrm>
              <a:prstGeom prst="triangle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15 Triángulo isósceles"/>
              <p:cNvSpPr/>
              <p:nvPr/>
            </p:nvSpPr>
            <p:spPr bwMode="auto">
              <a:xfrm rot="7594295">
                <a:off x="3020329" y="3178850"/>
                <a:ext cx="447097" cy="317050"/>
              </a:xfrm>
              <a:prstGeom prst="triangle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16 Rectángulo"/>
              <p:cNvSpPr/>
              <p:nvPr/>
            </p:nvSpPr>
            <p:spPr bwMode="auto">
              <a:xfrm>
                <a:off x="2956818" y="3495617"/>
                <a:ext cx="254211" cy="1368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17 Rectángulo"/>
              <p:cNvSpPr/>
              <p:nvPr/>
            </p:nvSpPr>
            <p:spPr bwMode="auto">
              <a:xfrm>
                <a:off x="2956818" y="3616182"/>
                <a:ext cx="254211" cy="13814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9" name="1 Grupo"/>
              <p:cNvGrpSpPr>
                <a:grpSpLocks/>
              </p:cNvGrpSpPr>
              <p:nvPr/>
            </p:nvGrpSpPr>
            <p:grpSpPr bwMode="auto">
              <a:xfrm rot="5400000">
                <a:off x="2462052" y="3431244"/>
                <a:ext cx="417456" cy="369412"/>
                <a:chOff x="7046562" y="2586216"/>
                <a:chExt cx="549533" cy="611922"/>
              </a:xfrm>
            </p:grpSpPr>
            <p:sp>
              <p:nvSpPr>
                <p:cNvPr id="39" name="38 Rectángulo"/>
                <p:cNvSpPr/>
                <p:nvPr/>
              </p:nvSpPr>
              <p:spPr bwMode="auto">
                <a:xfrm>
                  <a:off x="7047197" y="2586326"/>
                  <a:ext cx="276091" cy="612718"/>
                </a:xfrm>
                <a:prstGeom prst="rect">
                  <a:avLst/>
                </a:prstGeom>
                <a:solidFill>
                  <a:srgbClr val="CC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39 Rectángulo"/>
                <p:cNvSpPr/>
                <p:nvPr/>
              </p:nvSpPr>
              <p:spPr bwMode="auto">
                <a:xfrm>
                  <a:off x="7319981" y="2586326"/>
                  <a:ext cx="276090" cy="612718"/>
                </a:xfrm>
                <a:prstGeom prst="rect">
                  <a:avLst/>
                </a:prstGeom>
                <a:solidFill>
                  <a:srgbClr val="CC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" name="19 Rectángulo"/>
              <p:cNvSpPr/>
              <p:nvPr/>
            </p:nvSpPr>
            <p:spPr bwMode="auto">
              <a:xfrm rot="5400000">
                <a:off x="1882362" y="3572082"/>
                <a:ext cx="409420" cy="85689"/>
              </a:xfrm>
              <a:prstGeom prst="rect">
                <a:avLst/>
              </a:prstGeom>
              <a:solidFill>
                <a:srgbClr val="00CCFF"/>
              </a:solidFill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20 Rectángulo"/>
              <p:cNvSpPr/>
              <p:nvPr/>
            </p:nvSpPr>
            <p:spPr bwMode="auto">
              <a:xfrm rot="5400000">
                <a:off x="1790961" y="3572082"/>
                <a:ext cx="409420" cy="8568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2" name="1 Grupo"/>
              <p:cNvGrpSpPr>
                <a:grpSpLocks/>
              </p:cNvGrpSpPr>
              <p:nvPr/>
            </p:nvGrpSpPr>
            <p:grpSpPr bwMode="auto">
              <a:xfrm rot="5400000">
                <a:off x="2105177" y="3428943"/>
                <a:ext cx="401919" cy="369447"/>
                <a:chOff x="7048864" y="2571270"/>
                <a:chExt cx="529081" cy="611980"/>
              </a:xfrm>
            </p:grpSpPr>
            <p:sp>
              <p:nvSpPr>
                <p:cNvPr id="37" name="36 Rectángulo"/>
                <p:cNvSpPr/>
                <p:nvPr/>
              </p:nvSpPr>
              <p:spPr bwMode="auto">
                <a:xfrm>
                  <a:off x="7048892" y="2570641"/>
                  <a:ext cx="330647" cy="612716"/>
                </a:xfrm>
                <a:prstGeom prst="rect">
                  <a:avLst/>
                </a:prstGeom>
                <a:solidFill>
                  <a:srgbClr val="CC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37 Rectángulo"/>
                <p:cNvSpPr/>
                <p:nvPr/>
              </p:nvSpPr>
              <p:spPr bwMode="auto">
                <a:xfrm>
                  <a:off x="7301838" y="2570641"/>
                  <a:ext cx="276090" cy="612716"/>
                </a:xfrm>
                <a:prstGeom prst="rect">
                  <a:avLst/>
                </a:prstGeom>
                <a:solidFill>
                  <a:srgbClr val="CC6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3" name="22 Conector recto"/>
              <p:cNvCxnSpPr/>
              <p:nvPr/>
            </p:nvCxnSpPr>
            <p:spPr>
              <a:xfrm rot="5400000">
                <a:off x="2574787" y="3018034"/>
                <a:ext cx="0" cy="122392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23 Rectángulo"/>
              <p:cNvSpPr/>
              <p:nvPr/>
            </p:nvSpPr>
            <p:spPr>
              <a:xfrm rot="6432256">
                <a:off x="3253157" y="3921186"/>
                <a:ext cx="395605" cy="179947"/>
              </a:xfrm>
              <a:prstGeom prst="rect">
                <a:avLst/>
              </a:prstGeom>
              <a:solidFill>
                <a:srgbClr val="663300"/>
              </a:solidFill>
              <a:ln w="762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cxnSp>
            <p:nvCxnSpPr>
              <p:cNvPr id="25" name="24 Conector recto de flecha"/>
              <p:cNvCxnSpPr/>
              <p:nvPr/>
            </p:nvCxnSpPr>
            <p:spPr>
              <a:xfrm rot="5400000">
                <a:off x="2343511" y="3339887"/>
                <a:ext cx="32401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 rot="5400000" flipH="1">
                <a:off x="2357450" y="3861709"/>
                <a:ext cx="28759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9 Rectángulo"/>
              <p:cNvSpPr>
                <a:spLocks noChangeArrowheads="1"/>
              </p:cNvSpPr>
              <p:nvPr/>
            </p:nvSpPr>
            <p:spPr bwMode="auto">
              <a:xfrm>
                <a:off x="1997801" y="4005065"/>
                <a:ext cx="1033590" cy="210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b="1" u="sng" dirty="0">
                    <a:solidFill>
                      <a:schemeClr val="accent1"/>
                    </a:solidFill>
                    <a:latin typeface="Comic Sans MS" pitchFamily="66" charset="0"/>
                  </a:rPr>
                  <a:t>Cadena </a:t>
                </a:r>
                <a:r>
                  <a:rPr lang="es-ES_tradnl" b="1" u="sng" dirty="0">
                    <a:solidFill>
                      <a:schemeClr val="accent1"/>
                    </a:solidFill>
                    <a:latin typeface="Symbol" pitchFamily="18" charset="2"/>
                  </a:rPr>
                  <a:t>b</a:t>
                </a:r>
                <a:r>
                  <a:rPr lang="es-ES_tradnl" b="1" u="sng" dirty="0">
                    <a:solidFill>
                      <a:schemeClr val="accent1"/>
                    </a:solidFill>
                    <a:latin typeface="Comic Sans MS" pitchFamily="66" charset="0"/>
                  </a:rPr>
                  <a:t> </a:t>
                </a:r>
                <a:endParaRPr lang="es-ES" u="sng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33 Rectángulo"/>
              <p:cNvSpPr>
                <a:spLocks noChangeArrowheads="1"/>
              </p:cNvSpPr>
              <p:nvPr/>
            </p:nvSpPr>
            <p:spPr bwMode="auto">
              <a:xfrm>
                <a:off x="2038516" y="2912989"/>
                <a:ext cx="1015591" cy="210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b="1" dirty="0">
                    <a:solidFill>
                      <a:srgbClr val="000000"/>
                    </a:solidFill>
                    <a:latin typeface="Comic Sans MS" pitchFamily="66" charset="0"/>
                  </a:rPr>
                  <a:t>Cadena </a:t>
                </a:r>
                <a:r>
                  <a:rPr lang="es-ES_tradnl" b="1" dirty="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r>
                  <a:rPr lang="es-ES_tradnl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endParaRPr lang="es-ES" dirty="0"/>
              </a:p>
            </p:txBody>
          </p:sp>
          <p:sp>
            <p:nvSpPr>
              <p:cNvPr id="29" name="28 Triángulo isósceles"/>
              <p:cNvSpPr/>
              <p:nvPr/>
            </p:nvSpPr>
            <p:spPr>
              <a:xfrm rot="268833">
                <a:off x="3226739" y="3555900"/>
                <a:ext cx="359895" cy="223548"/>
              </a:xfrm>
              <a:prstGeom prst="triangle">
                <a:avLst/>
              </a:prstGeom>
              <a:solidFill>
                <a:srgbClr val="663300"/>
              </a:solidFill>
              <a:ln w="762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0" name="29 Placa"/>
              <p:cNvSpPr/>
              <p:nvPr/>
            </p:nvSpPr>
            <p:spPr bwMode="auto">
              <a:xfrm>
                <a:off x="4073603" y="3043301"/>
                <a:ext cx="850386" cy="1325860"/>
              </a:xfrm>
              <a:prstGeom prst="plaqu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30 Elipse"/>
              <p:cNvSpPr/>
              <p:nvPr/>
            </p:nvSpPr>
            <p:spPr bwMode="auto">
              <a:xfrm>
                <a:off x="4147962" y="3205571"/>
                <a:ext cx="633293" cy="736131"/>
              </a:xfrm>
              <a:prstGeom prst="ellipse">
                <a:avLst/>
              </a:prstGeom>
              <a:gradFill flip="none" rotWithShape="1">
                <a:gsLst>
                  <a:gs pos="0">
                    <a:srgbClr val="CC3300">
                      <a:tint val="66000"/>
                      <a:satMod val="160000"/>
                    </a:srgbClr>
                  </a:gs>
                  <a:gs pos="50000">
                    <a:srgbClr val="CC3300">
                      <a:tint val="44500"/>
                      <a:satMod val="160000"/>
                    </a:srgbClr>
                  </a:gs>
                  <a:gs pos="100000">
                    <a:srgbClr val="CC33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43 CuadroTexto"/>
              <p:cNvSpPr txBox="1">
                <a:spLocks noChangeArrowheads="1"/>
              </p:cNvSpPr>
              <p:nvPr/>
            </p:nvSpPr>
            <p:spPr bwMode="auto">
              <a:xfrm>
                <a:off x="3982234" y="3561259"/>
                <a:ext cx="941755" cy="13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000" b="1" dirty="0" smtClean="0">
                    <a:latin typeface="Comic Sans MS" pitchFamily="66" charset="0"/>
                  </a:rPr>
                  <a:t>CD m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cxnSp>
            <p:nvCxnSpPr>
              <p:cNvPr id="33" name="32 Conector recto"/>
              <p:cNvCxnSpPr/>
              <p:nvPr/>
            </p:nvCxnSpPr>
            <p:spPr bwMode="auto">
              <a:xfrm flipH="1" flipV="1">
                <a:off x="3729449" y="3804566"/>
                <a:ext cx="323865" cy="10047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Luna"/>
              <p:cNvSpPr/>
              <p:nvPr/>
            </p:nvSpPr>
            <p:spPr bwMode="auto">
              <a:xfrm rot="9454483">
                <a:off x="3506657" y="3511944"/>
                <a:ext cx="255639" cy="433281"/>
              </a:xfrm>
              <a:prstGeom prst="moon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" name="34 Conector recto"/>
              <p:cNvCxnSpPr/>
              <p:nvPr/>
            </p:nvCxnSpPr>
            <p:spPr bwMode="auto">
              <a:xfrm flipH="1">
                <a:off x="3715168" y="3653859"/>
                <a:ext cx="356251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57 Rectángulo"/>
              <p:cNvSpPr>
                <a:spLocks noChangeArrowheads="1"/>
              </p:cNvSpPr>
              <p:nvPr/>
            </p:nvSpPr>
            <p:spPr bwMode="auto">
              <a:xfrm>
                <a:off x="1392367" y="3468926"/>
                <a:ext cx="334054" cy="313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s-ES" sz="2400" dirty="0"/>
              </a:p>
            </p:txBody>
          </p:sp>
        </p:grpSp>
        <p:sp>
          <p:nvSpPr>
            <p:cNvPr id="43" name="29 Rectángulo"/>
            <p:cNvSpPr>
              <a:spLocks noChangeArrowheads="1"/>
            </p:cNvSpPr>
            <p:nvPr/>
          </p:nvSpPr>
          <p:spPr bwMode="auto">
            <a:xfrm>
              <a:off x="6607737" y="2679608"/>
              <a:ext cx="997865" cy="13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ES_tradnl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MPP-II</a:t>
              </a:r>
              <a:endParaRPr lang="es-ES" sz="1600" dirty="0"/>
            </a:p>
          </p:txBody>
        </p:sp>
        <p:cxnSp>
          <p:nvCxnSpPr>
            <p:cNvPr id="45" name="44 Conector recto de flecha"/>
            <p:cNvCxnSpPr>
              <a:stCxn id="27" idx="0"/>
              <a:endCxn id="15" idx="3"/>
            </p:cNvCxnSpPr>
            <p:nvPr/>
          </p:nvCxnSpPr>
          <p:spPr bwMode="auto">
            <a:xfrm flipV="1">
              <a:off x="5736147" y="3457164"/>
              <a:ext cx="654104" cy="87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87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3791" y="4041"/>
            <a:ext cx="8424056" cy="584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3200" b="1" u="sng" dirty="0" smtClean="0">
                <a:latin typeface="Arial Black" panose="020B0A04020102020204" pitchFamily="34" charset="0"/>
              </a:rPr>
              <a:t>Resumen parcial</a:t>
            </a:r>
            <a:endParaRPr lang="es-ES" altLang="zh-CN" sz="3200" b="1" u="sng" dirty="0"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792" y="764704"/>
            <a:ext cx="9110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receptor del linfocito T es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complejo que requiere del CD3, cadenas z y correceptor CD4 para TCD4 y CD8 para TCD8.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3791" y="2852936"/>
            <a:ext cx="91102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TCD4 reconoce antígenos exógenos presentados por CD a través de las MPP-II y el TCD8  reconoce antígenos </a:t>
            </a:r>
            <a:r>
              <a:rPr lang="es-E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endógenos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presentados por células nucleadas y plaquetas a </a:t>
            </a:r>
            <a:r>
              <a:rPr lang="es-E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MPP-I.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 rot="10800000" flipV="1">
            <a:off x="179512" y="4897483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endParaRPr lang="es-ES_tradn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-Existen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tipos de TCR, uno TCR</a:t>
            </a:r>
            <a:r>
              <a:rPr lang="es-ES" sz="28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ab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mayoritario y el TCR</a:t>
            </a:r>
            <a:r>
              <a:rPr lang="es-ES" sz="28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gd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minoritario.</a:t>
            </a:r>
            <a:endParaRPr lang="es-ES_trad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5535" y="486593"/>
            <a:ext cx="475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Defensa frente a 1x10</a:t>
            </a:r>
            <a:r>
              <a:rPr lang="es-E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patógenos. Necesitaríamos…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60432" y="4335402"/>
            <a:ext cx="683568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¿?</a:t>
            </a:r>
            <a:endParaRPr lang="es-ES" sz="2800" dirty="0">
              <a:latin typeface="Comic Sans MS" pitchFamily="66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95536" y="1502257"/>
            <a:ext cx="8064896" cy="4807063"/>
            <a:chOff x="748145" y="1946449"/>
            <a:chExt cx="6563428" cy="464628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/>
            <a:srcRect l="2600"/>
            <a:stretch/>
          </p:blipFill>
          <p:spPr>
            <a:xfrm>
              <a:off x="748145" y="1946449"/>
              <a:ext cx="6563428" cy="464628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084167" y="2636912"/>
              <a:ext cx="1227405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936121" y="4017564"/>
              <a:ext cx="936104" cy="6355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786714" y="486593"/>
            <a:ext cx="4357286" cy="830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-Economía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sistemas</a:t>
            </a: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-Generación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diversidad!</a:t>
            </a:r>
            <a:endParaRPr lang="es-E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07504" y="6381225"/>
            <a:ext cx="8424056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400" b="1" dirty="0">
                <a:latin typeface="Comic Sans MS" pitchFamily="66" charset="0"/>
              </a:rPr>
              <a:t>Hora de las </a:t>
            </a:r>
            <a:r>
              <a:rPr lang="es-ES" altLang="zh-CN" sz="2400" b="1" dirty="0" smtClean="0">
                <a:latin typeface="Comic Sans MS" pitchFamily="66" charset="0"/>
              </a:rPr>
              <a:t>matemáticas!</a:t>
            </a:r>
            <a:endParaRPr lang="es-ES" altLang="zh-CN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823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amplio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repertorio anticipado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y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(anticuerpos) ocurre por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recombinación somática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cadenas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 y H del BCR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ES" sz="2800" b="1" u="sng" dirty="0">
                <a:latin typeface="Symbol" pitchFamily="18" charset="2"/>
              </a:rPr>
              <a:t></a:t>
            </a:r>
            <a:r>
              <a:rPr lang="es-ES" sz="2800" b="1" u="sng" dirty="0">
                <a:latin typeface="Comic Sans MS" pitchFamily="66" charset="0"/>
              </a:rPr>
              <a:t>y</a:t>
            </a:r>
            <a:r>
              <a:rPr lang="es-ES" sz="2800" b="1" u="sng" dirty="0">
                <a:latin typeface="Symbol" pitchFamily="18" charset="2"/>
              </a:rPr>
              <a:t>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del TCR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392" y="4496814"/>
            <a:ext cx="9079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 antes del contacto antigénico en ambos,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del reconocimiento del Ag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adiciona la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hipermutación somática y el cambio de 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clases 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204864"/>
            <a:ext cx="914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3050" algn="l"/>
              </a:tabLst>
            </a:pPr>
            <a:endParaRPr lang="es-ES" sz="2800" b="1" dirty="0" smtClean="0">
              <a:latin typeface="Comic Sans MS" pitchFamily="66" charset="0"/>
            </a:endParaRPr>
          </a:p>
          <a:p>
            <a:pPr algn="just">
              <a:tabLst>
                <a:tab pos="273050" algn="l"/>
              </a:tabLs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ES" sz="2800" b="1" u="sng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recombinación somática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ensamblaje de los exones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localizándose cercas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funcional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273050" algn="l"/>
              </a:tabLst>
            </a:pPr>
            <a:endParaRPr lang="es-ES" sz="2800" b="1" dirty="0" smtClean="0">
              <a:latin typeface="Comic Sans MS" pitchFamily="66" charset="0"/>
            </a:endParaRPr>
          </a:p>
          <a:p>
            <a:pPr algn="just">
              <a:tabLst>
                <a:tab pos="273050" algn="l"/>
              </a:tabLst>
            </a:pP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-1" y="-24179"/>
            <a:ext cx="9143999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diversidad del TCR y BCR</a:t>
            </a:r>
            <a:endParaRPr lang="es-E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582819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información está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a nivel del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los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linfocitos</a:t>
            </a:r>
          </a:p>
          <a:p>
            <a:pPr marL="263525" indent="-263525" algn="just">
              <a:spcAft>
                <a:spcPts val="600"/>
              </a:spcAft>
              <a:buBlip>
                <a:blip r:embed="rId2"/>
              </a:buBlip>
            </a:pPr>
            <a:endParaRPr lang="es-ES" sz="2400" b="1" dirty="0" smtClean="0">
              <a:latin typeface="Comic Sans MS" pitchFamily="66" charset="0"/>
            </a:endParaRPr>
          </a:p>
          <a:p>
            <a:pPr algn="just">
              <a:spcAft>
                <a:spcPts val="600"/>
              </a:spcAft>
            </a:pPr>
            <a:endParaRPr lang="es-ES" sz="2400" b="1" dirty="0" smtClean="0">
              <a:latin typeface="Comic Sans MS" pitchFamily="66" charset="0"/>
            </a:endParaRPr>
          </a:p>
          <a:p>
            <a:pPr marL="263525" indent="-263525" algn="just">
              <a:spcAft>
                <a:spcPts val="600"/>
              </a:spcAft>
              <a:buBlip>
                <a:blip r:embed="rId2"/>
              </a:buBlip>
            </a:pPr>
            <a:endParaRPr lang="es-ES" sz="2400" b="1" dirty="0" smtClean="0">
              <a:latin typeface="Comic Sans MS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-Están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formados por e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xones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(codificantes) separados por intrones (no codificantes) en la línea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germinal.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782" y="85855"/>
            <a:ext cx="9127217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u="sng" dirty="0" smtClean="0">
                <a:latin typeface="Arial Black" panose="020B0A04020102020204" pitchFamily="34" charset="0"/>
              </a:rPr>
              <a:t>Recordemos la síntesis de proteínas</a:t>
            </a:r>
            <a:endParaRPr lang="es-ES" altLang="zh-CN" sz="28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83671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La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transcripción en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ocurre en dos etapas: </a:t>
            </a:r>
          </a:p>
          <a:p>
            <a:pPr marL="531813" indent="-246063" algn="just">
              <a:buFont typeface="Arial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transcripción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primaria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1813" indent="-246063" algn="just">
              <a:buFont typeface="Arial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ensamblaje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ARNm (mensajero)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 la eliminación de los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intrones. </a:t>
            </a:r>
          </a:p>
          <a:p>
            <a:pPr marL="285750" algn="just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La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traducción en proteínas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cada cadena con la eliminación del péptido líder y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ensamblaje con la otra cadena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5420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Recordemos la </a:t>
            </a:r>
            <a:r>
              <a:rPr lang="es-ES" altLang="zh-CN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recombinación somática del ADN</a:t>
            </a:r>
            <a:endParaRPr lang="es-ES" altLang="zh-C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31517" y="42210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Comic Sans MS" pitchFamily="66" charset="0"/>
            </a:endParaRPr>
          </a:p>
          <a:p>
            <a:pPr algn="just"/>
            <a:endParaRPr lang="es-ES" sz="2400" b="1" dirty="0">
              <a:latin typeface="Comic Sans MS" pitchFamily="66" charset="0"/>
            </a:endParaRPr>
          </a:p>
          <a:p>
            <a:pPr algn="just"/>
            <a:endParaRPr lang="es-ES" sz="2400" b="1" dirty="0" smtClean="0">
              <a:latin typeface="Comic Sans MS" pitchFamily="66" charset="0"/>
            </a:endParaRPr>
          </a:p>
          <a:p>
            <a:pPr algn="just"/>
            <a:endParaRPr lang="es-ES" sz="2400" b="1" dirty="0">
              <a:latin typeface="Comic Sans MS" pitchFamily="66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último proceso ocurre en 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retículo endoplásmico y el aparato de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3528" y="-30777"/>
            <a:ext cx="8424056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Diversidad y su dependencia del antígeno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38277"/>
              </p:ext>
            </p:extLst>
          </p:nvPr>
        </p:nvGraphicFramePr>
        <p:xfrm>
          <a:off x="251520" y="548952"/>
          <a:ext cx="8640959" cy="4968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73717"/>
                <a:gridCol w="2371857"/>
                <a:gridCol w="3495385"/>
              </a:tblGrid>
              <a:tr h="396665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28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Diversidad</a:t>
                      </a:r>
                      <a:endParaRPr lang="es-ES_tradnl" sz="28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Antígeno independiente</a:t>
                      </a:r>
                      <a:endParaRPr lang="es-ES_tradnl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517">
                <a:tc vMerge="1">
                  <a:txBody>
                    <a:bodyPr/>
                    <a:lstStyle/>
                    <a:p>
                      <a:pPr algn="ctr"/>
                      <a:endParaRPr lang="es-ES_tradnl" sz="2800" b="1" kern="1200" noProof="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1442" marR="91442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TCR</a:t>
                      </a:r>
                      <a:endParaRPr lang="es-ES_tradnl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BCR</a:t>
                      </a:r>
                      <a:endParaRPr lang="es-ES_tradnl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>
                    <a:solidFill>
                      <a:srgbClr val="CCFFFF"/>
                    </a:solidFill>
                  </a:tcPr>
                </a:tc>
              </a:tr>
              <a:tr h="4183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Germinal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Múltiples copias de segmentos génicos V</a:t>
                      </a:r>
                      <a:r>
                        <a:rPr lang="es-ES_tradnl" sz="2000" b="1" kern="12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2000" b="1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S_tradnl" sz="2000" b="1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32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Combinatoria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Múltiples recombinaciones de VJ y VDJ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1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Unión</a:t>
                      </a:r>
                      <a:endParaRPr lang="es-ES_tradnl" sz="2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Múltiples uniones de V a los DJ ya </a:t>
                      </a:r>
                      <a:r>
                        <a:rPr lang="es-ES_tradnl" sz="2000" b="1" kern="12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rearreglados</a:t>
                      </a:r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liderados por enzima</a:t>
                      </a:r>
                      <a:r>
                        <a:rPr lang="es-ES_tradnl" sz="2000" b="1" kern="12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2000" b="1" kern="12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TdT</a:t>
                      </a:r>
                      <a:endParaRPr lang="es-ES_tradnl" sz="2000" b="1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70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Unión ab</a:t>
                      </a:r>
                      <a:r>
                        <a:rPr lang="es-ES_tradnl" sz="24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LH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Múltiples asociaciones entre</a:t>
                      </a:r>
                      <a:r>
                        <a:rPr lang="es-ES_tradnl" sz="2000" b="1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cadenas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99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400" b="1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Antígeno dependiente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68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Hipermutación somática</a:t>
                      </a:r>
                      <a:r>
                        <a:rPr lang="es-ES_tradnl" sz="2400" b="1" kern="12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Mutaciones puntuales en región V de L y H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</a:tr>
              <a:tr h="4483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Cambio clase</a:t>
                      </a:r>
                    </a:p>
                  </a:txBody>
                  <a:tcPr marL="91442" marR="91442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Cambio de región C manteniendo la V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11560" y="6085167"/>
            <a:ext cx="6586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TdT, </a:t>
            </a:r>
            <a:r>
              <a:rPr lang="es-ES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transferasa deoxinucleotidil terminal</a:t>
            </a:r>
            <a:endParaRPr lang="es-ES" sz="1600" i="1" dirty="0"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77351" y="5582090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*</a:t>
            </a:r>
            <a:r>
              <a:rPr lang="es-ES" sz="14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también conocida como maduración de la afinidad</a:t>
            </a:r>
            <a:endParaRPr lang="es-ES" sz="1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32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3246364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Diferencias adicionales del BCR con el TCR</a:t>
            </a:r>
            <a:endParaRPr lang="es-E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40631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buBlip>
                <a:blip r:embed="rId3"/>
              </a:buBlip>
            </a:pPr>
            <a:endParaRPr lang="es-ES" sz="2400" b="1" dirty="0" smtClean="0">
              <a:latin typeface="Comic Sans MS" pitchFamily="66" charset="0"/>
            </a:endParaRPr>
          </a:p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s-E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receptores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de membrana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 e IgD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igual especificidad.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424489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-Los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efectores T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actúan </a:t>
            </a:r>
            <a:r>
              <a:rPr lang="es-E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localmente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pues están fijos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los 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 sus </a:t>
            </a:r>
            <a:r>
              <a:rPr lang="es-E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anticuerpos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lo pueden hacer también, 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distancia.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2084" y="698"/>
            <a:ext cx="9111915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Resumen parcial</a:t>
            </a:r>
            <a:endParaRPr lang="es-E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76470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3050" algn="l"/>
              </a:tabLs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recombinación somática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es el ensamblaje de los exones localizándose cercas hasta formar un gen funcional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continuo.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0" y="22768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ES" sz="2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recombinación somática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antes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antígeno.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-1" y="33220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BCR adiciona diversidad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ES_tradnl" sz="2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maduración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afinidad y el </a:t>
            </a:r>
            <a:r>
              <a:rPr lang="es-ES_tradnl" sz="2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clases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reconocimiento del Ag.</a:t>
            </a:r>
            <a:endParaRPr lang="es-ES_tradnl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4729667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endParaRPr lang="es-ES_tradnl" sz="28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TCR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queda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fijo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queda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fijo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liberarse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anticuerpos.</a:t>
            </a:r>
            <a:endParaRPr lang="es-ES_tradnl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268760"/>
            <a:ext cx="27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Moléculas de reconocimiento de antígenos: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MPP, TCR y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589462" y="480579"/>
            <a:ext cx="6375026" cy="4604605"/>
            <a:chOff x="2589463" y="692696"/>
            <a:chExt cx="5810644" cy="4752526"/>
          </a:xfrm>
        </p:grpSpPr>
        <p:grpSp>
          <p:nvGrpSpPr>
            <p:cNvPr id="52" name="5 Grupo"/>
            <p:cNvGrpSpPr>
              <a:grpSpLocks/>
            </p:cNvGrpSpPr>
            <p:nvPr/>
          </p:nvGrpSpPr>
          <p:grpSpPr bwMode="auto">
            <a:xfrm>
              <a:off x="2589463" y="2996951"/>
              <a:ext cx="3669331" cy="2448271"/>
              <a:chOff x="226086" y="717543"/>
              <a:chExt cx="8064317" cy="5262660"/>
            </a:xfrm>
          </p:grpSpPr>
          <p:sp>
            <p:nvSpPr>
              <p:cNvPr id="53" name="6 Anillo"/>
              <p:cNvSpPr>
                <a:spLocks noChangeArrowheads="1"/>
              </p:cNvSpPr>
              <p:nvPr/>
            </p:nvSpPr>
            <p:spPr bwMode="auto">
              <a:xfrm>
                <a:off x="5357813" y="2303442"/>
                <a:ext cx="1462087" cy="206881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253" y="10800"/>
                    </a:moveTo>
                    <a:cubicBezTo>
                      <a:pt x="5253" y="13864"/>
                      <a:pt x="7736" y="16347"/>
                      <a:pt x="10800" y="16347"/>
                    </a:cubicBezTo>
                    <a:cubicBezTo>
                      <a:pt x="13864" y="16347"/>
                      <a:pt x="16347" y="13864"/>
                      <a:pt x="16347" y="10800"/>
                    </a:cubicBezTo>
                    <a:cubicBezTo>
                      <a:pt x="16347" y="7736"/>
                      <a:pt x="13864" y="5253"/>
                      <a:pt x="10800" y="5253"/>
                    </a:cubicBezTo>
                    <a:cubicBezTo>
                      <a:pt x="7736" y="5253"/>
                      <a:pt x="5253" y="7736"/>
                      <a:pt x="5253" y="10800"/>
                    </a:cubicBezTo>
                    <a:close/>
                  </a:path>
                </a:pathLst>
              </a:custGeom>
              <a:solidFill>
                <a:srgbClr val="00FF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B</a:t>
                </a:r>
                <a:endParaRPr lang="en-US" sz="2800"/>
              </a:p>
            </p:txBody>
          </p:sp>
          <p:sp>
            <p:nvSpPr>
              <p:cNvPr id="54" name="6 Anillo"/>
              <p:cNvSpPr>
                <a:spLocks noChangeArrowheads="1"/>
              </p:cNvSpPr>
              <p:nvPr/>
            </p:nvSpPr>
            <p:spPr bwMode="auto">
              <a:xfrm>
                <a:off x="3871914" y="2287565"/>
                <a:ext cx="1458912" cy="208945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253" y="10800"/>
                    </a:moveTo>
                    <a:cubicBezTo>
                      <a:pt x="5253" y="13864"/>
                      <a:pt x="7736" y="16347"/>
                      <a:pt x="10800" y="16347"/>
                    </a:cubicBezTo>
                    <a:cubicBezTo>
                      <a:pt x="13864" y="16347"/>
                      <a:pt x="16347" y="13864"/>
                      <a:pt x="16347" y="10800"/>
                    </a:cubicBezTo>
                    <a:cubicBezTo>
                      <a:pt x="16347" y="7736"/>
                      <a:pt x="13864" y="5253"/>
                      <a:pt x="10800" y="5253"/>
                    </a:cubicBezTo>
                    <a:cubicBezTo>
                      <a:pt x="7736" y="5253"/>
                      <a:pt x="5253" y="7736"/>
                      <a:pt x="5253" y="10800"/>
                    </a:cubicBezTo>
                    <a:close/>
                  </a:path>
                </a:pathLst>
              </a:custGeom>
              <a:solidFill>
                <a:srgbClr val="00FF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sz="2000" b="1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800"/>
              </a:p>
            </p:txBody>
          </p:sp>
          <p:grpSp>
            <p:nvGrpSpPr>
              <p:cNvPr id="55" name="1 Grupo"/>
              <p:cNvGrpSpPr>
                <a:grpSpLocks/>
              </p:cNvGrpSpPr>
              <p:nvPr/>
            </p:nvGrpSpPr>
            <p:grpSpPr bwMode="auto">
              <a:xfrm rot="-4411436">
                <a:off x="2848509" y="1929130"/>
                <a:ext cx="833127" cy="1319388"/>
                <a:chOff x="6779701" y="1560222"/>
                <a:chExt cx="1297107" cy="2133750"/>
              </a:xfrm>
            </p:grpSpPr>
            <p:grpSp>
              <p:nvGrpSpPr>
                <p:cNvPr id="142" name="141 Grupo"/>
                <p:cNvGrpSpPr/>
                <p:nvPr/>
              </p:nvGrpSpPr>
              <p:grpSpPr>
                <a:xfrm>
                  <a:off x="7046783" y="1988156"/>
                  <a:ext cx="549553" cy="612001"/>
                  <a:chOff x="7046783" y="2586346"/>
                  <a:chExt cx="549553" cy="612001"/>
                </a:xfrm>
                <a:solidFill>
                  <a:srgbClr val="006600"/>
                </a:solidFill>
              </p:grpSpPr>
              <p:sp>
                <p:nvSpPr>
                  <p:cNvPr id="153" name="152 Rectángulo"/>
                  <p:cNvSpPr/>
                  <p:nvPr/>
                </p:nvSpPr>
                <p:spPr bwMode="auto">
                  <a:xfrm>
                    <a:off x="7046783" y="2586347"/>
                    <a:ext cx="275657" cy="61200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153 Rectángulo"/>
                  <p:cNvSpPr/>
                  <p:nvPr/>
                </p:nvSpPr>
                <p:spPr bwMode="auto">
                  <a:xfrm>
                    <a:off x="7320679" y="2586346"/>
                    <a:ext cx="275657" cy="61200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" name="142 Triángulo isósceles"/>
                <p:cNvSpPr/>
                <p:nvPr/>
              </p:nvSpPr>
              <p:spPr bwMode="auto">
                <a:xfrm rot="19122626">
                  <a:off x="7311044" y="1732820"/>
                  <a:ext cx="723061" cy="434808"/>
                </a:xfrm>
                <a:prstGeom prst="triangl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143 Triángulo isósceles"/>
                <p:cNvSpPr/>
                <p:nvPr/>
              </p:nvSpPr>
              <p:spPr bwMode="auto">
                <a:xfrm rot="2876531">
                  <a:off x="6595859" y="1669076"/>
                  <a:ext cx="723395" cy="450492"/>
                </a:xfrm>
                <a:prstGeom prst="triangl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5" name="144 Rectángulo"/>
                <p:cNvSpPr/>
                <p:nvPr/>
              </p:nvSpPr>
              <p:spPr bwMode="auto">
                <a:xfrm rot="16200000">
                  <a:off x="7170963" y="2000341"/>
                  <a:ext cx="392480" cy="2157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" name="145 Rectángulo"/>
                <p:cNvSpPr/>
                <p:nvPr/>
              </p:nvSpPr>
              <p:spPr bwMode="auto">
                <a:xfrm rot="16200000">
                  <a:off x="7229006" y="2062067"/>
                  <a:ext cx="400176" cy="15142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7" name="1 Grupo"/>
                <p:cNvGrpSpPr>
                  <a:grpSpLocks/>
                </p:cNvGrpSpPr>
                <p:nvPr/>
              </p:nvGrpSpPr>
              <p:grpSpPr bwMode="auto">
                <a:xfrm>
                  <a:off x="7054006" y="2566738"/>
                  <a:ext cx="540374" cy="625913"/>
                  <a:chOff x="7053871" y="2567067"/>
                  <a:chExt cx="540647" cy="625122"/>
                </a:xfrm>
              </p:grpSpPr>
              <p:sp>
                <p:nvSpPr>
                  <p:cNvPr id="151" name="150 Rectángulo"/>
                  <p:cNvSpPr/>
                  <p:nvPr/>
                </p:nvSpPr>
                <p:spPr bwMode="auto">
                  <a:xfrm>
                    <a:off x="7087967" y="2462136"/>
                    <a:ext cx="249979" cy="660993"/>
                  </a:xfrm>
                  <a:prstGeom prst="rect">
                    <a:avLst/>
                  </a:prstGeom>
                  <a:solidFill>
                    <a:srgbClr val="CC660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2" name="151 Rectángulo"/>
                  <p:cNvSpPr/>
                  <p:nvPr/>
                </p:nvSpPr>
                <p:spPr bwMode="auto">
                  <a:xfrm>
                    <a:off x="7310923" y="2465175"/>
                    <a:ext cx="265129" cy="664837"/>
                  </a:xfrm>
                  <a:prstGeom prst="rect">
                    <a:avLst/>
                  </a:prstGeom>
                  <a:solidFill>
                    <a:srgbClr val="CC660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8" name="1 Grupo"/>
                <p:cNvGrpSpPr>
                  <a:grpSpLocks/>
                </p:cNvGrpSpPr>
                <p:nvPr/>
              </p:nvGrpSpPr>
              <p:grpSpPr bwMode="auto">
                <a:xfrm>
                  <a:off x="7059318" y="3015589"/>
                  <a:ext cx="543635" cy="678383"/>
                  <a:chOff x="7054296" y="2396420"/>
                  <a:chExt cx="543912" cy="677527"/>
                </a:xfrm>
              </p:grpSpPr>
              <p:sp>
                <p:nvSpPr>
                  <p:cNvPr id="149" name="148 Rectángulo"/>
                  <p:cNvSpPr/>
                  <p:nvPr/>
                </p:nvSpPr>
                <p:spPr bwMode="auto">
                  <a:xfrm>
                    <a:off x="7044027" y="2367449"/>
                    <a:ext cx="299218" cy="611038"/>
                  </a:xfrm>
                  <a:prstGeom prst="rect">
                    <a:avLst/>
                  </a:prstGeom>
                  <a:solidFill>
                    <a:srgbClr val="CC660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0" name="149 Rectángulo"/>
                  <p:cNvSpPr/>
                  <p:nvPr/>
                </p:nvSpPr>
                <p:spPr bwMode="auto">
                  <a:xfrm>
                    <a:off x="7340020" y="2298724"/>
                    <a:ext cx="276495" cy="641782"/>
                  </a:xfrm>
                  <a:prstGeom prst="rect">
                    <a:avLst/>
                  </a:prstGeom>
                  <a:solidFill>
                    <a:srgbClr val="CC660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56" name="35 Grupo"/>
              <p:cNvGrpSpPr>
                <a:grpSpLocks/>
              </p:cNvGrpSpPr>
              <p:nvPr/>
            </p:nvGrpSpPr>
            <p:grpSpPr bwMode="auto">
              <a:xfrm rot="-825166">
                <a:off x="6605588" y="2011300"/>
                <a:ext cx="1485900" cy="1636948"/>
                <a:chOff x="5527959" y="2487698"/>
                <a:chExt cx="1486772" cy="1636721"/>
              </a:xfrm>
            </p:grpSpPr>
            <p:pic>
              <p:nvPicPr>
                <p:cNvPr id="14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579798" y="2689487"/>
                  <a:ext cx="1636721" cy="1233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481382" y="3187585"/>
                  <a:ext cx="360000" cy="2668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" name="89 CuadroTexto"/>
              <p:cNvSpPr txBox="1">
                <a:spLocks noChangeArrowheads="1"/>
              </p:cNvSpPr>
              <p:nvPr/>
            </p:nvSpPr>
            <p:spPr bwMode="auto">
              <a:xfrm rot="18654321">
                <a:off x="3628017" y="2040279"/>
                <a:ext cx="459555" cy="26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s-MX" sz="1050" b="1" dirty="0" smtClean="0">
                    <a:latin typeface="Comic Sans MS" pitchFamily="66" charset="0"/>
                  </a:rPr>
                  <a:t>CD3</a:t>
                </a:r>
                <a:endParaRPr lang="en-US" sz="1050" b="1" dirty="0" smtClean="0">
                  <a:latin typeface="Comic Sans MS" pitchFamily="66" charset="0"/>
                </a:endParaRPr>
              </a:p>
            </p:txBody>
          </p:sp>
          <p:sp>
            <p:nvSpPr>
              <p:cNvPr id="58" name="57 Rectángulo redondeado"/>
              <p:cNvSpPr/>
              <p:nvPr/>
            </p:nvSpPr>
            <p:spPr bwMode="auto">
              <a:xfrm rot="9614431">
                <a:off x="3244069" y="3738542"/>
                <a:ext cx="109218" cy="12716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58 Rectángulo redondeado"/>
              <p:cNvSpPr/>
              <p:nvPr/>
            </p:nvSpPr>
            <p:spPr bwMode="auto">
              <a:xfrm rot="9614431">
                <a:off x="3122042" y="3781580"/>
                <a:ext cx="109218" cy="12716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59 Rectángulo redondeado"/>
              <p:cNvSpPr/>
              <p:nvPr/>
            </p:nvSpPr>
            <p:spPr bwMode="auto">
              <a:xfrm rot="8849266">
                <a:off x="3051743" y="3968115"/>
                <a:ext cx="108000" cy="108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60 Rectángulo redondeado"/>
              <p:cNvSpPr/>
              <p:nvPr/>
            </p:nvSpPr>
            <p:spPr bwMode="auto">
              <a:xfrm rot="9614431">
                <a:off x="3005581" y="3823424"/>
                <a:ext cx="109218" cy="12716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85 CuadroTexto"/>
              <p:cNvSpPr txBox="1">
                <a:spLocks noChangeArrowheads="1"/>
              </p:cNvSpPr>
              <p:nvPr/>
            </p:nvSpPr>
            <p:spPr bwMode="auto">
              <a:xfrm>
                <a:off x="3593617" y="3745455"/>
                <a:ext cx="490537" cy="554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s-MX" sz="1000" b="1">
                    <a:latin typeface="Comic Sans MS" pitchFamily="66" charset="0"/>
                  </a:rPr>
                  <a:t>CD4 </a:t>
                </a:r>
              </a:p>
              <a:p>
                <a:pPr algn="ctr" eaLnBrk="1" hangingPunct="1"/>
                <a:r>
                  <a:rPr lang="es-MX" sz="1000" b="1">
                    <a:latin typeface="Comic Sans MS" pitchFamily="66" charset="0"/>
                  </a:rPr>
                  <a:t>o </a:t>
                </a:r>
              </a:p>
              <a:p>
                <a:pPr algn="ctr" eaLnBrk="1" hangingPunct="1"/>
                <a:r>
                  <a:rPr lang="es-MX" sz="1000" b="1">
                    <a:latin typeface="Comic Sans MS" pitchFamily="66" charset="0"/>
                  </a:rPr>
                  <a:t>CD8 </a:t>
                </a:r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63" name="89 CuadroTexto"/>
              <p:cNvSpPr txBox="1">
                <a:spLocks noChangeArrowheads="1"/>
              </p:cNvSpPr>
              <p:nvPr/>
            </p:nvSpPr>
            <p:spPr bwMode="auto">
              <a:xfrm rot="4088365">
                <a:off x="6953457" y="2234836"/>
                <a:ext cx="36835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s-MX" sz="1000" b="1">
                    <a:latin typeface="Comic Sans MS" pitchFamily="66" charset="0"/>
                  </a:rPr>
                  <a:t>Ig</a:t>
                </a:r>
              </a:p>
              <a:p>
                <a:pPr algn="ctr" eaLnBrk="1" hangingPunct="1"/>
                <a:r>
                  <a:rPr lang="es-MX" sz="1000" b="1">
                    <a:latin typeface="Symbol" pitchFamily="18" charset="2"/>
                  </a:rPr>
                  <a:t>a b</a:t>
                </a:r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64" name="89 CuadroTexto"/>
              <p:cNvSpPr txBox="1">
                <a:spLocks noChangeArrowheads="1"/>
              </p:cNvSpPr>
              <p:nvPr/>
            </p:nvSpPr>
            <p:spPr bwMode="auto">
              <a:xfrm>
                <a:off x="6827837" y="3343854"/>
                <a:ext cx="512763" cy="246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MX" sz="1000" b="1">
                    <a:latin typeface="Comic Sans MS" pitchFamily="66" charset="0"/>
                  </a:rPr>
                  <a:t>CD81</a:t>
                </a:r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65" name="89 CuadroTexto"/>
              <p:cNvSpPr txBox="1">
                <a:spLocks noChangeArrowheads="1"/>
              </p:cNvSpPr>
              <p:nvPr/>
            </p:nvSpPr>
            <p:spPr bwMode="auto">
              <a:xfrm>
                <a:off x="6742826" y="3822488"/>
                <a:ext cx="844549" cy="24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MX" sz="1000" b="1">
                    <a:latin typeface="Comic Sans MS" pitchFamily="66" charset="0"/>
                  </a:rPr>
                  <a:t>CD21(CR2)</a:t>
                </a:r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66" name="89 CuadroTexto"/>
              <p:cNvSpPr txBox="1">
                <a:spLocks noChangeArrowheads="1"/>
              </p:cNvSpPr>
              <p:nvPr/>
            </p:nvSpPr>
            <p:spPr bwMode="auto">
              <a:xfrm>
                <a:off x="7066595" y="3422774"/>
                <a:ext cx="512763" cy="246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MX" sz="1000" b="1">
                    <a:latin typeface="Comic Sans MS" pitchFamily="66" charset="0"/>
                  </a:rPr>
                  <a:t>CD19</a:t>
                </a:r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67" name="90 CuadroTexto"/>
              <p:cNvSpPr txBox="1">
                <a:spLocks noChangeArrowheads="1"/>
              </p:cNvSpPr>
              <p:nvPr/>
            </p:nvSpPr>
            <p:spPr bwMode="auto">
              <a:xfrm rot="16200000">
                <a:off x="-309790" y="1253419"/>
                <a:ext cx="2695160" cy="1623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s-MX" sz="1400" b="1" dirty="0">
                    <a:solidFill>
                      <a:srgbClr val="000000"/>
                    </a:solidFill>
                    <a:latin typeface="Comic Sans MS" pitchFamily="66" charset="0"/>
                  </a:rPr>
                  <a:t>Complejo receptor:</a:t>
                </a:r>
              </a:p>
              <a:p>
                <a:pPr algn="ctr" eaLnBrk="1" hangingPunct="1"/>
                <a:r>
                  <a:rPr lang="es-MX" sz="1400" b="1" dirty="0">
                    <a:latin typeface="Comic Sans MS" pitchFamily="66" charset="0"/>
                  </a:rPr>
                  <a:t>TCR o BCR </a:t>
                </a:r>
                <a:endParaRPr lang="en-US" sz="1400" b="1" dirty="0">
                  <a:latin typeface="Comic Sans MS" pitchFamily="66" charset="0"/>
                </a:endParaRPr>
              </a:p>
            </p:txBody>
          </p:sp>
          <p:sp>
            <p:nvSpPr>
              <p:cNvPr id="68" name="96 CuadroTexto"/>
              <p:cNvSpPr txBox="1">
                <a:spLocks noChangeArrowheads="1"/>
              </p:cNvSpPr>
              <p:nvPr/>
            </p:nvSpPr>
            <p:spPr bwMode="auto">
              <a:xfrm rot="16200000">
                <a:off x="398992" y="4423591"/>
                <a:ext cx="2504447" cy="608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ES_tradnl" sz="1200" b="1" dirty="0" err="1">
                    <a:latin typeface="Comic Sans MS" pitchFamily="66" charset="0"/>
                  </a:rPr>
                  <a:t>Coreceptores</a:t>
                </a:r>
                <a:endParaRPr lang="es-ES_tradnl" sz="1200" b="1" dirty="0">
                  <a:latin typeface="Comic Sans MS" pitchFamily="66" charset="0"/>
                </a:endParaRPr>
              </a:p>
            </p:txBody>
          </p:sp>
          <p:cxnSp>
            <p:nvCxnSpPr>
              <p:cNvPr id="69" name="68 Conector recto"/>
              <p:cNvCxnSpPr/>
              <p:nvPr/>
            </p:nvCxnSpPr>
            <p:spPr bwMode="auto">
              <a:xfrm flipV="1">
                <a:off x="1188237" y="3380818"/>
                <a:ext cx="6576344" cy="9239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102 CuadroTexto"/>
              <p:cNvSpPr txBox="1">
                <a:spLocks noChangeArrowheads="1"/>
              </p:cNvSpPr>
              <p:nvPr/>
            </p:nvSpPr>
            <p:spPr bwMode="auto">
              <a:xfrm rot="-2654139">
                <a:off x="4200526" y="2570180"/>
                <a:ext cx="509588" cy="23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latin typeface="Symbol" pitchFamily="18" charset="2"/>
                  </a:rPr>
                  <a:t>g e  d e</a:t>
                </a:r>
              </a:p>
            </p:txBody>
          </p:sp>
          <p:sp>
            <p:nvSpPr>
              <p:cNvPr id="71" name="108 CuadroTexto"/>
              <p:cNvSpPr txBox="1">
                <a:spLocks noChangeArrowheads="1"/>
              </p:cNvSpPr>
              <p:nvPr/>
            </p:nvSpPr>
            <p:spPr bwMode="auto">
              <a:xfrm rot="-4858516">
                <a:off x="4157638" y="3146544"/>
                <a:ext cx="335011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Symbol" pitchFamily="18" charset="2"/>
                  </a:rPr>
                  <a:t>zz</a:t>
                </a:r>
              </a:p>
            </p:txBody>
          </p:sp>
          <p:sp>
            <p:nvSpPr>
              <p:cNvPr id="72" name="71 Llamada de flecha a la derecha"/>
              <p:cNvSpPr/>
              <p:nvPr/>
            </p:nvSpPr>
            <p:spPr bwMode="auto">
              <a:xfrm rot="10800000">
                <a:off x="1873471" y="1819786"/>
                <a:ext cx="668580" cy="1519695"/>
              </a:xfrm>
              <a:prstGeom prst="rightArrowCallout">
                <a:avLst>
                  <a:gd name="adj1" fmla="val 24089"/>
                  <a:gd name="adj2" fmla="val 24701"/>
                  <a:gd name="adj3" fmla="val 57940"/>
                  <a:gd name="adj4" fmla="val 12496"/>
                </a:avLst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3" name="151 Grupo"/>
              <p:cNvGrpSpPr>
                <a:grpSpLocks/>
              </p:cNvGrpSpPr>
              <p:nvPr/>
            </p:nvGrpSpPr>
            <p:grpSpPr bwMode="auto">
              <a:xfrm rot="9173080">
                <a:off x="3281364" y="4488157"/>
                <a:ext cx="238125" cy="127018"/>
                <a:chOff x="3856793" y="3661024"/>
                <a:chExt cx="238758" cy="128352"/>
              </a:xfrm>
            </p:grpSpPr>
            <p:sp>
              <p:nvSpPr>
                <p:cNvPr id="138" name="137 Rectángulo redondeado"/>
                <p:cNvSpPr/>
                <p:nvPr/>
              </p:nvSpPr>
              <p:spPr bwMode="auto">
                <a:xfrm>
                  <a:off x="3856793" y="3661024"/>
                  <a:ext cx="109287" cy="1275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138 Rectángulo redondeado"/>
                <p:cNvSpPr/>
                <p:nvPr/>
              </p:nvSpPr>
              <p:spPr bwMode="auto">
                <a:xfrm>
                  <a:off x="3986264" y="3661782"/>
                  <a:ext cx="109287" cy="1275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4" name="73 Rectángulo redondeado"/>
              <p:cNvSpPr/>
              <p:nvPr/>
            </p:nvSpPr>
            <p:spPr bwMode="auto">
              <a:xfrm rot="9173080">
                <a:off x="3438554" y="4269899"/>
                <a:ext cx="109417" cy="1273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74 Rectángulo redondeado"/>
              <p:cNvSpPr/>
              <p:nvPr/>
            </p:nvSpPr>
            <p:spPr bwMode="auto">
              <a:xfrm rot="9173080">
                <a:off x="3322831" y="4328316"/>
                <a:ext cx="109417" cy="1273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75 Rectángulo redondeado"/>
              <p:cNvSpPr/>
              <p:nvPr/>
            </p:nvSpPr>
            <p:spPr bwMode="auto">
              <a:xfrm rot="9173080">
                <a:off x="3209872" y="4390330"/>
                <a:ext cx="109417" cy="12737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76 Rectángulo redondeado"/>
              <p:cNvSpPr/>
              <p:nvPr/>
            </p:nvSpPr>
            <p:spPr bwMode="auto">
              <a:xfrm rot="8394039">
                <a:off x="3349501" y="4656051"/>
                <a:ext cx="108000" cy="108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77 Llamada de flecha a la derecha"/>
              <p:cNvSpPr/>
              <p:nvPr/>
            </p:nvSpPr>
            <p:spPr bwMode="auto">
              <a:xfrm rot="10800000">
                <a:off x="1873471" y="3538865"/>
                <a:ext cx="668580" cy="1298428"/>
              </a:xfrm>
              <a:prstGeom prst="rightArrowCallout">
                <a:avLst>
                  <a:gd name="adj1" fmla="val 24089"/>
                  <a:gd name="adj2" fmla="val 24701"/>
                  <a:gd name="adj3" fmla="val 57940"/>
                  <a:gd name="adj4" fmla="val 12496"/>
                </a:avLst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9" name="53322 Grupo"/>
              <p:cNvGrpSpPr>
                <a:grpSpLocks/>
              </p:cNvGrpSpPr>
              <p:nvPr/>
            </p:nvGrpSpPr>
            <p:grpSpPr bwMode="auto">
              <a:xfrm>
                <a:off x="6345238" y="2428872"/>
                <a:ext cx="560387" cy="328660"/>
                <a:chOff x="5784123" y="1602570"/>
                <a:chExt cx="559076" cy="327920"/>
              </a:xfrm>
            </p:grpSpPr>
            <p:grpSp>
              <p:nvGrpSpPr>
                <p:cNvPr id="129" name="72 Grupo"/>
                <p:cNvGrpSpPr>
                  <a:grpSpLocks/>
                </p:cNvGrpSpPr>
                <p:nvPr/>
              </p:nvGrpSpPr>
              <p:grpSpPr bwMode="auto">
                <a:xfrm>
                  <a:off x="5784123" y="1711693"/>
                  <a:ext cx="467071" cy="119368"/>
                  <a:chOff x="5911435" y="1655739"/>
                  <a:chExt cx="467071" cy="119368"/>
                </a:xfrm>
              </p:grpSpPr>
              <p:sp>
                <p:nvSpPr>
                  <p:cNvPr id="136" name="135 Rectángulo"/>
                  <p:cNvSpPr/>
                  <p:nvPr/>
                </p:nvSpPr>
                <p:spPr>
                  <a:xfrm rot="20353003">
                    <a:off x="5910348" y="1654584"/>
                    <a:ext cx="467621" cy="72782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7" name="136 Rectángulo"/>
                  <p:cNvSpPr/>
                  <p:nvPr/>
                </p:nvSpPr>
                <p:spPr>
                  <a:xfrm rot="20353003">
                    <a:off x="5969690" y="1705532"/>
                    <a:ext cx="71211" cy="70355"/>
                  </a:xfrm>
                  <a:prstGeom prst="rect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0" name="76 Grupo"/>
                <p:cNvGrpSpPr>
                  <a:grpSpLocks/>
                </p:cNvGrpSpPr>
                <p:nvPr/>
              </p:nvGrpSpPr>
              <p:grpSpPr bwMode="auto">
                <a:xfrm>
                  <a:off x="5786846" y="1803404"/>
                  <a:ext cx="503002" cy="127086"/>
                  <a:chOff x="5930177" y="1605372"/>
                  <a:chExt cx="503002" cy="127086"/>
                </a:xfrm>
              </p:grpSpPr>
              <p:sp>
                <p:nvSpPr>
                  <p:cNvPr id="134" name="133 Rectángulo"/>
                  <p:cNvSpPr/>
                  <p:nvPr/>
                </p:nvSpPr>
                <p:spPr>
                  <a:xfrm rot="20353003">
                    <a:off x="5916872" y="1604695"/>
                    <a:ext cx="477116" cy="72781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5" name="134 Rectángulo"/>
                  <p:cNvSpPr/>
                  <p:nvPr/>
                </p:nvSpPr>
                <p:spPr>
                  <a:xfrm rot="20353003">
                    <a:off x="5966720" y="1662920"/>
                    <a:ext cx="71211" cy="70356"/>
                  </a:xfrm>
                  <a:prstGeom prst="rect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1" name="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074743" y="1602570"/>
                  <a:ext cx="229550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 sz="500" b="1">
                      <a:latin typeface="Comic Sans MS" pitchFamily="66" charset="0"/>
                    </a:rPr>
                    <a:t>S</a:t>
                  </a:r>
                  <a:endParaRPr lang="en-US" sz="500" b="1">
                    <a:latin typeface="Comic Sans MS" pitchFamily="66" charset="0"/>
                  </a:endParaRPr>
                </a:p>
              </p:txBody>
            </p:sp>
            <p:sp>
              <p:nvSpPr>
                <p:cNvPr id="132" name="7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113649" y="1704688"/>
                  <a:ext cx="229550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 sz="500" b="1">
                      <a:latin typeface="Comic Sans MS" pitchFamily="66" charset="0"/>
                    </a:rPr>
                    <a:t>S</a:t>
                  </a:r>
                  <a:endParaRPr lang="en-US" sz="500" b="1">
                    <a:latin typeface="Comic Sans MS" pitchFamily="66" charset="0"/>
                  </a:endParaRPr>
                </a:p>
              </p:txBody>
            </p:sp>
            <p:cxnSp>
              <p:nvCxnSpPr>
                <p:cNvPr id="133" name="132 Conector recto"/>
                <p:cNvCxnSpPr/>
                <p:nvPr/>
              </p:nvCxnSpPr>
              <p:spPr>
                <a:xfrm>
                  <a:off x="6203183" y="1715389"/>
                  <a:ext cx="0" cy="363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1 Grupo"/>
              <p:cNvGrpSpPr>
                <a:grpSpLocks/>
              </p:cNvGrpSpPr>
              <p:nvPr/>
            </p:nvGrpSpPr>
            <p:grpSpPr bwMode="auto">
              <a:xfrm>
                <a:off x="4127501" y="2263748"/>
                <a:ext cx="344488" cy="512837"/>
                <a:chOff x="4089400" y="2289175"/>
                <a:chExt cx="344488" cy="512763"/>
              </a:xfrm>
            </p:grpSpPr>
            <p:grpSp>
              <p:nvGrpSpPr>
                <p:cNvPr id="115" name="53322 Grupo"/>
                <p:cNvGrpSpPr>
                  <a:grpSpLocks/>
                </p:cNvGrpSpPr>
                <p:nvPr/>
              </p:nvGrpSpPr>
              <p:grpSpPr bwMode="auto">
                <a:xfrm rot="-6737256">
                  <a:off x="3987800" y="2506663"/>
                  <a:ext cx="396875" cy="193675"/>
                  <a:chOff x="5707649" y="1792562"/>
                  <a:chExt cx="395214" cy="193100"/>
                </a:xfrm>
              </p:grpSpPr>
              <p:grpSp>
                <p:nvGrpSpPr>
                  <p:cNvPr id="123" name="72 Grupo"/>
                  <p:cNvGrpSpPr>
                    <a:grpSpLocks/>
                  </p:cNvGrpSpPr>
                  <p:nvPr/>
                </p:nvGrpSpPr>
                <p:grpSpPr bwMode="auto">
                  <a:xfrm>
                    <a:off x="5721090" y="1792562"/>
                    <a:ext cx="323357" cy="92376"/>
                    <a:chOff x="5848402" y="1736608"/>
                    <a:chExt cx="323357" cy="92376"/>
                  </a:xfrm>
                </p:grpSpPr>
                <p:sp>
                  <p:nvSpPr>
                    <p:cNvPr id="127" name="126 Rectángulo"/>
                    <p:cNvSpPr/>
                    <p:nvPr/>
                  </p:nvSpPr>
                  <p:spPr>
                    <a:xfrm rot="20353003">
                      <a:off x="6027526" y="1637402"/>
                      <a:ext cx="263887" cy="521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28" name="127 Rectángulo"/>
                    <p:cNvSpPr/>
                    <p:nvPr/>
                  </p:nvSpPr>
                  <p:spPr>
                    <a:xfrm rot="20353003">
                      <a:off x="6119142" y="1666298"/>
                      <a:ext cx="58104" cy="5456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24" name="76 Grupo"/>
                  <p:cNvGrpSpPr>
                    <a:grpSpLocks/>
                  </p:cNvGrpSpPr>
                  <p:nvPr/>
                </p:nvGrpSpPr>
                <p:grpSpPr bwMode="auto">
                  <a:xfrm>
                    <a:off x="5707649" y="1890432"/>
                    <a:ext cx="395214" cy="95230"/>
                    <a:chOff x="5850980" y="1692400"/>
                    <a:chExt cx="395214" cy="95230"/>
                  </a:xfrm>
                </p:grpSpPr>
                <p:sp>
                  <p:nvSpPr>
                    <p:cNvPr id="125" name="124 Rectángulo"/>
                    <p:cNvSpPr/>
                    <p:nvPr/>
                  </p:nvSpPr>
                  <p:spPr>
                    <a:xfrm rot="20353003">
                      <a:off x="5947653" y="1649701"/>
                      <a:ext cx="392201" cy="640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125 Rectángulo"/>
                    <p:cNvSpPr/>
                    <p:nvPr/>
                  </p:nvSpPr>
                  <p:spPr>
                    <a:xfrm rot="20353003">
                      <a:off x="6097764" y="1673930"/>
                      <a:ext cx="75050" cy="4981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16" name="53322 Grupo"/>
                <p:cNvGrpSpPr>
                  <a:grpSpLocks/>
                </p:cNvGrpSpPr>
                <p:nvPr/>
              </p:nvGrpSpPr>
              <p:grpSpPr bwMode="auto">
                <a:xfrm rot="-6821451">
                  <a:off x="4155281" y="2369344"/>
                  <a:ext cx="358775" cy="198438"/>
                  <a:chOff x="5725759" y="1751911"/>
                  <a:chExt cx="359285" cy="198219"/>
                </a:xfrm>
              </p:grpSpPr>
              <p:grpSp>
                <p:nvGrpSpPr>
                  <p:cNvPr id="117" name="72 Grupo"/>
                  <p:cNvGrpSpPr>
                    <a:grpSpLocks/>
                  </p:cNvGrpSpPr>
                  <p:nvPr/>
                </p:nvGrpSpPr>
                <p:grpSpPr bwMode="auto">
                  <a:xfrm>
                    <a:off x="5737698" y="1751911"/>
                    <a:ext cx="323357" cy="104674"/>
                    <a:chOff x="5865010" y="1695957"/>
                    <a:chExt cx="323357" cy="104674"/>
                  </a:xfrm>
                </p:grpSpPr>
                <p:sp>
                  <p:nvSpPr>
                    <p:cNvPr id="121" name="120 Rectángulo"/>
                    <p:cNvSpPr/>
                    <p:nvPr/>
                  </p:nvSpPr>
                  <p:spPr>
                    <a:xfrm rot="20353003">
                      <a:off x="6093398" y="1601293"/>
                      <a:ext cx="272677" cy="713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22" name="121 Rectángulo"/>
                    <p:cNvSpPr/>
                    <p:nvPr/>
                  </p:nvSpPr>
                  <p:spPr>
                    <a:xfrm rot="20353003">
                      <a:off x="6147924" y="1648329"/>
                      <a:ext cx="68169" cy="71300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18" name="76 Grupo"/>
                  <p:cNvGrpSpPr>
                    <a:grpSpLocks/>
                  </p:cNvGrpSpPr>
                  <p:nvPr/>
                </p:nvGrpSpPr>
                <p:grpSpPr bwMode="auto">
                  <a:xfrm>
                    <a:off x="5725759" y="1856318"/>
                    <a:ext cx="359285" cy="93812"/>
                    <a:chOff x="5869090" y="1658286"/>
                    <a:chExt cx="359285" cy="93812"/>
                  </a:xfrm>
                </p:grpSpPr>
                <p:sp>
                  <p:nvSpPr>
                    <p:cNvPr id="119" name="118 Rectángulo"/>
                    <p:cNvSpPr/>
                    <p:nvPr/>
                  </p:nvSpPr>
                  <p:spPr>
                    <a:xfrm rot="20353003">
                      <a:off x="5977874" y="1627284"/>
                      <a:ext cx="338411" cy="736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119 Rectángulo"/>
                    <p:cNvSpPr/>
                    <p:nvPr/>
                  </p:nvSpPr>
                  <p:spPr>
                    <a:xfrm rot="20353003">
                      <a:off x="6091338" y="1639620"/>
                      <a:ext cx="70603" cy="80807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81" name="4 Grupo"/>
              <p:cNvGrpSpPr>
                <a:grpSpLocks/>
              </p:cNvGrpSpPr>
              <p:nvPr/>
            </p:nvGrpSpPr>
            <p:grpSpPr bwMode="auto">
              <a:xfrm rot="-2109725">
                <a:off x="3671665" y="2952739"/>
                <a:ext cx="465714" cy="523608"/>
                <a:chOff x="3611104" y="1083185"/>
                <a:chExt cx="465521" cy="523637"/>
              </a:xfrm>
            </p:grpSpPr>
            <p:sp>
              <p:nvSpPr>
                <p:cNvPr id="104" name="103 Rectángulo"/>
                <p:cNvSpPr/>
                <p:nvPr/>
              </p:nvSpPr>
              <p:spPr bwMode="auto">
                <a:xfrm rot="13531552">
                  <a:off x="3651167" y="1298169"/>
                  <a:ext cx="466877" cy="713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5" name="104 Rectángulo"/>
                <p:cNvSpPr/>
                <p:nvPr/>
              </p:nvSpPr>
              <p:spPr bwMode="auto">
                <a:xfrm rot="13531552">
                  <a:off x="3691287" y="1268800"/>
                  <a:ext cx="462013" cy="713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105 Rectángulo"/>
                <p:cNvSpPr/>
                <p:nvPr/>
              </p:nvSpPr>
              <p:spPr bwMode="auto">
                <a:xfrm rot="13531552">
                  <a:off x="3870572" y="1253622"/>
                  <a:ext cx="77813" cy="71349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" name="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611104" y="1169293"/>
                  <a:ext cx="230006" cy="169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 sz="500" b="1">
                      <a:latin typeface="Comic Sans MS" pitchFamily="66" charset="0"/>
                    </a:rPr>
                    <a:t>S</a:t>
                  </a:r>
                  <a:endParaRPr lang="en-US" sz="500" b="1">
                    <a:latin typeface="Comic Sans MS" pitchFamily="66" charset="0"/>
                  </a:endParaRPr>
                </a:p>
              </p:txBody>
            </p:sp>
            <p:sp>
              <p:nvSpPr>
                <p:cNvPr id="108" name="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671257" y="1107826"/>
                  <a:ext cx="230006" cy="169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s-MX" sz="500" b="1">
                      <a:latin typeface="Comic Sans MS" pitchFamily="66" charset="0"/>
                    </a:rPr>
                    <a:t>S</a:t>
                  </a:r>
                  <a:endParaRPr lang="en-US" sz="500" b="1">
                    <a:latin typeface="Comic Sans MS" pitchFamily="66" charset="0"/>
                  </a:endParaRPr>
                </a:p>
              </p:txBody>
            </p:sp>
            <p:sp>
              <p:nvSpPr>
                <p:cNvPr id="109" name="108 Rectángulo"/>
                <p:cNvSpPr/>
                <p:nvPr/>
              </p:nvSpPr>
              <p:spPr bwMode="auto">
                <a:xfrm rot="13531552">
                  <a:off x="3950644" y="1307143"/>
                  <a:ext cx="75380" cy="68972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109 Rectángulo"/>
                <p:cNvSpPr/>
                <p:nvPr/>
              </p:nvSpPr>
              <p:spPr bwMode="auto">
                <a:xfrm rot="13531552">
                  <a:off x="4036391" y="1351930"/>
                  <a:ext cx="77813" cy="68972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110 Rectángulo"/>
                <p:cNvSpPr/>
                <p:nvPr/>
              </p:nvSpPr>
              <p:spPr bwMode="auto">
                <a:xfrm rot="13531552">
                  <a:off x="3824751" y="1265235"/>
                  <a:ext cx="77813" cy="71349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111 Rectángulo"/>
                <p:cNvSpPr/>
                <p:nvPr/>
              </p:nvSpPr>
              <p:spPr bwMode="auto">
                <a:xfrm rot="13531552">
                  <a:off x="3869409" y="1369660"/>
                  <a:ext cx="80245" cy="71349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112 Rectángulo"/>
                <p:cNvSpPr/>
                <p:nvPr/>
              </p:nvSpPr>
              <p:spPr bwMode="auto">
                <a:xfrm rot="13531552">
                  <a:off x="3940271" y="1441269"/>
                  <a:ext cx="72949" cy="66592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113 Conector recto"/>
                <p:cNvCxnSpPr/>
                <p:nvPr/>
              </p:nvCxnSpPr>
              <p:spPr>
                <a:xfrm flipH="1">
                  <a:off x="3759092" y="1123540"/>
                  <a:ext cx="35674" cy="364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81 Rectángulo"/>
              <p:cNvSpPr/>
              <p:nvPr/>
            </p:nvSpPr>
            <p:spPr bwMode="auto">
              <a:xfrm>
                <a:off x="6641558" y="3473215"/>
                <a:ext cx="214136" cy="7051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82 Rectángulo"/>
              <p:cNvSpPr/>
              <p:nvPr/>
            </p:nvSpPr>
            <p:spPr bwMode="auto">
              <a:xfrm>
                <a:off x="6455974" y="3594791"/>
                <a:ext cx="468720" cy="7294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83 Rectángulo"/>
              <p:cNvSpPr/>
              <p:nvPr/>
            </p:nvSpPr>
            <p:spPr bwMode="auto">
              <a:xfrm>
                <a:off x="6617765" y="3716367"/>
                <a:ext cx="1225333" cy="7051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1053 Lágrima"/>
              <p:cNvSpPr>
                <a:spLocks/>
              </p:cNvSpPr>
              <p:nvPr/>
            </p:nvSpPr>
            <p:spPr bwMode="auto">
              <a:xfrm rot="-623395">
                <a:off x="7857885" y="3605014"/>
                <a:ext cx="432518" cy="260388"/>
              </a:xfrm>
              <a:custGeom>
                <a:avLst/>
                <a:gdLst>
                  <a:gd name="T0" fmla="*/ 0 w 266700"/>
                  <a:gd name="T1" fmla="*/ 136648185 h 231864"/>
                  <a:gd name="T2" fmla="*/ 2147483647 w 266700"/>
                  <a:gd name="T3" fmla="*/ 0 h 231864"/>
                  <a:gd name="T4" fmla="*/ 2147483647 w 266700"/>
                  <a:gd name="T5" fmla="*/ 0 h 231864"/>
                  <a:gd name="T6" fmla="*/ 2147483647 w 266700"/>
                  <a:gd name="T7" fmla="*/ 136648185 h 231864"/>
                  <a:gd name="T8" fmla="*/ 2147483647 w 266700"/>
                  <a:gd name="T9" fmla="*/ 273296127 h 231864"/>
                  <a:gd name="T10" fmla="*/ 0 w 266700"/>
                  <a:gd name="T11" fmla="*/ 136648185 h 23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700"/>
                  <a:gd name="T19" fmla="*/ 0 h 231864"/>
                  <a:gd name="T20" fmla="*/ 266700 w 266700"/>
                  <a:gd name="T21" fmla="*/ 231864 h 23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700" h="231864">
                    <a:moveTo>
                      <a:pt x="0" y="115932"/>
                    </a:moveTo>
                    <a:cubicBezTo>
                      <a:pt x="0" y="51905"/>
                      <a:pt x="59703" y="0"/>
                      <a:pt x="133350" y="0"/>
                    </a:cubicBezTo>
                    <a:lnTo>
                      <a:pt x="266700" y="0"/>
                    </a:lnTo>
                    <a:lnTo>
                      <a:pt x="266700" y="115932"/>
                    </a:lnTo>
                    <a:cubicBezTo>
                      <a:pt x="266700" y="179959"/>
                      <a:pt x="206997" y="231864"/>
                      <a:pt x="133350" y="231864"/>
                    </a:cubicBezTo>
                    <a:cubicBezTo>
                      <a:pt x="59703" y="231864"/>
                      <a:pt x="0" y="179959"/>
                      <a:pt x="0" y="115932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 b="1">
                    <a:solidFill>
                      <a:schemeClr val="bg1"/>
                    </a:solidFill>
                    <a:latin typeface="Comic Sans MS" pitchFamily="66" charset="0"/>
                  </a:rPr>
                  <a:t>Cd3</a:t>
                </a:r>
              </a:p>
            </p:txBody>
          </p:sp>
          <p:sp>
            <p:nvSpPr>
              <p:cNvPr id="86" name="89 CuadroTexto"/>
              <p:cNvSpPr txBox="1">
                <a:spLocks noChangeArrowheads="1"/>
              </p:cNvSpPr>
              <p:nvPr/>
            </p:nvSpPr>
            <p:spPr bwMode="auto">
              <a:xfrm rot="-984482">
                <a:off x="6894513" y="2728953"/>
                <a:ext cx="573087" cy="338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MX" sz="1600" b="1">
                    <a:solidFill>
                      <a:schemeClr val="bg1"/>
                    </a:solidFill>
                    <a:latin typeface="Comic Sans MS" pitchFamily="66" charset="0"/>
                  </a:rPr>
                  <a:t>BCR</a:t>
                </a:r>
                <a:endParaRPr lang="en-US" sz="16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7" name="89 CuadroTexto"/>
              <p:cNvSpPr txBox="1">
                <a:spLocks noChangeArrowheads="1"/>
              </p:cNvSpPr>
              <p:nvPr/>
            </p:nvSpPr>
            <p:spPr bwMode="auto">
              <a:xfrm rot="843264">
                <a:off x="3199736" y="2533538"/>
                <a:ext cx="585787" cy="339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s-MX" sz="1600" b="1">
                    <a:solidFill>
                      <a:schemeClr val="bg1"/>
                    </a:solidFill>
                    <a:latin typeface="Comic Sans MS" pitchFamily="66" charset="0"/>
                  </a:rPr>
                  <a:t>TCR</a:t>
                </a:r>
                <a:endParaRPr lang="en-US" sz="16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88" name="6 Grupo"/>
              <p:cNvGrpSpPr>
                <a:grpSpLocks/>
              </p:cNvGrpSpPr>
              <p:nvPr/>
            </p:nvGrpSpPr>
            <p:grpSpPr bwMode="auto">
              <a:xfrm>
                <a:off x="4826000" y="1789018"/>
                <a:ext cx="806450" cy="261975"/>
                <a:chOff x="4788023" y="1814361"/>
                <a:chExt cx="806256" cy="261610"/>
              </a:xfrm>
            </p:grpSpPr>
            <p:sp>
              <p:nvSpPr>
                <p:cNvPr id="102" name="5 Rectángulo"/>
                <p:cNvSpPr>
                  <a:spLocks noChangeArrowheads="1"/>
                </p:cNvSpPr>
                <p:nvPr/>
              </p:nvSpPr>
              <p:spPr bwMode="auto">
                <a:xfrm>
                  <a:off x="5007259" y="1814361"/>
                  <a:ext cx="58702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>
                      <a:latin typeface="Comic Sans MS" pitchFamily="66" charset="0"/>
                    </a:rPr>
                    <a:t>ITAM</a:t>
                  </a:r>
                </a:p>
              </p:txBody>
            </p:sp>
            <p:sp>
              <p:nvSpPr>
                <p:cNvPr id="103" name="102 Rectángulo"/>
                <p:cNvSpPr/>
                <p:nvPr/>
              </p:nvSpPr>
              <p:spPr bwMode="auto">
                <a:xfrm rot="10800000">
                  <a:off x="4788186" y="1883936"/>
                  <a:ext cx="190297" cy="123833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89" name="88 Conector recto"/>
              <p:cNvCxnSpPr/>
              <p:nvPr/>
            </p:nvCxnSpPr>
            <p:spPr bwMode="auto">
              <a:xfrm flipH="1" flipV="1">
                <a:off x="3148767" y="4572259"/>
                <a:ext cx="28551" cy="65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128 Grupo"/>
              <p:cNvGrpSpPr>
                <a:grpSpLocks/>
              </p:cNvGrpSpPr>
              <p:nvPr/>
            </p:nvGrpSpPr>
            <p:grpSpPr bwMode="auto">
              <a:xfrm rot="9960123">
                <a:off x="3348039" y="3678415"/>
                <a:ext cx="814387" cy="60334"/>
                <a:chOff x="1769006" y="1508040"/>
                <a:chExt cx="815161" cy="60178"/>
              </a:xfrm>
            </p:grpSpPr>
            <p:sp>
              <p:nvSpPr>
                <p:cNvPr id="100" name="99 Forma libre"/>
                <p:cNvSpPr/>
                <p:nvPr/>
              </p:nvSpPr>
              <p:spPr>
                <a:xfrm rot="10800000">
                  <a:off x="1791761" y="1543287"/>
                  <a:ext cx="176234" cy="65481"/>
                </a:xfrm>
                <a:custGeom>
                  <a:avLst/>
                  <a:gdLst>
                    <a:gd name="connsiteX0" fmla="*/ 0 w 336430"/>
                    <a:gd name="connsiteY0" fmla="*/ 43132 h 94891"/>
                    <a:gd name="connsiteX1" fmla="*/ 43132 w 336430"/>
                    <a:gd name="connsiteY1" fmla="*/ 17253 h 94891"/>
                    <a:gd name="connsiteX2" fmla="*/ 51758 w 336430"/>
                    <a:gd name="connsiteY2" fmla="*/ 51759 h 94891"/>
                    <a:gd name="connsiteX3" fmla="*/ 94890 w 336430"/>
                    <a:gd name="connsiteY3" fmla="*/ 94891 h 94891"/>
                    <a:gd name="connsiteX4" fmla="*/ 120770 w 336430"/>
                    <a:gd name="connsiteY4" fmla="*/ 77638 h 94891"/>
                    <a:gd name="connsiteX5" fmla="*/ 129396 w 336430"/>
                    <a:gd name="connsiteY5" fmla="*/ 51759 h 94891"/>
                    <a:gd name="connsiteX6" fmla="*/ 146649 w 336430"/>
                    <a:gd name="connsiteY6" fmla="*/ 17253 h 94891"/>
                    <a:gd name="connsiteX7" fmla="*/ 172528 w 336430"/>
                    <a:gd name="connsiteY7" fmla="*/ 0 h 94891"/>
                    <a:gd name="connsiteX8" fmla="*/ 181155 w 336430"/>
                    <a:gd name="connsiteY8" fmla="*/ 25879 h 94891"/>
                    <a:gd name="connsiteX9" fmla="*/ 198407 w 336430"/>
                    <a:gd name="connsiteY9" fmla="*/ 51759 h 94891"/>
                    <a:gd name="connsiteX10" fmla="*/ 215660 w 336430"/>
                    <a:gd name="connsiteY10" fmla="*/ 86264 h 94891"/>
                    <a:gd name="connsiteX11" fmla="*/ 276045 w 336430"/>
                    <a:gd name="connsiteY11" fmla="*/ 60385 h 94891"/>
                    <a:gd name="connsiteX12" fmla="*/ 284672 w 336430"/>
                    <a:gd name="connsiteY12" fmla="*/ 34506 h 94891"/>
                    <a:gd name="connsiteX13" fmla="*/ 336430 w 336430"/>
                    <a:gd name="connsiteY13" fmla="*/ 51759 h 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6430" h="94891">
                      <a:moveTo>
                        <a:pt x="0" y="43132"/>
                      </a:moveTo>
                      <a:cubicBezTo>
                        <a:pt x="14377" y="34506"/>
                        <a:pt x="26593" y="14496"/>
                        <a:pt x="43132" y="17253"/>
                      </a:cubicBezTo>
                      <a:cubicBezTo>
                        <a:pt x="54827" y="19202"/>
                        <a:pt x="47595" y="40658"/>
                        <a:pt x="51758" y="51759"/>
                      </a:cubicBezTo>
                      <a:cubicBezTo>
                        <a:pt x="66986" y="92366"/>
                        <a:pt x="61119" y="83633"/>
                        <a:pt x="94890" y="94891"/>
                      </a:cubicBezTo>
                      <a:cubicBezTo>
                        <a:pt x="103517" y="89140"/>
                        <a:pt x="114293" y="85734"/>
                        <a:pt x="120770" y="77638"/>
                      </a:cubicBezTo>
                      <a:cubicBezTo>
                        <a:pt x="126450" y="70538"/>
                        <a:pt x="125814" y="60117"/>
                        <a:pt x="129396" y="51759"/>
                      </a:cubicBezTo>
                      <a:cubicBezTo>
                        <a:pt x="134462" y="39939"/>
                        <a:pt x="138417" y="27132"/>
                        <a:pt x="146649" y="17253"/>
                      </a:cubicBezTo>
                      <a:cubicBezTo>
                        <a:pt x="153286" y="9288"/>
                        <a:pt x="163902" y="5751"/>
                        <a:pt x="172528" y="0"/>
                      </a:cubicBezTo>
                      <a:cubicBezTo>
                        <a:pt x="175404" y="8626"/>
                        <a:pt x="177089" y="17746"/>
                        <a:pt x="181155" y="25879"/>
                      </a:cubicBezTo>
                      <a:cubicBezTo>
                        <a:pt x="185792" y="35152"/>
                        <a:pt x="193263" y="42757"/>
                        <a:pt x="198407" y="51759"/>
                      </a:cubicBezTo>
                      <a:cubicBezTo>
                        <a:pt x="204787" y="62924"/>
                        <a:pt x="209909" y="74762"/>
                        <a:pt x="215660" y="86264"/>
                      </a:cubicBezTo>
                      <a:cubicBezTo>
                        <a:pt x="231128" y="81108"/>
                        <a:pt x="265383" y="71047"/>
                        <a:pt x="276045" y="60385"/>
                      </a:cubicBezTo>
                      <a:cubicBezTo>
                        <a:pt x="282475" y="53955"/>
                        <a:pt x="281796" y="43132"/>
                        <a:pt x="284672" y="34506"/>
                      </a:cubicBezTo>
                      <a:lnTo>
                        <a:pt x="336430" y="5175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1" name="100 Conector recto"/>
                <p:cNvCxnSpPr/>
                <p:nvPr/>
              </p:nvCxnSpPr>
              <p:spPr bwMode="auto">
                <a:xfrm>
                  <a:off x="1880905" y="1592276"/>
                  <a:ext cx="6477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131 Grupo"/>
              <p:cNvGrpSpPr>
                <a:grpSpLocks/>
              </p:cNvGrpSpPr>
              <p:nvPr/>
            </p:nvGrpSpPr>
            <p:grpSpPr bwMode="auto">
              <a:xfrm rot="9380695">
                <a:off x="3529014" y="4135681"/>
                <a:ext cx="815975" cy="60334"/>
                <a:chOff x="1769006" y="1508040"/>
                <a:chExt cx="815161" cy="60178"/>
              </a:xfrm>
            </p:grpSpPr>
            <p:sp>
              <p:nvSpPr>
                <p:cNvPr id="98" name="97 Forma libre"/>
                <p:cNvSpPr/>
                <p:nvPr/>
              </p:nvSpPr>
              <p:spPr>
                <a:xfrm rot="10800000">
                  <a:off x="1834873" y="1569976"/>
                  <a:ext cx="175891" cy="58206"/>
                </a:xfrm>
                <a:custGeom>
                  <a:avLst/>
                  <a:gdLst>
                    <a:gd name="connsiteX0" fmla="*/ 0 w 336430"/>
                    <a:gd name="connsiteY0" fmla="*/ 43132 h 94891"/>
                    <a:gd name="connsiteX1" fmla="*/ 43132 w 336430"/>
                    <a:gd name="connsiteY1" fmla="*/ 17253 h 94891"/>
                    <a:gd name="connsiteX2" fmla="*/ 51758 w 336430"/>
                    <a:gd name="connsiteY2" fmla="*/ 51759 h 94891"/>
                    <a:gd name="connsiteX3" fmla="*/ 94890 w 336430"/>
                    <a:gd name="connsiteY3" fmla="*/ 94891 h 94891"/>
                    <a:gd name="connsiteX4" fmla="*/ 120770 w 336430"/>
                    <a:gd name="connsiteY4" fmla="*/ 77638 h 94891"/>
                    <a:gd name="connsiteX5" fmla="*/ 129396 w 336430"/>
                    <a:gd name="connsiteY5" fmla="*/ 51759 h 94891"/>
                    <a:gd name="connsiteX6" fmla="*/ 146649 w 336430"/>
                    <a:gd name="connsiteY6" fmla="*/ 17253 h 94891"/>
                    <a:gd name="connsiteX7" fmla="*/ 172528 w 336430"/>
                    <a:gd name="connsiteY7" fmla="*/ 0 h 94891"/>
                    <a:gd name="connsiteX8" fmla="*/ 181155 w 336430"/>
                    <a:gd name="connsiteY8" fmla="*/ 25879 h 94891"/>
                    <a:gd name="connsiteX9" fmla="*/ 198407 w 336430"/>
                    <a:gd name="connsiteY9" fmla="*/ 51759 h 94891"/>
                    <a:gd name="connsiteX10" fmla="*/ 215660 w 336430"/>
                    <a:gd name="connsiteY10" fmla="*/ 86264 h 94891"/>
                    <a:gd name="connsiteX11" fmla="*/ 276045 w 336430"/>
                    <a:gd name="connsiteY11" fmla="*/ 60385 h 94891"/>
                    <a:gd name="connsiteX12" fmla="*/ 284672 w 336430"/>
                    <a:gd name="connsiteY12" fmla="*/ 34506 h 94891"/>
                    <a:gd name="connsiteX13" fmla="*/ 336430 w 336430"/>
                    <a:gd name="connsiteY13" fmla="*/ 51759 h 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6430" h="94891">
                      <a:moveTo>
                        <a:pt x="0" y="43132"/>
                      </a:moveTo>
                      <a:cubicBezTo>
                        <a:pt x="14377" y="34506"/>
                        <a:pt x="26593" y="14496"/>
                        <a:pt x="43132" y="17253"/>
                      </a:cubicBezTo>
                      <a:cubicBezTo>
                        <a:pt x="54827" y="19202"/>
                        <a:pt x="47595" y="40658"/>
                        <a:pt x="51758" y="51759"/>
                      </a:cubicBezTo>
                      <a:cubicBezTo>
                        <a:pt x="66986" y="92366"/>
                        <a:pt x="61119" y="83633"/>
                        <a:pt x="94890" y="94891"/>
                      </a:cubicBezTo>
                      <a:cubicBezTo>
                        <a:pt x="103517" y="89140"/>
                        <a:pt x="114293" y="85734"/>
                        <a:pt x="120770" y="77638"/>
                      </a:cubicBezTo>
                      <a:cubicBezTo>
                        <a:pt x="126450" y="70538"/>
                        <a:pt x="125814" y="60117"/>
                        <a:pt x="129396" y="51759"/>
                      </a:cubicBezTo>
                      <a:cubicBezTo>
                        <a:pt x="134462" y="39939"/>
                        <a:pt x="138417" y="27132"/>
                        <a:pt x="146649" y="17253"/>
                      </a:cubicBezTo>
                      <a:cubicBezTo>
                        <a:pt x="153286" y="9288"/>
                        <a:pt x="163902" y="5751"/>
                        <a:pt x="172528" y="0"/>
                      </a:cubicBezTo>
                      <a:cubicBezTo>
                        <a:pt x="175404" y="8626"/>
                        <a:pt x="177089" y="17746"/>
                        <a:pt x="181155" y="25879"/>
                      </a:cubicBezTo>
                      <a:cubicBezTo>
                        <a:pt x="185792" y="35152"/>
                        <a:pt x="193263" y="42757"/>
                        <a:pt x="198407" y="51759"/>
                      </a:cubicBezTo>
                      <a:cubicBezTo>
                        <a:pt x="204787" y="62924"/>
                        <a:pt x="209909" y="74762"/>
                        <a:pt x="215660" y="86264"/>
                      </a:cubicBezTo>
                      <a:cubicBezTo>
                        <a:pt x="231128" y="81108"/>
                        <a:pt x="265383" y="71047"/>
                        <a:pt x="276045" y="60385"/>
                      </a:cubicBezTo>
                      <a:cubicBezTo>
                        <a:pt x="282475" y="53955"/>
                        <a:pt x="281796" y="43132"/>
                        <a:pt x="284672" y="34506"/>
                      </a:cubicBezTo>
                      <a:lnTo>
                        <a:pt x="336430" y="5175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9" name="98 Conector recto"/>
                <p:cNvCxnSpPr/>
                <p:nvPr/>
              </p:nvCxnSpPr>
              <p:spPr bwMode="auto">
                <a:xfrm>
                  <a:off x="2009800" y="1610862"/>
                  <a:ext cx="6488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137 Grupo"/>
              <p:cNvGrpSpPr>
                <a:grpSpLocks/>
              </p:cNvGrpSpPr>
              <p:nvPr/>
            </p:nvGrpSpPr>
            <p:grpSpPr bwMode="auto">
              <a:xfrm rot="9380695">
                <a:off x="3479801" y="4284927"/>
                <a:ext cx="1008063" cy="60334"/>
                <a:chOff x="1769006" y="1508040"/>
                <a:chExt cx="815161" cy="60178"/>
              </a:xfrm>
            </p:grpSpPr>
            <p:sp>
              <p:nvSpPr>
                <p:cNvPr id="96" name="95 Forma libre"/>
                <p:cNvSpPr/>
                <p:nvPr/>
              </p:nvSpPr>
              <p:spPr>
                <a:xfrm rot="10800000">
                  <a:off x="1778881" y="1529449"/>
                  <a:ext cx="177007" cy="55781"/>
                </a:xfrm>
                <a:custGeom>
                  <a:avLst/>
                  <a:gdLst>
                    <a:gd name="connsiteX0" fmla="*/ 0 w 336430"/>
                    <a:gd name="connsiteY0" fmla="*/ 43132 h 94891"/>
                    <a:gd name="connsiteX1" fmla="*/ 43132 w 336430"/>
                    <a:gd name="connsiteY1" fmla="*/ 17253 h 94891"/>
                    <a:gd name="connsiteX2" fmla="*/ 51758 w 336430"/>
                    <a:gd name="connsiteY2" fmla="*/ 51759 h 94891"/>
                    <a:gd name="connsiteX3" fmla="*/ 94890 w 336430"/>
                    <a:gd name="connsiteY3" fmla="*/ 94891 h 94891"/>
                    <a:gd name="connsiteX4" fmla="*/ 120770 w 336430"/>
                    <a:gd name="connsiteY4" fmla="*/ 77638 h 94891"/>
                    <a:gd name="connsiteX5" fmla="*/ 129396 w 336430"/>
                    <a:gd name="connsiteY5" fmla="*/ 51759 h 94891"/>
                    <a:gd name="connsiteX6" fmla="*/ 146649 w 336430"/>
                    <a:gd name="connsiteY6" fmla="*/ 17253 h 94891"/>
                    <a:gd name="connsiteX7" fmla="*/ 172528 w 336430"/>
                    <a:gd name="connsiteY7" fmla="*/ 0 h 94891"/>
                    <a:gd name="connsiteX8" fmla="*/ 181155 w 336430"/>
                    <a:gd name="connsiteY8" fmla="*/ 25879 h 94891"/>
                    <a:gd name="connsiteX9" fmla="*/ 198407 w 336430"/>
                    <a:gd name="connsiteY9" fmla="*/ 51759 h 94891"/>
                    <a:gd name="connsiteX10" fmla="*/ 215660 w 336430"/>
                    <a:gd name="connsiteY10" fmla="*/ 86264 h 94891"/>
                    <a:gd name="connsiteX11" fmla="*/ 276045 w 336430"/>
                    <a:gd name="connsiteY11" fmla="*/ 60385 h 94891"/>
                    <a:gd name="connsiteX12" fmla="*/ 284672 w 336430"/>
                    <a:gd name="connsiteY12" fmla="*/ 34506 h 94891"/>
                    <a:gd name="connsiteX13" fmla="*/ 336430 w 336430"/>
                    <a:gd name="connsiteY13" fmla="*/ 51759 h 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6430" h="94891">
                      <a:moveTo>
                        <a:pt x="0" y="43132"/>
                      </a:moveTo>
                      <a:cubicBezTo>
                        <a:pt x="14377" y="34506"/>
                        <a:pt x="26593" y="14496"/>
                        <a:pt x="43132" y="17253"/>
                      </a:cubicBezTo>
                      <a:cubicBezTo>
                        <a:pt x="54827" y="19202"/>
                        <a:pt x="47595" y="40658"/>
                        <a:pt x="51758" y="51759"/>
                      </a:cubicBezTo>
                      <a:cubicBezTo>
                        <a:pt x="66986" y="92366"/>
                        <a:pt x="61119" y="83633"/>
                        <a:pt x="94890" y="94891"/>
                      </a:cubicBezTo>
                      <a:cubicBezTo>
                        <a:pt x="103517" y="89140"/>
                        <a:pt x="114293" y="85734"/>
                        <a:pt x="120770" y="77638"/>
                      </a:cubicBezTo>
                      <a:cubicBezTo>
                        <a:pt x="126450" y="70538"/>
                        <a:pt x="125814" y="60117"/>
                        <a:pt x="129396" y="51759"/>
                      </a:cubicBezTo>
                      <a:cubicBezTo>
                        <a:pt x="134462" y="39939"/>
                        <a:pt x="138417" y="27132"/>
                        <a:pt x="146649" y="17253"/>
                      </a:cubicBezTo>
                      <a:cubicBezTo>
                        <a:pt x="153286" y="9288"/>
                        <a:pt x="163902" y="5751"/>
                        <a:pt x="172528" y="0"/>
                      </a:cubicBezTo>
                      <a:cubicBezTo>
                        <a:pt x="175404" y="8626"/>
                        <a:pt x="177089" y="17746"/>
                        <a:pt x="181155" y="25879"/>
                      </a:cubicBezTo>
                      <a:cubicBezTo>
                        <a:pt x="185792" y="35152"/>
                        <a:pt x="193263" y="42757"/>
                        <a:pt x="198407" y="51759"/>
                      </a:cubicBezTo>
                      <a:cubicBezTo>
                        <a:pt x="204787" y="62924"/>
                        <a:pt x="209909" y="74762"/>
                        <a:pt x="215660" y="86264"/>
                      </a:cubicBezTo>
                      <a:cubicBezTo>
                        <a:pt x="231128" y="81108"/>
                        <a:pt x="265383" y="71047"/>
                        <a:pt x="276045" y="60385"/>
                      </a:cubicBezTo>
                      <a:cubicBezTo>
                        <a:pt x="282475" y="53955"/>
                        <a:pt x="281796" y="43132"/>
                        <a:pt x="284672" y="34506"/>
                      </a:cubicBezTo>
                      <a:lnTo>
                        <a:pt x="336430" y="5175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7" name="96 Conector recto"/>
                <p:cNvCxnSpPr/>
                <p:nvPr/>
              </p:nvCxnSpPr>
              <p:spPr bwMode="auto">
                <a:xfrm>
                  <a:off x="1968314" y="1547167"/>
                  <a:ext cx="6580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92 Rectángulo"/>
              <p:cNvSpPr/>
              <p:nvPr/>
            </p:nvSpPr>
            <p:spPr bwMode="auto">
              <a:xfrm rot="164872">
                <a:off x="6551145" y="3597222"/>
                <a:ext cx="71379" cy="72945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8 Elipse"/>
              <p:cNvSpPr>
                <a:spLocks noChangeArrowheads="1"/>
              </p:cNvSpPr>
              <p:nvPr/>
            </p:nvSpPr>
            <p:spPr bwMode="auto">
              <a:xfrm rot="-3088228">
                <a:off x="7784611" y="3322721"/>
                <a:ext cx="513150" cy="249273"/>
              </a:xfrm>
              <a:prstGeom prst="ellipse">
                <a:avLst/>
              </a:prstGeom>
              <a:noFill/>
              <a:ln w="57150" algn="ctr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r>
                  <a:rPr lang="es-MX" sz="900" b="1">
                    <a:solidFill>
                      <a:srgbClr val="663300"/>
                    </a:solidFill>
                    <a:latin typeface="Comic Sans MS" pitchFamily="66" charset="0"/>
                  </a:rPr>
                  <a:t>Ag</a:t>
                </a:r>
                <a:endParaRPr lang="en-US" sz="900" b="1">
                  <a:solidFill>
                    <a:srgbClr val="663300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95" name="Picture 12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980975">
                <a:off x="3792538" y="2656741"/>
                <a:ext cx="347662" cy="420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483" y="3356992"/>
              <a:ext cx="2118624" cy="1802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882" y="692696"/>
              <a:ext cx="271621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1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005" y="1234333"/>
              <a:ext cx="2685308" cy="1670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251520" y="4853939"/>
            <a:ext cx="8496944" cy="1852356"/>
            <a:chOff x="0" y="4205343"/>
            <a:chExt cx="6481625" cy="20134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57" y="4205343"/>
              <a:ext cx="2094568" cy="197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0" name="159 Rectángulo"/>
            <p:cNvSpPr/>
            <p:nvPr/>
          </p:nvSpPr>
          <p:spPr>
            <a:xfrm>
              <a:off x="0" y="5126526"/>
              <a:ext cx="4076056" cy="501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>
                <a:buBlip>
                  <a:blip r:embed="rId9"/>
                </a:buBlip>
              </a:pPr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Especificidad clonal</a:t>
              </a:r>
              <a:endParaRPr lang="es-E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160 Rectángulo"/>
            <p:cNvSpPr/>
            <p:nvPr/>
          </p:nvSpPr>
          <p:spPr>
            <a:xfrm>
              <a:off x="0" y="5716975"/>
              <a:ext cx="2632569" cy="501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>
                <a:buBlip>
                  <a:blip r:embed="rId9"/>
                </a:buBlip>
              </a:pPr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Antígenos </a:t>
              </a:r>
              <a:endParaRPr lang="es-E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Rectangle 16"/>
          <p:cNvSpPr>
            <a:spLocks noChangeArrowheads="1"/>
          </p:cNvSpPr>
          <p:nvPr/>
        </p:nvSpPr>
        <p:spPr bwMode="auto">
          <a:xfrm>
            <a:off x="10950" y="18914"/>
            <a:ext cx="6695721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Vínculo con la actividad anterior </a:t>
            </a:r>
            <a:endParaRPr lang="es-E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-30777"/>
            <a:ext cx="8424056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Las MPP</a:t>
            </a:r>
            <a:endParaRPr lang="es-ES" altLang="zh-CN" sz="28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61664"/>
            <a:ext cx="91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MPP son dos de las cinco estructuras receptoras de antígenos (péptidos)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uno de los puentes entra la respuesta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inmune innata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adquirida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1" y="3062143"/>
            <a:ext cx="914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>
              <a:latin typeface="Comic Sans MS" pitchFamily="66" charset="0"/>
            </a:endParaRPr>
          </a:p>
          <a:p>
            <a:pPr marL="263525" indent="-263525" algn="just">
              <a:buBlip>
                <a:blip r:embed="rId2"/>
              </a:buBlip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dominó MHC (complejo principal de histocompatibilidad)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descubiertas por su </a:t>
            </a:r>
            <a:r>
              <a:rPr lang="es-E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en el trasplante de </a:t>
            </a:r>
            <a:r>
              <a:rPr lang="es-ES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órganos</a:t>
            </a:r>
          </a:p>
          <a:p>
            <a:pPr marL="263525" indent="-263525" algn="just">
              <a:buBlip>
                <a:blip r:embed="rId2"/>
              </a:buBlip>
            </a:pPr>
            <a:endParaRPr lang="es-ES" sz="2400" b="1" dirty="0">
              <a:latin typeface="Comic Sans MS" pitchFamily="66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7503" y="1700572"/>
            <a:ext cx="9143998" cy="1865501"/>
            <a:chOff x="648027" y="2085756"/>
            <a:chExt cx="7195995" cy="136704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27" y="2085756"/>
              <a:ext cx="7195995" cy="1268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 redondeado"/>
            <p:cNvSpPr/>
            <p:nvPr/>
          </p:nvSpPr>
          <p:spPr>
            <a:xfrm>
              <a:off x="4355976" y="2630490"/>
              <a:ext cx="1814391" cy="822313"/>
            </a:xfrm>
            <a:prstGeom prst="roundRect">
              <a:avLst/>
            </a:pr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0" y="4326195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Blip>
                <a:blip r:embed="rId2"/>
              </a:buBlip>
            </a:pPr>
            <a:endParaRPr lang="es-ES" sz="2400" b="1" dirty="0" smtClean="0">
              <a:latin typeface="Comic Sans MS" pitchFamily="66" charset="0"/>
            </a:endParaRPr>
          </a:p>
          <a:p>
            <a:pPr algn="just"/>
            <a:endParaRPr lang="es-ES" sz="2400" b="1" dirty="0" smtClean="0">
              <a:latin typeface="Comic Sans MS" pitchFamily="66" charset="0"/>
            </a:endParaRPr>
          </a:p>
          <a:p>
            <a:pPr marL="263525" indent="-263525" algn="just">
              <a:buBlip>
                <a:blip r:embed="rId2"/>
              </a:buBlip>
            </a:pPr>
            <a:r>
              <a:rPr lang="es-ES" sz="2400" b="1" dirty="0" smtClean="0">
                <a:latin typeface="Comic Sans MS" pitchFamily="66" charset="0"/>
              </a:rPr>
              <a:t>También ayudan en </a:t>
            </a:r>
            <a:r>
              <a:rPr lang="es-ES" sz="2400" b="1" u="sng" dirty="0">
                <a:solidFill>
                  <a:srgbClr val="002060"/>
                </a:solidFill>
                <a:latin typeface="Comic Sans MS" pitchFamily="66" charset="0"/>
              </a:rPr>
              <a:t>estudios de </a:t>
            </a:r>
            <a:r>
              <a:rPr lang="es-ES" sz="2400" b="1" u="sng" dirty="0" smtClean="0">
                <a:solidFill>
                  <a:srgbClr val="002060"/>
                </a:solidFill>
                <a:latin typeface="Comic Sans MS" pitchFamily="66" charset="0"/>
              </a:rPr>
              <a:t>paternidad</a:t>
            </a:r>
            <a:r>
              <a:rPr lang="es-ES" sz="2400" b="1" dirty="0" smtClean="0">
                <a:latin typeface="Comic Sans MS" pitchFamily="66" charset="0"/>
              </a:rPr>
              <a:t>, </a:t>
            </a:r>
            <a:r>
              <a:rPr lang="es-ES" sz="2400" b="1" dirty="0">
                <a:latin typeface="Comic Sans MS" pitchFamily="66" charset="0"/>
              </a:rPr>
              <a:t>en la </a:t>
            </a:r>
            <a:r>
              <a:rPr lang="es-ES" sz="2400" b="1" dirty="0" smtClean="0">
                <a:latin typeface="Comic Sans MS" pitchFamily="66" charset="0"/>
              </a:rPr>
              <a:t>neurotransmisión y tolerancia al feto</a:t>
            </a:r>
          </a:p>
          <a:p>
            <a:pPr marL="263525" indent="-263525" algn="just">
              <a:buBlip>
                <a:blip r:embed="rId2"/>
              </a:buBlip>
            </a:pP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263525" algn="just">
              <a:buBlip>
                <a:blip r:embed="rId2"/>
              </a:buBlip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-Toman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nombres diferentes en cada especie. En el humano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denominan HLA (antígenos leucocitarios humanos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508"/>
            <a:ext cx="5004048" cy="22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10238"/>
            <a:ext cx="5004047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400" b="1" u="sng" dirty="0" smtClean="0">
                <a:latin typeface="Arial Black" panose="020B0A04020102020204" pitchFamily="34" charset="0"/>
              </a:rPr>
              <a:t>Los tipos de MPP</a:t>
            </a:r>
            <a:endParaRPr lang="es-ES" altLang="zh-CN" sz="2400" b="1" u="sng" dirty="0">
              <a:latin typeface="Arial Black" panose="020B0A040201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04048" y="116633"/>
            <a:ext cx="4139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Blip>
                <a:blip r:embed="rId3"/>
              </a:buBlip>
            </a:pPr>
            <a:r>
              <a:rPr lang="es-ES" sz="2400" b="1" u="sng" dirty="0" smtClean="0">
                <a:latin typeface="Arial Black" panose="020B0A04020102020204" pitchFamily="34" charset="0"/>
              </a:rPr>
              <a:t>MPP-I</a:t>
            </a:r>
            <a:r>
              <a:rPr lang="es-ES" sz="2400" b="1" dirty="0" smtClean="0">
                <a:latin typeface="Arial Black" panose="020B0A04020102020204" pitchFamily="34" charset="0"/>
              </a:rPr>
              <a:t>: es 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una cadena</a:t>
            </a:r>
            <a:r>
              <a:rPr lang="es-ES" sz="2400" b="1" dirty="0" smtClean="0">
                <a:latin typeface="Arial Black" panose="020B0A04020102020204" pitchFamily="34" charset="0"/>
              </a:rPr>
              <a:t> con una 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b2 microglobulina. unión de Ag</a:t>
            </a:r>
            <a:r>
              <a:rPr lang="es-ES" sz="2400" b="1" dirty="0" smtClean="0">
                <a:latin typeface="Arial Black" panose="020B0A04020102020204" pitchFamily="34" charset="0"/>
              </a:rPr>
              <a:t> en 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surcos</a:t>
            </a:r>
            <a:r>
              <a:rPr lang="es-ES" sz="2400" b="1" dirty="0" smtClean="0">
                <a:latin typeface="Arial Black" panose="020B0A04020102020204" pitchFamily="34" charset="0"/>
              </a:rPr>
              <a:t> es menor </a:t>
            </a:r>
            <a:r>
              <a:rPr lang="es-ES" sz="2400" b="1" dirty="0">
                <a:latin typeface="Arial Black" panose="020B0A04020102020204" pitchFamily="34" charset="0"/>
              </a:rPr>
              <a:t>en MPP-I (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8-11 </a:t>
            </a:r>
            <a:r>
              <a:rPr lang="es-E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aa</a:t>
            </a:r>
            <a:r>
              <a:rPr lang="es-ES" sz="2400" b="1" dirty="0">
                <a:latin typeface="Arial Black" panose="020B0A04020102020204" pitchFamily="34" charset="0"/>
              </a:rPr>
              <a:t>) </a:t>
            </a:r>
            <a:endParaRPr lang="es-ES" sz="2400" b="1" dirty="0" smtClean="0">
              <a:latin typeface="Arial Black" panose="020B0A04020102020204" pitchFamily="34" charset="0"/>
            </a:endParaRPr>
          </a:p>
          <a:p>
            <a:pPr algn="just"/>
            <a:endParaRPr lang="es-ES" sz="2400" b="1" dirty="0" smtClean="0">
              <a:latin typeface="Comic Sans MS" pitchFamily="66" charset="0"/>
            </a:endParaRPr>
          </a:p>
          <a:p>
            <a:pPr marL="263525" indent="-263525" algn="just">
              <a:buBlip>
                <a:blip r:embed="rId3"/>
              </a:buBlip>
            </a:pP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b="1" u="sng" dirty="0" smtClean="0">
                <a:latin typeface="Arial Black" panose="020B0A04020102020204" pitchFamily="34" charset="0"/>
              </a:rPr>
              <a:t>MPP-2:</a:t>
            </a:r>
            <a:r>
              <a:rPr lang="es-ES" sz="2400" b="1" dirty="0" smtClean="0">
                <a:latin typeface="Arial Black" panose="020B0A04020102020204" pitchFamily="34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dos cadenas B</a:t>
            </a:r>
          </a:p>
          <a:p>
            <a:pPr algn="just"/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unión de Ag </a:t>
            </a:r>
            <a:r>
              <a:rPr lang="es-ES" sz="2400" b="1" dirty="0">
                <a:latin typeface="Arial Black" panose="020B0A04020102020204" pitchFamily="34" charset="0"/>
              </a:rPr>
              <a:t>en s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urcos</a:t>
            </a:r>
            <a:r>
              <a:rPr lang="es-ES" sz="2400" b="1" dirty="0">
                <a:latin typeface="Arial Black" panose="020B0A04020102020204" pitchFamily="34" charset="0"/>
              </a:rPr>
              <a:t> es </a:t>
            </a:r>
            <a:r>
              <a:rPr lang="es-ES" sz="2400" b="1" dirty="0" smtClean="0">
                <a:latin typeface="Arial Black" panose="020B0A04020102020204" pitchFamily="34" charset="0"/>
              </a:rPr>
              <a:t>mayor en MPP-II (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11-30 </a:t>
            </a:r>
            <a:r>
              <a:rPr lang="es-ES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aa</a:t>
            </a:r>
            <a:r>
              <a:rPr lang="es-E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). </a:t>
            </a:r>
            <a:r>
              <a:rPr lang="es-ES" sz="2400" b="1" u="sng" dirty="0" smtClean="0">
                <a:latin typeface="Arial Black" panose="020B0A04020102020204" pitchFamily="34" charset="0"/>
              </a:rPr>
              <a:t>Sólo</a:t>
            </a:r>
            <a:r>
              <a:rPr lang="es-ES" sz="2400" b="1" dirty="0" smtClean="0">
                <a:latin typeface="Arial Black" panose="020B0A04020102020204" pitchFamily="34" charset="0"/>
              </a:rPr>
              <a:t> </a:t>
            </a:r>
            <a:r>
              <a:rPr lang="es-ES" sz="2400" b="1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presentan péptidos derivados de proteínas.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07503" y="3351139"/>
            <a:ext cx="4752529" cy="3096740"/>
            <a:chOff x="1250405" y="3356595"/>
            <a:chExt cx="4087868" cy="3096740"/>
          </a:xfrm>
        </p:grpSpPr>
        <p:grpSp>
          <p:nvGrpSpPr>
            <p:cNvPr id="8" name="7 Grupo"/>
            <p:cNvGrpSpPr/>
            <p:nvPr/>
          </p:nvGrpSpPr>
          <p:grpSpPr>
            <a:xfrm>
              <a:off x="1250405" y="3356595"/>
              <a:ext cx="4087868" cy="1996899"/>
              <a:chOff x="1204212" y="3520333"/>
              <a:chExt cx="4591924" cy="2530183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47747" t="5093" r="5148" b="43978"/>
              <a:stretch/>
            </p:blipFill>
            <p:spPr bwMode="auto">
              <a:xfrm>
                <a:off x="1204212" y="3520333"/>
                <a:ext cx="2284047" cy="2511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5822" t="9211" r="10121" b="44077"/>
              <a:stretch/>
            </p:blipFill>
            <p:spPr bwMode="auto">
              <a:xfrm>
                <a:off x="3635896" y="3520333"/>
                <a:ext cx="2160240" cy="2530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8261" t="5308" r="7367" b="72257"/>
            <a:stretch/>
          </p:blipFill>
          <p:spPr bwMode="auto">
            <a:xfrm>
              <a:off x="1250405" y="5296272"/>
              <a:ext cx="4087867" cy="115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536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-34015" y="23066"/>
            <a:ext cx="9178013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u="sng" dirty="0" smtClean="0">
                <a:latin typeface="Arial Black" panose="020B0A04020102020204" pitchFamily="34" charset="0"/>
              </a:rPr>
              <a:t>Las MPP</a:t>
            </a:r>
            <a:endParaRPr lang="es-ES" altLang="zh-CN" sz="2800" b="1" u="sng" dirty="0">
              <a:latin typeface="Arial Black" panose="020B0A040201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504" y="1975123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Comic Sans MS" pitchFamily="66" charset="0"/>
            </a:endParaRPr>
          </a:p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-Esta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capacidad viene dada, principalmente por su capacidad migratoria desde la periferia,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órganos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linfoides secundarios, donde se orquesta la respuesta inmune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adquirida</a:t>
            </a:r>
          </a:p>
          <a:p>
            <a:pPr algn="just"/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41490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u="sng" dirty="0" smtClean="0">
              <a:latin typeface="Comic Sans MS" pitchFamily="66" charset="0"/>
            </a:endParaRPr>
          </a:p>
          <a:p>
            <a:pPr algn="just"/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-MPP-I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se expresa 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células nucleadas y plaquetas,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convirtiéndolas en presentadoras de péptidos a los linfocitos TCD8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la fase efectora de la respuesta inmune.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 smtClean="0">
              <a:latin typeface="Comic Sans MS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504" y="590127"/>
            <a:ext cx="9036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MPP-II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se expresa 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dendríticas (CD</a:t>
            </a:r>
            <a:r>
              <a:rPr lang="es-ES" sz="2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28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</a:t>
            </a:r>
            <a:r>
              <a:rPr lang="es-ES" sz="2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activados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; pero sólo las CD presentan a los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Lø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T vírgenes. </a:t>
            </a:r>
          </a:p>
        </p:txBody>
      </p:sp>
    </p:spTree>
    <p:extLst>
      <p:ext uri="{BB962C8B-B14F-4D97-AF65-F5344CB8AC3E}">
        <p14:creationId xmlns:p14="http://schemas.microsoft.com/office/powerpoint/2010/main" val="11270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986" y="518412"/>
            <a:ext cx="9082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>
              <a:latin typeface="Comic Sans MS" pitchFamily="66" charset="0"/>
            </a:endParaRPr>
          </a:p>
          <a:p>
            <a:endParaRPr lang="es-ES" sz="2400" b="1" dirty="0">
              <a:latin typeface="Comic Sans MS" pitchFamily="66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Polimorfismo: múltiples alelos en el mismo locus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270892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Incompatibles sólo iguales los gemelos univitelínos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Poligenia: varios genes implicados o afectados</a:t>
            </a:r>
          </a:p>
          <a:p>
            <a:endParaRPr lang="es-ES" sz="2400" b="1" dirty="0" smtClean="0">
              <a:latin typeface="Comic Sans MS" pitchFamily="66" charset="0"/>
            </a:endParaRPr>
          </a:p>
          <a:p>
            <a:endParaRPr lang="es-ES" sz="2400" b="1" dirty="0" smtClean="0">
              <a:latin typeface="Comic Sans MS" pitchFamily="66" charset="0"/>
            </a:endParaRPr>
          </a:p>
          <a:p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1986" y="25970"/>
            <a:ext cx="8424056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u="sng" dirty="0">
                <a:latin typeface="Arial Black" panose="020B0A04020102020204" pitchFamily="34" charset="0"/>
              </a:rPr>
              <a:t>Las </a:t>
            </a:r>
            <a:r>
              <a:rPr lang="es-ES" altLang="zh-CN" sz="2800" b="1" u="sng" dirty="0" smtClean="0">
                <a:latin typeface="Arial Black" panose="020B0A04020102020204" pitchFamily="34" charset="0"/>
              </a:rPr>
              <a:t>MPP:   </a:t>
            </a:r>
            <a:r>
              <a:rPr lang="es-ES" altLang="zh-CN" sz="2800" b="1" u="sng" dirty="0">
                <a:latin typeface="Arial Black" panose="020B0A04020102020204" pitchFamily="34" charset="0"/>
              </a:rPr>
              <a:t>P</a:t>
            </a:r>
            <a:r>
              <a:rPr lang="es-ES" altLang="zh-CN" sz="2800" b="1" u="sng" dirty="0" smtClean="0">
                <a:latin typeface="Arial Black" panose="020B0A04020102020204" pitchFamily="34" charset="0"/>
              </a:rPr>
              <a:t>oligenia y polimorfismo</a:t>
            </a:r>
            <a:endParaRPr lang="es-ES" altLang="zh-CN" sz="28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1788714"/>
            <a:ext cx="9144000" cy="1450975"/>
            <a:chOff x="0" y="780602"/>
            <a:chExt cx="9144000" cy="1450975"/>
          </a:xfrm>
        </p:grpSpPr>
        <p:sp>
          <p:nvSpPr>
            <p:cNvPr id="4" name="3 Rectángulo"/>
            <p:cNvSpPr/>
            <p:nvPr/>
          </p:nvSpPr>
          <p:spPr>
            <a:xfrm>
              <a:off x="0" y="984118"/>
              <a:ext cx="75963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-Selección </a:t>
              </a:r>
              <a:r>
                <a:rPr lang="es-E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mejor donante 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para un </a:t>
              </a:r>
              <a:r>
                <a:rPr lang="es-ES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receptor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trasplante de órganos</a:t>
              </a:r>
              <a:endPara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780602"/>
              <a:ext cx="1547664" cy="14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0" y="3212976"/>
            <a:ext cx="9144000" cy="1450975"/>
            <a:chOff x="48025" y="2065222"/>
            <a:chExt cx="8211253" cy="1450975"/>
          </a:xfrm>
        </p:grpSpPr>
        <p:sp>
          <p:nvSpPr>
            <p:cNvPr id="5" name="4 Rectángulo"/>
            <p:cNvSpPr/>
            <p:nvPr/>
          </p:nvSpPr>
          <p:spPr>
            <a:xfrm>
              <a:off x="48025" y="2281246"/>
              <a:ext cx="67053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-Diagnóstico </a:t>
              </a:r>
              <a:r>
                <a:rPr lang="es-E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E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enfermedades asociadas </a:t>
              </a:r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ES" sz="28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determinadas MPP</a:t>
              </a:r>
              <a:endParaRPr lang="es-ES" sz="28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486" y="2065222"/>
              <a:ext cx="1389792" cy="14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5 Rectángulo"/>
          <p:cNvSpPr/>
          <p:nvPr/>
        </p:nvSpPr>
        <p:spPr>
          <a:xfrm>
            <a:off x="0" y="4433118"/>
            <a:ext cx="4497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 smtClean="0">
              <a:latin typeface="Comic Sans MS" pitchFamily="66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-Criminalística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768" y="-67400"/>
            <a:ext cx="9141232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la utilidad clínica de las MPP? </a:t>
            </a:r>
            <a:endParaRPr lang="es-E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090436"/>
            <a:ext cx="5583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5"/>
              </a:buBlip>
            </a:pPr>
            <a:endParaRPr lang="es-ES" sz="2800" b="1" dirty="0" smtClean="0">
              <a:latin typeface="Comic Sans MS" pitchFamily="66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-Estudios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paternidad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54867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-Investigaciones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presentación y procesamiento antigénico y los linfocitos involucrados, es decir, la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inmune.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16"/>
          <p:cNvSpPr>
            <a:spLocks noChangeArrowheads="1"/>
          </p:cNvSpPr>
          <p:nvPr/>
        </p:nvSpPr>
        <p:spPr bwMode="auto">
          <a:xfrm>
            <a:off x="0" y="8636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Preguntas de comprobación</a:t>
            </a:r>
            <a:endParaRPr lang="es-ES" altLang="zh-CN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1" y="83382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-¿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está formado el receptor de los linfocitos T?</a:t>
            </a: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auto">
          <a:xfrm>
            <a:off x="0" y="263691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latin typeface="Comic Sans MS" pitchFamily="66" charset="0"/>
              </a:rPr>
              <a:t>-¿</a:t>
            </a:r>
            <a:r>
              <a:rPr lang="es-ES" sz="2800" b="1" dirty="0" smtClean="0">
                <a:latin typeface="Comic Sans MS" pitchFamily="66" charset="0"/>
              </a:rPr>
              <a:t>Cuál es la función fundamental de las MPP?</a:t>
            </a:r>
            <a:endParaRPr lang="es-MX" sz="2800" b="1" dirty="0">
              <a:latin typeface="Comic Sans MS" pitchFamily="66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0" y="3462099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 smtClean="0">
                <a:latin typeface="Comic Sans MS" pitchFamily="66" charset="0"/>
              </a:rPr>
              <a:t>-Mencione </a:t>
            </a:r>
            <a:r>
              <a:rPr lang="es-ES" sz="2800" b="1" dirty="0">
                <a:latin typeface="Comic Sans MS" pitchFamily="66" charset="0"/>
              </a:rPr>
              <a:t>las tipos de </a:t>
            </a:r>
            <a:r>
              <a:rPr lang="es-ES" sz="2800" b="1" dirty="0" smtClean="0">
                <a:latin typeface="Comic Sans MS" pitchFamily="66" charset="0"/>
              </a:rPr>
              <a:t>MPP y a quien presentan los antígenos</a:t>
            </a:r>
          </a:p>
          <a:p>
            <a:pPr lvl="0" algn="just"/>
            <a:endParaRPr lang="es-ES" sz="2800" b="1" dirty="0" smtClean="0">
              <a:latin typeface="Comic Sans MS" pitchFamily="66" charset="0"/>
            </a:endParaRPr>
          </a:p>
          <a:p>
            <a:pPr algn="just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-¿</a:t>
            </a:r>
            <a:r>
              <a:rPr lang="es-E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Cuál es la utilidad clínica de las MPP? </a:t>
            </a:r>
          </a:p>
          <a:p>
            <a:pPr lvl="0" algn="just"/>
            <a:endParaRPr lang="es-ES" sz="2800" b="1" dirty="0" smtClean="0">
              <a:latin typeface="Comic Sans MS" pitchFamily="66" charset="0"/>
            </a:endParaRPr>
          </a:p>
          <a:p>
            <a:pPr lvl="0" algn="just"/>
            <a:endParaRPr lang="es-E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85855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altLang="zh-C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206" y="764704"/>
            <a:ext cx="91247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TCR  solo reconoce péptidos presentados por las MPP.</a:t>
            </a:r>
          </a:p>
          <a:p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TCR solo traduce señales de activación cuando intervienen las moléculas accesorias ( CD 3) y el correceptor CD4 o CD8 .</a:t>
            </a:r>
          </a:p>
          <a:p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Superantígenos activan múltiples clones de linfocitos T, pues interactúan con la cadena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 por lo que no requieren de moléculas accesorias (CD3 ) para activar los linfocitos.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hipermutación somática solo ocurre en los BCR/ 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 función principal de las MPP II-I es la  presentación de péptidos exógenos y endógenos a los linfocitos TCD4 y TCD8.</a:t>
            </a:r>
          </a:p>
          <a:p>
            <a:pPr marL="285750" indent="-285750"/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El TCR permanece siempre unidos al linfocito T por lo que su acción es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local.</a:t>
            </a:r>
          </a:p>
          <a:p>
            <a:pPr marL="0" indent="0">
              <a:buNone/>
            </a:pP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BCR puede estar unido al linfocito B como receptor de IgM, o el linfocito transformarse en célula plasmática y secretar IgM , actuando el Ac local y a distancia.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s-ES" sz="2800" dirty="0"/>
          </a:p>
          <a:p>
            <a:pPr marL="285750" indent="-285750"/>
            <a:endParaRPr lang="es-ES" dirty="0"/>
          </a:p>
          <a:p>
            <a:endParaRPr lang="es-E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06678"/>
            <a:ext cx="8820472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s-E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altLang="zh-C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90" y="523220"/>
            <a:ext cx="9022406" cy="5602943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El TCR y BCR se heredan como fragmentos de genes con exclusión alélica garantizando la individualidad a nivel de cada clon celular.</a:t>
            </a:r>
          </a:p>
          <a:p>
            <a:endParaRPr lang="es-ES" b="1" dirty="0"/>
          </a:p>
          <a:p>
            <a:r>
              <a:rPr lang="es-ES" b="1" dirty="0" smtClean="0"/>
              <a:t>Las MPP se heredan de forma codominante en bloques de genes denominados halotipos garantizando la diversidad a nivel de la población.</a:t>
            </a:r>
          </a:p>
          <a:p>
            <a:endParaRPr lang="es-ES" b="1" dirty="0"/>
          </a:p>
          <a:p>
            <a:r>
              <a:rPr lang="es-ES" b="1" dirty="0" smtClean="0"/>
              <a:t>Los TCR y BCR son específicos solo para un péptido (TCR) o molécula (BCR) , mientras que las MPP acomodan un amplio rango de péptidos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4090" y="0"/>
            <a:ext cx="91440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s-E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altLang="zh-C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16"/>
          <p:cNvSpPr>
            <a:spLocks noChangeArrowheads="1"/>
          </p:cNvSpPr>
          <p:nvPr/>
        </p:nvSpPr>
        <p:spPr bwMode="auto">
          <a:xfrm>
            <a:off x="-25338" y="0"/>
            <a:ext cx="9277858" cy="46135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Orientaciones </a:t>
            </a:r>
            <a:r>
              <a:rPr lang="es-E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</a:t>
            </a:r>
            <a:r>
              <a:rPr lang="es-E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E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</a:p>
        </p:txBody>
      </p:sp>
      <p:sp>
        <p:nvSpPr>
          <p:cNvPr id="56323" name="9 Rectángulo"/>
          <p:cNvSpPr>
            <a:spLocks noChangeArrowheads="1"/>
          </p:cNvSpPr>
          <p:nvPr/>
        </p:nvSpPr>
        <p:spPr bwMode="auto">
          <a:xfrm>
            <a:off x="1" y="595313"/>
            <a:ext cx="9144000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Investigar en internet a través de una búsqueda en google académico acerca de la </a:t>
            </a:r>
            <a:r>
              <a:rPr lang="es-E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Elisa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enfatizando en los siguientes aspectos que serán evaluados en la próxima clase teórico práctica:</a:t>
            </a:r>
          </a:p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-Objetivos de esta técnica</a:t>
            </a:r>
          </a:p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-Utilidad en la inmunología</a:t>
            </a:r>
          </a:p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-Métodos utilizados para esta técnica</a:t>
            </a:r>
          </a:p>
          <a:p>
            <a:pPr algn="just"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-Ventajas de cada  método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Aplicaciones de esta prueba</a:t>
            </a:r>
          </a:p>
          <a:p>
            <a:pPr marL="365125" indent="-365125" algn="just">
              <a:spcAft>
                <a:spcPts val="600"/>
              </a:spcAft>
              <a:buFont typeface="Calibri" pitchFamily="34" charset="0"/>
              <a:buAutoNum type="arabicPeriod"/>
            </a:pPr>
            <a:endParaRPr lang="es-ES" sz="2400" b="1" dirty="0" smtClean="0">
              <a:latin typeface="Comic Sans MS" pitchFamily="66" charset="0"/>
            </a:endParaRPr>
          </a:p>
          <a:p>
            <a:pPr marL="365125" indent="-365125" algn="just">
              <a:spcAft>
                <a:spcPts val="600"/>
              </a:spcAft>
              <a:buFont typeface="Calibri" pitchFamily="34" charset="0"/>
              <a:buAutoNum type="arabicPeriod"/>
            </a:pPr>
            <a:endParaRPr lang="es-ES" sz="2400" b="1" dirty="0">
              <a:latin typeface="Comic Sans MS" pitchFamily="66" charset="0"/>
            </a:endParaRPr>
          </a:p>
          <a:p>
            <a:pPr marL="365125" indent="-365125" algn="just">
              <a:spcAft>
                <a:spcPts val="600"/>
              </a:spcAft>
              <a:buFont typeface="Calibri" pitchFamily="34" charset="0"/>
              <a:buAutoNum type="arabicPeriod"/>
            </a:pPr>
            <a:endParaRPr lang="es-ES" sz="2400" b="1" dirty="0" smtClean="0">
              <a:latin typeface="Comic Sans MS" pitchFamily="66" charset="0"/>
            </a:endParaRPr>
          </a:p>
          <a:p>
            <a:pPr algn="just">
              <a:spcAft>
                <a:spcPts val="600"/>
              </a:spcAft>
            </a:pP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7504" y="875435"/>
            <a:ext cx="8856984" cy="2193525"/>
            <a:chOff x="107504" y="620687"/>
            <a:chExt cx="8380919" cy="2193525"/>
          </a:xfrm>
        </p:grpSpPr>
        <p:sp>
          <p:nvSpPr>
            <p:cNvPr id="7" name="6 Rectángulo"/>
            <p:cNvSpPr/>
            <p:nvPr/>
          </p:nvSpPr>
          <p:spPr>
            <a:xfrm>
              <a:off x="107504" y="1052736"/>
              <a:ext cx="29523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s-MX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Anticuerpos:</a:t>
              </a:r>
            </a:p>
            <a:p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Estructura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función  </a:t>
              </a:r>
              <a:endParaRPr lang="es-E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3059832" y="620687"/>
              <a:ext cx="2960300" cy="2193525"/>
              <a:chOff x="3165100" y="1466850"/>
              <a:chExt cx="5796340" cy="39243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100" y="1466850"/>
                <a:ext cx="1219199" cy="3924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2" y="1844799"/>
                <a:ext cx="4389438" cy="3312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487" y="1492374"/>
                <a:ext cx="781050" cy="352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725980"/>
              <a:ext cx="2764295" cy="178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251520" y="3794212"/>
            <a:ext cx="8712968" cy="1928105"/>
            <a:chOff x="674243" y="3666071"/>
            <a:chExt cx="6432466" cy="1928105"/>
          </a:xfrm>
        </p:grpSpPr>
        <p:sp>
          <p:nvSpPr>
            <p:cNvPr id="8" name="7 Rectángulo"/>
            <p:cNvSpPr/>
            <p:nvPr/>
          </p:nvSpPr>
          <p:spPr>
            <a:xfrm>
              <a:off x="674243" y="4164955"/>
              <a:ext cx="422505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MX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Evidencia de la unión </a:t>
              </a:r>
              <a:r>
                <a:rPr lang="es-MX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Ag-Ac</a:t>
              </a:r>
            </a:p>
            <a:p>
              <a:pPr marL="273050" indent="-273050">
                <a:spcAft>
                  <a:spcPts val="600"/>
                </a:spcAft>
                <a:buBlip>
                  <a:blip r:embed="rId6"/>
                </a:buBlip>
              </a:pPr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 grupos </a:t>
              </a:r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sanguíneos ABO y </a:t>
              </a:r>
              <a:r>
                <a:rPr lang="es-MX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</a:t>
              </a:r>
              <a:endParaRPr lang="es-MX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296" y="3666071"/>
              <a:ext cx="2207413" cy="192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305" y="56592"/>
            <a:ext cx="6695721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Vínculo con la actividad anterior </a:t>
            </a:r>
            <a:endParaRPr lang="es-E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16"/>
          <p:cNvSpPr>
            <a:spLocks noChangeArrowheads="1"/>
          </p:cNvSpPr>
          <p:nvPr/>
        </p:nvSpPr>
        <p:spPr bwMode="auto">
          <a:xfrm>
            <a:off x="107503" y="171778"/>
            <a:ext cx="8982521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ES" altLang="zh-C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5 CuadroTexto"/>
          <p:cNvSpPr txBox="1">
            <a:spLocks noChangeArrowheads="1"/>
          </p:cNvSpPr>
          <p:nvPr/>
        </p:nvSpPr>
        <p:spPr bwMode="auto">
          <a:xfrm>
            <a:off x="633413" y="1268413"/>
            <a:ext cx="79295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s-ES_tradnl" sz="2400" b="1" dirty="0">
                <a:latin typeface="Arial" panose="020B0604020202020204" pitchFamily="34" charset="0"/>
              </a:rPr>
              <a:t>Pérez O e Vega I. </a:t>
            </a:r>
            <a:r>
              <a:rPr lang="es-ES" sz="2400" b="1" dirty="0">
                <a:latin typeface="Arial" panose="020B0604020202020204" pitchFamily="34" charset="0"/>
              </a:rPr>
              <a:t>La Inmunología en el humano sano para estudiantes de Ciencias Médicas. </a:t>
            </a:r>
            <a:r>
              <a:rPr lang="es-ES" sz="2400" b="1" dirty="0" smtClean="0">
                <a:latin typeface="Arial" panose="020B0604020202020204" pitchFamily="34" charset="0"/>
              </a:rPr>
              <a:t>Capítulo IV 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  <p:sp>
        <p:nvSpPr>
          <p:cNvPr id="57348" name="1 Rectángulo"/>
          <p:cNvSpPr>
            <a:spLocks noChangeArrowheads="1"/>
          </p:cNvSpPr>
          <p:nvPr/>
        </p:nvSpPr>
        <p:spPr bwMode="auto">
          <a:xfrm>
            <a:off x="693738" y="606425"/>
            <a:ext cx="3824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</a:pP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-Básica</a:t>
            </a:r>
            <a:endParaRPr lang="es-ES_tradnl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2 Rectángulo"/>
          <p:cNvSpPr>
            <a:spLocks noChangeArrowheads="1"/>
          </p:cNvSpPr>
          <p:nvPr/>
        </p:nvSpPr>
        <p:spPr bwMode="auto">
          <a:xfrm>
            <a:off x="608012" y="2973388"/>
            <a:ext cx="3171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-Complementaria</a:t>
            </a:r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0" name="3 Rectángulo"/>
          <p:cNvSpPr>
            <a:spLocks noChangeArrowheads="1"/>
          </p:cNvSpPr>
          <p:nvPr/>
        </p:nvSpPr>
        <p:spPr bwMode="auto">
          <a:xfrm>
            <a:off x="693738" y="3843338"/>
            <a:ext cx="7559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Abbas AK,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Lichtman AH,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Pillai S. </a:t>
            </a:r>
            <a:r>
              <a:rPr lang="es-ES_tradnl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Inmunología Celular y Molecular 8va edición </a:t>
            </a:r>
          </a:p>
        </p:txBody>
      </p:sp>
    </p:spTree>
    <p:extLst>
      <p:ext uri="{BB962C8B-B14F-4D97-AF65-F5344CB8AC3E}">
        <p14:creationId xmlns:p14="http://schemas.microsoft.com/office/powerpoint/2010/main" val="1028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16"/>
          <p:cNvSpPr>
            <a:spLocks noChangeArrowheads="1"/>
          </p:cNvSpPr>
          <p:nvPr/>
        </p:nvSpPr>
        <p:spPr bwMode="auto">
          <a:xfrm>
            <a:off x="28525" y="177024"/>
            <a:ext cx="9007971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de comprobación</a:t>
            </a:r>
            <a:endParaRPr lang="es-E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9 Rectángulo"/>
          <p:cNvSpPr>
            <a:spLocks noChangeArrowheads="1"/>
          </p:cNvSpPr>
          <p:nvPr/>
        </p:nvSpPr>
        <p:spPr bwMode="auto">
          <a:xfrm>
            <a:off x="28525" y="993502"/>
            <a:ext cx="9115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Blip>
                <a:blip r:embed="rId2"/>
              </a:buBlip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buBlip>
                <a:blip r:embed="rId2"/>
              </a:buBlip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reconocen los linfocitos B a los Ags?</a:t>
            </a:r>
          </a:p>
        </p:txBody>
      </p:sp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28525" y="2680767"/>
            <a:ext cx="9115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638" lvl="0" indent="-274638">
              <a:buBlip>
                <a:blip r:embed="rId2"/>
              </a:buBlip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0" indent="-274638">
              <a:buBlip>
                <a:blip r:embed="rId2"/>
              </a:buBlip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Mencione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las clases y subclases 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anticuerpos</a:t>
            </a: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-19430" y="3613666"/>
            <a:ext cx="911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301350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0" indent="-274638">
              <a:buBlip>
                <a:blip r:embed="rId2"/>
              </a:buBlip>
            </a:pPr>
            <a:endParaRPr lang="es-E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0" indent="-274638">
              <a:buBlip>
                <a:blip r:embed="rId2"/>
              </a:buBlip>
            </a:pPr>
            <a:endParaRPr lang="es-E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0" indent="-274638">
              <a:buBlip>
                <a:blip r:embed="rId2"/>
              </a:buBlip>
            </a:pPr>
            <a:endParaRPr lang="es-E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lvl="0" indent="-274638">
              <a:buBlip>
                <a:blip r:embed="rId2"/>
              </a:buBlip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Mencione tres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biológicas de la IgM </a:t>
            </a:r>
          </a:p>
        </p:txBody>
      </p:sp>
    </p:spTree>
    <p:extLst>
      <p:ext uri="{BB962C8B-B14F-4D97-AF65-F5344CB8AC3E}">
        <p14:creationId xmlns:p14="http://schemas.microsoft.com/office/powerpoint/2010/main" val="296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249"/>
              </p:ext>
            </p:extLst>
          </p:nvPr>
        </p:nvGraphicFramePr>
        <p:xfrm>
          <a:off x="323529" y="1124743"/>
          <a:ext cx="8568951" cy="5616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1055961751"/>
                    </a:ext>
                  </a:extLst>
                </a:gridCol>
              </a:tblGrid>
              <a:tr h="114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Especificidad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Clonal. Se genera un clon para cada sustancia extraña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Diversidad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Mucha (10</a:t>
                      </a:r>
                      <a:r>
                        <a:rPr kumimoji="0" lang="es-ES" sz="22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11)</a:t>
                      </a: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Producida por recombinación somática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1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Discrimina </a:t>
                      </a: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propio </a:t>
                      </a: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ajeno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Ausencia de autoreactividad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Memoria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Respuestas superiores ante contactos sucesivos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6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Autolimitada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 la generación de los efectores al eliminar el estímulo antigénico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3171" y="980728"/>
            <a:ext cx="1757981" cy="8840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04582"/>
            <a:ext cx="2116356" cy="1080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1792" y="5114285"/>
            <a:ext cx="2481430" cy="12670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 l="30630" t="12594" r="29523" b="16532"/>
          <a:stretch/>
        </p:blipFill>
        <p:spPr>
          <a:xfrm>
            <a:off x="6512016" y="3243966"/>
            <a:ext cx="1540292" cy="904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/>
          <a:srcRect l="8502"/>
          <a:stretch/>
        </p:blipFill>
        <p:spPr>
          <a:xfrm>
            <a:off x="6248801" y="2070473"/>
            <a:ext cx="2427655" cy="1082853"/>
          </a:xfrm>
          <a:prstGeom prst="rect">
            <a:avLst/>
          </a:prstGeom>
        </p:spPr>
      </p:pic>
      <p:sp>
        <p:nvSpPr>
          <p:cNvPr id="10" name="5 Rectángulo"/>
          <p:cNvSpPr/>
          <p:nvPr/>
        </p:nvSpPr>
        <p:spPr>
          <a:xfrm>
            <a:off x="323528" y="2276872"/>
            <a:ext cx="8568072" cy="10080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4" name="6 Grupo"/>
          <p:cNvGrpSpPr>
            <a:grpSpLocks/>
          </p:cNvGrpSpPr>
          <p:nvPr/>
        </p:nvGrpSpPr>
        <p:grpSpPr bwMode="auto">
          <a:xfrm>
            <a:off x="0" y="0"/>
            <a:ext cx="9143999" cy="1938923"/>
            <a:chOff x="586390" y="-360"/>
            <a:chExt cx="6084517" cy="1939637"/>
          </a:xfrm>
        </p:grpSpPr>
        <p:pic>
          <p:nvPicPr>
            <p:cNvPr id="15" name="Imagen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r="10530" b="6058"/>
            <a:stretch>
              <a:fillRect/>
            </a:stretch>
          </p:blipFill>
          <p:spPr bwMode="auto">
            <a:xfrm>
              <a:off x="5209841" y="-360"/>
              <a:ext cx="1461066" cy="88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8 Rectángulo"/>
            <p:cNvSpPr>
              <a:spLocks noChangeArrowheads="1"/>
            </p:cNvSpPr>
            <p:nvPr/>
          </p:nvSpPr>
          <p:spPr bwMode="auto">
            <a:xfrm>
              <a:off x="586390" y="122727"/>
              <a:ext cx="6084517" cy="18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han </a:t>
              </a:r>
              <a:r>
                <a:rPr lang="es-E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preguntado…</a:t>
              </a:r>
              <a:r>
                <a:rPr lang="es-ES" altLang="zh-CN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ES" altLang="zh-CN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Diversidad </a:t>
              </a:r>
              <a:r>
                <a:rPr lang="es-E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como característica de </a:t>
              </a:r>
              <a:r>
                <a:rPr lang="es-ES" altLang="zh-CN" sz="2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RI adquirida</a:t>
              </a:r>
              <a:r>
                <a:rPr lang="es-ES" altLang="zh-CN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s-ES" altLang="zh-CN" sz="2800" b="1" dirty="0" smtClean="0">
                  <a:latin typeface="Comic Sans MS" pitchFamily="66" charset="0"/>
                </a:rPr>
                <a:t> </a:t>
              </a:r>
              <a:endParaRPr lang="es-ES" altLang="zh-CN" sz="2800" b="1" dirty="0">
                <a:latin typeface="Comic Sans MS" pitchFamily="66" charset="0"/>
              </a:endParaRPr>
            </a:p>
            <a:p>
              <a:pPr algn="ctr"/>
              <a:r>
                <a:rPr lang="es-ES" sz="2800" b="1" dirty="0" smtClean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es-ES" sz="20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0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10223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TCR su estructura y función. Tipos de TCR.</a:t>
            </a:r>
          </a:p>
          <a:p>
            <a:pPr algn="just">
              <a:spcAft>
                <a:spcPts val="600"/>
              </a:spcAft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-Reconocimiento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Superantígenos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-Generación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diversidad del BCR (Ac) y TCR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3284984"/>
            <a:ext cx="896448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 algn="just">
              <a:spcAft>
                <a:spcPts val="600"/>
              </a:spcAft>
              <a:buBlip>
                <a:blip r:embed="rId2"/>
              </a:buBlip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MPP. Definición, estructura y tipos</a:t>
            </a:r>
          </a:p>
          <a:p>
            <a:pPr algn="just">
              <a:spcAft>
                <a:spcPts val="600"/>
              </a:spcAft>
            </a:pP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-Papel fisiológico de las MPP clásicas en la presentación antigénica a los linfocitos T.</a:t>
            </a: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-Herencia de MPP. Inmunidad poblacional</a:t>
            </a: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24148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  <a:endParaRPr lang="en-CA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6760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s-E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1.DESCRIBIR </a:t>
            </a:r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estructurales y funcionales de los receptores de linfocitos T</a:t>
            </a:r>
            <a:r>
              <a:rPr lang="es-E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tomando en cuenta 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origen, desarrollo y función</a:t>
            </a:r>
          </a:p>
          <a:p>
            <a:pPr marL="273050" indent="-273050" algn="just">
              <a:buFont typeface="+mj-lt"/>
              <a:buAutoNum type="arabicPeriod"/>
            </a:pPr>
            <a:endParaRPr lang="es-ES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/>
            <a:r>
              <a:rPr lang="es-E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2.DESCRIBIR </a:t>
            </a:r>
            <a:r>
              <a:rPr lang="es-E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diversidad</a:t>
            </a:r>
            <a:r>
              <a:rPr lang="es-E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tomando en cuenta 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comparación de los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receptores T y B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165403"/>
            <a:ext cx="9144000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ES" altLang="zh-CN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s-ES" altLang="zh-CN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altLang="zh-CN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vos: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335699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s-E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3.DESCRIBIR </a:t>
            </a:r>
            <a:r>
              <a:rPr lang="es-E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estructurales y funcionales de las moléculas presentadoras de 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péptidos (MPP)</a:t>
            </a:r>
          </a:p>
          <a:p>
            <a:pPr marL="273050" indent="-273050" algn="just"/>
            <a:endParaRPr lang="es-E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/>
            <a:r>
              <a:rPr lang="es-E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4.CARACTERIZAR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aporte de las MPP a la inmunidad poblacional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teniendo en 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herencia de las </a:t>
            </a:r>
            <a:r>
              <a:rPr lang="es-E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MPP</a:t>
            </a:r>
            <a:endParaRPr lang="es-E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-13091"/>
            <a:ext cx="7020272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receptor del linfocito T es complejo</a:t>
            </a:r>
            <a:endParaRPr lang="es-E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083356"/>
            <a:ext cx="4168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-Formado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el: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TCR en si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CD3 (4 cadenas) </a:t>
            </a:r>
            <a:endParaRPr lang="es-ES" altLang="zh-CN" sz="2800" b="1" dirty="0" smtClean="0">
              <a:latin typeface="Comic Sans MS" pitchFamily="66" charset="0"/>
            </a:endParaRPr>
          </a:p>
          <a:p>
            <a:pPr marL="342900" indent="-165100">
              <a:buFont typeface="Arial" pitchFamily="34" charset="0"/>
              <a:buChar char="•"/>
            </a:pPr>
            <a:r>
              <a:rPr lang="es-ES" altLang="zh-CN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cadenas).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2924944"/>
            <a:ext cx="4054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-Requiere </a:t>
            </a:r>
            <a:r>
              <a:rPr lang="es-E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correceptor: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CD4 para TCD4 y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CD8 para TCD8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50131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 que: </a:t>
            </a:r>
            <a:r>
              <a:rPr lang="es-E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región intracelular es muy corta por lo que requiere de ITAM de CD3 y z para transducción de señales intracelulares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34426" cy="43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52241" y="606929"/>
            <a:ext cx="2613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Comic Sans MS" pitchFamily="66" charset="0"/>
              </a:rPr>
              <a:t>ITAM, motivo de activación</a:t>
            </a:r>
            <a:endParaRPr lang="es-ES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-22758" y="-26155"/>
            <a:ext cx="6178934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altLang="zh-CN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receptor del linfocito T es complejo</a:t>
            </a:r>
            <a:endParaRPr lang="es-ES" altLang="zh-C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79512" y="3356992"/>
            <a:ext cx="8856984" cy="2677656"/>
            <a:chOff x="611904" y="2780928"/>
            <a:chExt cx="7461303" cy="3220741"/>
          </a:xfrm>
        </p:grpSpPr>
        <p:sp>
          <p:nvSpPr>
            <p:cNvPr id="12" name="11 Rectángulo"/>
            <p:cNvSpPr/>
            <p:nvPr/>
          </p:nvSpPr>
          <p:spPr>
            <a:xfrm>
              <a:off x="611904" y="2780928"/>
              <a:ext cx="3096000" cy="3220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algn="just">
                <a:buBlip>
                  <a:blip r:embed="rId2"/>
                </a:buBlip>
              </a:pP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altLang="zh-CN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TCD8 reconoce </a:t>
              </a: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 el TCR </a:t>
              </a:r>
              <a:r>
                <a:rPr lang="es-ES" altLang="zh-CN" sz="2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 endógenos </a:t>
              </a: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degradados y </a:t>
              </a:r>
              <a:r>
                <a:rPr lang="es-ES" altLang="zh-CN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presentados</a:t>
              </a: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por cualquier </a:t>
              </a:r>
              <a:r>
                <a:rPr lang="es-ES" altLang="zh-CN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célula nucleada y plaquetas en sus MPP-I</a:t>
              </a:r>
              <a:endParaRPr lang="es-ES" sz="24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27113"/>
              <a:ext cx="4005263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179512" y="620688"/>
            <a:ext cx="8856984" cy="2185863"/>
            <a:chOff x="611912" y="404664"/>
            <a:chExt cx="7578199" cy="2401887"/>
          </a:xfrm>
        </p:grpSpPr>
        <p:sp>
          <p:nvSpPr>
            <p:cNvPr id="2" name="1 Rectángulo"/>
            <p:cNvSpPr/>
            <p:nvPr/>
          </p:nvSpPr>
          <p:spPr>
            <a:xfrm>
              <a:off x="611912" y="476672"/>
              <a:ext cx="3168000" cy="2130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algn="just">
                <a:buBlip>
                  <a:blip r:embed="rId2"/>
                </a:buBlip>
              </a:pP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altLang="zh-CN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TCD4 reconoce </a:t>
              </a: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 el TCR </a:t>
              </a:r>
              <a:r>
                <a:rPr lang="es-ES" altLang="zh-CN" sz="24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 exógenos </a:t>
              </a:r>
              <a:r>
                <a:rPr lang="es-E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degradados y </a:t>
              </a:r>
              <a:r>
                <a:rPr lang="es-ES" altLang="zh-CN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presentados por CD en sus MPP-II</a:t>
              </a:r>
              <a:endParaRPr lang="es-ES" sz="24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04664"/>
              <a:ext cx="4194175" cy="240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14895</TotalTime>
  <Words>1760</Words>
  <Application>Microsoft Office PowerPoint</Application>
  <PresentationFormat>Presentación en pantalla (4:3)</PresentationFormat>
  <Paragraphs>266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宋体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Presentación de PowerPoint</vt:lpstr>
      <vt:lpstr>Presentación de PowerPoint</vt:lpstr>
    </vt:vector>
  </TitlesOfParts>
  <Company>Claudio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MRA(Moléculas de reconocimiento de los antígenos ). TCR, Moléculas presentadoras de antígeno y diversidad</dc:title>
  <dc:creator>PC</dc:creator>
  <cp:lastModifiedBy>Dr</cp:lastModifiedBy>
  <cp:revision>283</cp:revision>
  <dcterms:created xsi:type="dcterms:W3CDTF">2016-01-15T14:46:28Z</dcterms:created>
  <dcterms:modified xsi:type="dcterms:W3CDTF">2023-04-11T10:55:44Z</dcterms:modified>
</cp:coreProperties>
</file>