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8" r:id="rId58"/>
    <p:sldId id="312" r:id="rId59"/>
    <p:sldId id="317" r:id="rId60"/>
    <p:sldId id="313" r:id="rId61"/>
    <p:sldId id="314" r:id="rId62"/>
    <p:sldId id="315" r:id="rId63"/>
    <p:sldId id="316" r:id="rId64"/>
    <p:sldId id="319" r:id="rId65"/>
    <p:sldId id="320" r:id="rId66"/>
    <p:sldId id="321" r:id="rId67"/>
    <p:sldId id="322" r:id="rId68"/>
    <p:sldId id="323" r:id="rId69"/>
    <p:sldId id="324" r:id="rId70"/>
    <p:sldId id="325" r:id="rId71"/>
    <p:sldId id="326" r:id="rId72"/>
    <p:sldId id="327" r:id="rId73"/>
    <p:sldId id="328" r:id="rId74"/>
    <p:sldId id="329" r:id="rId75"/>
    <p:sldId id="331" r:id="rId76"/>
    <p:sldId id="330" r:id="rId77"/>
    <p:sldId id="332" r:id="rId78"/>
    <p:sldId id="333" r:id="rId79"/>
    <p:sldId id="334" r:id="rId80"/>
    <p:sldId id="335" r:id="rId81"/>
    <p:sldId id="336" r:id="rId82"/>
    <p:sldId id="337" r:id="rId83"/>
    <p:sldId id="338" r:id="rId84"/>
    <p:sldId id="339" r:id="rId85"/>
    <p:sldId id="341" r:id="rId86"/>
    <p:sldId id="342" r:id="rId87"/>
    <p:sldId id="344" r:id="rId88"/>
    <p:sldId id="345" r:id="rId89"/>
    <p:sldId id="346" r:id="rId90"/>
    <p:sldId id="347" r:id="rId91"/>
    <p:sldId id="348" r:id="rId92"/>
    <p:sldId id="349" r:id="rId93"/>
    <p:sldId id="350" r:id="rId94"/>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C76D7-D806-4E06-A6AA-3AF25933C11E}" type="datetimeFigureOut">
              <a:rPr lang="es-ES" smtClean="0"/>
              <a:t>13/06/18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69AC2-B952-4AC1-8574-02A73E01F566}" type="slidenum">
              <a:rPr lang="es-ES" smtClean="0"/>
              <a:t>‹Nº›</a:t>
            </a:fld>
            <a:endParaRPr lang="es-ES"/>
          </a:p>
        </p:txBody>
      </p:sp>
    </p:spTree>
    <p:extLst>
      <p:ext uri="{BB962C8B-B14F-4D97-AF65-F5344CB8AC3E}">
        <p14:creationId xmlns:p14="http://schemas.microsoft.com/office/powerpoint/2010/main" val="327030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C69AC2-B952-4AC1-8574-02A73E01F566}" type="slidenum">
              <a:rPr lang="es-ES" smtClean="0"/>
              <a:t>66</a:t>
            </a:fld>
            <a:endParaRPr lang="es-ES"/>
          </a:p>
        </p:txBody>
      </p:sp>
    </p:spTree>
    <p:extLst>
      <p:ext uri="{BB962C8B-B14F-4D97-AF65-F5344CB8AC3E}">
        <p14:creationId xmlns:p14="http://schemas.microsoft.com/office/powerpoint/2010/main" val="150190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269923"/>
            <a:ext cx="7406640" cy="1104138"/>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
        <p:nvSpPr>
          <p:cNvPr id="8" name="7 Elipse"/>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05980"/>
            <a:ext cx="1828800" cy="4388644"/>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05980"/>
            <a:ext cx="5562600" cy="4388644"/>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
        <p:nvSpPr>
          <p:cNvPr id="10" name="9 Rectángulo"/>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05740"/>
            <a:ext cx="7498080" cy="85725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05740"/>
            <a:ext cx="7498080" cy="85725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
        <p:nvSpPr>
          <p:cNvPr id="6" name="5 Rectángulo"/>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60661478-D5C9-4E65-B6EC-1C5968C24DEB}" type="datetimeFigureOut">
              <a:rPr lang="es-ES" smtClean="0"/>
              <a:t>13/06/18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860E5B1-F70B-46A9-A1E9-6B8477455E26}" type="slidenum">
              <a:rPr lang="es-ES" smtClean="0"/>
              <a:t>‹Nº›</a:t>
            </a:fld>
            <a:endParaRPr lang="es-ES"/>
          </a:p>
        </p:txBody>
      </p:sp>
      <p:sp>
        <p:nvSpPr>
          <p:cNvPr id="8" name="7 Rectángulo"/>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05979"/>
            <a:ext cx="7498080" cy="85725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661478-D5C9-4E65-B6EC-1C5968C24DEB}" type="datetimeFigureOut">
              <a:rPr lang="es-ES" smtClean="0"/>
              <a:t>13/06/18</a:t>
            </a:fld>
            <a:endParaRPr lang="es-ES"/>
          </a:p>
        </p:txBody>
      </p:sp>
      <p:sp>
        <p:nvSpPr>
          <p:cNvPr id="10" name="9 Marcador de pie de página"/>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860E5B1-F70B-46A9-A1E9-6B8477455E26}" type="slidenum">
              <a:rPr lang="es-ES" smtClean="0"/>
              <a:t>‹Nº›</a:t>
            </a:fld>
            <a:endParaRPr lang="es-ES"/>
          </a:p>
        </p:txBody>
      </p:sp>
      <p:sp>
        <p:nvSpPr>
          <p:cNvPr id="15" name="14 Rectángulo"/>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0100" y="1571618"/>
            <a:ext cx="8143900" cy="1604204"/>
          </a:xfrm>
        </p:spPr>
        <p:style>
          <a:lnRef idx="1">
            <a:schemeClr val="accent1"/>
          </a:lnRef>
          <a:fillRef idx="3">
            <a:schemeClr val="accent1"/>
          </a:fillRef>
          <a:effectRef idx="2">
            <a:schemeClr val="accent1"/>
          </a:effectRef>
          <a:fontRef idx="minor">
            <a:schemeClr val="lt1"/>
          </a:fontRef>
        </p:style>
        <p:txBody>
          <a:bodyPr>
            <a:noAutofit/>
          </a:bodyPr>
          <a:lstStyle/>
          <a:p>
            <a:r>
              <a:rPr lang="es-ES" sz="2800" b="1" dirty="0" smtClean="0"/>
              <a:t>EXAMEN FÍSICO PARTICULAR </a:t>
            </a:r>
            <a:br>
              <a:rPr lang="es-ES" sz="2800" b="1" dirty="0" smtClean="0"/>
            </a:br>
            <a:r>
              <a:rPr lang="es-ES" sz="2800" b="1" dirty="0" smtClean="0"/>
              <a:t>DEL SISTEMA NERVIOSO.</a:t>
            </a:r>
            <a:br>
              <a:rPr lang="es-ES" sz="2800" b="1" dirty="0" smtClean="0"/>
            </a:br>
            <a:r>
              <a:rPr lang="es-ES" sz="1800" b="1" dirty="0" smtClean="0"/>
              <a:t>TAXIA, PRAXIA, MOTILIDAD, TONO Y TROFISMO,</a:t>
            </a:r>
            <a:br>
              <a:rPr lang="es-ES" sz="1800" b="1" dirty="0" smtClean="0"/>
            </a:br>
            <a:r>
              <a:rPr lang="es-ES" sz="1800" b="1" dirty="0" smtClean="0"/>
              <a:t>REFLECTIVIDAD,  SENSIBILIDAD</a:t>
            </a:r>
            <a:endParaRPr lang="es-ES" sz="2800" b="1" dirty="0"/>
          </a:p>
        </p:txBody>
      </p:sp>
      <p:sp>
        <p:nvSpPr>
          <p:cNvPr id="4" name="Rectángulo 3"/>
          <p:cNvSpPr/>
          <p:nvPr/>
        </p:nvSpPr>
        <p:spPr>
          <a:xfrm>
            <a:off x="2071670" y="3929072"/>
            <a:ext cx="5813002" cy="1015663"/>
          </a:xfrm>
          <a:prstGeom prst="rect">
            <a:avLst/>
          </a:prstGeom>
        </p:spPr>
        <p:txBody>
          <a:bodyPr wrap="none">
            <a:spAutoFit/>
          </a:bodyPr>
          <a:lstStyle/>
          <a:p>
            <a:r>
              <a:rPr lang="es-ES" sz="2000" b="1" dirty="0" smtClean="0">
                <a:latin typeface="Arial" panose="020B0604020202020204" pitchFamily="34" charset="0"/>
                <a:ea typeface="Times New Roman" panose="02020603050405020304" pitchFamily="18" charset="0"/>
              </a:rPr>
              <a:t>PP: Dr ERNESTO </a:t>
            </a:r>
            <a:r>
              <a:rPr lang="es-ES" sz="2000" b="1" dirty="0">
                <a:latin typeface="Arial" panose="020B0604020202020204" pitchFamily="34" charset="0"/>
                <a:ea typeface="Times New Roman" panose="02020603050405020304" pitchFamily="18" charset="0"/>
              </a:rPr>
              <a:t>RAMON CONYEDO </a:t>
            </a:r>
            <a:r>
              <a:rPr lang="es-ES" sz="2000" b="1" dirty="0" smtClean="0">
                <a:latin typeface="Arial" panose="020B0604020202020204" pitchFamily="34" charset="0"/>
                <a:ea typeface="Times New Roman" panose="02020603050405020304" pitchFamily="18" charset="0"/>
              </a:rPr>
              <a:t>VERGEL</a:t>
            </a:r>
          </a:p>
          <a:p>
            <a:pPr lvl="1"/>
            <a:r>
              <a:rPr lang="es-ES" sz="2000" dirty="0" err="1" smtClean="0">
                <a:effectLst/>
                <a:latin typeface="Arial" panose="020B0604020202020204" pitchFamily="34" charset="0"/>
                <a:ea typeface="Times New Roman" panose="02020603050405020304" pitchFamily="18" charset="0"/>
              </a:rPr>
              <a:t>Esp</a:t>
            </a:r>
            <a:r>
              <a:rPr lang="es-ES" sz="2000" dirty="0" smtClean="0">
                <a:effectLst/>
                <a:latin typeface="Arial" panose="020B0604020202020204" pitchFamily="34" charset="0"/>
                <a:ea typeface="Times New Roman" panose="02020603050405020304" pitchFamily="18" charset="0"/>
              </a:rPr>
              <a:t> MGI, </a:t>
            </a:r>
            <a:r>
              <a:rPr lang="es-ES" sz="2000" dirty="0" err="1" smtClean="0">
                <a:effectLst/>
                <a:latin typeface="Arial" panose="020B0604020202020204" pitchFamily="34" charset="0"/>
                <a:ea typeface="Times New Roman" panose="02020603050405020304" pitchFamily="18" charset="0"/>
              </a:rPr>
              <a:t>Msc</a:t>
            </a:r>
            <a:r>
              <a:rPr lang="es-ES" sz="2000" dirty="0" smtClean="0">
                <a:effectLst/>
                <a:latin typeface="Arial" panose="020B0604020202020204" pitchFamily="34" charset="0"/>
                <a:ea typeface="Times New Roman" panose="02020603050405020304" pitchFamily="18" charset="0"/>
              </a:rPr>
              <a:t> Urgencias Médicas</a:t>
            </a:r>
          </a:p>
          <a:p>
            <a:pPr lvl="1"/>
            <a:r>
              <a:rPr lang="es-ES" sz="2000" dirty="0" smtClean="0">
                <a:latin typeface="Arial" panose="020B0604020202020204" pitchFamily="34" charset="0"/>
                <a:ea typeface="Times New Roman" panose="02020603050405020304" pitchFamily="18" charset="0"/>
              </a:rPr>
              <a:t>Categoría Docente Asistente</a:t>
            </a:r>
          </a:p>
        </p:txBody>
      </p:sp>
      <p:sp>
        <p:nvSpPr>
          <p:cNvPr id="5" name="Rectángulo 4"/>
          <p:cNvSpPr/>
          <p:nvPr/>
        </p:nvSpPr>
        <p:spPr>
          <a:xfrm>
            <a:off x="1643042" y="357172"/>
            <a:ext cx="5432962" cy="523220"/>
          </a:xfrm>
          <a:prstGeom prst="rect">
            <a:avLst/>
          </a:prstGeom>
        </p:spPr>
        <p:txBody>
          <a:bodyPr wrap="none">
            <a:spAutoFit/>
          </a:bodyPr>
          <a:lstStyle/>
          <a:p>
            <a:r>
              <a:rPr lang="es-ES" sz="2800" b="1" dirty="0" smtClean="0">
                <a:solidFill>
                  <a:schemeClr val="tx2">
                    <a:lumMod val="50000"/>
                  </a:schemeClr>
                </a:solidFill>
                <a:latin typeface="Arial" panose="020B0604020202020204" pitchFamily="34" charset="0"/>
                <a:ea typeface="Times New Roman" panose="02020603050405020304" pitchFamily="18" charset="0"/>
              </a:rPr>
              <a:t>INTRODUCCIÓN A LA CLÍNICA</a:t>
            </a:r>
            <a:endParaRPr lang="es-ES" sz="2800" dirty="0">
              <a:solidFill>
                <a:schemeClr val="tx2">
                  <a:lumMod val="50000"/>
                </a:schemeClr>
              </a:solidFill>
              <a:effectLst/>
              <a:latin typeface="Times New Roman" panose="02020603050405020304" pitchFamily="18" charset="0"/>
              <a:ea typeface="Times New Roman" panose="02020603050405020304"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email"/>
          <a:srcRect/>
          <a:stretch>
            <a:fillRect/>
          </a:stretch>
        </p:blipFill>
        <p:spPr bwMode="auto">
          <a:xfrm>
            <a:off x="2285984" y="204927"/>
            <a:ext cx="4643470" cy="47957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6"/>
            <a:ext cx="2441694"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4800" i="0" u="none" strike="noStrike" normalizeH="0" baseline="0" dirty="0" smtClean="0">
                <a:latin typeface="Arial" pitchFamily="34" charset="0"/>
                <a:ea typeface="Calibri" pitchFamily="34" charset="0"/>
                <a:cs typeface="Arial" pitchFamily="34" charset="0"/>
              </a:rPr>
              <a:t>PRAXIA</a:t>
            </a:r>
            <a:endParaRPr kumimoji="0" lang="es-ES" sz="3200" i="0" u="none" strike="noStrike" normalizeH="0" baseline="0" dirty="0" smtClean="0">
              <a:latin typeface="Arial" pitchFamily="34" charset="0"/>
              <a:cs typeface="Arial" pitchFamily="34" charset="0"/>
            </a:endParaRPr>
          </a:p>
        </p:txBody>
      </p:sp>
      <p:sp>
        <p:nvSpPr>
          <p:cNvPr id="25601" name="Rectangle 1"/>
          <p:cNvSpPr>
            <a:spLocks noChangeArrowheads="1"/>
          </p:cNvSpPr>
          <p:nvPr/>
        </p:nvSpPr>
        <p:spPr bwMode="auto">
          <a:xfrm>
            <a:off x="285720" y="1214428"/>
            <a:ext cx="857256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mj-lt"/>
                <a:ea typeface="Calibri" pitchFamily="34" charset="0"/>
                <a:cs typeface="Arial" pitchFamily="34" charset="0"/>
              </a:rPr>
              <a:t>Capacidad de realizar más o menos, automáticamente, ciertos movimientos sistemáticos habituales, para un fin determinado. Estos actos pueden ser </a:t>
            </a:r>
            <a:r>
              <a:rPr kumimoji="0" lang="es-ES" sz="2200" b="0" i="1" u="none" strike="noStrike" cap="none" normalizeH="0" baseline="0" dirty="0" smtClean="0">
                <a:ln>
                  <a:noFill/>
                </a:ln>
                <a:solidFill>
                  <a:schemeClr val="tx1"/>
                </a:solidFill>
                <a:effectLst/>
                <a:latin typeface="+mj-lt"/>
                <a:ea typeface="Calibri" pitchFamily="34" charset="0"/>
                <a:cs typeface="Arial" pitchFamily="34" charset="0"/>
              </a:rPr>
              <a:t>transitivos</a:t>
            </a:r>
            <a:r>
              <a:rPr kumimoji="0" lang="es-ES" sz="2200" b="0" i="0" u="none" strike="noStrike" cap="none" normalizeH="0" baseline="0" dirty="0" smtClean="0">
                <a:ln>
                  <a:noFill/>
                </a:ln>
                <a:solidFill>
                  <a:schemeClr val="tx1"/>
                </a:solidFill>
                <a:effectLst/>
                <a:latin typeface="+mj-lt"/>
                <a:ea typeface="Calibri" pitchFamily="34" charset="0"/>
                <a:cs typeface="Arial" pitchFamily="34" charset="0"/>
              </a:rPr>
              <a:t> o </a:t>
            </a:r>
            <a:r>
              <a:rPr kumimoji="0" lang="es-ES" sz="2200" b="0" i="1" u="none" strike="noStrike" cap="none" normalizeH="0" baseline="0" dirty="0" smtClean="0">
                <a:ln>
                  <a:noFill/>
                </a:ln>
                <a:solidFill>
                  <a:schemeClr val="tx1"/>
                </a:solidFill>
                <a:effectLst/>
                <a:latin typeface="+mj-lt"/>
                <a:ea typeface="Calibri" pitchFamily="34" charset="0"/>
                <a:cs typeface="Arial" pitchFamily="34" charset="0"/>
              </a:rPr>
              <a:t>intransitivos</a:t>
            </a:r>
            <a:r>
              <a:rPr kumimoji="0" lang="es-ES" sz="2200" b="0" i="0" u="none" strike="noStrike" cap="none" normalizeH="0" baseline="0" dirty="0" smtClean="0">
                <a:ln>
                  <a:noFill/>
                </a:ln>
                <a:solidFill>
                  <a:schemeClr val="tx1"/>
                </a:solidFill>
                <a:effectLst/>
                <a:latin typeface="+mj-lt"/>
                <a:ea typeface="Calibri" pitchFamily="34" charset="0"/>
                <a:cs typeface="Arial" pitchFamily="34" charset="0"/>
              </a:rPr>
              <a:t>. Los transitivos son aquellos que se ejecutan por medio, o con la intervención de objetos (peinarse, abrocharse o desabrocharse la camisa, hacer el lazo del cordón del zapato, encender un cigarrillo, cepillarse los dientes, etc.). Los intransitivos son los que no necesitan para su ejecución la intervención de ningún objeto, como el saludo militar, hacer la señal de la cruz, el saludo al público desde un escenario. </a:t>
            </a:r>
            <a:endParaRPr kumimoji="0" lang="es-ES" sz="2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139438"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EXPLORACIÓN DE LA PRAXIA </a:t>
            </a:r>
            <a:endParaRPr kumimoji="0" lang="es-ES" i="0" u="none" strike="noStrike" normalizeH="0" baseline="0" dirty="0" smtClean="0">
              <a:cs typeface="Arial" pitchFamily="34" charset="0"/>
            </a:endParaRPr>
          </a:p>
        </p:txBody>
      </p:sp>
      <p:sp>
        <p:nvSpPr>
          <p:cNvPr id="30721" name="Rectangle 1"/>
          <p:cNvSpPr>
            <a:spLocks noChangeArrowheads="1"/>
          </p:cNvSpPr>
          <p:nvPr/>
        </p:nvSpPr>
        <p:spPr bwMode="auto">
          <a:xfrm>
            <a:off x="357158" y="1000114"/>
            <a:ext cx="807246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a:t>
            </a:r>
            <a:r>
              <a:rPr kumimoji="0" lang="es-ES" sz="2400" b="1" i="0" u="none" strike="noStrike" cap="none" normalizeH="0" baseline="0" dirty="0" smtClean="0">
                <a:ln>
                  <a:noFill/>
                </a:ln>
                <a:solidFill>
                  <a:schemeClr val="tx1"/>
                </a:solidFill>
                <a:effectLst/>
                <a:ea typeface="Calibri" pitchFamily="34" charset="0"/>
                <a:cs typeface="Arial" pitchFamily="34" charset="0"/>
              </a:rPr>
              <a:t>Actos transitivos</a:t>
            </a:r>
            <a:r>
              <a:rPr kumimoji="0" lang="es-ES" sz="2400" b="0" i="0" u="none" strike="noStrike" cap="none" normalizeH="0" baseline="0" dirty="0" smtClean="0">
                <a:ln>
                  <a:noFill/>
                </a:ln>
                <a:solidFill>
                  <a:schemeClr val="tx1"/>
                </a:solidFill>
                <a:effectLst/>
                <a:ea typeface="Calibri" pitchFamily="34" charset="0"/>
                <a:cs typeface="Arial" pitchFamily="34" charset="0"/>
              </a:rPr>
              <a:t>. Pídale a la persona que ejecute uno o varios de los actos que señalamos anteriormente, u otros de la misma categoría, como beber un vaso de agua.</a:t>
            </a:r>
            <a:endParaRPr kumimoji="0" lang="es-ES" sz="24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a:t>
            </a:r>
            <a:r>
              <a:rPr kumimoji="0" lang="es-ES" sz="2400" b="1" i="0" u="none" strike="noStrike" cap="none" normalizeH="0" baseline="0" dirty="0" smtClean="0">
                <a:ln>
                  <a:noFill/>
                </a:ln>
                <a:solidFill>
                  <a:schemeClr val="tx1"/>
                </a:solidFill>
                <a:effectLst/>
                <a:ea typeface="Calibri" pitchFamily="34" charset="0"/>
                <a:cs typeface="Arial" pitchFamily="34" charset="0"/>
              </a:rPr>
              <a:t>Actos intransitivos</a:t>
            </a:r>
            <a:r>
              <a:rPr kumimoji="0" lang="es-ES" sz="2400" b="0" i="0" u="none" strike="noStrike" cap="none" normalizeH="0" baseline="0" dirty="0" smtClean="0">
                <a:ln>
                  <a:noFill/>
                </a:ln>
                <a:solidFill>
                  <a:schemeClr val="tx1"/>
                </a:solidFill>
                <a:effectLst/>
                <a:ea typeface="Calibri" pitchFamily="34" charset="0"/>
                <a:cs typeface="Arial" pitchFamily="34" charset="0"/>
              </a:rPr>
              <a:t>. Dígale a la persona que realice actos intransitivos como los antes señalados, u otros de la misma categoría, como demostrar enojo o sacar la lengua.</a:t>
            </a:r>
            <a:endParaRPr kumimoji="0" lang="es-ES" sz="24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3. </a:t>
            </a:r>
            <a:r>
              <a:rPr kumimoji="0" lang="es-ES" sz="2400" b="1" i="0" u="none" strike="noStrike" cap="none" normalizeH="0" baseline="0" dirty="0" smtClean="0">
                <a:ln>
                  <a:noFill/>
                </a:ln>
                <a:solidFill>
                  <a:schemeClr val="tx1"/>
                </a:solidFill>
                <a:effectLst/>
                <a:ea typeface="Calibri" pitchFamily="34" charset="0"/>
                <a:cs typeface="Arial" pitchFamily="34" charset="0"/>
              </a:rPr>
              <a:t>Actos imitativos</a:t>
            </a:r>
            <a:r>
              <a:rPr kumimoji="0" lang="es-ES" sz="2400" b="0" i="0" u="none" strike="noStrike" cap="none" normalizeH="0" baseline="0" dirty="0" smtClean="0">
                <a:ln>
                  <a:noFill/>
                </a:ln>
                <a:solidFill>
                  <a:schemeClr val="tx1"/>
                </a:solidFill>
                <a:effectLst/>
                <a:ea typeface="Calibri" pitchFamily="34" charset="0"/>
                <a:cs typeface="Arial" pitchFamily="34" charset="0"/>
              </a:rPr>
              <a:t>. Pídale al sujeto que imite los actos transitivos o intransitivos que usted realiza.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6"/>
            <a:ext cx="3538148"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4800" i="0" u="none" strike="noStrike" normalizeH="0" baseline="0" dirty="0" smtClean="0">
                <a:latin typeface="Arial" pitchFamily="34" charset="0"/>
                <a:ea typeface="Calibri" pitchFamily="34" charset="0"/>
                <a:cs typeface="Arial" pitchFamily="34" charset="0"/>
              </a:rPr>
              <a:t>MOTILIDAD</a:t>
            </a:r>
            <a:endParaRPr kumimoji="0" lang="es-ES" sz="3200" i="0" u="none" strike="noStrike" normalizeH="0" baseline="0" dirty="0" smtClean="0">
              <a:latin typeface="Arial" pitchFamily="34" charset="0"/>
              <a:cs typeface="Arial" pitchFamily="34" charset="0"/>
            </a:endParaRPr>
          </a:p>
        </p:txBody>
      </p:sp>
      <p:sp>
        <p:nvSpPr>
          <p:cNvPr id="29697" name="Rectangle 1"/>
          <p:cNvSpPr>
            <a:spLocks noChangeArrowheads="1"/>
          </p:cNvSpPr>
          <p:nvPr/>
        </p:nvSpPr>
        <p:spPr bwMode="auto">
          <a:xfrm>
            <a:off x="285720" y="1214428"/>
            <a:ext cx="828680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Es una actividad muscular regida por el sistema nervioso central. </a:t>
            </a:r>
            <a:endParaRPr kumimoji="0" lang="es-ES" sz="2200" b="0" i="0" u="none" strike="noStrike" cap="none" normalizeH="0" baseline="0" dirty="0" smtClean="0">
              <a:ln>
                <a:noFill/>
              </a:ln>
              <a:solidFill>
                <a:schemeClr val="tx1"/>
              </a:solidFill>
              <a:effectLst/>
              <a:cs typeface="Arial" pitchFamily="34" charset="0"/>
            </a:endParaRPr>
          </a:p>
        </p:txBody>
      </p:sp>
      <p:sp>
        <p:nvSpPr>
          <p:cNvPr id="4" name="3 Rectángulo"/>
          <p:cNvSpPr/>
          <p:nvPr/>
        </p:nvSpPr>
        <p:spPr>
          <a:xfrm>
            <a:off x="223843" y="1785932"/>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5" name="4 Rectángulo"/>
          <p:cNvSpPr/>
          <p:nvPr/>
        </p:nvSpPr>
        <p:spPr>
          <a:xfrm>
            <a:off x="214282" y="2643188"/>
            <a:ext cx="8501122" cy="2123658"/>
          </a:xfrm>
          <a:prstGeom prst="rect">
            <a:avLst/>
          </a:prstGeom>
        </p:spPr>
        <p:txBody>
          <a:bodyPr wrap="square">
            <a:spAutoFit/>
          </a:bodyPr>
          <a:lstStyle/>
          <a:p>
            <a:pPr algn="just"/>
            <a:r>
              <a:rPr lang="es-ES" sz="2200" b="1" dirty="0"/>
              <a:t>Motilidad activa voluntaria</a:t>
            </a:r>
            <a:r>
              <a:rPr lang="es-ES" sz="2200" dirty="0"/>
              <a:t>: La motilidad activa voluntaria se explora pidiéndole al sujeto que realice con todas y cada una de las partes de su cuerpo todos los movimientos que correspondan a cada una de las articulaciones. La exploración de la motilidad activa voluntaria se completa con la determinación de la fuerza muscular segmentaria, para lo cual existen diversas maniobras.</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57158" y="714362"/>
            <a:ext cx="8429684" cy="3584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La fuerza muscular segmentaria de cualquier parte de nuestro cuerpo se puede explorar pidiéndole al sujeto que realice un movimiento con dicha parte, y oponiéndose el examinador a ese movimiento (figs. 14.6, 14.7 y 14.8) constata en esa forma la fuerza con que el sujeto lo realiza, comprobando, además, si movimientos semejantes realizados con porciones de un lado del cuerpo, se hacen con la misma intensidad del lado opuesto.</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email"/>
          <a:srcRect/>
          <a:stretch>
            <a:fillRect/>
          </a:stretch>
        </p:blipFill>
        <p:spPr bwMode="auto">
          <a:xfrm>
            <a:off x="1643042" y="214296"/>
            <a:ext cx="6858048" cy="46852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srcRect/>
          <a:stretch>
            <a:fillRect/>
          </a:stretch>
        </p:blipFill>
        <p:spPr bwMode="auto">
          <a:xfrm>
            <a:off x="1500166" y="214296"/>
            <a:ext cx="7000924"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1714480" y="214296"/>
            <a:ext cx="6286544" cy="474067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5720" y="1357304"/>
            <a:ext cx="471490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Sujeto en decúbito prono, piernas formando ángulo recto con el muslo(o sea, perpendiculares a la superficie de la cama). Se le indica que las mantenga en esa posición tanto tiempo como pueda, recomendándole que no se toquen entre sí (fig. 14.9). Si uno de los miembros está afectado en su motilidad, caerá antes que el otro a veces lentamente o en forma brusca hasta alcanzar el plano de la cama. </a:t>
            </a:r>
            <a:endParaRPr kumimoji="0" lang="es-ES" sz="2000" b="0" i="0" u="none" strike="noStrike" cap="none" normalizeH="0" baseline="0" dirty="0" smtClean="0">
              <a:ln>
                <a:noFill/>
              </a:ln>
              <a:solidFill>
                <a:schemeClr val="tx1"/>
              </a:solidFill>
              <a:effectLst/>
              <a:cs typeface="Arial" pitchFamily="34" charset="0"/>
            </a:endParaRPr>
          </a:p>
        </p:txBody>
      </p:sp>
      <p:pic>
        <p:nvPicPr>
          <p:cNvPr id="35842" name="Picture 2"/>
          <p:cNvPicPr>
            <a:picLocks noChangeAspect="1" noChangeArrowheads="1"/>
          </p:cNvPicPr>
          <p:nvPr/>
        </p:nvPicPr>
        <p:blipFill>
          <a:blip r:embed="rId2" cstate="email"/>
          <a:srcRect/>
          <a:stretch>
            <a:fillRect/>
          </a:stretch>
        </p:blipFill>
        <p:spPr bwMode="auto">
          <a:xfrm>
            <a:off x="5203874" y="285734"/>
            <a:ext cx="3662441" cy="4643452"/>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357158" y="285734"/>
            <a:ext cx="478634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fontAlgn="base">
              <a:spcBef>
                <a:spcPct val="0"/>
              </a:spcBef>
              <a:spcAft>
                <a:spcPct val="0"/>
              </a:spcAft>
            </a:pPr>
            <a:r>
              <a:rPr kumimoji="0" lang="es-ES" sz="2000" b="1" i="0" u="none" strike="noStrike" cap="none" normalizeH="0" baseline="0" dirty="0" smtClean="0">
                <a:ln>
                  <a:noFill/>
                </a:ln>
                <a:solidFill>
                  <a:schemeClr val="bg1"/>
                </a:solidFill>
                <a:effectLst/>
                <a:ea typeface="Calibri" pitchFamily="34" charset="0"/>
                <a:cs typeface="Arial" pitchFamily="34" charset="0"/>
              </a:rPr>
              <a:t>MANIOBRA DE BARRÉ. </a:t>
            </a:r>
          </a:p>
          <a:p>
            <a:pPr lvl="0" fontAlgn="base">
              <a:spcBef>
                <a:spcPct val="0"/>
              </a:spcBef>
              <a:spcAft>
                <a:spcPct val="0"/>
              </a:spcAft>
            </a:pPr>
            <a:r>
              <a:rPr kumimoji="0" lang="es-ES" sz="1600" b="1" i="0" u="none" strike="noStrike" cap="none" normalizeH="0" baseline="0" dirty="0" smtClean="0">
                <a:ln>
                  <a:noFill/>
                </a:ln>
                <a:solidFill>
                  <a:schemeClr val="bg1"/>
                </a:solidFill>
                <a:effectLst/>
                <a:ea typeface="Calibri" pitchFamily="34" charset="0"/>
                <a:cs typeface="Arial" pitchFamily="34" charset="0"/>
              </a:rPr>
              <a:t>(Para los miembros inferiores.) </a:t>
            </a:r>
            <a:endParaRPr kumimoji="0" lang="es-ES" sz="1050" b="1" i="0" u="none" strike="noStrike" cap="none" normalizeH="0" baseline="0" dirty="0" smtClean="0">
              <a:ln>
                <a:noFill/>
              </a:ln>
              <a:solidFill>
                <a:schemeClr val="bg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85720" y="1428742"/>
            <a:ext cx="857256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Se explora con el sujeto en decúbito supino. Se le ordena flexionar los muslos en un ángulo </a:t>
            </a:r>
            <a:r>
              <a:rPr kumimoji="0" lang="es-ES" sz="2200" b="0" i="0" u="none" strike="noStrike" cap="none" normalizeH="0" baseline="0" dirty="0" smtClean="0">
                <a:ln>
                  <a:noFill/>
                </a:ln>
                <a:solidFill>
                  <a:schemeClr val="tx1"/>
                </a:solidFill>
                <a:effectLst/>
                <a:ea typeface="Calibri" pitchFamily="34" charset="0"/>
                <a:cs typeface="Arial" pitchFamily="34" charset="0"/>
              </a:rPr>
              <a:t>de 90</a:t>
            </a:r>
            <a:r>
              <a:rPr kumimoji="0" lang="es-ES" sz="2200" b="0" i="0" u="none" strike="noStrike" cap="none" normalizeH="0" baseline="0" dirty="0" smtClean="0">
                <a:ln>
                  <a:noFill/>
                </a:ln>
                <a:solidFill>
                  <a:schemeClr val="tx1"/>
                </a:solidFill>
                <a:effectLst/>
                <a:ea typeface="Calibri" pitchFamily="34" charset="0"/>
                <a:cs typeface="Arial" pitchFamily="34" charset="0"/>
              </a:rPr>
              <a:t>° con relación al tronco y ambas piernas sin que se toquen las rodillas, también en un ángulo de 90°, con relación a los muslos. Se estimula al sujeto a que los mantenga en esa posición el mayor  tiempo posible y se observa si un miembro cae primero que el otro, lo que es patológico. </a:t>
            </a:r>
            <a:endParaRPr kumimoji="0" lang="es-ES" sz="2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357158" y="357172"/>
            <a:ext cx="8501122"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kumimoji="0" lang="es-ES" sz="2400" b="1" i="0" u="none" strike="noStrike" cap="none" normalizeH="0" baseline="0" dirty="0" smtClean="0">
                <a:ln>
                  <a:noFill/>
                </a:ln>
                <a:solidFill>
                  <a:schemeClr val="bg1"/>
                </a:solidFill>
                <a:effectLst/>
                <a:ea typeface="Calibri" pitchFamily="34" charset="0"/>
                <a:cs typeface="Arial" pitchFamily="34" charset="0"/>
              </a:rPr>
              <a:t>MANIOBRA DE MINGAZZINI DE MIEMBROS INFERIORES</a:t>
            </a:r>
            <a:endParaRPr lang="es-ES" sz="24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43042" y="142858"/>
            <a:ext cx="4877027" cy="634766"/>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4800" b="1" i="0"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OBJETIVOS</a:t>
            </a:r>
            <a:endParaRPr kumimoji="0" lang="es-ES" sz="4800" b="1" i="0"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5" name="Marcador de contenido 2"/>
          <p:cNvSpPr txBox="1">
            <a:spLocks/>
          </p:cNvSpPr>
          <p:nvPr/>
        </p:nvSpPr>
        <p:spPr>
          <a:xfrm>
            <a:off x="428564" y="1142990"/>
            <a:ext cx="8429716" cy="3786214"/>
          </a:xfrm>
          <a:prstGeom prst="rect">
            <a:avLst/>
          </a:prstGeom>
        </p:spPr>
        <p:txBody>
          <a:bodyPr>
            <a:noAutofit/>
          </a:bodyPr>
          <a:lstStyle/>
          <a:p>
            <a:pPr marL="358775" marR="0" lvl="0" indent="-358775" algn="just" defTabSz="914400" rtl="0" eaLnBrk="1" fontAlgn="auto" latinLnBrk="0" hangingPunct="0">
              <a:lnSpc>
                <a:spcPct val="100000"/>
              </a:lnSpc>
              <a:spcBef>
                <a:spcPts val="400"/>
              </a:spcBef>
              <a:spcAft>
                <a:spcPts val="600"/>
              </a:spcAft>
              <a:buSzPct val="68000"/>
              <a:buFont typeface="Wingdings" pitchFamily="2" charset="2"/>
              <a:buChar char="q"/>
              <a:tabLst/>
              <a:defRPr/>
            </a:pPr>
            <a:r>
              <a:rPr kumimoji="0" lang="es-ES_tradnl" sz="24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rPr>
              <a:t>Examinar físicamente al individuo sano, teniendo en cuenta las características particulares de las técnicas a utilizar, de los elementos a explorar y de la metódica a seguir en el examen físico del Sistema Nervioso Central.</a:t>
            </a:r>
            <a:endParaRPr kumimoji="0" lang="es-ES" sz="24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endParaRPr>
          </a:p>
          <a:p>
            <a:pPr marL="358775" lvl="0" indent="-358775" algn="just" hangingPunct="0">
              <a:spcBef>
                <a:spcPts val="400"/>
              </a:spcBef>
              <a:spcAft>
                <a:spcPts val="600"/>
              </a:spcAft>
              <a:buSzPct val="68000"/>
              <a:buFont typeface="Wingdings" pitchFamily="2" charset="2"/>
              <a:buChar char="q"/>
              <a:defRPr/>
            </a:pPr>
            <a:r>
              <a:rPr kumimoji="0" lang="es-ES_tradnl" sz="24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rPr>
              <a:t>Describir las técnicas utilizadas y las características de los diferentes elementos explorados  en  el  examen físico del </a:t>
            </a:r>
            <a:r>
              <a:rPr lang="es-ES_tradnl" sz="2400" dirty="0">
                <a:ea typeface="Times New Roman" panose="02020603050405020304" pitchFamily="18" charset="0"/>
              </a:rPr>
              <a:t>Sistema Nervioso Central</a:t>
            </a:r>
            <a:r>
              <a:rPr kumimoji="0" lang="es-ES_tradnl" sz="24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rPr>
              <a:t> de un adulto normal.</a:t>
            </a:r>
            <a:endParaRPr kumimoji="0" lang="es-ES" sz="24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endParaRPr>
          </a:p>
          <a:p>
            <a:pPr marL="358775" marR="0" lvl="0" indent="-358775" algn="just" defTabSz="914400" rtl="0" eaLnBrk="1" fontAlgn="auto" latinLnBrk="0" hangingPunct="1">
              <a:lnSpc>
                <a:spcPct val="100000"/>
              </a:lnSpc>
              <a:spcBef>
                <a:spcPts val="400"/>
              </a:spcBef>
              <a:spcAft>
                <a:spcPts val="0"/>
              </a:spcAft>
              <a:buSzPct val="68000"/>
              <a:buFont typeface="Wingdings" pitchFamily="2" charset="2"/>
              <a:buChar char="q"/>
              <a:tabLst/>
              <a:defRPr/>
            </a:pPr>
            <a:r>
              <a:rPr kumimoji="0" lang="es-ES_tradnl" sz="2400" b="0" i="0" u="none" strike="noStrike" kern="1200" cap="none" spc="0" normalizeH="0" baseline="0" noProof="0" dirty="0" smtClean="0">
                <a:ln>
                  <a:noFill/>
                </a:ln>
                <a:solidFill>
                  <a:schemeClr val="tx1"/>
                </a:solidFill>
                <a:effectLst/>
                <a:uLnTx/>
                <a:uFillTx/>
                <a:latin typeface="+mj-lt"/>
                <a:ea typeface="SimSun" panose="02010600030101010101" pitchFamily="2" charset="-122"/>
                <a:cs typeface="+mn-cs"/>
              </a:rPr>
              <a:t>Saber registrar cada uno de los datos recogidos en el examen físico practicado.</a:t>
            </a:r>
            <a:endParaRPr kumimoji="0" lang="es-ES" sz="24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357172"/>
            <a:ext cx="857256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kumimoji="0" lang="es-ES" sz="2400" b="1" i="0" u="none" strike="noStrike" cap="none" normalizeH="0" baseline="0" dirty="0" smtClean="0">
                <a:ln>
                  <a:noFill/>
                </a:ln>
                <a:solidFill>
                  <a:schemeClr val="bg1"/>
                </a:solidFill>
                <a:effectLst/>
                <a:ea typeface="Calibri" pitchFamily="34" charset="0"/>
                <a:cs typeface="Arial" pitchFamily="34" charset="0"/>
              </a:rPr>
              <a:t>MANIOBRA DE MINGAZZINI DE MIEMBROS SUPERIORES</a:t>
            </a:r>
            <a:endParaRPr lang="es-ES" sz="2400" b="1" dirty="0">
              <a:solidFill>
                <a:schemeClr val="bg1"/>
              </a:solidFill>
            </a:endParaRPr>
          </a:p>
        </p:txBody>
      </p:sp>
      <p:sp>
        <p:nvSpPr>
          <p:cNvPr id="33793" name="Rectangle 1"/>
          <p:cNvSpPr>
            <a:spLocks noChangeArrowheads="1"/>
          </p:cNvSpPr>
          <p:nvPr/>
        </p:nvSpPr>
        <p:spPr bwMode="auto">
          <a:xfrm>
            <a:off x="214282" y="928676"/>
            <a:ext cx="414340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ea typeface="Calibri" pitchFamily="34" charset="0"/>
                <a:cs typeface="Arial" pitchFamily="34" charset="0"/>
              </a:rPr>
              <a:t>Se invita a la persona a que mantenga ambos miembros superiores extendidos con la cara dorsal de sus manos hacia arriba ojos cerrados. Cuando existe un déficit piramidal, se observa que, según la intensidad, primero hay pronación de la mano, luego va descendiendo esta, después el antebrazo y, finalmente, todo el miembro (fig. 14.10). </a:t>
            </a:r>
            <a:endParaRPr kumimoji="0" lang="es-ES" sz="2100" b="0" i="0" u="none" strike="noStrike" cap="none" normalizeH="0" baseline="0" dirty="0" smtClean="0">
              <a:ln>
                <a:noFill/>
              </a:ln>
              <a:solidFill>
                <a:schemeClr val="tx1"/>
              </a:solidFill>
              <a:effectLst/>
              <a:cs typeface="Arial" pitchFamily="34" charset="0"/>
            </a:endParaRPr>
          </a:p>
        </p:txBody>
      </p:sp>
      <p:pic>
        <p:nvPicPr>
          <p:cNvPr id="33794" name="Picture 2"/>
          <p:cNvPicPr>
            <a:picLocks noChangeAspect="1" noChangeArrowheads="1"/>
          </p:cNvPicPr>
          <p:nvPr/>
        </p:nvPicPr>
        <p:blipFill>
          <a:blip r:embed="rId2"/>
          <a:srcRect/>
          <a:stretch>
            <a:fillRect/>
          </a:stretch>
        </p:blipFill>
        <p:spPr bwMode="auto">
          <a:xfrm>
            <a:off x="4560371" y="1071552"/>
            <a:ext cx="4226471" cy="3786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71472" y="1428742"/>
            <a:ext cx="8143932" cy="21936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Motilidad activa involuntaria</a:t>
            </a:r>
            <a:r>
              <a:rPr kumimoji="0" lang="es-ES" sz="2400" b="0" i="0" u="none" strike="noStrike" cap="none" normalizeH="0" baseline="0" dirty="0" smtClean="0">
                <a:ln>
                  <a:noFill/>
                </a:ln>
                <a:solidFill>
                  <a:schemeClr val="tx1"/>
                </a:solidFill>
                <a:effectLst/>
                <a:ea typeface="Calibri" pitchFamily="34" charset="0"/>
                <a:cs typeface="Arial" pitchFamily="34" charset="0"/>
              </a:rPr>
              <a:t>: Debe observarse, además, si existen o no, movimientos activos involuntarios, como tics, temblores, convulsiones, etc., que son patológicos.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6"/>
            <a:ext cx="5577296"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4800" i="0" u="none" strike="noStrike" normalizeH="0" baseline="0" dirty="0" smtClean="0">
                <a:latin typeface="Arial" pitchFamily="34" charset="0"/>
                <a:ea typeface="Calibri" pitchFamily="34" charset="0"/>
                <a:cs typeface="Arial" pitchFamily="34" charset="0"/>
              </a:rPr>
              <a:t>TONO MUSCULAR</a:t>
            </a:r>
            <a:endParaRPr kumimoji="0" lang="es-ES" sz="3200" i="0" u="none" strike="noStrike" normalizeH="0" baseline="0" dirty="0" smtClean="0">
              <a:latin typeface="Arial" pitchFamily="34" charset="0"/>
              <a:cs typeface="Arial" pitchFamily="34" charset="0"/>
            </a:endParaRPr>
          </a:p>
        </p:txBody>
      </p:sp>
      <p:sp>
        <p:nvSpPr>
          <p:cNvPr id="38913" name="Rectangle 1"/>
          <p:cNvSpPr>
            <a:spLocks noChangeArrowheads="1"/>
          </p:cNvSpPr>
          <p:nvPr/>
        </p:nvSpPr>
        <p:spPr bwMode="auto">
          <a:xfrm>
            <a:off x="357158" y="1500180"/>
            <a:ext cx="792961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CONCEPTO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Puede definirse, pues, como la involuntaria tensión permanente del músculo que está voluntariamente relajado. </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37889" name="Rectangle 1"/>
          <p:cNvSpPr>
            <a:spLocks noChangeArrowheads="1"/>
          </p:cNvSpPr>
          <p:nvPr/>
        </p:nvSpPr>
        <p:spPr bwMode="auto">
          <a:xfrm>
            <a:off x="285720" y="928676"/>
            <a:ext cx="82868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a:t>
            </a:r>
            <a:r>
              <a:rPr kumimoji="0" lang="es-ES" sz="2400" b="1" i="0" u="none" strike="noStrike" cap="none" normalizeH="0" baseline="0" dirty="0" smtClean="0">
                <a:ln>
                  <a:noFill/>
                </a:ln>
                <a:solidFill>
                  <a:schemeClr val="tx1"/>
                </a:solidFill>
                <a:effectLst/>
                <a:ea typeface="Calibri" pitchFamily="34" charset="0"/>
                <a:cs typeface="Arial" pitchFamily="34" charset="0"/>
              </a:rPr>
              <a:t>Inspección</a:t>
            </a:r>
            <a:r>
              <a:rPr kumimoji="0" lang="es-ES" sz="2400" b="0" i="0" u="none" strike="noStrike" cap="none" normalizeH="0" baseline="0" dirty="0" smtClean="0">
                <a:ln>
                  <a:noFill/>
                </a:ln>
                <a:solidFill>
                  <a:schemeClr val="tx1"/>
                </a:solidFill>
                <a:effectLst/>
                <a:ea typeface="Calibri" pitchFamily="34" charset="0"/>
                <a:cs typeface="Arial" pitchFamily="34" charset="0"/>
              </a:rPr>
              <a:t>. Primero observaremos el aspecto y la actitud de las extremidades; si las masas musculares mantienen su aspecto y relieve normal o si el relieve está aumentado o disminuido</a:t>
            </a:r>
            <a:endParaRPr kumimoji="0" lang="es-ES" sz="24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a:t>
            </a:r>
            <a:r>
              <a:rPr kumimoji="0" lang="es-ES" sz="2400" b="1" i="0" u="none" strike="noStrike" cap="none" normalizeH="0" baseline="0" dirty="0" smtClean="0">
                <a:ln>
                  <a:noFill/>
                </a:ln>
                <a:solidFill>
                  <a:schemeClr val="tx1"/>
                </a:solidFill>
                <a:effectLst/>
                <a:ea typeface="Calibri" pitchFamily="34" charset="0"/>
                <a:cs typeface="Arial" pitchFamily="34" charset="0"/>
              </a:rPr>
              <a:t>Palpación</a:t>
            </a:r>
            <a:r>
              <a:rPr kumimoji="0" lang="es-ES" sz="2400" b="0" i="0" u="none" strike="noStrike" cap="none" normalizeH="0" baseline="0" dirty="0" smtClean="0">
                <a:ln>
                  <a:noFill/>
                </a:ln>
                <a:solidFill>
                  <a:schemeClr val="tx1"/>
                </a:solidFill>
                <a:effectLst/>
                <a:ea typeface="Calibri" pitchFamily="34" charset="0"/>
                <a:cs typeface="Arial" pitchFamily="34" charset="0"/>
              </a:rPr>
              <a:t>. Deben examinarse durante esta maniobra todos los músculos del cuerpo, debe tenerse en cuenta que el grado “normal” de consistencia o dureza.</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3" name="Rectangle 1"/>
          <p:cNvSpPr>
            <a:spLocks noChangeArrowheads="1"/>
          </p:cNvSpPr>
          <p:nvPr/>
        </p:nvSpPr>
        <p:spPr bwMode="auto">
          <a:xfrm>
            <a:off x="285720" y="928676"/>
            <a:ext cx="82868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indent="-355600" algn="just">
              <a:lnSpc>
                <a:spcPct val="150000"/>
              </a:lnSpc>
            </a:pPr>
            <a:r>
              <a:rPr lang="es-ES" sz="2400" dirty="0"/>
              <a:t>3. </a:t>
            </a:r>
            <a:r>
              <a:rPr lang="es-ES" sz="2400" b="1" dirty="0"/>
              <a:t>Resistencia de los músculos a la manipulación o movimiento pasivo</a:t>
            </a:r>
            <a:r>
              <a:rPr lang="es-ES" sz="2400" dirty="0"/>
              <a:t>. Este es el procedimiento de elección para la exploración del tono muscular. Para realizarlo pedimos al sujeto que trate de mantener la mayor relajación muscular posible, tomamos una a una sus extremidades y realizamos con ella todos y cada uno de los posibles movimientos de las articulaciones. </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14282" y="285734"/>
            <a:ext cx="878687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ea typeface="Calibri" pitchFamily="34" charset="0"/>
                <a:cs typeface="Arial" pitchFamily="34" charset="0"/>
              </a:rPr>
              <a:t>MANIOBRAS EN BUSCA DE HIPERTONÍA POR IRRITACIÓN MENÍNGEA.</a:t>
            </a:r>
            <a:endParaRPr kumimoji="0" lang="es-ES" sz="3200" b="1"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85720" y="857238"/>
            <a:ext cx="3964547"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s-ES" sz="3200" dirty="0"/>
              <a:t>Maniobras de Kernig</a:t>
            </a:r>
          </a:p>
        </p:txBody>
      </p:sp>
      <p:sp>
        <p:nvSpPr>
          <p:cNvPr id="4" name="3 Rectángulo"/>
          <p:cNvSpPr/>
          <p:nvPr/>
        </p:nvSpPr>
        <p:spPr>
          <a:xfrm>
            <a:off x="285720" y="1643056"/>
            <a:ext cx="8429684" cy="3139321"/>
          </a:xfrm>
          <a:prstGeom prst="rect">
            <a:avLst/>
          </a:prstGeom>
        </p:spPr>
        <p:txBody>
          <a:bodyPr wrap="square">
            <a:spAutoFit/>
          </a:bodyPr>
          <a:lstStyle/>
          <a:p>
            <a:pPr marL="266700" indent="-266700" algn="just"/>
            <a:r>
              <a:rPr lang="es-ES" sz="2200" dirty="0"/>
              <a:t>1. Estando el sujeto acostado en decúbito supino, se le hace flexionar el cuerpo hasta sentarlo, levantándolo pasivamente, con el antebrazo y la mano del examinador por detrás y por debajo de los hombros, mientras pone su atención en lo que sucede en los miembros inferiores. Si la maniobra es negativa, los miembros inferiores no se flexionan. Si la maniobra es positiva, es decir, hay signo de Kernig, al realizarla los muslos se flexionan sobre la pelvis y las piernas sobre el muslo(fig.14.11)</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a:srcRect/>
          <a:stretch>
            <a:fillRect/>
          </a:stretch>
        </p:blipFill>
        <p:spPr bwMode="auto">
          <a:xfrm>
            <a:off x="642910" y="357172"/>
            <a:ext cx="7143800" cy="426320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14282" y="1643056"/>
            <a:ext cx="8429684"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2. </a:t>
            </a:r>
            <a:r>
              <a:rPr kumimoji="0" lang="es-ES" sz="2200" b="1" i="0" u="none" strike="noStrike" cap="none" normalizeH="0" baseline="0" dirty="0" smtClean="0">
                <a:ln>
                  <a:noFill/>
                </a:ln>
                <a:solidFill>
                  <a:schemeClr val="tx1"/>
                </a:solidFill>
                <a:effectLst/>
                <a:ea typeface="Calibri" pitchFamily="34" charset="0"/>
                <a:cs typeface="Arial" pitchFamily="34" charset="0"/>
              </a:rPr>
              <a:t>Maniobra de Kernig inferior</a:t>
            </a:r>
            <a:r>
              <a:rPr kumimoji="0" lang="es-ES" sz="2200" b="0" i="0" u="none" strike="noStrike" cap="none" normalizeH="0" baseline="0" dirty="0" smtClean="0">
                <a:ln>
                  <a:noFill/>
                </a:ln>
                <a:solidFill>
                  <a:schemeClr val="tx1"/>
                </a:solidFill>
                <a:effectLst/>
                <a:ea typeface="Calibri" pitchFamily="34" charset="0"/>
                <a:cs typeface="Arial" pitchFamily="34" charset="0"/>
              </a:rPr>
              <a:t>. Se investiga también el signo de Kernig con el sujeto en de cúbito supino y se le levanta lentamente un miembro inferior (en flexión sobre la cadera) en forma análoga a la maniobra de </a:t>
            </a:r>
            <a:r>
              <a:rPr kumimoji="0" lang="es-ES" sz="2200" b="0" i="0" u="none" strike="noStrike" cap="none" normalizeH="0" baseline="0" dirty="0" err="1" smtClean="0">
                <a:ln>
                  <a:noFill/>
                </a:ln>
                <a:solidFill>
                  <a:schemeClr val="tx1"/>
                </a:solidFill>
                <a:effectLst/>
                <a:ea typeface="Calibri" pitchFamily="34" charset="0"/>
                <a:cs typeface="Arial" pitchFamily="34" charset="0"/>
              </a:rPr>
              <a:t>Lassègue</a:t>
            </a:r>
            <a:r>
              <a:rPr kumimoji="0" lang="es-ES" sz="2200" b="0" i="0" u="none" strike="noStrike" cap="none" normalizeH="0" baseline="0" dirty="0" smtClean="0">
                <a:ln>
                  <a:noFill/>
                </a:ln>
                <a:solidFill>
                  <a:schemeClr val="tx1"/>
                </a:solidFill>
                <a:effectLst/>
                <a:ea typeface="Calibri" pitchFamily="34" charset="0"/>
                <a:cs typeface="Arial" pitchFamily="34" charset="0"/>
              </a:rPr>
              <a:t>. Cuando el miembro se ha elevado a una cierta altura, existe signo de Kernig, si se produce una flexión en la articulación de la rodilla, que se hace invencible y a veces dolorosa(fig. 14.12). </a:t>
            </a:r>
            <a:endParaRPr kumimoji="0" lang="es-ES" sz="2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85720" y="857238"/>
            <a:ext cx="3964547"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s-ES" sz="3200" dirty="0"/>
              <a:t>Maniobras de Kernig</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2"/>
          <a:srcRect/>
          <a:stretch>
            <a:fillRect/>
          </a:stretch>
        </p:blipFill>
        <p:spPr bwMode="auto">
          <a:xfrm>
            <a:off x="714348" y="928676"/>
            <a:ext cx="7710012" cy="33575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857238"/>
            <a:ext cx="4671472"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s-ES" sz="3200" dirty="0"/>
              <a:t>Maniobras de </a:t>
            </a:r>
            <a:r>
              <a:rPr kumimoji="0" lang="es-ES" sz="32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Brudzinski</a:t>
            </a:r>
            <a:endParaRPr lang="es-ES" sz="3200" dirty="0">
              <a:solidFill>
                <a:schemeClr val="bg1"/>
              </a:solidFill>
            </a:endParaRPr>
          </a:p>
        </p:txBody>
      </p:sp>
      <p:sp>
        <p:nvSpPr>
          <p:cNvPr id="47106" name="Rectangle 2"/>
          <p:cNvSpPr>
            <a:spLocks noChangeArrowheads="1"/>
          </p:cNvSpPr>
          <p:nvPr/>
        </p:nvSpPr>
        <p:spPr bwMode="auto">
          <a:xfrm>
            <a:off x="285720" y="1571618"/>
            <a:ext cx="835824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El </a:t>
            </a:r>
            <a:r>
              <a:rPr kumimoji="0" lang="es-ES" sz="2000" b="0" i="0" u="none" strike="noStrike" cap="none" normalizeH="0" baseline="0" dirty="0" err="1" smtClean="0">
                <a:ln>
                  <a:noFill/>
                </a:ln>
                <a:solidFill>
                  <a:schemeClr val="tx1"/>
                </a:solidFill>
                <a:effectLst/>
                <a:ea typeface="Calibri" pitchFamily="34" charset="0"/>
                <a:cs typeface="Arial" pitchFamily="34" charset="0"/>
              </a:rPr>
              <a:t>Brudzinski</a:t>
            </a:r>
            <a:r>
              <a:rPr kumimoji="0" lang="es-ES" sz="2000" b="0" i="0" u="none" strike="noStrike" cap="none" normalizeH="0" baseline="0" dirty="0" smtClean="0">
                <a:ln>
                  <a:noFill/>
                </a:ln>
                <a:solidFill>
                  <a:schemeClr val="tx1"/>
                </a:solidFill>
                <a:effectLst/>
                <a:ea typeface="Calibri" pitchFamily="34" charset="0"/>
                <a:cs typeface="Arial" pitchFamily="34" charset="0"/>
              </a:rPr>
              <a:t> superior o signo de la nuca se fija una mano en el pecho del sujeto, para impedir que se le levante, mientras que la otra trata de flexionar la cabeza, y el explorador fija su atención en los miembros inferiores. Si existe el signo, los miembros inferiores se flexionan en la rodilla y en la cadera(fig. 14.13a). </a:t>
            </a:r>
          </a:p>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endParaRPr kumimoji="0" lang="es-ES" sz="20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2. El reflejo </a:t>
            </a:r>
            <a:r>
              <a:rPr kumimoji="0" lang="es-ES" sz="2000" b="0" i="0" u="none" strike="noStrike" cap="none" normalizeH="0" baseline="0" dirty="0" err="1" smtClean="0">
                <a:ln>
                  <a:noFill/>
                </a:ln>
                <a:solidFill>
                  <a:schemeClr val="tx1"/>
                </a:solidFill>
                <a:effectLst/>
                <a:ea typeface="Calibri" pitchFamily="34" charset="0"/>
                <a:cs typeface="Arial" pitchFamily="34" charset="0"/>
              </a:rPr>
              <a:t>contralateral</a:t>
            </a:r>
            <a:r>
              <a:rPr kumimoji="0" lang="es-ES" sz="2000" b="0" i="0" u="none" strike="noStrike" cap="none" normalizeH="0" baseline="0" dirty="0" smtClean="0">
                <a:ln>
                  <a:noFill/>
                </a:ln>
                <a:solidFill>
                  <a:schemeClr val="tx1"/>
                </a:solidFill>
                <a:effectLst/>
                <a:ea typeface="Calibri" pitchFamily="34" charset="0"/>
                <a:cs typeface="Arial" pitchFamily="34" charset="0"/>
              </a:rPr>
              <a:t> de </a:t>
            </a:r>
            <a:r>
              <a:rPr kumimoji="0" lang="es-ES" sz="2000" b="0" i="0" u="none" strike="noStrike" cap="none" normalizeH="0" baseline="0" dirty="0" err="1" smtClean="0">
                <a:ln>
                  <a:noFill/>
                </a:ln>
                <a:solidFill>
                  <a:schemeClr val="tx1"/>
                </a:solidFill>
                <a:effectLst/>
                <a:ea typeface="Calibri" pitchFamily="34" charset="0"/>
                <a:cs typeface="Arial" pitchFamily="34" charset="0"/>
              </a:rPr>
              <a:t>Brudzinski</a:t>
            </a:r>
            <a:r>
              <a:rPr kumimoji="0" lang="es-ES" sz="2000" b="0" i="0" u="none" strike="noStrike" cap="none" normalizeH="0" baseline="0" dirty="0" smtClean="0">
                <a:ln>
                  <a:noFill/>
                </a:ln>
                <a:solidFill>
                  <a:schemeClr val="tx1"/>
                </a:solidFill>
                <a:effectLst/>
                <a:ea typeface="Calibri" pitchFamily="34" charset="0"/>
                <a:cs typeface="Arial" pitchFamily="34" charset="0"/>
              </a:rPr>
              <a:t> consiste en lo siguiente: si se flexiona fuertemente un muslo sobre la pelvis, se observa que el miembro opuesto reproduce el movimiento(fig. 14.13b). </a:t>
            </a:r>
            <a:endParaRPr kumimoji="0" lang="es-ES"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071538" y="1500180"/>
            <a:ext cx="792961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CONCEPTO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Sinónimo de </a:t>
            </a:r>
            <a:r>
              <a:rPr kumimoji="0" lang="es-ES" sz="2800" b="0" i="0" u="none" strike="noStrike" cap="none" normalizeH="0" baseline="0" dirty="0" smtClean="0">
                <a:ln>
                  <a:noFill/>
                </a:ln>
                <a:solidFill>
                  <a:srgbClr val="FF0000"/>
                </a:solidFill>
                <a:effectLst/>
                <a:ea typeface="Calibri" pitchFamily="34" charset="0"/>
                <a:cs typeface="Arial" pitchFamily="34" charset="0"/>
              </a:rPr>
              <a:t>coordinación</a:t>
            </a:r>
            <a:r>
              <a:rPr kumimoji="0" lang="es-ES" sz="2800" b="0" i="0" u="none" strike="noStrike" cap="none" normalizeH="0" baseline="0" dirty="0" smtClean="0">
                <a:ln>
                  <a:noFill/>
                </a:ln>
                <a:solidFill>
                  <a:schemeClr val="tx1"/>
                </a:solidFill>
                <a:effectLst/>
                <a:ea typeface="Calibri" pitchFamily="34" charset="0"/>
                <a:cs typeface="Arial" pitchFamily="34" charset="0"/>
              </a:rPr>
              <a:t> combinación de contracciones de los músculos agonistas, antagonistas y sinérgicos que tiene por objeto lograr movimientos voluntarios armónicos, coordinados y mesurados. </a:t>
            </a:r>
            <a:endParaRPr kumimoji="0" lang="es-ES" sz="28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214296"/>
            <a:ext cx="1985608"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4800" i="0" u="none" strike="noStrike" normalizeH="0" baseline="0" dirty="0" smtClean="0">
                <a:latin typeface="Arial" pitchFamily="34" charset="0"/>
                <a:ea typeface="Calibri" pitchFamily="34" charset="0"/>
                <a:cs typeface="Arial" pitchFamily="34" charset="0"/>
              </a:rPr>
              <a:t>TAXIA</a:t>
            </a:r>
            <a:endParaRPr kumimoji="0" lang="es-ES" sz="3200" i="0" u="none" strike="noStrike" normalizeH="0" baseline="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srcRect/>
          <a:stretch>
            <a:fillRect/>
          </a:stretch>
        </p:blipFill>
        <p:spPr bwMode="auto">
          <a:xfrm>
            <a:off x="1428728" y="214296"/>
            <a:ext cx="6107949" cy="1285884"/>
          </a:xfrm>
          <a:prstGeom prst="rect">
            <a:avLst/>
          </a:prstGeom>
          <a:ln>
            <a:noFill/>
          </a:ln>
          <a:effectLst>
            <a:outerShdw blurRad="292100" dist="139700" dir="2700000" algn="tl" rotWithShape="0">
              <a:srgbClr val="333333">
                <a:alpha val="65000"/>
              </a:srgbClr>
            </a:outerShdw>
          </a:effectLst>
        </p:spPr>
      </p:pic>
      <p:pic>
        <p:nvPicPr>
          <p:cNvPr id="3" name="Picture 1"/>
          <p:cNvPicPr>
            <a:picLocks noChangeAspect="1" noChangeArrowheads="1"/>
          </p:cNvPicPr>
          <p:nvPr/>
        </p:nvPicPr>
        <p:blipFill>
          <a:blip r:embed="rId3"/>
          <a:srcRect/>
          <a:stretch>
            <a:fillRect/>
          </a:stretch>
        </p:blipFill>
        <p:spPr bwMode="auto">
          <a:xfrm>
            <a:off x="3714744" y="2619088"/>
            <a:ext cx="5087538" cy="2267956"/>
          </a:xfrm>
          <a:prstGeom prst="rect">
            <a:avLst/>
          </a:prstGeom>
          <a:ln>
            <a:noFill/>
          </a:ln>
          <a:effectLst>
            <a:outerShdw blurRad="292100" dist="139700" dir="2700000" algn="tl" rotWithShape="0">
              <a:srgbClr val="333333">
                <a:alpha val="65000"/>
              </a:srgbClr>
            </a:outerShdw>
          </a:effectLst>
        </p:spPr>
      </p:pic>
      <p:pic>
        <p:nvPicPr>
          <p:cNvPr id="4" name="Picture 1"/>
          <p:cNvPicPr>
            <a:picLocks noChangeAspect="1" noChangeArrowheads="1"/>
          </p:cNvPicPr>
          <p:nvPr/>
        </p:nvPicPr>
        <p:blipFill>
          <a:blip r:embed="rId4" cstate="email"/>
          <a:srcRect/>
          <a:stretch>
            <a:fillRect/>
          </a:stretch>
        </p:blipFill>
        <p:spPr bwMode="auto">
          <a:xfrm>
            <a:off x="214282" y="1500180"/>
            <a:ext cx="4855037" cy="22145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0034" y="1643056"/>
            <a:ext cx="8143932" cy="22398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La exploración del trofismo ha sido abordada a lo largo del examen físico, fundamentalmente de la piel y el sistema </a:t>
            </a:r>
            <a:r>
              <a:rPr kumimoji="0" lang="es-ES" sz="2400" b="0" i="0" u="none" strike="noStrike" cap="none" normalizeH="0" baseline="0" dirty="0" err="1" smtClean="0">
                <a:ln>
                  <a:noFill/>
                </a:ln>
                <a:solidFill>
                  <a:schemeClr val="tx1"/>
                </a:solidFill>
                <a:effectLst/>
                <a:ea typeface="Calibri" pitchFamily="34" charset="0"/>
                <a:cs typeface="Arial" pitchFamily="34" charset="0"/>
              </a:rPr>
              <a:t>osteomioarticular</a:t>
            </a:r>
            <a:r>
              <a:rPr kumimoji="0" lang="es-ES" sz="2400" b="0" i="0" u="none" strike="noStrike" cap="none" normalizeH="0" baseline="0" dirty="0" smtClean="0">
                <a:ln>
                  <a:noFill/>
                </a:ln>
                <a:solidFill>
                  <a:schemeClr val="tx1"/>
                </a:solidFill>
                <a:effectLst/>
                <a:ea typeface="Calibri" pitchFamily="34" charset="0"/>
                <a:cs typeface="Arial" pitchFamily="34" charset="0"/>
              </a:rPr>
              <a:t>. Las alteraciones del trofismo se explican en el Tomo 2. </a:t>
            </a:r>
            <a:endParaRPr kumimoji="0" lang="es-ES" sz="2400" b="0" i="0" u="none" strike="noStrike" cap="none" normalizeH="0" baseline="0" dirty="0" smtClean="0">
              <a:ln>
                <a:noFill/>
              </a:ln>
              <a:solidFill>
                <a:schemeClr val="tx1"/>
              </a:solidFill>
              <a:effectLst/>
              <a:cs typeface="Arial" pitchFamily="34" charset="0"/>
            </a:endParaRPr>
          </a:p>
        </p:txBody>
      </p:sp>
      <p:sp>
        <p:nvSpPr>
          <p:cNvPr id="4" name="3 Rectángulo"/>
          <p:cNvSpPr/>
          <p:nvPr/>
        </p:nvSpPr>
        <p:spPr>
          <a:xfrm>
            <a:off x="357158" y="357172"/>
            <a:ext cx="3435556"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lang="es-ES" sz="4800" dirty="0" smtClean="0">
                <a:solidFill>
                  <a:schemeClr val="bg1"/>
                </a:solidFill>
                <a:latin typeface="Arial" pitchFamily="34" charset="0"/>
                <a:ea typeface="Calibri" pitchFamily="34" charset="0"/>
                <a:cs typeface="Arial" pitchFamily="34" charset="0"/>
              </a:rPr>
              <a:t>TROFISMO</a:t>
            </a:r>
            <a:endParaRPr kumimoji="0" lang="es-ES" sz="3200" i="0" u="none" strike="noStrike" normalizeH="0" baseline="0" dirty="0" smtClean="0">
              <a:solidFill>
                <a:schemeClr val="bg1"/>
              </a:solidFill>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57172"/>
            <a:ext cx="5041765"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base">
              <a:spcBef>
                <a:spcPct val="0"/>
              </a:spcBef>
              <a:spcAft>
                <a:spcPct val="0"/>
              </a:spcAft>
            </a:pPr>
            <a:r>
              <a:rPr lang="es-ES" sz="4800" dirty="0" smtClean="0"/>
              <a:t>REFLECTIVIDAD</a:t>
            </a:r>
            <a:endParaRPr lang="es-ES" sz="4800" dirty="0"/>
          </a:p>
        </p:txBody>
      </p:sp>
      <p:sp>
        <p:nvSpPr>
          <p:cNvPr id="50177" name="Rectangle 1"/>
          <p:cNvSpPr>
            <a:spLocks noChangeArrowheads="1"/>
          </p:cNvSpPr>
          <p:nvPr/>
        </p:nvSpPr>
        <p:spPr bwMode="auto">
          <a:xfrm>
            <a:off x="428596" y="1500180"/>
            <a:ext cx="842968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CONCEPTO</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Respuesta motriz o secretoria, independiente de la voluntad, provocada inmediatamente después de la aplicación de un estímulo sensitivo o sensorial, que puede ser o no consciente.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49153" name="Rectangle 1"/>
          <p:cNvSpPr>
            <a:spLocks noChangeArrowheads="1"/>
          </p:cNvSpPr>
          <p:nvPr/>
        </p:nvSpPr>
        <p:spPr bwMode="auto">
          <a:xfrm>
            <a:off x="214282" y="928676"/>
            <a:ext cx="842968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ea typeface="Calibri" pitchFamily="34" charset="0"/>
                <a:cs typeface="Arial" pitchFamily="34" charset="0"/>
              </a:rPr>
              <a:t>Reflejos </a:t>
            </a:r>
            <a:r>
              <a:rPr kumimoji="0" lang="es-ES" sz="2200" b="1" i="0" u="none" strike="noStrike" cap="none" normalizeH="0" baseline="0" dirty="0" err="1" smtClean="0">
                <a:ln>
                  <a:noFill/>
                </a:ln>
                <a:solidFill>
                  <a:schemeClr val="tx1"/>
                </a:solidFill>
                <a:effectLst/>
                <a:ea typeface="Calibri" pitchFamily="34" charset="0"/>
                <a:cs typeface="Arial" pitchFamily="34" charset="0"/>
              </a:rPr>
              <a:t>osteotendinosos</a:t>
            </a:r>
            <a:r>
              <a:rPr kumimoji="0" lang="es-ES" sz="2200" b="1" i="0" u="none" strike="noStrike" cap="none" normalizeH="0" baseline="0" dirty="0" smtClean="0">
                <a:ln>
                  <a:noFill/>
                </a:ln>
                <a:solidFill>
                  <a:schemeClr val="tx1"/>
                </a:solidFill>
                <a:effectLst/>
                <a:ea typeface="Calibri" pitchFamily="34" charset="0"/>
                <a:cs typeface="Arial" pitchFamily="34" charset="0"/>
              </a:rPr>
              <a:t> o profundos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2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Reflejos </a:t>
            </a:r>
            <a:r>
              <a:rPr kumimoji="0" lang="es-ES" sz="2200" b="0" i="0" u="none" strike="noStrike" cap="none" normalizeH="0" baseline="0" dirty="0" err="1" smtClean="0">
                <a:ln>
                  <a:noFill/>
                </a:ln>
                <a:solidFill>
                  <a:schemeClr val="tx1"/>
                </a:solidFill>
                <a:effectLst/>
                <a:ea typeface="Calibri" pitchFamily="34" charset="0"/>
                <a:cs typeface="Arial" pitchFamily="34" charset="0"/>
              </a:rPr>
              <a:t>osteotendinosos</a:t>
            </a:r>
            <a:r>
              <a:rPr kumimoji="0" lang="es-ES" sz="2200" b="0" i="0" u="none" strike="noStrike" cap="none" normalizeH="0" baseline="0" dirty="0" smtClean="0">
                <a:ln>
                  <a:noFill/>
                </a:ln>
                <a:solidFill>
                  <a:schemeClr val="tx1"/>
                </a:solidFill>
                <a:effectLst/>
                <a:ea typeface="Calibri" pitchFamily="34" charset="0"/>
                <a:cs typeface="Arial" pitchFamily="34" charset="0"/>
              </a:rPr>
              <a:t> de la porción cefálica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cs typeface="Arial" pitchFamily="34" charset="0"/>
            </a:endParaRPr>
          </a:p>
          <a:p>
            <a:pPr marL="533400" marR="0" lvl="0" indent="-5334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1. Reflejos del orbicular de los párpados. Superciliar y </a:t>
            </a:r>
            <a:r>
              <a:rPr kumimoji="0" lang="es-ES" sz="2200" b="0" i="0" u="none" strike="noStrike" cap="none" normalizeH="0" baseline="0" dirty="0" err="1" smtClean="0">
                <a:ln>
                  <a:noFill/>
                </a:ln>
                <a:solidFill>
                  <a:schemeClr val="tx1"/>
                </a:solidFill>
                <a:effectLst/>
                <a:ea typeface="Calibri" pitchFamily="34" charset="0"/>
                <a:cs typeface="Arial" pitchFamily="34" charset="0"/>
              </a:rPr>
              <a:t>nasopalpebral</a:t>
            </a:r>
            <a:r>
              <a:rPr kumimoji="0" lang="es-ES" sz="2200" b="0" i="0" u="none" strike="noStrike" cap="none" normalizeH="0" baseline="0" dirty="0" smtClean="0">
                <a:ln>
                  <a:noFill/>
                </a:ln>
                <a:solidFill>
                  <a:schemeClr val="tx1"/>
                </a:solidFill>
                <a:effectLst/>
                <a:ea typeface="Calibri" pitchFamily="34" charset="0"/>
                <a:cs typeface="Arial" pitchFamily="34" charset="0"/>
              </a:rPr>
              <a:t> (fig. 14.16). Percutiendo la arcada superciliar y la raíz de la nariz estando el sujeto con los párpados entornados, se produce la contracción del orbicular de los párpados y por lo tanto, la oclusión palpebral bilateral (aunque se percuta de un solo lado). La respuesta es la extensión de la pierna. </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srcRect/>
          <a:stretch>
            <a:fillRect/>
          </a:stretch>
        </p:blipFill>
        <p:spPr bwMode="auto">
          <a:xfrm>
            <a:off x="1714480" y="214296"/>
            <a:ext cx="5286412" cy="4560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85720" y="1285866"/>
            <a:ext cx="842968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Reflejo maseterino. El sujeto permanece con la boca entre abierta y en esa posición se percute con el martillo directamente el mentón o se coloca el índice de la mano izquierda transversalmente de bajo del labio inferior, bien apoyado contra la mandíbula, y se percute sobre él. También se puede introducir un depresor de lengua en la boca, apoyándose en la arcada dentaria inferior y percutir sobre él. La respuesta es la elevación de la mandíbula (fig. 14.17). </a:t>
            </a:r>
            <a:endParaRPr kumimoji="0" lang="es-ES" sz="24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cstate="email"/>
          <a:srcRect/>
          <a:stretch>
            <a:fillRect/>
          </a:stretch>
        </p:blipFill>
        <p:spPr bwMode="auto">
          <a:xfrm>
            <a:off x="2714612" y="285734"/>
            <a:ext cx="3550875" cy="46434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51201" name="Rectangle 1"/>
          <p:cNvSpPr>
            <a:spLocks noChangeArrowheads="1"/>
          </p:cNvSpPr>
          <p:nvPr/>
        </p:nvSpPr>
        <p:spPr bwMode="auto">
          <a:xfrm>
            <a:off x="214282" y="928676"/>
            <a:ext cx="842968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ea typeface="Calibri" pitchFamily="34" charset="0"/>
                <a:cs typeface="Arial" pitchFamily="34" charset="0"/>
              </a:rPr>
              <a:t>Reflejos </a:t>
            </a:r>
            <a:r>
              <a:rPr kumimoji="0" lang="es-ES" sz="2200" b="1" i="0" u="none" strike="noStrike" cap="none" normalizeH="0" baseline="0" dirty="0" err="1" smtClean="0">
                <a:ln>
                  <a:noFill/>
                </a:ln>
                <a:solidFill>
                  <a:schemeClr val="tx1"/>
                </a:solidFill>
                <a:effectLst/>
                <a:ea typeface="Calibri" pitchFamily="34" charset="0"/>
                <a:cs typeface="Arial" pitchFamily="34" charset="0"/>
              </a:rPr>
              <a:t>osteotendinosos</a:t>
            </a:r>
            <a:r>
              <a:rPr kumimoji="0" lang="es-ES" sz="2200" b="1" i="0" u="none" strike="noStrike" cap="none" normalizeH="0" baseline="0" dirty="0" smtClean="0">
                <a:ln>
                  <a:noFill/>
                </a:ln>
                <a:solidFill>
                  <a:schemeClr val="tx1"/>
                </a:solidFill>
                <a:effectLst/>
                <a:ea typeface="Calibri" pitchFamily="34" charset="0"/>
                <a:cs typeface="Arial" pitchFamily="34" charset="0"/>
              </a:rPr>
              <a:t> de los miembros superiores: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200" b="1" i="0" u="none" strike="noStrike" cap="none" normalizeH="0" baseline="0" dirty="0" smtClean="0">
              <a:ln>
                <a:noFill/>
              </a:ln>
              <a:solidFill>
                <a:schemeClr val="tx1"/>
              </a:solidFill>
              <a:effectLst/>
              <a:cs typeface="Arial" pitchFamily="34" charset="0"/>
            </a:endParaRPr>
          </a:p>
          <a:p>
            <a:pPr marL="444500" marR="0" lvl="0" indent="-4445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1. </a:t>
            </a:r>
            <a:r>
              <a:rPr kumimoji="0" lang="es-ES" sz="2200" b="1" i="0" u="none" strike="noStrike" cap="none" normalizeH="0" baseline="0" dirty="0" smtClean="0">
                <a:ln>
                  <a:noFill/>
                </a:ln>
                <a:solidFill>
                  <a:schemeClr val="tx1"/>
                </a:solidFill>
                <a:effectLst/>
                <a:ea typeface="Calibri" pitchFamily="34" charset="0"/>
                <a:cs typeface="Arial" pitchFamily="34" charset="0"/>
              </a:rPr>
              <a:t>Reflejo bicipital</a:t>
            </a:r>
            <a:r>
              <a:rPr kumimoji="0" lang="es-ES" sz="2200" b="0" i="0" u="none" strike="noStrike" cap="none" normalizeH="0" baseline="0" dirty="0" smtClean="0">
                <a:ln>
                  <a:noFill/>
                </a:ln>
                <a:solidFill>
                  <a:schemeClr val="tx1"/>
                </a:solidFill>
                <a:effectLst/>
                <a:ea typeface="Calibri" pitchFamily="34" charset="0"/>
                <a:cs typeface="Arial" pitchFamily="34" charset="0"/>
              </a:rPr>
              <a:t>. Mantenga el antebrazo del sujeto en </a:t>
            </a:r>
            <a:r>
              <a:rPr kumimoji="0" lang="es-ES" sz="2200" b="0" i="0" u="none" strike="noStrike" cap="none" normalizeH="0" baseline="0" dirty="0" err="1" smtClean="0">
                <a:ln>
                  <a:noFill/>
                </a:ln>
                <a:solidFill>
                  <a:schemeClr val="tx1"/>
                </a:solidFill>
                <a:effectLst/>
                <a:ea typeface="Calibri" pitchFamily="34" charset="0"/>
                <a:cs typeface="Arial" pitchFamily="34" charset="0"/>
              </a:rPr>
              <a:t>semiflexión</a:t>
            </a:r>
            <a:r>
              <a:rPr kumimoji="0" lang="es-ES" sz="2200" b="0" i="0" u="none" strike="noStrike" cap="none" normalizeH="0" baseline="0" dirty="0" smtClean="0">
                <a:ln>
                  <a:noFill/>
                </a:ln>
                <a:solidFill>
                  <a:schemeClr val="tx1"/>
                </a:solidFill>
                <a:effectLst/>
                <a:ea typeface="Calibri" pitchFamily="34" charset="0"/>
                <a:cs typeface="Arial" pitchFamily="34" charset="0"/>
              </a:rPr>
              <a:t> y </a:t>
            </a:r>
            <a:r>
              <a:rPr kumimoji="0" lang="es-ES" sz="2200" b="0" i="0" u="none" strike="noStrike" cap="none" normalizeH="0" baseline="0" dirty="0" err="1" smtClean="0">
                <a:ln>
                  <a:noFill/>
                </a:ln>
                <a:solidFill>
                  <a:schemeClr val="tx1"/>
                </a:solidFill>
                <a:effectLst/>
                <a:ea typeface="Calibri" pitchFamily="34" charset="0"/>
                <a:cs typeface="Arial" pitchFamily="34" charset="0"/>
              </a:rPr>
              <a:t>semisupinación</a:t>
            </a:r>
            <a:r>
              <a:rPr kumimoji="0" lang="es-ES" sz="2200" b="0" i="0" u="none" strike="noStrike" cap="none" normalizeH="0" baseline="0" dirty="0" smtClean="0">
                <a:ln>
                  <a:noFill/>
                </a:ln>
                <a:solidFill>
                  <a:schemeClr val="tx1"/>
                </a:solidFill>
                <a:effectLst/>
                <a:ea typeface="Calibri" pitchFamily="34" charset="0"/>
                <a:cs typeface="Arial" pitchFamily="34" charset="0"/>
              </a:rPr>
              <a:t>, descansando sobre el suyo sostenido por el codo, o descansando sobre los muslos, si el sujeto está sentado, o sobre el tronco, si está acostado. El explorador apoya el pulgar de su mano libre sobre el tendón del bíceps del sujeto, en la fosa ante cubital y percute sobre la uña del pulgar, o sobre este, con la parte más fina del martillo percutor, si el mismo es de forma triangular. Se obtiene la flexión del antebrazo sobre el brazo (fig. 14.18). </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email"/>
          <a:srcRect/>
          <a:stretch>
            <a:fillRect/>
          </a:stretch>
        </p:blipFill>
        <p:spPr bwMode="auto">
          <a:xfrm>
            <a:off x="1785918" y="214296"/>
            <a:ext cx="5046925" cy="4714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1357304"/>
            <a:ext cx="7929618" cy="3139321"/>
          </a:xfrm>
          <a:prstGeom prst="rect">
            <a:avLst/>
          </a:prstGeom>
        </p:spPr>
        <p:txBody>
          <a:bodyPr wrap="square">
            <a:spAutoFit/>
          </a:bodyPr>
          <a:lstStyle/>
          <a:p>
            <a:pPr marL="355600" indent="-355600" algn="just"/>
            <a:r>
              <a:rPr lang="es-ES" sz="2200" dirty="0"/>
              <a:t>2. </a:t>
            </a:r>
            <a:r>
              <a:rPr lang="es-ES" sz="2200" b="1" dirty="0"/>
              <a:t>Reflejo </a:t>
            </a:r>
            <a:r>
              <a:rPr lang="es-ES" sz="2200" b="1" dirty="0" err="1"/>
              <a:t>tricipital</a:t>
            </a:r>
            <a:r>
              <a:rPr lang="es-ES" sz="2200" b="1" dirty="0"/>
              <a:t> y </a:t>
            </a:r>
            <a:r>
              <a:rPr lang="es-ES" sz="2200" b="1" dirty="0" err="1"/>
              <a:t>olecraneano</a:t>
            </a:r>
            <a:r>
              <a:rPr lang="es-ES" sz="2200" dirty="0"/>
              <a:t>. Con una mano se toma el ante brazo del sujeto por el codo y se sostiene sobre su antebrazo, cruzando el tórax, colocado en ángulo recto con el brazo y se percute el tendón del tríceps (cuidando de no percutir el </a:t>
            </a:r>
            <a:r>
              <a:rPr lang="es-ES" sz="2200" dirty="0" err="1"/>
              <a:t>olécranon</a:t>
            </a:r>
            <a:r>
              <a:rPr lang="es-ES" sz="2200" dirty="0"/>
              <a:t>), preferiblemente con el lado más ancho del martillo. La respuesta es la extensión del antebrazo sobre el brazo (reflejo </a:t>
            </a:r>
            <a:r>
              <a:rPr lang="es-ES" sz="2200" dirty="0" err="1"/>
              <a:t>tricipital</a:t>
            </a:r>
            <a:r>
              <a:rPr lang="es-ES" sz="2200" dirty="0"/>
              <a:t>). Otra alternativa es que el antebrazo cuelgue libremente al lado del cuerpo, sosteniendo el brazo, en abducción de 90°(fig. 14.19). </a:t>
            </a:r>
          </a:p>
        </p:txBody>
      </p:sp>
      <p:sp>
        <p:nvSpPr>
          <p:cNvPr id="4" name="3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742295"/>
            <a:ext cx="857256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ea typeface="Calibri" pitchFamily="34" charset="0"/>
                <a:cs typeface="Arial" pitchFamily="34" charset="0"/>
              </a:rPr>
              <a:t>Exploración de la coordinación estática</a:t>
            </a:r>
            <a:endParaRPr kumimoji="0" lang="es-ES" sz="20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A. </a:t>
            </a:r>
            <a:r>
              <a:rPr kumimoji="0" lang="es-ES" sz="2000" b="1" i="0" u="none" strike="noStrike" cap="none" normalizeH="0" baseline="0" dirty="0" smtClean="0">
                <a:ln>
                  <a:noFill/>
                </a:ln>
                <a:solidFill>
                  <a:schemeClr val="tx1"/>
                </a:solidFill>
                <a:effectLst/>
                <a:ea typeface="Calibri" pitchFamily="34" charset="0"/>
                <a:cs typeface="Arial" pitchFamily="34" charset="0"/>
              </a:rPr>
              <a:t>Maniobra de </a:t>
            </a:r>
            <a:r>
              <a:rPr kumimoji="0" lang="es-ES" sz="2000" b="1" i="0" u="none" strike="noStrike" cap="none" normalizeH="0" baseline="0" dirty="0" err="1" smtClean="0">
                <a:ln>
                  <a:noFill/>
                </a:ln>
                <a:solidFill>
                  <a:schemeClr val="tx1"/>
                </a:solidFill>
                <a:effectLst/>
                <a:ea typeface="Calibri" pitchFamily="34" charset="0"/>
                <a:cs typeface="Arial" pitchFamily="34" charset="0"/>
              </a:rPr>
              <a:t>Romberg</a:t>
            </a:r>
            <a:r>
              <a:rPr kumimoji="0" lang="es-ES" sz="2000" b="1" i="0" u="none" strike="noStrike" cap="none" normalizeH="0" baseline="0" dirty="0" smtClean="0">
                <a:ln>
                  <a:noFill/>
                </a:ln>
                <a:solidFill>
                  <a:schemeClr val="tx1"/>
                </a:solidFill>
                <a:effectLst/>
                <a:ea typeface="Calibri" pitchFamily="34" charset="0"/>
                <a:cs typeface="Arial" pitchFamily="34" charset="0"/>
              </a:rPr>
              <a:t> simple</a:t>
            </a:r>
            <a:r>
              <a:rPr kumimoji="0" lang="es-ES" sz="2000" b="0" i="0" u="none" strike="noStrike" cap="none" normalizeH="0" baseline="0" dirty="0" smtClean="0">
                <a:ln>
                  <a:noFill/>
                </a:ln>
                <a:solidFill>
                  <a:schemeClr val="tx1"/>
                </a:solidFill>
                <a:effectLst/>
                <a:ea typeface="Calibri" pitchFamily="34" charset="0"/>
                <a:cs typeface="Arial" pitchFamily="34" charset="0"/>
              </a:rPr>
              <a:t>.</a:t>
            </a:r>
            <a:endParaRPr kumimoji="0" lang="es-ES" sz="2000" b="0" i="0" u="none" strike="noStrike" cap="none" normalizeH="0" baseline="0" dirty="0" smtClean="0">
              <a:ln>
                <a:noFill/>
              </a:ln>
              <a:solidFill>
                <a:schemeClr val="tx1"/>
              </a:solidFill>
              <a:effectLst/>
              <a:cs typeface="Arial" pitchFamily="34" charset="0"/>
            </a:endParaRPr>
          </a:p>
          <a:p>
            <a:pPr marL="914400" lvl="1" indent="-457200" algn="just" eaLnBrk="0" fontAlgn="base" hangingPunct="0">
              <a:spcBef>
                <a:spcPct val="0"/>
              </a:spcBef>
              <a:spcAft>
                <a:spcPct val="0"/>
              </a:spcAft>
              <a:buFont typeface="+mj-lt"/>
              <a:buAutoNum type="arabicPeriod"/>
            </a:pPr>
            <a:r>
              <a:rPr kumimoji="0" lang="es-ES" sz="2000" b="0" i="0" u="none" strike="noStrike" cap="none" normalizeH="0" baseline="0" dirty="0" smtClean="0">
                <a:ln>
                  <a:noFill/>
                </a:ln>
                <a:solidFill>
                  <a:schemeClr val="tx1"/>
                </a:solidFill>
                <a:effectLst/>
                <a:ea typeface="Calibri" pitchFamily="34" charset="0"/>
                <a:cs typeface="Arial" pitchFamily="34" charset="0"/>
              </a:rPr>
              <a:t>Ordene al sujeto que se pare con los pies juntos, que se mantenga en la actitud militar de “firme”. El médico a su lado, estará atento para que el individuo no pierda el equilibrio y  se caiga. Observe si en esta posición él experimenta o no oscilaciones. </a:t>
            </a:r>
            <a:endParaRPr kumimoji="0" lang="es-ES" sz="2000" b="0" i="0" u="none" strike="noStrike" cap="none" normalizeH="0" baseline="0" dirty="0" smtClean="0">
              <a:ln>
                <a:noFill/>
              </a:ln>
              <a:solidFill>
                <a:schemeClr val="tx1"/>
              </a:solidFill>
              <a:effectLst/>
              <a:cs typeface="Arial" pitchFamily="34" charset="0"/>
            </a:endParaRPr>
          </a:p>
          <a:p>
            <a:pPr marL="914400" lvl="1" indent="-457200" algn="just" eaLnBrk="0" fontAlgn="base" hangingPunct="0">
              <a:spcBef>
                <a:spcPct val="0"/>
              </a:spcBef>
              <a:spcAft>
                <a:spcPct val="0"/>
              </a:spcAft>
              <a:buFont typeface="+mj-lt"/>
              <a:buAutoNum type="arabicPeriod"/>
            </a:pPr>
            <a:r>
              <a:rPr kumimoji="0" lang="es-ES" sz="2000" b="0" i="0" u="none" strike="noStrike" cap="none" normalizeH="0" baseline="0" dirty="0" smtClean="0">
                <a:ln>
                  <a:noFill/>
                </a:ln>
                <a:solidFill>
                  <a:schemeClr val="tx1"/>
                </a:solidFill>
                <a:effectLst/>
                <a:ea typeface="Calibri" pitchFamily="34" charset="0"/>
                <a:cs typeface="Arial" pitchFamily="34" charset="0"/>
              </a:rPr>
              <a:t>Indique ahora al sujeto que cierre los ojos. Observe entonces, si conserva su posición de equilibrio o si por el contrario su cuerpo oscila y tiene tendencia a caer (fig. 14.3a). En este caso se dice que presenta el signo de </a:t>
            </a:r>
            <a:r>
              <a:rPr kumimoji="0" lang="es-ES" sz="2000" b="0" i="0" u="none" strike="noStrike" cap="none" normalizeH="0" baseline="0" dirty="0" err="1" smtClean="0">
                <a:ln>
                  <a:noFill/>
                </a:ln>
                <a:solidFill>
                  <a:schemeClr val="tx1"/>
                </a:solidFill>
                <a:effectLst/>
                <a:ea typeface="Calibri" pitchFamily="34" charset="0"/>
                <a:cs typeface="Arial" pitchFamily="34" charset="0"/>
              </a:rPr>
              <a:t>Romberg</a:t>
            </a:r>
            <a:r>
              <a:rPr kumimoji="0" lang="es-ES" sz="2000" b="0" i="0" u="none" strike="noStrike" cap="none" normalizeH="0" baseline="0" dirty="0" smtClean="0">
                <a:ln>
                  <a:noFill/>
                </a:ln>
                <a:solidFill>
                  <a:schemeClr val="tx1"/>
                </a:solidFill>
                <a:effectLst/>
                <a:ea typeface="Calibri" pitchFamily="34" charset="0"/>
                <a:cs typeface="Arial" pitchFamily="34" charset="0"/>
              </a:rPr>
              <a:t>. Este signo solo se puede admitir como positivo cuando se produzca una pérdida real del equilibrio con la consiguiente separación de los </a:t>
            </a:r>
            <a:r>
              <a:rPr kumimoji="0" lang="es-ES" sz="2000" b="0" i="0" u="none" strike="noStrike" cap="none" normalizeH="0" baseline="0" dirty="0" smtClean="0">
                <a:ln>
                  <a:noFill/>
                </a:ln>
                <a:solidFill>
                  <a:schemeClr val="tx1"/>
                </a:solidFill>
                <a:effectLst/>
                <a:ea typeface="Calibri" pitchFamily="34" charset="0"/>
                <a:cs typeface="Arial" pitchFamily="34" charset="0"/>
              </a:rPr>
              <a:t>pies</a:t>
            </a:r>
            <a:r>
              <a:rPr lang="es-ES" sz="2000" dirty="0">
                <a:ea typeface="Calibri" pitchFamily="34" charset="0"/>
                <a:cs typeface="Arial" pitchFamily="34" charset="0"/>
              </a:rPr>
              <a:t>.</a:t>
            </a:r>
            <a:endParaRPr kumimoji="0" lang="es-ES" sz="20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email"/>
          <a:srcRect/>
          <a:stretch>
            <a:fillRect/>
          </a:stretch>
        </p:blipFill>
        <p:spPr bwMode="auto">
          <a:xfrm>
            <a:off x="2143108" y="214296"/>
            <a:ext cx="4214842"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3" name="2 Rectángulo"/>
          <p:cNvSpPr/>
          <p:nvPr/>
        </p:nvSpPr>
        <p:spPr>
          <a:xfrm>
            <a:off x="285720" y="928676"/>
            <a:ext cx="8286808" cy="3785652"/>
          </a:xfrm>
          <a:prstGeom prst="rect">
            <a:avLst/>
          </a:prstGeom>
        </p:spPr>
        <p:txBody>
          <a:bodyPr wrap="square">
            <a:spAutoFit/>
          </a:bodyPr>
          <a:lstStyle/>
          <a:p>
            <a:pPr marL="355600" indent="-355600" algn="just"/>
            <a:r>
              <a:rPr lang="es-ES" sz="2400" dirty="0"/>
              <a:t>3. </a:t>
            </a:r>
            <a:r>
              <a:rPr lang="es-ES" sz="2400" b="1" dirty="0"/>
              <a:t>Reflejo del supinador largo o </a:t>
            </a:r>
            <a:r>
              <a:rPr lang="es-ES" sz="2400" b="1" dirty="0" err="1"/>
              <a:t>braquiorradial</a:t>
            </a:r>
            <a:r>
              <a:rPr lang="es-ES" sz="2400" dirty="0"/>
              <a:t>. Se coloca el miembro superior con el antebrazo en </a:t>
            </a:r>
            <a:r>
              <a:rPr lang="es-ES" sz="2400" dirty="0" err="1"/>
              <a:t>semiflexión</a:t>
            </a:r>
            <a:r>
              <a:rPr lang="es-ES" sz="2400" dirty="0"/>
              <a:t> sobre el brazo, de manera que descanse por el borde cubital del ante brazo sobre la palma de la mano del explorador, o sobre las piernas del sujeto. Entonces se percute la apófisis estiloides del radio, por donde pasa el tendón del supinador largo. La respuesta principal es la flexión del antebrazo; la respuesta accesoria es una ligera supinación y flexión de los dedos (fig. 14.20). </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714480" y="357172"/>
            <a:ext cx="5429288" cy="43815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571472" y="1000114"/>
            <a:ext cx="41434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4500" marR="0" lvl="0" indent="-4445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4. </a:t>
            </a:r>
            <a:r>
              <a:rPr kumimoji="0" lang="es-ES" sz="2400" b="1" i="0" u="none" strike="noStrike" cap="none" normalizeH="0" baseline="0" dirty="0" smtClean="0">
                <a:ln>
                  <a:noFill/>
                </a:ln>
                <a:solidFill>
                  <a:schemeClr val="tx1"/>
                </a:solidFill>
                <a:effectLst/>
                <a:ea typeface="Calibri" pitchFamily="34" charset="0"/>
                <a:cs typeface="Arial" pitchFamily="34" charset="0"/>
              </a:rPr>
              <a:t>Reflejo cubito pronador</a:t>
            </a:r>
            <a:r>
              <a:rPr kumimoji="0" lang="es-ES" sz="2400" b="0" i="0" u="none" strike="noStrike" cap="none" normalizeH="0" baseline="0" dirty="0" smtClean="0">
                <a:ln>
                  <a:noFill/>
                </a:ln>
                <a:solidFill>
                  <a:schemeClr val="tx1"/>
                </a:solidFill>
                <a:effectLst/>
                <a:ea typeface="Calibri" pitchFamily="34" charset="0"/>
                <a:cs typeface="Arial" pitchFamily="34" charset="0"/>
              </a:rPr>
              <a:t>. Con el miembro superior en igual posición el médico percute ligeramente la apófisis estiloides del cúbito, de forma tangencial de arriba hacia abajo; la respuesta es la pronación. (fig. 14.21). </a:t>
            </a:r>
            <a:endParaRPr kumimoji="0" lang="es-ES" sz="2400" b="0" i="0" u="none" strike="noStrike" cap="none" normalizeH="0" baseline="0" dirty="0" smtClean="0">
              <a:ln>
                <a:noFill/>
              </a:ln>
              <a:solidFill>
                <a:schemeClr val="tx1"/>
              </a:solidFill>
              <a:effectLst/>
              <a:cs typeface="Arial" pitchFamily="34" charset="0"/>
            </a:endParaRPr>
          </a:p>
        </p:txBody>
      </p:sp>
      <p:pic>
        <p:nvPicPr>
          <p:cNvPr id="58370" name="Picture 2"/>
          <p:cNvPicPr>
            <a:picLocks noChangeAspect="1" noChangeArrowheads="1"/>
          </p:cNvPicPr>
          <p:nvPr/>
        </p:nvPicPr>
        <p:blipFill>
          <a:blip r:embed="rId2" cstate="email"/>
          <a:srcRect/>
          <a:stretch>
            <a:fillRect/>
          </a:stretch>
        </p:blipFill>
        <p:spPr bwMode="auto">
          <a:xfrm>
            <a:off x="4857752" y="500048"/>
            <a:ext cx="3929090" cy="4357718"/>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571472" y="1000114"/>
            <a:ext cx="821537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4500" marR="0" lvl="0" indent="-44450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5. </a:t>
            </a:r>
            <a:r>
              <a:rPr kumimoji="0" lang="es-ES" sz="2200" b="1" i="0" u="none" strike="noStrike" cap="none" normalizeH="0" baseline="0" dirty="0" smtClean="0">
                <a:ln>
                  <a:noFill/>
                </a:ln>
                <a:solidFill>
                  <a:schemeClr val="tx1"/>
                </a:solidFill>
                <a:effectLst/>
                <a:ea typeface="Calibri" pitchFamily="34" charset="0"/>
                <a:cs typeface="Arial" pitchFamily="34" charset="0"/>
              </a:rPr>
              <a:t>Reflejo de los flexores de los dedos de la mano</a:t>
            </a:r>
            <a:r>
              <a:rPr kumimoji="0" lang="es-ES" sz="2200" b="0" i="0" u="none" strike="noStrike" cap="none" normalizeH="0" baseline="0" dirty="0" smtClean="0">
                <a:ln>
                  <a:noFill/>
                </a:ln>
                <a:solidFill>
                  <a:schemeClr val="tx1"/>
                </a:solidFill>
                <a:effectLst/>
                <a:ea typeface="Calibri" pitchFamily="34" charset="0"/>
                <a:cs typeface="Arial" pitchFamily="34" charset="0"/>
              </a:rPr>
              <a:t>. El antebrazo en </a:t>
            </a:r>
            <a:r>
              <a:rPr kumimoji="0" lang="es-ES" sz="2200" b="0" i="0" u="none" strike="noStrike" cap="none" normalizeH="0" baseline="0" dirty="0" err="1" smtClean="0">
                <a:ln>
                  <a:noFill/>
                </a:ln>
                <a:solidFill>
                  <a:schemeClr val="tx1"/>
                </a:solidFill>
                <a:effectLst/>
                <a:ea typeface="Calibri" pitchFamily="34" charset="0"/>
                <a:cs typeface="Arial" pitchFamily="34" charset="0"/>
              </a:rPr>
              <a:t>semiflexión</a:t>
            </a:r>
            <a:r>
              <a:rPr kumimoji="0" lang="es-ES" sz="2200" b="0" i="0" u="none" strike="noStrike" cap="none" normalizeH="0" baseline="0" dirty="0" smtClean="0">
                <a:ln>
                  <a:noFill/>
                </a:ln>
                <a:solidFill>
                  <a:schemeClr val="tx1"/>
                </a:solidFill>
                <a:effectLst/>
                <a:ea typeface="Calibri" pitchFamily="34" charset="0"/>
                <a:cs typeface="Arial" pitchFamily="34" charset="0"/>
              </a:rPr>
              <a:t> y supinación con las últimas falanges de los dedos en ligera flexión (el pulgar en extensión). Puede procederse de dos formas: el examinador percute en el sujeto, los tendones flexores en el canal carpiano o por encima; o, por el contrario, coloca sus dedos del medio e índice sobre la superficie palmar de las últimas falanges de los tres o cuatro últimos dedos del sujeto y efectúa sobre ellos la percusión. La respuesta es la flexión de los cuatro últimos dedos. A veces se incluye la flexión del pulgar. </a:t>
            </a:r>
            <a:endParaRPr kumimoji="0" lang="es-ES" sz="2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63489" name="Rectangle 1"/>
          <p:cNvSpPr>
            <a:spLocks noChangeArrowheads="1"/>
          </p:cNvSpPr>
          <p:nvPr/>
        </p:nvSpPr>
        <p:spPr bwMode="auto">
          <a:xfrm>
            <a:off x="571472" y="928676"/>
            <a:ext cx="821537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Reflejos </a:t>
            </a:r>
            <a:r>
              <a:rPr kumimoji="0" lang="es-ES" sz="2400" b="1" i="0" u="none" strike="noStrike" cap="none" normalizeH="0" baseline="0" dirty="0" err="1" smtClean="0">
                <a:ln>
                  <a:noFill/>
                </a:ln>
                <a:solidFill>
                  <a:schemeClr val="tx1"/>
                </a:solidFill>
                <a:effectLst/>
                <a:ea typeface="Calibri" pitchFamily="34" charset="0"/>
                <a:cs typeface="Arial" pitchFamily="34" charset="0"/>
              </a:rPr>
              <a:t>osteotendinosos</a:t>
            </a:r>
            <a:r>
              <a:rPr kumimoji="0" lang="es-ES" sz="2400" b="1" i="0" u="none" strike="noStrike" cap="none" normalizeH="0" baseline="0" dirty="0" smtClean="0">
                <a:ln>
                  <a:noFill/>
                </a:ln>
                <a:solidFill>
                  <a:schemeClr val="tx1"/>
                </a:solidFill>
                <a:effectLst/>
                <a:ea typeface="Calibri" pitchFamily="34" charset="0"/>
                <a:cs typeface="Arial" pitchFamily="34" charset="0"/>
              </a:rPr>
              <a:t> de los miembros inferiores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cs typeface="Arial" pitchFamily="34" charset="0"/>
            </a:endParaRPr>
          </a:p>
          <a:p>
            <a:pPr marL="444500" marR="0" lvl="0" indent="-4445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a:t>
            </a:r>
            <a:r>
              <a:rPr kumimoji="0" lang="es-ES" sz="2400" b="1" i="0" u="none" strike="noStrike" cap="none" normalizeH="0" baseline="0" dirty="0" smtClean="0">
                <a:ln>
                  <a:noFill/>
                </a:ln>
                <a:solidFill>
                  <a:schemeClr val="tx1"/>
                </a:solidFill>
                <a:effectLst/>
                <a:ea typeface="Calibri" pitchFamily="34" charset="0"/>
                <a:cs typeface="Arial" pitchFamily="34" charset="0"/>
              </a:rPr>
              <a:t>Reflejo medio pubiano </a:t>
            </a:r>
            <a:r>
              <a:rPr kumimoji="0" lang="es-ES" sz="2400" b="0" i="0" u="none" strike="noStrike" cap="none" normalizeH="0" baseline="0" dirty="0" smtClean="0">
                <a:ln>
                  <a:noFill/>
                </a:ln>
                <a:solidFill>
                  <a:schemeClr val="tx1"/>
                </a:solidFill>
                <a:effectLst/>
                <a:ea typeface="Calibri" pitchFamily="34" charset="0"/>
                <a:cs typeface="Arial" pitchFamily="34" charset="0"/>
              </a:rPr>
              <a:t>(</a:t>
            </a:r>
            <a:r>
              <a:rPr kumimoji="0" lang="es-ES" sz="2400" b="0" i="0" u="none" strike="noStrike" cap="none" normalizeH="0" baseline="0" dirty="0" err="1" smtClean="0">
                <a:ln>
                  <a:noFill/>
                </a:ln>
                <a:solidFill>
                  <a:schemeClr val="tx1"/>
                </a:solidFill>
                <a:effectLst/>
                <a:ea typeface="Calibri" pitchFamily="34" charset="0"/>
                <a:cs typeface="Arial" pitchFamily="34" charset="0"/>
              </a:rPr>
              <a:t>Guillain</a:t>
            </a:r>
            <a:r>
              <a:rPr kumimoji="0" lang="es-ES" sz="2400" b="0" i="0" u="none" strike="noStrike" cap="none" normalizeH="0" baseline="0" dirty="0" smtClean="0">
                <a:ln>
                  <a:noFill/>
                </a:ln>
                <a:solidFill>
                  <a:schemeClr val="tx1"/>
                </a:solidFill>
                <a:effectLst/>
                <a:ea typeface="Calibri" pitchFamily="34" charset="0"/>
                <a:cs typeface="Arial" pitchFamily="34" charset="0"/>
              </a:rPr>
              <a:t> y </a:t>
            </a:r>
            <a:r>
              <a:rPr kumimoji="0" lang="es-ES" sz="2400" b="0" i="0" u="none" strike="noStrike" cap="none" normalizeH="0" baseline="0" dirty="0" err="1" smtClean="0">
                <a:ln>
                  <a:noFill/>
                </a:ln>
                <a:solidFill>
                  <a:schemeClr val="tx1"/>
                </a:solidFill>
                <a:effectLst/>
                <a:ea typeface="Calibri" pitchFamily="34" charset="0"/>
                <a:cs typeface="Arial" pitchFamily="34" charset="0"/>
              </a:rPr>
              <a:t>Alojouanine</a:t>
            </a:r>
            <a:r>
              <a:rPr kumimoji="0" lang="es-ES" sz="2400" b="0" i="0" u="none" strike="noStrike" cap="none" normalizeH="0" baseline="0" dirty="0" smtClean="0">
                <a:ln>
                  <a:noFill/>
                </a:ln>
                <a:solidFill>
                  <a:schemeClr val="tx1"/>
                </a:solidFill>
                <a:effectLst/>
                <a:ea typeface="Calibri" pitchFamily="34" charset="0"/>
                <a:cs typeface="Arial" pitchFamily="34" charset="0"/>
              </a:rPr>
              <a:t>). Se debe colocar a la persona en decúbito dorsal con los muslos separados y las piernas algo flexionadas. Se percute entonces sobre las </a:t>
            </a:r>
            <a:r>
              <a:rPr kumimoji="0" lang="es-ES" sz="2400" b="0" i="0" u="none" strike="noStrike" cap="none" normalizeH="0" baseline="0" dirty="0" smtClean="0">
                <a:ln>
                  <a:noFill/>
                </a:ln>
                <a:solidFill>
                  <a:schemeClr val="tx1"/>
                </a:solidFill>
                <a:effectLst/>
                <a:ea typeface="Calibri" pitchFamily="34" charset="0"/>
                <a:cs typeface="Arial" pitchFamily="34" charset="0"/>
              </a:rPr>
              <a:t>sínfisis </a:t>
            </a:r>
            <a:r>
              <a:rPr kumimoji="0" lang="es-ES" sz="2400" b="0" i="0" u="none" strike="noStrike" cap="none" normalizeH="0" baseline="0" dirty="0" smtClean="0">
                <a:ln>
                  <a:noFill/>
                </a:ln>
                <a:solidFill>
                  <a:schemeClr val="tx1"/>
                </a:solidFill>
                <a:effectLst/>
                <a:ea typeface="Calibri" pitchFamily="34" charset="0"/>
                <a:cs typeface="Arial" pitchFamily="34" charset="0"/>
              </a:rPr>
              <a:t>pubiana. La respuesta es doble: una superior, que consiste en la contracción de los músculos abdominales, y otra inferior, que es la aproximación de ambos muslos, por la contracción de los </a:t>
            </a:r>
            <a:r>
              <a:rPr kumimoji="0" lang="es-ES" sz="2400" b="0" i="0" u="none" strike="noStrike" cap="none" normalizeH="0" baseline="0" dirty="0" err="1" smtClean="0">
                <a:ln>
                  <a:noFill/>
                </a:ln>
                <a:solidFill>
                  <a:schemeClr val="tx1"/>
                </a:solidFill>
                <a:effectLst/>
                <a:ea typeface="Calibri" pitchFamily="34" charset="0"/>
                <a:cs typeface="Arial" pitchFamily="34" charset="0"/>
              </a:rPr>
              <a:t>adductores</a:t>
            </a:r>
            <a:r>
              <a:rPr kumimoji="0" lang="es-ES" sz="2400" b="0" i="0" u="none" strike="noStrike" cap="none" normalizeH="0" baseline="0" dirty="0" smtClean="0">
                <a:ln>
                  <a:noFill/>
                </a:ln>
                <a:solidFill>
                  <a:schemeClr val="tx1"/>
                </a:solidFill>
                <a:effectLst/>
                <a:ea typeface="Calibri" pitchFamily="34" charset="0"/>
                <a:cs typeface="Arial" pitchFamily="34" charset="0"/>
              </a:rPr>
              <a:t> de ambos miembros.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85720" y="857238"/>
            <a:ext cx="821537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2. </a:t>
            </a:r>
            <a:r>
              <a:rPr kumimoji="0" lang="es-ES" sz="2200" b="1" i="0" u="none" strike="noStrike" cap="none" normalizeH="0" baseline="0" dirty="0" smtClean="0">
                <a:ln>
                  <a:noFill/>
                </a:ln>
                <a:solidFill>
                  <a:schemeClr val="tx1"/>
                </a:solidFill>
                <a:effectLst/>
                <a:ea typeface="Calibri" pitchFamily="34" charset="0"/>
                <a:cs typeface="Arial" pitchFamily="34" charset="0"/>
              </a:rPr>
              <a:t>Reflejo rotuliano o </a:t>
            </a:r>
            <a:r>
              <a:rPr kumimoji="0" lang="es-ES" sz="2200" b="1" i="0" u="none" strike="noStrike" cap="none" normalizeH="0" baseline="0" dirty="0" err="1" smtClean="0">
                <a:ln>
                  <a:noFill/>
                </a:ln>
                <a:solidFill>
                  <a:schemeClr val="tx1"/>
                </a:solidFill>
                <a:effectLst/>
                <a:ea typeface="Calibri" pitchFamily="34" charset="0"/>
                <a:cs typeface="Arial" pitchFamily="34" charset="0"/>
              </a:rPr>
              <a:t>patelar</a:t>
            </a:r>
            <a:r>
              <a:rPr kumimoji="0" lang="es-ES" sz="2200" b="0" i="0" u="none" strike="noStrike" cap="none" normalizeH="0" baseline="0" dirty="0" smtClean="0">
                <a:ln>
                  <a:noFill/>
                </a:ln>
                <a:solidFill>
                  <a:schemeClr val="tx1"/>
                </a:solidFill>
                <a:effectLst/>
                <a:ea typeface="Calibri" pitchFamily="34" charset="0"/>
                <a:cs typeface="Arial" pitchFamily="34" charset="0"/>
              </a:rPr>
              <a:t>. Reflejo del cuádriceps. La técnica puede ser:</a:t>
            </a:r>
            <a:endParaRPr kumimoji="0" lang="es-ES" sz="2200" b="0" i="0" u="none" strike="noStrike" cap="none" normalizeH="0" baseline="0" dirty="0" smtClean="0">
              <a:ln>
                <a:noFill/>
              </a:ln>
              <a:solidFill>
                <a:schemeClr val="tx1"/>
              </a:solidFill>
              <a:effectLst/>
              <a:cs typeface="Arial" pitchFamily="34" charset="0"/>
            </a:endParaRPr>
          </a:p>
          <a:p>
            <a:pPr marL="723900" marR="0" lvl="0" indent="-3683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a) Sujeto sentado en una silla o sobre el borde de la cama, con los pies péndulos (fig.14.22). Se percute directamente sobre el tendón rotuliano. La respuesta es la extensión de la pierna.</a:t>
            </a:r>
            <a:endParaRPr kumimoji="0" lang="es-ES" sz="2200" b="0" i="0" u="none" strike="noStrike" cap="none" normalizeH="0" baseline="0" dirty="0" smtClean="0">
              <a:ln>
                <a:noFill/>
              </a:ln>
              <a:solidFill>
                <a:schemeClr val="tx1"/>
              </a:solidFill>
              <a:effectLst/>
              <a:cs typeface="Arial" pitchFamily="34" charset="0"/>
            </a:endParaRPr>
          </a:p>
          <a:p>
            <a:pPr marL="723900" marR="0" lvl="0" indent="-3683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b) Sujeto en cama (fig. 14.23). Se levantan ligeramente los miembros inferiores con una mano colocada debajo del hueco poplíteo, se consigue así una discreta flexión de la pierna sobre el muslo, quedando la rodilla en alto. Se percute el tendón rotuliano o tendón del cuádriceps. La respuesta es la extensión de la pierna.</a:t>
            </a:r>
            <a:endParaRPr kumimoji="0" lang="es-ES" sz="2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2" cstate="email"/>
          <a:srcRect/>
          <a:stretch>
            <a:fillRect/>
          </a:stretch>
        </p:blipFill>
        <p:spPr bwMode="auto">
          <a:xfrm>
            <a:off x="357158" y="357172"/>
            <a:ext cx="3714776" cy="4505134"/>
          </a:xfrm>
          <a:prstGeom prst="rect">
            <a:avLst/>
          </a:prstGeom>
          <a:ln>
            <a:noFill/>
          </a:ln>
          <a:effectLst>
            <a:outerShdw blurRad="292100" dist="139700" dir="2700000" algn="tl" rotWithShape="0">
              <a:srgbClr val="333333">
                <a:alpha val="65000"/>
              </a:srgbClr>
            </a:outerShdw>
          </a:effectLst>
        </p:spPr>
      </p:pic>
      <p:pic>
        <p:nvPicPr>
          <p:cNvPr id="61442" name="Picture 2"/>
          <p:cNvPicPr>
            <a:picLocks noChangeAspect="1" noChangeArrowheads="1"/>
          </p:cNvPicPr>
          <p:nvPr/>
        </p:nvPicPr>
        <p:blipFill>
          <a:blip r:embed="rId3" cstate="email"/>
          <a:srcRect/>
          <a:stretch>
            <a:fillRect/>
          </a:stretch>
        </p:blipFill>
        <p:spPr bwMode="auto">
          <a:xfrm>
            <a:off x="4572000" y="2285998"/>
            <a:ext cx="4357718" cy="25717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85720" y="857238"/>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3. </a:t>
            </a:r>
            <a:r>
              <a:rPr kumimoji="0" lang="es-ES" sz="2000" b="1" i="0" u="none" strike="noStrike" cap="none" normalizeH="0" baseline="0" dirty="0" smtClean="0">
                <a:ln>
                  <a:noFill/>
                </a:ln>
                <a:solidFill>
                  <a:schemeClr val="tx1"/>
                </a:solidFill>
                <a:effectLst/>
                <a:ea typeface="Calibri" pitchFamily="34" charset="0"/>
                <a:cs typeface="Arial" pitchFamily="34" charset="0"/>
              </a:rPr>
              <a:t>Reflejo </a:t>
            </a:r>
            <a:r>
              <a:rPr kumimoji="0" lang="es-ES" sz="2000" b="1" i="0" u="none" strike="noStrike" cap="none" normalizeH="0" baseline="0" dirty="0" err="1" smtClean="0">
                <a:ln>
                  <a:noFill/>
                </a:ln>
                <a:solidFill>
                  <a:schemeClr val="tx1"/>
                </a:solidFill>
                <a:effectLst/>
                <a:ea typeface="Calibri" pitchFamily="34" charset="0"/>
                <a:cs typeface="Arial" pitchFamily="34" charset="0"/>
              </a:rPr>
              <a:t>aquíleo</a:t>
            </a:r>
            <a:r>
              <a:rPr kumimoji="0" lang="es-ES" sz="2000" b="0" i="0" u="none" strike="noStrike" cap="none" normalizeH="0" baseline="0" dirty="0" smtClean="0">
                <a:ln>
                  <a:noFill/>
                </a:ln>
                <a:solidFill>
                  <a:schemeClr val="tx1"/>
                </a:solidFill>
                <a:effectLst/>
                <a:ea typeface="Calibri" pitchFamily="34" charset="0"/>
                <a:cs typeface="Arial" pitchFamily="34" charset="0"/>
              </a:rPr>
              <a:t>. (fig. 14.24). </a:t>
            </a:r>
            <a:endParaRPr kumimoji="0" lang="es-ES" sz="2000" b="0" i="0" u="none" strike="noStrike" cap="none" normalizeH="0" baseline="0" dirty="0" smtClean="0">
              <a:ln>
                <a:noFill/>
              </a:ln>
              <a:solidFill>
                <a:schemeClr val="tx1"/>
              </a:solidFill>
              <a:effectLst/>
              <a:cs typeface="Arial" pitchFamily="34" charset="0"/>
            </a:endParaRPr>
          </a:p>
          <a:p>
            <a:pPr marL="723900" marR="0" lvl="0" indent="-4572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a) Sujeto sentado: miembros colgando sobre el borde de la cama, camilla o silla; se levanta ligeramente el pie con una mano y con la otra se percute el tendón de Aquiles</a:t>
            </a:r>
            <a:endParaRPr kumimoji="0" lang="es-ES" sz="2000" b="0" i="0" u="none" strike="noStrike" cap="none" normalizeH="0" baseline="0" dirty="0" smtClean="0">
              <a:ln>
                <a:noFill/>
              </a:ln>
              <a:solidFill>
                <a:schemeClr val="tx1"/>
              </a:solidFill>
              <a:effectLst/>
              <a:cs typeface="Arial" pitchFamily="34" charset="0"/>
            </a:endParaRPr>
          </a:p>
          <a:p>
            <a:pPr marL="723900" marR="0" lvl="0" indent="-4572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b) Sujeto puesto de rodillas sobre la cama, camilla o una silla, pies fuera del borde: se lleva ligeramente hacia delante la planta del pie y se percute sobre el tendón de Aquiles o tendón calcáneo.</a:t>
            </a:r>
            <a:endParaRPr kumimoji="0" lang="es-ES" sz="2000" b="0" i="0" u="none" strike="noStrike" cap="none" normalizeH="0" baseline="0" dirty="0" smtClean="0">
              <a:ln>
                <a:noFill/>
              </a:ln>
              <a:solidFill>
                <a:schemeClr val="tx1"/>
              </a:solidFill>
              <a:effectLst/>
              <a:cs typeface="Arial" pitchFamily="34" charset="0"/>
            </a:endParaRPr>
          </a:p>
          <a:p>
            <a:pPr marL="723900" marR="0" lvl="0" indent="-4572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c) Sujeto acostado: se coloca pasivamente el pie del miembro inferior a explorar, sobre el opuesto en </a:t>
            </a:r>
            <a:r>
              <a:rPr kumimoji="0" lang="es-ES" sz="2000" b="0" i="0" u="none" strike="noStrike" cap="none" normalizeH="0" baseline="0" dirty="0" err="1" smtClean="0">
                <a:ln>
                  <a:noFill/>
                </a:ln>
                <a:solidFill>
                  <a:schemeClr val="tx1"/>
                </a:solidFill>
                <a:effectLst/>
                <a:ea typeface="Calibri" pitchFamily="34" charset="0"/>
                <a:cs typeface="Arial" pitchFamily="34" charset="0"/>
              </a:rPr>
              <a:t>semiflexión</a:t>
            </a:r>
            <a:r>
              <a:rPr kumimoji="0" lang="es-ES" sz="2000" b="0" i="0" u="none" strike="noStrike" cap="none" normalizeH="0" baseline="0" dirty="0" smtClean="0">
                <a:ln>
                  <a:noFill/>
                </a:ln>
                <a:solidFill>
                  <a:schemeClr val="tx1"/>
                </a:solidFill>
                <a:effectLst/>
                <a:ea typeface="Calibri" pitchFamily="34" charset="0"/>
                <a:cs typeface="Arial" pitchFamily="34" charset="0"/>
              </a:rPr>
              <a:t> y abducción, descansando sobre su maléolo externo; con una mano se toma la planta del pie y se la lleva en ligera flexión; se percute el tendón. La respuesta es la extensión del pie. </a:t>
            </a:r>
            <a:endParaRPr kumimoji="0" lang="es-ES" sz="20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cstate="email"/>
          <a:srcRect/>
          <a:stretch>
            <a:fillRect/>
          </a:stretch>
        </p:blipFill>
        <p:spPr bwMode="auto">
          <a:xfrm>
            <a:off x="2474518" y="142858"/>
            <a:ext cx="3954869" cy="48249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1025" name="Rectangle 1"/>
          <p:cNvSpPr>
            <a:spLocks noChangeArrowheads="1"/>
          </p:cNvSpPr>
          <p:nvPr/>
        </p:nvSpPr>
        <p:spPr bwMode="auto">
          <a:xfrm>
            <a:off x="214282" y="1000114"/>
            <a:ext cx="864399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ea typeface="Calibri" pitchFamily="34" charset="0"/>
                <a:cs typeface="Arial" pitchFamily="34" charset="0"/>
              </a:rPr>
              <a:t>B. Maniobra de </a:t>
            </a:r>
            <a:r>
              <a:rPr kumimoji="0" lang="es-ES" sz="2000" b="1" i="0" u="none" strike="noStrike" cap="none" normalizeH="0" baseline="0" dirty="0" err="1" smtClean="0">
                <a:ln>
                  <a:noFill/>
                </a:ln>
                <a:solidFill>
                  <a:schemeClr val="tx1"/>
                </a:solidFill>
                <a:effectLst/>
                <a:ea typeface="Calibri" pitchFamily="34" charset="0"/>
                <a:cs typeface="Arial" pitchFamily="34" charset="0"/>
              </a:rPr>
              <a:t>Romberg</a:t>
            </a:r>
            <a:r>
              <a:rPr kumimoji="0" lang="es-ES" sz="2000" b="1" i="0" u="none" strike="noStrike" cap="none" normalizeH="0" baseline="0" dirty="0" smtClean="0">
                <a:ln>
                  <a:noFill/>
                </a:ln>
                <a:solidFill>
                  <a:schemeClr val="tx1"/>
                </a:solidFill>
                <a:effectLst/>
                <a:ea typeface="Calibri" pitchFamily="34" charset="0"/>
                <a:cs typeface="Arial" pitchFamily="34" charset="0"/>
              </a:rPr>
              <a:t> sensibilizada.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Se realiza solo si la maniobra de </a:t>
            </a:r>
            <a:r>
              <a:rPr kumimoji="0" lang="es-ES" sz="2000" b="0" i="0" u="none" strike="noStrike" cap="none" normalizeH="0" baseline="0" dirty="0" err="1" smtClean="0">
                <a:ln>
                  <a:noFill/>
                </a:ln>
                <a:solidFill>
                  <a:schemeClr val="tx1"/>
                </a:solidFill>
                <a:effectLst/>
                <a:ea typeface="Calibri" pitchFamily="34" charset="0"/>
                <a:cs typeface="Arial" pitchFamily="34" charset="0"/>
              </a:rPr>
              <a:t>Romberg</a:t>
            </a:r>
            <a:r>
              <a:rPr kumimoji="0" lang="es-ES" sz="2000" b="0" i="0" u="none" strike="noStrike" cap="none" normalizeH="0" baseline="0" dirty="0" smtClean="0">
                <a:ln>
                  <a:noFill/>
                </a:ln>
                <a:solidFill>
                  <a:schemeClr val="tx1"/>
                </a:solidFill>
                <a:effectLst/>
                <a:ea typeface="Calibri" pitchFamily="34" charset="0"/>
                <a:cs typeface="Arial" pitchFamily="34" charset="0"/>
              </a:rPr>
              <a:t> simple es negativa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cs typeface="Arial" pitchFamily="34" charset="0"/>
            </a:endParaRPr>
          </a:p>
          <a:p>
            <a:pPr marL="914400" lvl="1" indent="-457200" algn="just" eaLnBrk="0" fontAlgn="base" hangingPunct="0">
              <a:spcBef>
                <a:spcPct val="0"/>
              </a:spcBef>
              <a:spcAft>
                <a:spcPct val="0"/>
              </a:spcAft>
              <a:buFont typeface="+mj-lt"/>
              <a:buAutoNum type="arabicPeriod"/>
            </a:pPr>
            <a:r>
              <a:rPr kumimoji="0" lang="es-ES" sz="2000" b="0" i="0" u="none" strike="noStrike" cap="none" normalizeH="0" baseline="0" dirty="0" smtClean="0">
                <a:ln>
                  <a:noFill/>
                </a:ln>
                <a:solidFill>
                  <a:schemeClr val="tx1"/>
                </a:solidFill>
                <a:effectLst/>
                <a:ea typeface="Calibri" pitchFamily="34" charset="0"/>
                <a:cs typeface="Arial" pitchFamily="34" charset="0"/>
              </a:rPr>
              <a:t>Ordene al sujeto se pare con un pie delante del otro (fig.14.3b) y que trate de mantener el equilibrio. Puede ayudarse con los brazos extendidos hacia los lados. También puede hacerse con una pierna elevada hasta la altura de la rodilla de la otra, formando una especie de número cuatro. </a:t>
            </a:r>
          </a:p>
          <a:p>
            <a:pPr marL="914400" lvl="1" indent="-457200" algn="just" eaLnBrk="0" fontAlgn="base" hangingPunct="0">
              <a:spcBef>
                <a:spcPct val="0"/>
              </a:spcBef>
              <a:spcAft>
                <a:spcPct val="0"/>
              </a:spcAft>
              <a:buFont typeface="+mj-lt"/>
              <a:buAutoNum type="arabicPeriod"/>
            </a:pPr>
            <a:endParaRPr kumimoji="0" lang="es-ES" sz="2000" b="0" i="0" u="none" strike="noStrike" cap="none" normalizeH="0" baseline="0" dirty="0" smtClean="0">
              <a:ln>
                <a:noFill/>
              </a:ln>
              <a:solidFill>
                <a:schemeClr val="tx1"/>
              </a:solidFill>
              <a:effectLst/>
              <a:cs typeface="Arial" pitchFamily="34" charset="0"/>
            </a:endParaRPr>
          </a:p>
          <a:p>
            <a:pPr marL="914400" lvl="1" indent="-457200" algn="just" eaLnBrk="0" fontAlgn="base" hangingPunct="0">
              <a:spcBef>
                <a:spcPct val="0"/>
              </a:spcBef>
              <a:spcAft>
                <a:spcPct val="0"/>
              </a:spcAft>
              <a:buFont typeface="+mj-lt"/>
              <a:buAutoNum type="arabicPeriod"/>
            </a:pPr>
            <a:r>
              <a:rPr kumimoji="0" lang="es-ES" sz="2000" b="0" i="0" u="none" strike="noStrike" cap="none" normalizeH="0" baseline="0" dirty="0" smtClean="0">
                <a:ln>
                  <a:noFill/>
                </a:ln>
                <a:solidFill>
                  <a:schemeClr val="tx1"/>
                </a:solidFill>
                <a:effectLst/>
                <a:ea typeface="Calibri" pitchFamily="34" charset="0"/>
                <a:cs typeface="Arial" pitchFamily="34" charset="0"/>
              </a:rPr>
              <a:t>Luego, se le indica cerrar los ojos y observe si se sigue manteniendo el equilibrio o si el cuerpo oscila y tiende a caer. </a:t>
            </a:r>
            <a:endParaRPr kumimoji="0" lang="es-ES"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500048"/>
            <a:ext cx="4761240"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s-ES" sz="3200" dirty="0"/>
              <a:t>Maniobra de </a:t>
            </a:r>
            <a:r>
              <a:rPr lang="es-ES" sz="3200" dirty="0" err="1"/>
              <a:t>Jendrassik</a:t>
            </a:r>
            <a:r>
              <a:rPr lang="es-ES" sz="3200" dirty="0"/>
              <a:t>. </a:t>
            </a:r>
          </a:p>
        </p:txBody>
      </p:sp>
      <p:sp>
        <p:nvSpPr>
          <p:cNvPr id="68609" name="Rectangle 1"/>
          <p:cNvSpPr>
            <a:spLocks noChangeArrowheads="1"/>
          </p:cNvSpPr>
          <p:nvPr/>
        </p:nvSpPr>
        <p:spPr bwMode="auto">
          <a:xfrm>
            <a:off x="357158" y="1285866"/>
            <a:ext cx="807249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Cuando los reflejos mencionados, sobre todo el rotuliano, no se obtienen, se puede ensayar la </a:t>
            </a:r>
            <a:r>
              <a:rPr kumimoji="0" lang="es-ES" sz="2200" b="0" i="1" u="none" strike="noStrike" cap="none" normalizeH="0" baseline="0" dirty="0" smtClean="0">
                <a:ln>
                  <a:noFill/>
                </a:ln>
                <a:solidFill>
                  <a:schemeClr val="tx1"/>
                </a:solidFill>
                <a:effectLst/>
                <a:ea typeface="Calibri" pitchFamily="34" charset="0"/>
                <a:cs typeface="Arial" pitchFamily="34" charset="0"/>
              </a:rPr>
              <a:t>maniobra de </a:t>
            </a:r>
            <a:r>
              <a:rPr kumimoji="0" lang="es-ES" sz="2200" b="0" i="1" u="none" strike="noStrike" cap="none" normalizeH="0" baseline="0" dirty="0" err="1" smtClean="0">
                <a:ln>
                  <a:noFill/>
                </a:ln>
                <a:solidFill>
                  <a:schemeClr val="tx1"/>
                </a:solidFill>
                <a:effectLst/>
                <a:ea typeface="Calibri" pitchFamily="34" charset="0"/>
                <a:cs typeface="Arial" pitchFamily="34" charset="0"/>
              </a:rPr>
              <a:t>Jendrassik</a:t>
            </a:r>
            <a:r>
              <a:rPr kumimoji="0" lang="es-ES" sz="2200" b="0" i="1" u="none" strike="noStrike" cap="none" normalizeH="0" baseline="0" dirty="0" smtClean="0">
                <a:ln>
                  <a:noFill/>
                </a:ln>
                <a:solidFill>
                  <a:schemeClr val="tx1"/>
                </a:solidFill>
                <a:effectLst/>
                <a:ea typeface="Calibri" pitchFamily="34" charset="0"/>
                <a:cs typeface="Arial" pitchFamily="34" charset="0"/>
              </a:rPr>
              <a:t> </a:t>
            </a:r>
            <a:r>
              <a:rPr kumimoji="0" lang="es-ES" sz="2200" b="0" i="0" u="none" strike="noStrike" cap="none" normalizeH="0" baseline="0" dirty="0" smtClean="0">
                <a:ln>
                  <a:noFill/>
                </a:ln>
                <a:solidFill>
                  <a:schemeClr val="tx1"/>
                </a:solidFill>
                <a:effectLst/>
                <a:ea typeface="Calibri" pitchFamily="34" charset="0"/>
                <a:cs typeface="Arial" pitchFamily="34" charset="0"/>
              </a:rPr>
              <a:t>con el objeto de conseguir una mayor relajación muscular. Se le dice al sujeto que coloque los dedos de su mano izquierda formando garra hacia abajo en el hueco que constituyen los dedos de la mano derecha que deben formar garra hacia arriba, y que luego trate de tirar como si quisiera ver cuál mano tiene más fuerza. Mientras el sujeto tira con fuerza de sus manos se percute el tendón. A menudo, se obtiene así el reflejo que antes no se lograba(fig. 14.25). </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2"/>
          <a:srcRect/>
          <a:stretch>
            <a:fillRect/>
          </a:stretch>
        </p:blipFill>
        <p:spPr bwMode="auto">
          <a:xfrm>
            <a:off x="1928794" y="214296"/>
            <a:ext cx="4429156" cy="46707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85720" y="1142990"/>
            <a:ext cx="864399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1. </a:t>
            </a:r>
            <a:r>
              <a:rPr kumimoji="0" lang="es-ES" sz="2200" b="1" i="0" u="none" strike="noStrike" cap="none" normalizeH="0" baseline="0" dirty="0" smtClean="0">
                <a:ln>
                  <a:noFill/>
                </a:ln>
                <a:solidFill>
                  <a:schemeClr val="tx1"/>
                </a:solidFill>
                <a:effectLst/>
                <a:ea typeface="Calibri" pitchFamily="34" charset="0"/>
                <a:cs typeface="Arial" pitchFamily="34" charset="0"/>
              </a:rPr>
              <a:t>Reflejo </a:t>
            </a:r>
            <a:r>
              <a:rPr kumimoji="0" lang="es-ES" sz="2200" b="1" i="0" u="none" strike="noStrike" cap="none" normalizeH="0" baseline="0" dirty="0" err="1" smtClean="0">
                <a:ln>
                  <a:noFill/>
                </a:ln>
                <a:solidFill>
                  <a:schemeClr val="tx1"/>
                </a:solidFill>
                <a:effectLst/>
                <a:ea typeface="Calibri" pitchFamily="34" charset="0"/>
                <a:cs typeface="Arial" pitchFamily="34" charset="0"/>
              </a:rPr>
              <a:t>corneano</a:t>
            </a:r>
            <a:r>
              <a:rPr kumimoji="0" lang="es-ES" sz="2200" b="1" i="0" u="none" strike="noStrike" cap="none" normalizeH="0" baseline="0" dirty="0" smtClean="0">
                <a:ln>
                  <a:noFill/>
                </a:ln>
                <a:solidFill>
                  <a:schemeClr val="tx1"/>
                </a:solidFill>
                <a:effectLst/>
                <a:ea typeface="Calibri" pitchFamily="34" charset="0"/>
                <a:cs typeface="Arial" pitchFamily="34" charset="0"/>
              </a:rPr>
              <a:t> y conjuntival</a:t>
            </a:r>
            <a:r>
              <a:rPr kumimoji="0" lang="es-ES" sz="2200" b="0" i="0" u="none" strike="noStrike" cap="none" normalizeH="0" baseline="0" dirty="0" smtClean="0">
                <a:ln>
                  <a:noFill/>
                </a:ln>
                <a:solidFill>
                  <a:schemeClr val="tx1"/>
                </a:solidFill>
                <a:effectLst/>
                <a:ea typeface="Calibri" pitchFamily="34" charset="0"/>
                <a:cs typeface="Arial" pitchFamily="34" charset="0"/>
              </a:rPr>
              <a:t>. El estímulo de la córnea y de la conjuntiva bulbar con un pañuelo (punta de ángulo) o con un pequeño trozo de algodón, provocan la contracción del orbicular de los párpados. Es necesario introducir el algodón lateralmente desde fuera del campo visual del sujeto para suprimir el reflejo defensivo (fig. 14.26). </a:t>
            </a:r>
            <a:endParaRPr kumimoji="0" lang="es-ES" sz="22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2. </a:t>
            </a:r>
            <a:r>
              <a:rPr kumimoji="0" lang="es-ES" sz="2200" b="1" i="0" u="none" strike="noStrike" cap="none" normalizeH="0" baseline="0" dirty="0" smtClean="0">
                <a:ln>
                  <a:noFill/>
                </a:ln>
                <a:solidFill>
                  <a:schemeClr val="tx1"/>
                </a:solidFill>
                <a:effectLst/>
                <a:ea typeface="Calibri" pitchFamily="34" charset="0"/>
                <a:cs typeface="Arial" pitchFamily="34" charset="0"/>
              </a:rPr>
              <a:t>Reflejo faríngeo o nauseoso</a:t>
            </a:r>
            <a:r>
              <a:rPr kumimoji="0" lang="es-ES" sz="2200" b="0" i="0" u="none" strike="noStrike" cap="none" normalizeH="0" baseline="0" dirty="0" smtClean="0">
                <a:ln>
                  <a:noFill/>
                </a:ln>
                <a:solidFill>
                  <a:schemeClr val="tx1"/>
                </a:solidFill>
                <a:effectLst/>
                <a:ea typeface="Calibri" pitchFamily="34" charset="0"/>
                <a:cs typeface="Arial" pitchFamily="34" charset="0"/>
              </a:rPr>
              <a:t>. Al excitar el velo del paladar o la pared posterior de la faringe (con un hisopo), se produce la contracción de los constrictores de la faringe, acompañada de náuseas. </a:t>
            </a:r>
            <a:endParaRPr kumimoji="0" lang="es-ES" sz="2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357158" y="357172"/>
            <a:ext cx="7854651"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REFLEJOS CUTANEOMUCOSOS O SUPERFICIALES</a:t>
            </a:r>
            <a:endParaRPr kumimoji="0" lang="es-ES" sz="1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1571604" y="214296"/>
            <a:ext cx="5572164" cy="44037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285720" y="1000114"/>
            <a:ext cx="80010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3. </a:t>
            </a:r>
            <a:r>
              <a:rPr kumimoji="0" lang="es-ES" sz="2000" b="1" i="0" u="none" strike="noStrike" cap="none" normalizeH="0" baseline="0" dirty="0" smtClean="0">
                <a:ln>
                  <a:noFill/>
                </a:ln>
                <a:solidFill>
                  <a:schemeClr val="tx1"/>
                </a:solidFill>
                <a:effectLst/>
                <a:ea typeface="Calibri" pitchFamily="34" charset="0"/>
                <a:cs typeface="Arial" pitchFamily="34" charset="0"/>
              </a:rPr>
              <a:t>Reflejos cutáneo abdominales</a:t>
            </a:r>
            <a:r>
              <a:rPr kumimoji="0" lang="es-ES" sz="2000" b="0" i="0" u="none" strike="noStrike" cap="none" normalizeH="0" baseline="0" dirty="0" smtClean="0">
                <a:ln>
                  <a:noFill/>
                </a:ln>
                <a:solidFill>
                  <a:schemeClr val="tx1"/>
                </a:solidFill>
                <a:effectLst/>
                <a:ea typeface="Calibri" pitchFamily="34" charset="0"/>
                <a:cs typeface="Arial" pitchFamily="34" charset="0"/>
              </a:rPr>
              <a:t>. No se puede explorar en los sujetos obesos o de paredes flácidas. La persona debe estar en decúbito dorsal y con sus miembros inferiores ligeramente flexionados. En esta posición se le excita la zona abdominal con un alfiler. Existen tres zonas </a:t>
            </a:r>
            <a:r>
              <a:rPr kumimoji="0" lang="es-ES" sz="2000" b="0" i="0" u="none" strike="noStrike" cap="none" normalizeH="0" baseline="0" dirty="0" err="1" smtClean="0">
                <a:ln>
                  <a:noFill/>
                </a:ln>
                <a:solidFill>
                  <a:schemeClr val="tx1"/>
                </a:solidFill>
                <a:effectLst/>
                <a:ea typeface="Calibri" pitchFamily="34" charset="0"/>
                <a:cs typeface="Arial" pitchFamily="34" charset="0"/>
              </a:rPr>
              <a:t>reflexógenas</a:t>
            </a:r>
            <a:r>
              <a:rPr kumimoji="0" lang="es-ES" sz="2000" b="0" i="0" u="none" strike="noStrike" cap="none" normalizeH="0" baseline="0" dirty="0" smtClean="0">
                <a:ln>
                  <a:noFill/>
                </a:ln>
                <a:solidFill>
                  <a:schemeClr val="tx1"/>
                </a:solidFill>
                <a:effectLst/>
                <a:ea typeface="Calibri" pitchFamily="34" charset="0"/>
                <a:cs typeface="Arial" pitchFamily="34" charset="0"/>
              </a:rPr>
              <a:t>: </a:t>
            </a:r>
            <a:r>
              <a:rPr kumimoji="0" lang="es-ES" sz="2000" b="0" i="0" u="none" strike="noStrike" cap="none" normalizeH="0" baseline="0" dirty="0" err="1" smtClean="0">
                <a:ln>
                  <a:noFill/>
                </a:ln>
                <a:solidFill>
                  <a:schemeClr val="tx1"/>
                </a:solidFill>
                <a:effectLst/>
                <a:ea typeface="Calibri" pitchFamily="34" charset="0"/>
                <a:cs typeface="Arial" pitchFamily="34" charset="0"/>
              </a:rPr>
              <a:t>cutaneoabdominal</a:t>
            </a:r>
            <a:r>
              <a:rPr kumimoji="0" lang="es-ES" sz="2000" b="0" i="0" u="none" strike="noStrike" cap="none" normalizeH="0" baseline="0" dirty="0" smtClean="0">
                <a:ln>
                  <a:noFill/>
                </a:ln>
                <a:solidFill>
                  <a:schemeClr val="tx1"/>
                </a:solidFill>
                <a:effectLst/>
                <a:ea typeface="Calibri" pitchFamily="34" charset="0"/>
                <a:cs typeface="Arial" pitchFamily="34" charset="0"/>
              </a:rPr>
              <a:t> superior (o </a:t>
            </a:r>
            <a:r>
              <a:rPr kumimoji="0" lang="es-ES" sz="2000" b="0" i="0" u="none" strike="noStrike" cap="none" normalizeH="0" baseline="0" dirty="0" err="1" smtClean="0">
                <a:ln>
                  <a:noFill/>
                </a:ln>
                <a:solidFill>
                  <a:schemeClr val="tx1"/>
                </a:solidFill>
                <a:effectLst/>
                <a:ea typeface="Calibri" pitchFamily="34" charset="0"/>
                <a:cs typeface="Arial" pitchFamily="34" charset="0"/>
              </a:rPr>
              <a:t>espigástrica</a:t>
            </a:r>
            <a:r>
              <a:rPr kumimoji="0" lang="es-ES" sz="2000" b="0" i="0" u="none" strike="noStrike" cap="none" normalizeH="0" baseline="0" dirty="0" smtClean="0">
                <a:ln>
                  <a:noFill/>
                </a:ln>
                <a:solidFill>
                  <a:schemeClr val="tx1"/>
                </a:solidFill>
                <a:effectLst/>
                <a:ea typeface="Calibri" pitchFamily="34" charset="0"/>
                <a:cs typeface="Arial" pitchFamily="34" charset="0"/>
              </a:rPr>
              <a:t>), abdominal media (o umbilical) e inferior (o hipogástrica): </a:t>
            </a:r>
          </a:p>
          <a:p>
            <a:pPr marL="266700" marR="0" lvl="0" indent="-26670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cs typeface="Arial" pitchFamily="34" charset="0"/>
            </a:endParaRPr>
          </a:p>
          <a:p>
            <a:pPr marL="723900" lvl="1" indent="-2667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a) El reflejo </a:t>
            </a:r>
            <a:r>
              <a:rPr kumimoji="0" lang="es-ES" sz="2000" b="0" i="0" u="none" strike="noStrike" cap="none" normalizeH="0" baseline="0" dirty="0" err="1" smtClean="0">
                <a:ln>
                  <a:noFill/>
                </a:ln>
                <a:solidFill>
                  <a:schemeClr val="tx1"/>
                </a:solidFill>
                <a:effectLst/>
                <a:ea typeface="Calibri" pitchFamily="34" charset="0"/>
                <a:cs typeface="Arial" pitchFamily="34" charset="0"/>
              </a:rPr>
              <a:t>cutaneoabdominal</a:t>
            </a:r>
            <a:r>
              <a:rPr kumimoji="0" lang="es-ES" sz="2000" b="0" i="0" u="none" strike="noStrike" cap="none" normalizeH="0" baseline="0" dirty="0" smtClean="0">
                <a:ln>
                  <a:noFill/>
                </a:ln>
                <a:solidFill>
                  <a:schemeClr val="tx1"/>
                </a:solidFill>
                <a:effectLst/>
                <a:ea typeface="Calibri" pitchFamily="34" charset="0"/>
                <a:cs typeface="Arial" pitchFamily="34" charset="0"/>
              </a:rPr>
              <a:t> superior se busca excitando, suave y rápidamente, de dentro a fuera o de fuera adentro, la pared abdominal, siguiendo una línea paralela al reborde costal.</a:t>
            </a:r>
            <a:endParaRPr kumimoji="0" lang="es-ES" sz="20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357158" y="357172"/>
            <a:ext cx="7854651"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REFLEJOS CUTANEOMUCOSOS O SUPERFICIALES</a:t>
            </a:r>
            <a:endParaRPr kumimoji="0" lang="es-ES" sz="1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1643056"/>
            <a:ext cx="8001056" cy="2862322"/>
          </a:xfrm>
          <a:prstGeom prst="rect">
            <a:avLst/>
          </a:prstGeom>
        </p:spPr>
        <p:txBody>
          <a:bodyPr wrap="square">
            <a:spAutoFit/>
          </a:bodyPr>
          <a:lstStyle/>
          <a:p>
            <a:pPr marL="723900" lvl="1" indent="-2667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b) El reflejo </a:t>
            </a:r>
            <a:r>
              <a:rPr kumimoji="0" lang="es-ES" sz="2000" b="0" i="0" u="none" strike="noStrike" cap="none" normalizeH="0" baseline="0" dirty="0" err="1" smtClean="0">
                <a:ln>
                  <a:noFill/>
                </a:ln>
                <a:solidFill>
                  <a:schemeClr val="tx1"/>
                </a:solidFill>
                <a:effectLst/>
                <a:ea typeface="Calibri" pitchFamily="34" charset="0"/>
                <a:cs typeface="Arial" pitchFamily="34" charset="0"/>
              </a:rPr>
              <a:t>cutaneoabdominal</a:t>
            </a:r>
            <a:r>
              <a:rPr kumimoji="0" lang="es-ES" sz="2000" b="0" i="0" u="none" strike="noStrike" cap="none" normalizeH="0" baseline="0" dirty="0" smtClean="0">
                <a:ln>
                  <a:noFill/>
                </a:ln>
                <a:solidFill>
                  <a:schemeClr val="tx1"/>
                </a:solidFill>
                <a:effectLst/>
                <a:ea typeface="Calibri" pitchFamily="34" charset="0"/>
                <a:cs typeface="Arial" pitchFamily="34" charset="0"/>
              </a:rPr>
              <a:t> medio se puede descubrir excitando en forma horizontal la pared abdominal, partiendo del ombligo (es decir, de dentro afuera) o de fuera adentro (llegando al ombligo).</a:t>
            </a:r>
          </a:p>
          <a:p>
            <a:pPr marL="723900" lvl="1" indent="-266700" algn="just" eaLnBrk="0" fontAlgn="base" hangingPunct="0">
              <a:spcBef>
                <a:spcPct val="0"/>
              </a:spcBef>
              <a:spcAft>
                <a:spcPct val="0"/>
              </a:spcAft>
            </a:pPr>
            <a:endParaRPr kumimoji="0" lang="es-ES" sz="2000" b="0" i="0" u="none" strike="noStrike" cap="none" normalizeH="0" baseline="0" dirty="0" smtClean="0">
              <a:ln>
                <a:noFill/>
              </a:ln>
              <a:solidFill>
                <a:schemeClr val="tx1"/>
              </a:solidFill>
              <a:effectLst/>
              <a:cs typeface="Arial" pitchFamily="34" charset="0"/>
            </a:endParaRPr>
          </a:p>
          <a:p>
            <a:pPr marL="723900" lvl="1" indent="-2667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c) El reflejo </a:t>
            </a:r>
            <a:r>
              <a:rPr kumimoji="0" lang="es-ES" sz="2000" b="0" i="0" u="none" strike="noStrike" cap="none" normalizeH="0" baseline="0" dirty="0" err="1" smtClean="0">
                <a:ln>
                  <a:noFill/>
                </a:ln>
                <a:solidFill>
                  <a:schemeClr val="tx1"/>
                </a:solidFill>
                <a:effectLst/>
                <a:ea typeface="Calibri" pitchFamily="34" charset="0"/>
                <a:cs typeface="Arial" pitchFamily="34" charset="0"/>
              </a:rPr>
              <a:t>cutaneoabdominal</a:t>
            </a:r>
            <a:r>
              <a:rPr kumimoji="0" lang="es-ES" sz="2000" b="0" i="0" u="none" strike="noStrike" cap="none" normalizeH="0" baseline="0" dirty="0" smtClean="0">
                <a:ln>
                  <a:noFill/>
                </a:ln>
                <a:solidFill>
                  <a:schemeClr val="tx1"/>
                </a:solidFill>
                <a:effectLst/>
                <a:ea typeface="Calibri" pitchFamily="34" charset="0"/>
                <a:cs typeface="Arial" pitchFamily="34" charset="0"/>
              </a:rPr>
              <a:t> inferior se investiga excitando la pared abdominal, sobre una línea paralela, por encima de la línea inguinal (puede ser de dentro a fuera o de fuera a dentro). </a:t>
            </a:r>
            <a:endParaRPr kumimoji="0" lang="es-ES" sz="20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357158" y="357172"/>
            <a:ext cx="7854651"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REFLEJOS CUTANEOMUCOSOS O SUPERFICIALES</a:t>
            </a:r>
            <a:endParaRPr kumimoji="0" lang="es-ES" sz="1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57158" y="1071552"/>
            <a:ext cx="8358246"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4. Reflejo </a:t>
            </a:r>
            <a:r>
              <a:rPr kumimoji="0" lang="es-ES" sz="2200" b="0" i="0" u="none" strike="noStrike" cap="none" normalizeH="0" baseline="0" dirty="0" err="1" smtClean="0">
                <a:ln>
                  <a:noFill/>
                </a:ln>
                <a:solidFill>
                  <a:schemeClr val="tx1"/>
                </a:solidFill>
                <a:effectLst/>
                <a:ea typeface="Calibri" pitchFamily="34" charset="0"/>
                <a:cs typeface="Arial" pitchFamily="34" charset="0"/>
              </a:rPr>
              <a:t>cremasteriano</a:t>
            </a:r>
            <a:r>
              <a:rPr kumimoji="0" lang="es-ES" sz="2200" b="0" i="0" u="none" strike="noStrike" cap="none" normalizeH="0" baseline="0" dirty="0" smtClean="0">
                <a:ln>
                  <a:noFill/>
                </a:ln>
                <a:solidFill>
                  <a:schemeClr val="tx1"/>
                </a:solidFill>
                <a:effectLst/>
                <a:ea typeface="Calibri" pitchFamily="34" charset="0"/>
                <a:cs typeface="Arial" pitchFamily="34" charset="0"/>
              </a:rPr>
              <a:t> y reflejo homólogo en la mujer. Excitando en el hombre la cara interna del muslo, en su parte superior, o comprimiendo la masa de los </a:t>
            </a:r>
            <a:r>
              <a:rPr kumimoji="0" lang="es-ES" sz="2200" b="0" i="0" u="none" strike="noStrike" cap="none" normalizeH="0" baseline="0" dirty="0" err="1" smtClean="0">
                <a:ln>
                  <a:noFill/>
                </a:ln>
                <a:solidFill>
                  <a:schemeClr val="tx1"/>
                </a:solidFill>
                <a:effectLst/>
                <a:ea typeface="Calibri" pitchFamily="34" charset="0"/>
                <a:cs typeface="Arial" pitchFamily="34" charset="0"/>
              </a:rPr>
              <a:t>adductores</a:t>
            </a:r>
            <a:r>
              <a:rPr kumimoji="0" lang="es-ES" sz="2200" b="0" i="0" u="none" strike="noStrike" cap="none" normalizeH="0" baseline="0" dirty="0" smtClean="0">
                <a:ln>
                  <a:noFill/>
                </a:ln>
                <a:solidFill>
                  <a:schemeClr val="tx1"/>
                </a:solidFill>
                <a:effectLst/>
                <a:ea typeface="Calibri" pitchFamily="34" charset="0"/>
                <a:cs typeface="Arial" pitchFamily="34" charset="0"/>
              </a:rPr>
              <a:t>, se contrae el </a:t>
            </a:r>
            <a:r>
              <a:rPr kumimoji="0" lang="es-ES" sz="2200" b="0" i="0" u="none" strike="noStrike" cap="none" normalizeH="0" baseline="0" dirty="0" err="1" smtClean="0">
                <a:ln>
                  <a:noFill/>
                </a:ln>
                <a:solidFill>
                  <a:schemeClr val="tx1"/>
                </a:solidFill>
                <a:effectLst/>
                <a:ea typeface="Calibri" pitchFamily="34" charset="0"/>
                <a:cs typeface="Arial" pitchFamily="34" charset="0"/>
              </a:rPr>
              <a:t>cremáster</a:t>
            </a:r>
            <a:r>
              <a:rPr kumimoji="0" lang="es-ES" sz="2200" b="0" i="0" u="none" strike="noStrike" cap="none" normalizeH="0" baseline="0" dirty="0" smtClean="0">
                <a:ln>
                  <a:noFill/>
                </a:ln>
                <a:solidFill>
                  <a:schemeClr val="tx1"/>
                </a:solidFill>
                <a:effectLst/>
                <a:ea typeface="Calibri" pitchFamily="34" charset="0"/>
                <a:cs typeface="Arial" pitchFamily="34" charset="0"/>
              </a:rPr>
              <a:t> produciendo la elevación del  testículo en la mujer la contracción del oblicuo mayor.</a:t>
            </a:r>
          </a:p>
          <a:p>
            <a:pPr marL="355600" marR="0" lvl="0" indent="-355600" algn="just" defTabSz="914400" rtl="0" eaLnBrk="1" fontAlgn="base" latinLnBrk="0" hangingPunct="1">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cs typeface="Arial" pitchFamily="34" charset="0"/>
            </a:endParaRPr>
          </a:p>
          <a:p>
            <a:pPr marL="355600" lvl="0" indent="-355600" algn="just" eaLnBrk="0" fontAlgn="base" hangingPunct="0">
              <a:spcBef>
                <a:spcPct val="0"/>
              </a:spcBef>
              <a:spcAft>
                <a:spcPct val="0"/>
              </a:spcAft>
            </a:pPr>
            <a:r>
              <a:rPr kumimoji="0" lang="es-ES" sz="2200" b="0" i="0" u="none" strike="noStrike" cap="none" normalizeH="0" baseline="0" dirty="0" smtClean="0">
                <a:ln>
                  <a:noFill/>
                </a:ln>
                <a:solidFill>
                  <a:schemeClr val="tx1"/>
                </a:solidFill>
                <a:effectLst/>
                <a:ea typeface="Calibri" pitchFamily="34" charset="0"/>
                <a:cs typeface="Arial" pitchFamily="34" charset="0"/>
              </a:rPr>
              <a:t>5. Reflejo </a:t>
            </a:r>
            <a:r>
              <a:rPr kumimoji="0" lang="es-ES" sz="2200" b="0" i="0" u="none" strike="noStrike" cap="none" normalizeH="0" baseline="0" dirty="0" err="1" smtClean="0">
                <a:ln>
                  <a:noFill/>
                </a:ln>
                <a:solidFill>
                  <a:schemeClr val="tx1"/>
                </a:solidFill>
                <a:effectLst/>
                <a:ea typeface="Calibri" pitchFamily="34" charset="0"/>
                <a:cs typeface="Arial" pitchFamily="34" charset="0"/>
              </a:rPr>
              <a:t>cutaneoplantar</a:t>
            </a:r>
            <a:r>
              <a:rPr kumimoji="0" lang="es-ES" sz="2200" b="0" i="0" u="none" strike="noStrike" cap="none" normalizeH="0" baseline="0" dirty="0" smtClean="0">
                <a:ln>
                  <a:noFill/>
                </a:ln>
                <a:solidFill>
                  <a:schemeClr val="tx1"/>
                </a:solidFill>
                <a:effectLst/>
                <a:ea typeface="Calibri" pitchFamily="34" charset="0"/>
                <a:cs typeface="Arial" pitchFamily="34" charset="0"/>
              </a:rPr>
              <a:t>. La excitación con la yema del dedo, un lápiz o un alfiler en la planta del pie, en su lado externo, medio o interno, con mucha ,ligera o muy escasa presión (según las circunstancias), provoca la flexión plantar de los dedos; es el reflejo plantar. (fig. 14.27)</a:t>
            </a:r>
            <a:endParaRPr kumimoji="0" lang="es-ES" sz="2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357158" y="357172"/>
            <a:ext cx="7854651"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REFLEJOS CUTANEOMUCOSOS O SUPERFICIALES</a:t>
            </a:r>
            <a:endParaRPr kumimoji="0" lang="es-ES" sz="1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1785918" y="285734"/>
            <a:ext cx="4857784" cy="45775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57172"/>
            <a:ext cx="7854651"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REFLEJOS CUTANEOMUCOSOS O SUPERFICIALES</a:t>
            </a:r>
            <a:endParaRPr kumimoji="0" lang="es-ES" sz="1400" b="1" i="0" u="none" strike="noStrike" cap="none" normalizeH="0" baseline="0" dirty="0" smtClean="0">
              <a:ln>
                <a:noFill/>
              </a:ln>
              <a:solidFill>
                <a:schemeClr val="bg1"/>
              </a:solidFill>
              <a:effectLst/>
              <a:latin typeface="Arial" pitchFamily="34" charset="0"/>
              <a:cs typeface="Arial" pitchFamily="34" charset="0"/>
            </a:endParaRPr>
          </a:p>
        </p:txBody>
      </p:sp>
      <p:sp>
        <p:nvSpPr>
          <p:cNvPr id="73729" name="Rectangle 1"/>
          <p:cNvSpPr>
            <a:spLocks noChangeArrowheads="1"/>
          </p:cNvSpPr>
          <p:nvPr/>
        </p:nvSpPr>
        <p:spPr bwMode="auto">
          <a:xfrm>
            <a:off x="357158" y="1000114"/>
            <a:ext cx="8286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6. </a:t>
            </a:r>
            <a:r>
              <a:rPr kumimoji="0" lang="es-ES" sz="2400" b="1" i="0" u="none" strike="noStrike" cap="none" normalizeH="0" baseline="0" dirty="0" smtClean="0">
                <a:ln>
                  <a:noFill/>
                </a:ln>
                <a:solidFill>
                  <a:schemeClr val="tx1"/>
                </a:solidFill>
                <a:effectLst/>
                <a:ea typeface="Calibri" pitchFamily="34" charset="0"/>
                <a:cs typeface="Arial" pitchFamily="34" charset="0"/>
              </a:rPr>
              <a:t>Sucedáneos del </a:t>
            </a:r>
            <a:r>
              <a:rPr kumimoji="0" lang="es-ES" sz="2400" b="1" i="0" u="none" strike="noStrike" cap="none" normalizeH="0" baseline="0" dirty="0" err="1" smtClean="0">
                <a:ln>
                  <a:noFill/>
                </a:ln>
                <a:solidFill>
                  <a:schemeClr val="tx1"/>
                </a:solidFill>
                <a:effectLst/>
                <a:ea typeface="Calibri" pitchFamily="34" charset="0"/>
                <a:cs typeface="Arial" pitchFamily="34" charset="0"/>
              </a:rPr>
              <a:t>Babinski</a:t>
            </a:r>
            <a:r>
              <a:rPr kumimoji="0" lang="es-ES" sz="2400" b="0" i="0" u="none" strike="noStrike" cap="none" normalizeH="0" baseline="0" dirty="0" smtClean="0">
                <a:ln>
                  <a:noFill/>
                </a:ln>
                <a:solidFill>
                  <a:schemeClr val="tx1"/>
                </a:solidFill>
                <a:effectLst/>
                <a:ea typeface="Calibri" pitchFamily="34" charset="0"/>
                <a:cs typeface="Arial" pitchFamily="34" charset="0"/>
              </a:rPr>
              <a:t>. </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a) </a:t>
            </a:r>
            <a:r>
              <a:rPr kumimoji="0" lang="es-ES" sz="2400" b="1" i="0" u="none" strike="noStrike" cap="none" normalizeH="0" baseline="0" dirty="0" smtClean="0">
                <a:ln>
                  <a:noFill/>
                </a:ln>
                <a:solidFill>
                  <a:schemeClr val="tx1"/>
                </a:solidFill>
                <a:effectLst/>
                <a:ea typeface="Calibri" pitchFamily="34" charset="0"/>
                <a:cs typeface="Arial" pitchFamily="34" charset="0"/>
              </a:rPr>
              <a:t>Maniobra </a:t>
            </a:r>
            <a:r>
              <a:rPr kumimoji="0" lang="es-ES" sz="2400" b="1" i="0" u="none" strike="noStrike" cap="none" normalizeH="0" baseline="0" dirty="0" err="1" smtClean="0">
                <a:ln>
                  <a:noFill/>
                </a:ln>
                <a:solidFill>
                  <a:schemeClr val="tx1"/>
                </a:solidFill>
                <a:effectLst/>
                <a:ea typeface="Calibri" pitchFamily="34" charset="0"/>
                <a:cs typeface="Arial" pitchFamily="34" charset="0"/>
              </a:rPr>
              <a:t>Oppenheim</a:t>
            </a:r>
            <a:r>
              <a:rPr kumimoji="0" lang="es-ES" sz="2400" b="0" i="0" u="none" strike="noStrike" cap="none" normalizeH="0" baseline="0" dirty="0" smtClean="0">
                <a:ln>
                  <a:noFill/>
                </a:ln>
                <a:solidFill>
                  <a:schemeClr val="tx1"/>
                </a:solidFill>
                <a:effectLst/>
                <a:ea typeface="Calibri" pitchFamily="34" charset="0"/>
                <a:cs typeface="Arial" pitchFamily="34" charset="0"/>
              </a:rPr>
              <a:t>: se denomina así cuando se obtiene la extensión del dedo gordo presionando con el pulgar la cara interna de la tibia de arriba abajo (fig. 14.28). </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b) </a:t>
            </a:r>
            <a:r>
              <a:rPr kumimoji="0" lang="es-ES" sz="2400" b="1" i="0" u="none" strike="noStrike" cap="none" normalizeH="0" baseline="0" dirty="0" smtClean="0">
                <a:ln>
                  <a:noFill/>
                </a:ln>
                <a:solidFill>
                  <a:schemeClr val="tx1"/>
                </a:solidFill>
                <a:effectLst/>
                <a:ea typeface="Calibri" pitchFamily="34" charset="0"/>
                <a:cs typeface="Arial" pitchFamily="34" charset="0"/>
              </a:rPr>
              <a:t>Maniobra de </a:t>
            </a:r>
            <a:r>
              <a:rPr kumimoji="0" lang="es-ES" sz="2400" b="1" i="0" u="none" strike="noStrike" cap="none" normalizeH="0" baseline="0" dirty="0" err="1" smtClean="0">
                <a:ln>
                  <a:noFill/>
                </a:ln>
                <a:solidFill>
                  <a:schemeClr val="tx1"/>
                </a:solidFill>
                <a:effectLst/>
                <a:ea typeface="Calibri" pitchFamily="34" charset="0"/>
                <a:cs typeface="Arial" pitchFamily="34" charset="0"/>
              </a:rPr>
              <a:t>Schäffer</a:t>
            </a:r>
            <a:r>
              <a:rPr kumimoji="0" lang="es-ES" sz="2400" b="0" i="0" u="none" strike="noStrike" cap="none" normalizeH="0" baseline="0" dirty="0" smtClean="0">
                <a:ln>
                  <a:noFill/>
                </a:ln>
                <a:solidFill>
                  <a:schemeClr val="tx1"/>
                </a:solidFill>
                <a:effectLst/>
                <a:ea typeface="Calibri" pitchFamily="34" charset="0"/>
                <a:cs typeface="Arial" pitchFamily="34" charset="0"/>
              </a:rPr>
              <a:t>: la misma respuesta se logra comprimiendo el tendón de Aquiles(fig. 14.29).</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c) </a:t>
            </a:r>
            <a:r>
              <a:rPr kumimoji="0" lang="es-ES" sz="2400" b="1" i="0" u="none" strike="noStrike" cap="none" normalizeH="0" baseline="0" dirty="0" smtClean="0">
                <a:ln>
                  <a:noFill/>
                </a:ln>
                <a:solidFill>
                  <a:schemeClr val="tx1"/>
                </a:solidFill>
                <a:effectLst/>
                <a:ea typeface="Calibri" pitchFamily="34" charset="0"/>
                <a:cs typeface="Arial" pitchFamily="34" charset="0"/>
              </a:rPr>
              <a:t>Maniobra de Gordon</a:t>
            </a:r>
            <a:r>
              <a:rPr kumimoji="0" lang="es-ES" sz="2400" b="0" i="0" u="none" strike="noStrike" cap="none" normalizeH="0" baseline="0" dirty="0" smtClean="0">
                <a:ln>
                  <a:noFill/>
                </a:ln>
                <a:solidFill>
                  <a:schemeClr val="tx1"/>
                </a:solidFill>
                <a:effectLst/>
                <a:ea typeface="Calibri" pitchFamily="34" charset="0"/>
                <a:cs typeface="Arial" pitchFamily="34" charset="0"/>
              </a:rPr>
              <a:t>: idéntica respuesta se obtiene comprimiendo las masas musculares de la pantorrilla (fig. 14.30).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1571604" y="285734"/>
            <a:ext cx="5643602" cy="45787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email"/>
          <a:srcRect/>
          <a:stretch>
            <a:fillRect/>
          </a:stretch>
        </p:blipFill>
        <p:spPr bwMode="auto">
          <a:xfrm>
            <a:off x="2428860" y="214296"/>
            <a:ext cx="4714908" cy="47149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428728" y="285734"/>
            <a:ext cx="5786479" cy="43934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643042" y="357172"/>
            <a:ext cx="5357850" cy="43469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57172"/>
            <a:ext cx="4426212" cy="8309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s-ES" sz="4800" dirty="0"/>
              <a:t>SENSIBILIDAD</a:t>
            </a:r>
          </a:p>
        </p:txBody>
      </p:sp>
      <p:sp>
        <p:nvSpPr>
          <p:cNvPr id="78849" name="Rectangle 1"/>
          <p:cNvSpPr>
            <a:spLocks noChangeArrowheads="1"/>
          </p:cNvSpPr>
          <p:nvPr/>
        </p:nvSpPr>
        <p:spPr bwMode="auto">
          <a:xfrm>
            <a:off x="357158" y="1428742"/>
            <a:ext cx="835824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CONCEPTO</a:t>
            </a:r>
            <a:endParaRPr kumimoji="0" lang="es-ES" sz="24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Facultad de la corteza cerebral de reaccionar a los estímulos aportados a ella por las vías conductoras centrípetas, con un proceso de excitación que marcha paralelamente con un proceso psíquico.</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77825" name="Rectangle 1"/>
          <p:cNvSpPr>
            <a:spLocks noChangeArrowheads="1"/>
          </p:cNvSpPr>
          <p:nvPr/>
        </p:nvSpPr>
        <p:spPr bwMode="auto">
          <a:xfrm>
            <a:off x="285720" y="928676"/>
            <a:ext cx="857256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ea typeface="Calibri" pitchFamily="34" charset="0"/>
                <a:cs typeface="Arial" pitchFamily="34" charset="0"/>
              </a:rPr>
              <a:t>Exploración de la sensibilidad superficial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200" b="1"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1. </a:t>
            </a:r>
            <a:r>
              <a:rPr kumimoji="0" lang="es-ES" sz="2200" b="1" i="0" u="none" strike="noStrike" cap="none" normalizeH="0" baseline="0" dirty="0" smtClean="0">
                <a:ln>
                  <a:noFill/>
                </a:ln>
                <a:solidFill>
                  <a:schemeClr val="tx1"/>
                </a:solidFill>
                <a:effectLst/>
                <a:ea typeface="Calibri" pitchFamily="34" charset="0"/>
                <a:cs typeface="Arial" pitchFamily="34" charset="0"/>
              </a:rPr>
              <a:t>Sensibilidad táctil</a:t>
            </a:r>
            <a:r>
              <a:rPr kumimoji="0" lang="es-ES" sz="2200" b="0" i="0" u="none" strike="noStrike" cap="none" normalizeH="0" baseline="0" dirty="0" smtClean="0">
                <a:ln>
                  <a:noFill/>
                </a:ln>
                <a:solidFill>
                  <a:schemeClr val="tx1"/>
                </a:solidFill>
                <a:effectLst/>
                <a:ea typeface="Calibri" pitchFamily="34" charset="0"/>
                <a:cs typeface="Arial" pitchFamily="34" charset="0"/>
              </a:rPr>
              <a:t>. Se utiliza para ello un trozo de algodón, un pincel, o la yema de los dedos. Se irán tocando sucesivamente, con uno de estos elementos, distintos puntos de la piel y también de las mucosas como la nasal, la bucal, etc., si es necesario. Se evitará ejercer presión sobre los puntos excitados; la excitación debe ser de simple contacto. Se tocará rápidamente dos o tres veces seguidas y se preguntará al sujeto, cuántas veces ha sido estimulado. </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357158" y="1012818"/>
            <a:ext cx="850112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a:t>
            </a:r>
            <a:r>
              <a:rPr kumimoji="0" lang="es-ES" sz="2400" b="1" i="0" u="none" strike="noStrike" cap="none" normalizeH="0" baseline="0" dirty="0" smtClean="0">
                <a:ln>
                  <a:noFill/>
                </a:ln>
                <a:solidFill>
                  <a:schemeClr val="tx1"/>
                </a:solidFill>
                <a:effectLst/>
                <a:ea typeface="Calibri" pitchFamily="34" charset="0"/>
                <a:cs typeface="Arial" pitchFamily="34" charset="0"/>
              </a:rPr>
              <a:t>Sensibilidad dolorosa</a:t>
            </a:r>
            <a:r>
              <a:rPr kumimoji="0" lang="es-ES" sz="2400" b="0" i="0" u="none" strike="noStrike" cap="none" normalizeH="0" baseline="0" dirty="0" smtClean="0">
                <a:ln>
                  <a:noFill/>
                </a:ln>
                <a:solidFill>
                  <a:schemeClr val="tx1"/>
                </a:solidFill>
                <a:effectLst/>
                <a:ea typeface="Calibri" pitchFamily="34" charset="0"/>
                <a:cs typeface="Arial" pitchFamily="34" charset="0"/>
              </a:rPr>
              <a:t>. Se explora utilizando la punta de un alfiler o de una aguja o bien un </a:t>
            </a:r>
            <a:r>
              <a:rPr kumimoji="0" lang="es-ES" sz="2400" b="0" i="0" u="none" strike="noStrike" cap="none" normalizeH="0" baseline="0" dirty="0" err="1" smtClean="0">
                <a:ln>
                  <a:noFill/>
                </a:ln>
                <a:solidFill>
                  <a:schemeClr val="tx1"/>
                </a:solidFill>
                <a:effectLst/>
                <a:ea typeface="Calibri" pitchFamily="34" charset="0"/>
                <a:cs typeface="Arial" pitchFamily="34" charset="0"/>
              </a:rPr>
              <a:t>algesiómetro</a:t>
            </a:r>
            <a:r>
              <a:rPr kumimoji="0" lang="es-ES" sz="2400" b="0" i="0" u="none" strike="noStrike" cap="none" normalizeH="0" baseline="0" dirty="0" smtClean="0">
                <a:ln>
                  <a:noFill/>
                </a:ln>
                <a:solidFill>
                  <a:schemeClr val="tx1"/>
                </a:solidFill>
                <a:effectLst/>
                <a:ea typeface="Calibri" pitchFamily="34" charset="0"/>
                <a:cs typeface="Arial" pitchFamily="34" charset="0"/>
              </a:rPr>
              <a:t>. La técnica es semejante a la </a:t>
            </a:r>
            <a:r>
              <a:rPr kumimoji="0" lang="es-ES" sz="2400" b="0" i="0" u="none" strike="noStrike" cap="none" normalizeH="0" baseline="0" dirty="0" smtClean="0">
                <a:ln>
                  <a:noFill/>
                </a:ln>
                <a:solidFill>
                  <a:schemeClr val="tx1"/>
                </a:solidFill>
                <a:effectLst/>
                <a:ea typeface="Calibri" pitchFamily="34" charset="0"/>
                <a:cs typeface="Arial" pitchFamily="34" charset="0"/>
              </a:rPr>
              <a:t>empleada para </a:t>
            </a:r>
            <a:r>
              <a:rPr kumimoji="0" lang="es-ES" sz="2400" b="0" i="0" u="none" strike="noStrike" cap="none" normalizeH="0" baseline="0" dirty="0" smtClean="0">
                <a:ln>
                  <a:noFill/>
                </a:ln>
                <a:solidFill>
                  <a:schemeClr val="tx1"/>
                </a:solidFill>
                <a:effectLst/>
                <a:ea typeface="Calibri" pitchFamily="34" charset="0"/>
                <a:cs typeface="Arial" pitchFamily="34" charset="0"/>
              </a:rPr>
              <a:t>la exploración de la sensibilidad </a:t>
            </a:r>
            <a:r>
              <a:rPr kumimoji="0" lang="es-ES" sz="2400" b="0" i="0" u="none" strike="noStrike" cap="none" normalizeH="0" baseline="0" dirty="0" smtClean="0">
                <a:ln>
                  <a:noFill/>
                </a:ln>
                <a:solidFill>
                  <a:schemeClr val="tx1"/>
                </a:solidFill>
                <a:effectLst/>
                <a:ea typeface="Calibri" pitchFamily="34" charset="0"/>
                <a:cs typeface="Arial" pitchFamily="34" charset="0"/>
              </a:rPr>
              <a:t>táctil.</a:t>
            </a:r>
            <a:endParaRPr kumimoji="0" lang="es-ES" sz="2400" b="0" i="0" u="none" strike="noStrike" cap="none" normalizeH="0" baseline="0" dirty="0" smtClean="0">
              <a:ln>
                <a:noFill/>
              </a:ln>
              <a:solidFill>
                <a:schemeClr val="tx1"/>
              </a:solidFill>
              <a:effectLst/>
              <a:ea typeface="Calibri" pitchFamily="34" charset="0"/>
              <a:cs typeface="Arial" pitchFamily="34" charset="0"/>
            </a:endParaRPr>
          </a:p>
          <a:p>
            <a:pPr marL="355600" marR="0" lvl="0" indent="-35560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3. </a:t>
            </a:r>
            <a:r>
              <a:rPr kumimoji="0" lang="es-ES" sz="2400" b="1" i="0" u="none" strike="noStrike" cap="none" normalizeH="0" baseline="0" dirty="0" smtClean="0">
                <a:ln>
                  <a:noFill/>
                </a:ln>
                <a:solidFill>
                  <a:schemeClr val="tx1"/>
                </a:solidFill>
                <a:effectLst/>
                <a:ea typeface="Calibri" pitchFamily="34" charset="0"/>
                <a:cs typeface="Arial" pitchFamily="34" charset="0"/>
              </a:rPr>
              <a:t>Sensibilidad térmica</a:t>
            </a:r>
            <a:r>
              <a:rPr kumimoji="0" lang="es-ES" sz="2400" b="0" i="0" u="none" strike="noStrike" cap="none" normalizeH="0" baseline="0" dirty="0" smtClean="0">
                <a:ln>
                  <a:noFill/>
                </a:ln>
                <a:solidFill>
                  <a:schemeClr val="tx1"/>
                </a:solidFill>
                <a:effectLst/>
                <a:ea typeface="Calibri" pitchFamily="34" charset="0"/>
                <a:cs typeface="Arial" pitchFamily="34" charset="0"/>
              </a:rPr>
              <a:t>. Para explorar la sensibilidad al frío y al calor se utilizan dos tubos de ensayos, uno que contenga agua bien caliente y el otro agua fría o trocitos de hielo. </a:t>
            </a:r>
            <a:endParaRPr kumimoji="0" lang="es-ES" sz="24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81921" name="Rectangle 1"/>
          <p:cNvSpPr>
            <a:spLocks noChangeArrowheads="1"/>
          </p:cNvSpPr>
          <p:nvPr/>
        </p:nvSpPr>
        <p:spPr bwMode="auto">
          <a:xfrm>
            <a:off x="285720" y="1071552"/>
            <a:ext cx="84296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Exploración de la sensibilidad profunda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a:t>
            </a:r>
            <a:r>
              <a:rPr kumimoji="0" lang="es-ES" sz="2400" b="1" i="0" u="none" strike="noStrike" cap="none" normalizeH="0" baseline="0" dirty="0" smtClean="0">
                <a:ln>
                  <a:noFill/>
                </a:ln>
                <a:solidFill>
                  <a:schemeClr val="tx1"/>
                </a:solidFill>
                <a:effectLst/>
                <a:ea typeface="Calibri" pitchFamily="34" charset="0"/>
                <a:cs typeface="Arial" pitchFamily="34" charset="0"/>
              </a:rPr>
              <a:t>Exploración de la sensibilidad a la presión(barestesia</a:t>
            </a:r>
            <a:r>
              <a:rPr kumimoji="0" lang="es-ES" sz="2400" b="0" i="0" u="none" strike="noStrike" cap="none" normalizeH="0" baseline="0" dirty="0" smtClean="0">
                <a:ln>
                  <a:noFill/>
                </a:ln>
                <a:solidFill>
                  <a:schemeClr val="tx1"/>
                </a:solidFill>
                <a:effectLst/>
                <a:ea typeface="Calibri" pitchFamily="34" charset="0"/>
                <a:cs typeface="Arial" pitchFamily="34" charset="0"/>
              </a:rPr>
              <a:t>) y de la apreciación de pesos (</a:t>
            </a:r>
            <a:r>
              <a:rPr kumimoji="0" lang="es-ES" sz="2400" b="0" i="0" u="none" strike="noStrike" cap="none" normalizeH="0" baseline="0" dirty="0" err="1" smtClean="0">
                <a:ln>
                  <a:noFill/>
                </a:ln>
                <a:solidFill>
                  <a:schemeClr val="tx1"/>
                </a:solidFill>
                <a:effectLst/>
                <a:ea typeface="Calibri" pitchFamily="34" charset="0"/>
                <a:cs typeface="Arial" pitchFamily="34" charset="0"/>
              </a:rPr>
              <a:t>barognosia</a:t>
            </a:r>
            <a:r>
              <a:rPr kumimoji="0" lang="es-ES" sz="2400" b="0" i="0" u="none" strike="noStrike" cap="none" normalizeH="0" baseline="0" dirty="0" smtClean="0">
                <a:ln>
                  <a:noFill/>
                </a:ln>
                <a:solidFill>
                  <a:schemeClr val="tx1"/>
                </a:solidFill>
                <a:effectLst/>
                <a:ea typeface="Calibri" pitchFamily="34" charset="0"/>
                <a:cs typeface="Arial" pitchFamily="34" charset="0"/>
              </a:rPr>
              <a:t>): hacer presión sobre puntos distintos del cuerpo, con la yema de un dedo, generalmente el índice, y preguntar al sujeto en qué punto se ha presionado más. La </a:t>
            </a:r>
            <a:r>
              <a:rPr kumimoji="0" lang="es-ES" sz="2400" b="0" i="0" u="none" strike="noStrike" cap="none" normalizeH="0" baseline="0" dirty="0" err="1" smtClean="0">
                <a:ln>
                  <a:noFill/>
                </a:ln>
                <a:solidFill>
                  <a:schemeClr val="tx1"/>
                </a:solidFill>
                <a:effectLst/>
                <a:ea typeface="Calibri" pitchFamily="34" charset="0"/>
                <a:cs typeface="Arial" pitchFamily="34" charset="0"/>
              </a:rPr>
              <a:t>barognosia</a:t>
            </a:r>
            <a:r>
              <a:rPr kumimoji="0" lang="es-ES" sz="2400" b="0" i="0" u="none" strike="noStrike" cap="none" normalizeH="0" baseline="0" dirty="0" smtClean="0">
                <a:ln>
                  <a:noFill/>
                </a:ln>
                <a:solidFill>
                  <a:schemeClr val="tx1"/>
                </a:solidFill>
                <a:effectLst/>
                <a:ea typeface="Calibri" pitchFamily="34" charset="0"/>
                <a:cs typeface="Arial" pitchFamily="34" charset="0"/>
              </a:rPr>
              <a:t> se explora mediante objetos de forma semejante y de distintos pesos, por ejemplo, pesos de diversos valores que se colocan sobre la mano del sujeto.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80897" name="Rectangle 1"/>
          <p:cNvSpPr>
            <a:spLocks noChangeArrowheads="1"/>
          </p:cNvSpPr>
          <p:nvPr/>
        </p:nvSpPr>
        <p:spPr bwMode="auto">
          <a:xfrm>
            <a:off x="285720" y="1071552"/>
            <a:ext cx="842968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a:t>
            </a:r>
            <a:r>
              <a:rPr kumimoji="0" lang="es-ES" sz="2400" b="1" i="0" u="none" strike="noStrike" cap="none" normalizeH="0" baseline="0" dirty="0" smtClean="0">
                <a:ln>
                  <a:noFill/>
                </a:ln>
                <a:solidFill>
                  <a:schemeClr val="tx1"/>
                </a:solidFill>
                <a:effectLst/>
                <a:ea typeface="Calibri" pitchFamily="34" charset="0"/>
                <a:cs typeface="Arial" pitchFamily="34" charset="0"/>
              </a:rPr>
              <a:t>Exploración de la sensibilidad vibratoria </a:t>
            </a:r>
            <a:r>
              <a:rPr kumimoji="0" lang="es-ES" sz="2400" b="0" i="0" u="none" strike="noStrike" cap="none" normalizeH="0" baseline="0" dirty="0" smtClean="0">
                <a:ln>
                  <a:noFill/>
                </a:ln>
                <a:solidFill>
                  <a:schemeClr val="tx1"/>
                </a:solidFill>
                <a:effectLst/>
                <a:ea typeface="Calibri" pitchFamily="34" charset="0"/>
                <a:cs typeface="Arial" pitchFamily="34" charset="0"/>
              </a:rPr>
              <a:t>(</a:t>
            </a:r>
            <a:r>
              <a:rPr kumimoji="0" lang="es-ES" sz="2400" b="0" i="0" u="none" strike="noStrike" cap="none" normalizeH="0" baseline="0" dirty="0" err="1" smtClean="0">
                <a:ln>
                  <a:noFill/>
                </a:ln>
                <a:solidFill>
                  <a:schemeClr val="tx1"/>
                </a:solidFill>
                <a:effectLst/>
                <a:ea typeface="Calibri" pitchFamily="34" charset="0"/>
                <a:cs typeface="Arial" pitchFamily="34" charset="0"/>
              </a:rPr>
              <a:t>palestesia</a:t>
            </a:r>
            <a:r>
              <a:rPr kumimoji="0" lang="es-ES" sz="2400" b="0" i="0" u="none" strike="noStrike" cap="none" normalizeH="0" baseline="0" dirty="0" smtClean="0">
                <a:ln>
                  <a:noFill/>
                </a:ln>
                <a:solidFill>
                  <a:schemeClr val="tx1"/>
                </a:solidFill>
                <a:effectLst/>
                <a:ea typeface="Calibri" pitchFamily="34" charset="0"/>
                <a:cs typeface="Arial" pitchFamily="34" charset="0"/>
              </a:rPr>
              <a:t>). Se estudia con ayuda de un diapasón, se aplica inmediatamente por su pie sobre una superficie ósea, epífisis de los huesos largos. La persona, mantiene los ojos cerrados, percibe una sensación de trepidación o vibración sobre el hueso, mientras vibre el </a:t>
            </a:r>
            <a:r>
              <a:rPr kumimoji="0" lang="es-ES" sz="2400" b="0" i="0" u="none" strike="noStrike" cap="none" normalizeH="0" baseline="0" dirty="0" smtClean="0">
                <a:ln>
                  <a:noFill/>
                </a:ln>
                <a:solidFill>
                  <a:schemeClr val="tx1"/>
                </a:solidFill>
                <a:effectLst/>
                <a:ea typeface="Calibri" pitchFamily="34" charset="0"/>
                <a:cs typeface="Arial" pitchFamily="34" charset="0"/>
              </a:rPr>
              <a:t>diapasón.</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86018" name="Rectangle 2"/>
          <p:cNvSpPr>
            <a:spLocks noChangeArrowheads="1"/>
          </p:cNvSpPr>
          <p:nvPr/>
        </p:nvSpPr>
        <p:spPr bwMode="auto">
          <a:xfrm>
            <a:off x="285720" y="1000114"/>
            <a:ext cx="850112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4500" marR="0" lvl="0" indent="-4445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3. Exploración del sentido de las actitudes segmentarias (</a:t>
            </a:r>
            <a:r>
              <a:rPr kumimoji="0" lang="es-ES" sz="2400" b="0" i="0" u="none" strike="noStrike" cap="none" normalizeH="0" baseline="0" dirty="0" err="1" smtClean="0">
                <a:ln>
                  <a:noFill/>
                </a:ln>
                <a:solidFill>
                  <a:schemeClr val="tx1"/>
                </a:solidFill>
                <a:effectLst/>
                <a:ea typeface="Calibri" pitchFamily="34" charset="0"/>
                <a:cs typeface="Arial" pitchFamily="34" charset="0"/>
              </a:rPr>
              <a:t>batiestesia</a:t>
            </a:r>
            <a:r>
              <a:rPr kumimoji="0" lang="es-ES" sz="2400" b="0" i="0" u="none" strike="noStrike" cap="none" normalizeH="0" baseline="0" dirty="0" smtClean="0">
                <a:ln>
                  <a:noFill/>
                </a:ln>
                <a:solidFill>
                  <a:schemeClr val="tx1"/>
                </a:solidFill>
                <a:effectLst/>
                <a:ea typeface="Calibri" pitchFamily="34" charset="0"/>
                <a:cs typeface="Arial" pitchFamily="34" charset="0"/>
              </a:rPr>
              <a:t>). Sin que el sujeto mire lo que va a realizar el explorador; se le mueve pasivamente, en distintas direcciones, una articulación cualquiera, y se le detiene en una determinada posición, preguntándole entonces en qué posición ha quedado colocada</a:t>
            </a:r>
            <a:endParaRPr kumimoji="0" lang="es-ES" sz="2400" b="0" i="0" u="none" strike="noStrike" cap="none" normalizeH="0" baseline="0" dirty="0" smtClean="0">
              <a:ln>
                <a:noFill/>
              </a:ln>
              <a:solidFill>
                <a:schemeClr val="tx1"/>
              </a:solidFill>
              <a:effectLst/>
              <a:cs typeface="Arial" pitchFamily="34" charset="0"/>
            </a:endParaRPr>
          </a:p>
          <a:p>
            <a:pPr marL="444500" marR="0" lvl="0" indent="-4445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4. Exploración de la sensibilidad dolorosa </a:t>
            </a:r>
            <a:r>
              <a:rPr kumimoji="0" lang="es-ES" sz="2400" b="0" i="0" u="none" strike="noStrike" cap="none" normalizeH="0" baseline="0" dirty="0" smtClean="0">
                <a:ln>
                  <a:noFill/>
                </a:ln>
                <a:solidFill>
                  <a:schemeClr val="tx1"/>
                </a:solidFill>
                <a:effectLst/>
                <a:ea typeface="Calibri" pitchFamily="34" charset="0"/>
                <a:cs typeface="Arial" pitchFamily="34" charset="0"/>
              </a:rPr>
              <a:t>profunda,</a:t>
            </a:r>
            <a:r>
              <a:rPr kumimoji="0" lang="es-ES" sz="2400" b="0" i="0" u="none" strike="noStrike" cap="none" normalizeH="0" dirty="0" smtClean="0">
                <a:ln>
                  <a:noFill/>
                </a:ln>
                <a:solidFill>
                  <a:schemeClr val="tx1"/>
                </a:solidFill>
                <a:effectLst/>
                <a:ea typeface="Calibri" pitchFamily="34" charset="0"/>
                <a:cs typeface="Arial" pitchFamily="34" charset="0"/>
              </a:rPr>
              <a:t> </a:t>
            </a:r>
            <a:r>
              <a:rPr kumimoji="0" lang="es-ES" sz="2400" b="0" i="0" u="none" strike="noStrike" cap="none" normalizeH="0" baseline="0" dirty="0" smtClean="0">
                <a:ln>
                  <a:noFill/>
                </a:ln>
                <a:solidFill>
                  <a:schemeClr val="tx1"/>
                </a:solidFill>
                <a:effectLst/>
                <a:ea typeface="Calibri" pitchFamily="34" charset="0"/>
                <a:cs typeface="Arial" pitchFamily="34" charset="0"/>
              </a:rPr>
              <a:t>consiste </a:t>
            </a:r>
            <a:r>
              <a:rPr kumimoji="0" lang="es-ES" sz="2400" b="0" i="0" u="none" strike="noStrike" cap="none" normalizeH="0" baseline="0" dirty="0" smtClean="0">
                <a:ln>
                  <a:noFill/>
                </a:ln>
                <a:solidFill>
                  <a:schemeClr val="tx1"/>
                </a:solidFill>
                <a:effectLst/>
                <a:ea typeface="Calibri" pitchFamily="34" charset="0"/>
                <a:cs typeface="Arial" pitchFamily="34" charset="0"/>
              </a:rPr>
              <a:t>en comprimir, con la mano, las masas musculares o en pellizcar los tendones accesibles, como el tendón de Aquiles, por ejemplo.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84993" name="Rectangle 1"/>
          <p:cNvSpPr>
            <a:spLocks noChangeArrowheads="1"/>
          </p:cNvSpPr>
          <p:nvPr/>
        </p:nvSpPr>
        <p:spPr bwMode="auto">
          <a:xfrm>
            <a:off x="285720" y="1142990"/>
            <a:ext cx="828680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4500" marR="0" lvl="0" indent="-444500" algn="just" defTabSz="914400" rtl="0" eaLnBrk="1" fontAlgn="base" latinLnBrk="0" hangingPunct="1">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5. </a:t>
            </a:r>
            <a:r>
              <a:rPr kumimoji="0" lang="es-ES" sz="2400" b="1" i="0" u="none" strike="noStrike" cap="none" normalizeH="0" baseline="0" dirty="0" smtClean="0">
                <a:ln>
                  <a:noFill/>
                </a:ln>
                <a:solidFill>
                  <a:schemeClr val="tx1"/>
                </a:solidFill>
                <a:effectLst/>
                <a:ea typeface="Calibri" pitchFamily="34" charset="0"/>
                <a:cs typeface="Arial" pitchFamily="34" charset="0"/>
              </a:rPr>
              <a:t>Exploración de la estereognosia</a:t>
            </a:r>
            <a:r>
              <a:rPr kumimoji="0" lang="es-ES" sz="2400" b="0" i="0" u="none" strike="noStrike" cap="none" normalizeH="0" baseline="0" dirty="0" smtClean="0">
                <a:ln>
                  <a:noFill/>
                </a:ln>
                <a:solidFill>
                  <a:schemeClr val="tx1"/>
                </a:solidFill>
                <a:effectLst/>
                <a:ea typeface="Calibri" pitchFamily="34" charset="0"/>
                <a:cs typeface="Arial" pitchFamily="34" charset="0"/>
              </a:rPr>
              <a:t>. Sin que el sujeto mire, se le coloca en la palma de la mano objetos comunes (una moneda, una llave, un lápiz, un alfiler, etc.), se le invita a que los estudie, desplazándolos entre sus dedos; después, deberá decir cuáles son sus caracteres: forma, tamaño, consistencia, etc., y luego, nombrarlos. Reconocer las citadas cualidades del objeto.</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83969" name="Rectangle 1"/>
          <p:cNvSpPr>
            <a:spLocks noChangeArrowheads="1"/>
          </p:cNvSpPr>
          <p:nvPr/>
        </p:nvSpPr>
        <p:spPr bwMode="auto">
          <a:xfrm>
            <a:off x="285720" y="1071552"/>
            <a:ext cx="828680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Exploración de la sensibilidad visceral</a:t>
            </a:r>
            <a:endParaRPr kumimoji="0" lang="es-ES" sz="24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Se realiza mediante la compresión del testículo, de la tráquea, del epigastrio, o de la mama. La sensibilidad de la vejiga se explora distendiéndola mediante el sondeo y la inyección de líquido en su interior.</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142858"/>
            <a:ext cx="8680005"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2800" b="0" i="0" u="none" strike="noStrike" cap="none" normalizeH="0" baseline="0" dirty="0" smtClean="0">
                <a:ln>
                  <a:noFill/>
                </a:ln>
                <a:solidFill>
                  <a:schemeClr val="bg1"/>
                </a:solidFill>
                <a:effectLst/>
                <a:ea typeface="Calibri" pitchFamily="34" charset="0"/>
                <a:cs typeface="Arial" pitchFamily="34" charset="0"/>
              </a:rPr>
              <a:t>EXPLORACIÓN DE LA COORDINACIÓN DINÁMICA</a:t>
            </a:r>
            <a:endParaRPr kumimoji="0" lang="es-ES" sz="4400" b="0" i="0" u="none" strike="noStrike" cap="none" normalizeH="0" baseline="0" dirty="0" smtClean="0">
              <a:ln>
                <a:noFill/>
              </a:ln>
              <a:solidFill>
                <a:schemeClr val="bg1"/>
              </a:solidFill>
              <a:effectLst/>
              <a:cs typeface="Arial" pitchFamily="34" charset="0"/>
            </a:endParaRPr>
          </a:p>
        </p:txBody>
      </p:sp>
      <p:sp>
        <p:nvSpPr>
          <p:cNvPr id="23554" name="Rectangle 2"/>
          <p:cNvSpPr>
            <a:spLocks noChangeArrowheads="1"/>
          </p:cNvSpPr>
          <p:nvPr/>
        </p:nvSpPr>
        <p:spPr bwMode="auto">
          <a:xfrm>
            <a:off x="214282" y="714362"/>
            <a:ext cx="864399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Todas las siguientes pruebas se hacen primero con los ojos abiertos y seguidamente, con los ojos cerrados, trate de hacerle una demostración de su ejecución.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Prueba del dedo-dedo o dedo-pulgar. Consiste en tocar la punta del pulgar con la punta de cada uno de los otros dedos sucesiva y rápidamente, primero con una mano y después con la otra. </a:t>
            </a: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endParaRPr kumimoji="0" lang="es-ES" sz="2200" b="0" i="0" u="none" strike="noStrike" cap="none" normalizeH="0" baseline="0" dirty="0" smtClean="0">
              <a:ln>
                <a:noFill/>
              </a:ln>
              <a:solidFill>
                <a:schemeClr val="tx1"/>
              </a:solidFill>
              <a:effectLst/>
              <a:ea typeface="Calibri"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Prueba del índice-índice. Se le pide a la persona que abra los brazos con los dedos índices extendidos y que después los cierre delante, procurando que las puntas de los dedos índices se toquen. </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00232" y="2643188"/>
            <a:ext cx="5528373" cy="646331"/>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NERVIO FACIAL:VII PAR </a:t>
            </a:r>
            <a:endParaRPr kumimoji="0" lang="es-ES" sz="5400" b="0" i="0" u="none" strike="noStrike" cap="none" normalizeH="0" baseline="0" dirty="0" smtClean="0">
              <a:ln>
                <a:noFill/>
              </a:ln>
              <a:solidFill>
                <a:schemeClr val="bg1"/>
              </a:solidFill>
              <a:effectLst/>
              <a:latin typeface="Arial" pitchFamily="34" charset="0"/>
              <a:cs typeface="Arial" pitchFamily="34" charset="0"/>
            </a:endParaRPr>
          </a:p>
        </p:txBody>
      </p:sp>
      <p:sp>
        <p:nvSpPr>
          <p:cNvPr id="4" name="3 Rectángulo"/>
          <p:cNvSpPr/>
          <p:nvPr/>
        </p:nvSpPr>
        <p:spPr>
          <a:xfrm>
            <a:off x="571472" y="428610"/>
            <a:ext cx="7929618" cy="1200329"/>
          </a:xfrm>
          <a:prstGeom prst="rect">
            <a:avLst/>
          </a:prstGeom>
        </p:spPr>
        <p:txBody>
          <a:bodyPr wrap="square">
            <a:spAutoFit/>
          </a:bodyPr>
          <a:lstStyle/>
          <a:p>
            <a:pPr algn="ctr"/>
            <a:r>
              <a:rPr lang="es-ES" sz="3600" dirty="0"/>
              <a:t>EXPLORACIÓN FÍSICA </a:t>
            </a:r>
            <a:endParaRPr lang="es-ES" sz="3600" dirty="0" smtClean="0"/>
          </a:p>
          <a:p>
            <a:pPr algn="ctr"/>
            <a:r>
              <a:rPr lang="es-ES" sz="3600" dirty="0" smtClean="0"/>
              <a:t>DE </a:t>
            </a:r>
            <a:r>
              <a:rPr lang="es-ES" sz="3600" dirty="0"/>
              <a:t>LOS </a:t>
            </a:r>
            <a:r>
              <a:rPr lang="es-ES" sz="3600" dirty="0" smtClean="0"/>
              <a:t>PARES CRANEALES</a:t>
            </a:r>
            <a:endParaRPr lang="es-ES" sz="3600" dirty="0"/>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87041" name="Rectangle 1"/>
          <p:cNvSpPr>
            <a:spLocks noChangeArrowheads="1"/>
          </p:cNvSpPr>
          <p:nvPr/>
        </p:nvSpPr>
        <p:spPr bwMode="auto">
          <a:xfrm>
            <a:off x="214282" y="785800"/>
            <a:ext cx="850112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ea typeface="Calibri" pitchFamily="34" charset="0"/>
                <a:cs typeface="Arial" pitchFamily="34" charset="0"/>
              </a:rPr>
              <a:t>Función motora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Observe desde el comienzo del examen físico si existe o no, desviación de una comisura labial al hablar o la salida de la saliva por un lado de la boca. </a:t>
            </a: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endParaRPr kumimoji="0" lang="es-ES" sz="20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2. Ordene al sujeto que arrugue la frente(con esta maniobra exploramos el facial superior), que frunza el ceño, que cierre fuertemente los ojos, que se ría, que enseñe los dientes y que silbe y observe la simetría de los pliegues, de los surcos y de las comisuras labiales.</a:t>
            </a: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 </a:t>
            </a:r>
            <a:endParaRPr kumimoji="0" lang="es-ES" sz="20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3. Pídale a la persona que proyecte los labios hacia adelante, mientras usted ejerce presión en contra con sus  dedos.</a:t>
            </a:r>
            <a:endParaRPr kumimoji="0" lang="es-ES"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92161" name="Rectangle 1"/>
          <p:cNvSpPr>
            <a:spLocks noChangeArrowheads="1"/>
          </p:cNvSpPr>
          <p:nvPr/>
        </p:nvSpPr>
        <p:spPr bwMode="auto">
          <a:xfrm>
            <a:off x="285720" y="1428742"/>
            <a:ext cx="8429684" cy="3266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5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4. Pídale, además, que llene de aire la boca y pronuncie ambas mejillas. Presiónelas simultáneamente con sus dedos índices y note si se escapa el aire por uno de los lados de la boca.</a:t>
            </a:r>
          </a:p>
          <a:p>
            <a:pPr marL="355600" marR="0" lvl="0" indent="-355600" algn="just" defTabSz="914400" rtl="0" eaLnBrk="1" fontAlgn="base" latinLnBrk="0" hangingPunct="1">
              <a:lnSpc>
                <a:spcPct val="15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5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5. Explore la fuerza de cierre de los párpados pidiendo al sujeto que mantenga los ojos fuertemente cerrados, mientras usted trata de abrirlos elevando los párpados con sus pulgares.</a:t>
            </a:r>
            <a:endParaRPr kumimoji="0" lang="es-ES"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285720" y="1071552"/>
            <a:ext cx="842968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Función sensorial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Se necesita tener preparado hisopos algodonados, frascos con azúcar (sabor dulce), sal común (salado), ácido cítrico o jugo de limón (ácido) y quinina (amargo), un papel o cuatro tarjetas donde estén escritos con letras grandes, los cuatro sabores primarios y un vaso con agua natural para enjuagarse la boca entre una gustación y otra. </a:t>
            </a:r>
            <a:endParaRPr kumimoji="0" lang="es-ES" sz="24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90113" name="Rectangle 1"/>
          <p:cNvSpPr>
            <a:spLocks noChangeArrowheads="1"/>
          </p:cNvSpPr>
          <p:nvPr/>
        </p:nvSpPr>
        <p:spPr bwMode="auto">
          <a:xfrm>
            <a:off x="214282" y="928676"/>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1. Tome un hisopo algodonado, muy ligeramente humedecido con una de las sustancias, para que el sabor no se corra, y aplíquelo sobre la parte anterior y media de una </a:t>
            </a:r>
            <a:r>
              <a:rPr kumimoji="0" lang="es-ES" sz="2000" b="0" i="0" u="none" strike="noStrike" cap="none" normalizeH="0" baseline="0" dirty="0" err="1" smtClean="0">
                <a:ln>
                  <a:noFill/>
                </a:ln>
                <a:solidFill>
                  <a:schemeClr val="tx1"/>
                </a:solidFill>
                <a:effectLst/>
                <a:ea typeface="Calibri" pitchFamily="34" charset="0"/>
                <a:cs typeface="Arial" pitchFamily="34" charset="0"/>
              </a:rPr>
              <a:t>hemilengua</a:t>
            </a:r>
            <a:r>
              <a:rPr kumimoji="0" lang="es-ES" sz="2000" b="0" i="0" u="none" strike="noStrike" cap="none" normalizeH="0" baseline="0" dirty="0" smtClean="0">
                <a:ln>
                  <a:noFill/>
                </a:ln>
                <a:solidFill>
                  <a:schemeClr val="tx1"/>
                </a:solidFill>
                <a:effectLst/>
                <a:ea typeface="Calibri" pitchFamily="34" charset="0"/>
                <a:cs typeface="Arial" pitchFamily="34" charset="0"/>
              </a:rPr>
              <a:t>, recordándole a la persona que mantenga la lengua afuera para evitar que cierre la boca, ya que la difusión de la sustancia puede permitir el gusto en el tercio posterior.</a:t>
            </a:r>
            <a:endParaRPr kumimoji="0" lang="es-ES" sz="2000" b="0" i="0" u="none" strike="noStrike" cap="none" normalizeH="0" baseline="0" dirty="0" smtClean="0">
              <a:ln>
                <a:noFill/>
              </a:ln>
              <a:solidFill>
                <a:schemeClr val="tx1"/>
              </a:solidFill>
              <a:effectLst/>
              <a:cs typeface="Arial" pitchFamily="34" charset="0"/>
            </a:endParaRPr>
          </a:p>
          <a:p>
            <a:pPr marL="266700" marR="0" lvl="0" indent="-2667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2. Ordénele que indique con un dedo a cuál de los sabores corresponde.</a:t>
            </a:r>
            <a:endParaRPr kumimoji="0" lang="es-ES" sz="2000" b="0" i="0" u="none" strike="noStrike" cap="none" normalizeH="0" baseline="0" dirty="0" smtClean="0">
              <a:ln>
                <a:noFill/>
              </a:ln>
              <a:solidFill>
                <a:schemeClr val="tx1"/>
              </a:solidFill>
              <a:effectLst/>
              <a:cs typeface="Arial" pitchFamily="34" charset="0"/>
            </a:endParaRPr>
          </a:p>
          <a:p>
            <a:pPr marL="266700" marR="0" lvl="0" indent="-2667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3. Pídale que se enjuague la boca.</a:t>
            </a:r>
            <a:endParaRPr kumimoji="0" lang="es-ES" sz="2000" b="0" i="0" u="none" strike="noStrike" cap="none" normalizeH="0" baseline="0" dirty="0" smtClean="0">
              <a:ln>
                <a:noFill/>
              </a:ln>
              <a:solidFill>
                <a:schemeClr val="tx1"/>
              </a:solidFill>
              <a:effectLst/>
              <a:cs typeface="Arial" pitchFamily="34" charset="0"/>
            </a:endParaRPr>
          </a:p>
          <a:p>
            <a:pPr marL="266700" marR="0" lvl="0" indent="-2667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4. Repita los pasos 1, 2 y 3 para cada sabor.</a:t>
            </a:r>
            <a:endParaRPr kumimoji="0" lang="es-ES" sz="2000" b="0" i="0" u="none" strike="noStrike" cap="none" normalizeH="0" baseline="0" dirty="0" smtClean="0">
              <a:ln>
                <a:noFill/>
              </a:ln>
              <a:solidFill>
                <a:schemeClr val="tx1"/>
              </a:solidFill>
              <a:effectLst/>
              <a:cs typeface="Arial" pitchFamily="34" charset="0"/>
            </a:endParaRPr>
          </a:p>
          <a:p>
            <a:pPr marL="266700" marR="0" lvl="0" indent="-2667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5. Explore de la misma forma la otra </a:t>
            </a:r>
            <a:r>
              <a:rPr kumimoji="0" lang="es-ES" sz="2000" b="0" i="0" u="none" strike="noStrike" cap="none" normalizeH="0" baseline="0" dirty="0" err="1" smtClean="0">
                <a:ln>
                  <a:noFill/>
                </a:ln>
                <a:solidFill>
                  <a:schemeClr val="tx1"/>
                </a:solidFill>
                <a:effectLst/>
                <a:ea typeface="Calibri" pitchFamily="34" charset="0"/>
                <a:cs typeface="Arial" pitchFamily="34" charset="0"/>
              </a:rPr>
              <a:t>hemilengua</a:t>
            </a:r>
            <a:r>
              <a:rPr kumimoji="0" lang="es-ES" sz="2000" b="0" i="0" u="none" strike="noStrike" cap="none" normalizeH="0" baseline="0" dirty="0" smtClean="0">
                <a:ln>
                  <a:noFill/>
                </a:ln>
                <a:solidFill>
                  <a:schemeClr val="tx1"/>
                </a:solidFill>
                <a:effectLst/>
                <a:ea typeface="Calibri" pitchFamily="34" charset="0"/>
                <a:cs typeface="Arial" pitchFamily="34" charset="0"/>
              </a:rPr>
              <a:t>.</a:t>
            </a:r>
            <a:endParaRPr kumimoji="0" lang="es-ES"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6. Registre los resultados de la exploración. </a:t>
            </a:r>
            <a:endParaRPr kumimoji="0" lang="es-ES"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14296"/>
            <a:ext cx="864399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s-ES" sz="3600" dirty="0"/>
              <a:t>NERVIO ESTATOACÚSTICO</a:t>
            </a:r>
            <a:r>
              <a:rPr lang="es-ES" sz="3600" dirty="0" smtClean="0"/>
              <a:t>: </a:t>
            </a:r>
            <a:r>
              <a:rPr lang="es-ES" sz="3600" dirty="0"/>
              <a:t>VIII PAR</a:t>
            </a:r>
          </a:p>
        </p:txBody>
      </p:sp>
      <p:sp>
        <p:nvSpPr>
          <p:cNvPr id="3" name="2 Rectángulo"/>
          <p:cNvSpPr/>
          <p:nvPr/>
        </p:nvSpPr>
        <p:spPr>
          <a:xfrm>
            <a:off x="1571604" y="1071552"/>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93185" name="Rectangle 1"/>
          <p:cNvSpPr>
            <a:spLocks noChangeArrowheads="1"/>
          </p:cNvSpPr>
          <p:nvPr/>
        </p:nvSpPr>
        <p:spPr bwMode="auto">
          <a:xfrm>
            <a:off x="285720" y="1857370"/>
            <a:ext cx="864399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ea typeface="Calibri" pitchFamily="34" charset="0"/>
                <a:cs typeface="Arial" pitchFamily="34" charset="0"/>
              </a:rPr>
              <a:t>Porción coclear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05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Examen </a:t>
            </a:r>
            <a:r>
              <a:rPr kumimoji="0" lang="es-ES" sz="2000" b="0" i="0" u="none" strike="noStrike" cap="none" normalizeH="0" baseline="0" dirty="0" err="1" smtClean="0">
                <a:ln>
                  <a:noFill/>
                </a:ln>
                <a:solidFill>
                  <a:schemeClr val="tx1"/>
                </a:solidFill>
                <a:effectLst/>
                <a:ea typeface="Calibri" pitchFamily="34" charset="0"/>
                <a:cs typeface="Arial" pitchFamily="34" charset="0"/>
              </a:rPr>
              <a:t>otoscópico</a:t>
            </a:r>
            <a:r>
              <a:rPr kumimoji="0" lang="es-ES" sz="2000" b="0" i="0" u="none" strike="noStrike" cap="none" normalizeH="0" baseline="0" dirty="0" smtClean="0">
                <a:ln>
                  <a:noFill/>
                </a:ln>
                <a:solidFill>
                  <a:schemeClr val="tx1"/>
                </a:solidFill>
                <a:effectLst/>
                <a:ea typeface="Calibri" pitchFamily="34" charset="0"/>
                <a:cs typeface="Arial" pitchFamily="34" charset="0"/>
              </a:rPr>
              <a:t> del oído. Para explorar la porción coclear se necesita estar equipado de un reloj (de tic-tac) y de un diapasón. Active el diapasón agarrándolo por su tallo y golpeando su porción final contra su mano u otra superficie. Sostenga el instrumento por su tallo para evitar amortiguar la vibración. Explore la agudeza auditiva, especialmente los sonidos de alta frecuencia. En un recinto a prueba de ruidos, ocluyendo uno de los conductos auditivos externos, se le habla a la persona en voz baja a cierta distancia, la que se va a cortando hasta que el sujeto nos oiga. </a:t>
            </a:r>
            <a:endParaRPr kumimoji="0" lang="es-ES"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89089" name="Rectangle 1"/>
          <p:cNvSpPr>
            <a:spLocks noChangeArrowheads="1"/>
          </p:cNvSpPr>
          <p:nvPr/>
        </p:nvSpPr>
        <p:spPr bwMode="auto">
          <a:xfrm>
            <a:off x="214282" y="670875"/>
            <a:ext cx="850112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1. Prueba de la voz cuchicheada:</a:t>
            </a:r>
            <a:endParaRPr kumimoji="0" lang="es-ES" sz="20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a) Pida al sujeto que se cubra un oído con su mano. Párese ligeramente detrás de la persona, cercana al otro oído que quiere explorar.</a:t>
            </a:r>
            <a:endParaRPr kumimoji="0" lang="es-ES" sz="20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b) Susurre o cuchichee unas pocas palabras y pida al sujeto que repita lo que usted ha dicho.</a:t>
            </a:r>
            <a:endParaRPr kumimoji="0" lang="es-ES" sz="20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c) Repita la prueba en el otro oído. </a:t>
            </a:r>
            <a:endParaRPr kumimoji="0" lang="es-ES"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2. Prueba del tic-tac del reloj:</a:t>
            </a:r>
            <a:endParaRPr kumimoji="0" lang="es-ES" sz="20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a) Párese detrás de la persona. Instrúyala que se cubra el oído que no va a ser explorado.</a:t>
            </a:r>
            <a:endParaRPr kumimoji="0" lang="es-ES" sz="20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b) Sostenga un reloj de tic-tac cerca del oído no cubierto. Pida al sujeto decir “Sí” cuando oiga el </a:t>
            </a:r>
            <a:r>
              <a:rPr kumimoji="0" lang="es-ES" sz="2000" b="0" i="0" u="none" strike="noStrike" cap="none" normalizeH="0" baseline="0" dirty="0" smtClean="0">
                <a:ln>
                  <a:noFill/>
                </a:ln>
                <a:solidFill>
                  <a:schemeClr val="tx1"/>
                </a:solidFill>
                <a:effectLst/>
                <a:ea typeface="Calibri" pitchFamily="34" charset="0"/>
                <a:cs typeface="Arial" pitchFamily="34" charset="0"/>
              </a:rPr>
              <a:t>tic-tac </a:t>
            </a:r>
            <a:r>
              <a:rPr kumimoji="0" lang="es-ES" sz="2000" b="0" i="0" u="none" strike="noStrike" cap="none" normalizeH="0" baseline="0" dirty="0" smtClean="0">
                <a:ln>
                  <a:noFill/>
                </a:ln>
                <a:solidFill>
                  <a:schemeClr val="tx1"/>
                </a:solidFill>
                <a:effectLst/>
                <a:ea typeface="Calibri" pitchFamily="34" charset="0"/>
                <a:cs typeface="Arial" pitchFamily="34" charset="0"/>
              </a:rPr>
              <a:t>y “No” cuando se vuelva inaudible. Mueva el reloj hasta que esté a 2 pies del oído.</a:t>
            </a:r>
            <a:endParaRPr kumimoji="0" lang="es-ES" sz="20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000" b="0" i="0" u="none" strike="noStrike" cap="none" normalizeH="0" baseline="0" dirty="0" smtClean="0">
                <a:ln>
                  <a:noFill/>
                </a:ln>
                <a:solidFill>
                  <a:schemeClr val="tx1"/>
                </a:solidFill>
                <a:effectLst/>
                <a:ea typeface="Calibri" pitchFamily="34" charset="0"/>
                <a:cs typeface="Arial" pitchFamily="34" charset="0"/>
              </a:rPr>
              <a:t>c) Repita la prueba en el otro oído. </a:t>
            </a:r>
            <a:endParaRPr kumimoji="0" lang="es-ES"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95233" name="Rectangle 1"/>
          <p:cNvSpPr>
            <a:spLocks noChangeArrowheads="1"/>
          </p:cNvSpPr>
          <p:nvPr/>
        </p:nvSpPr>
        <p:spPr bwMode="auto">
          <a:xfrm>
            <a:off x="285720" y="928676"/>
            <a:ext cx="850112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3. Prueba de Weber:</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a) Haga vibrar el diapasón y colóquelo sobre el vértice del cráneo.</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b) Pregunte a la persona dónde siente el sonido y si lo oye en ambos oídos, pregúntele si lo siente más intenso en un oído que en otro. En los casos normales se oye de inmediato y por igual en ambos oídos, no hay lateralización del sonido (fig. 15.19). </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c) Si el Weber está lateralizado, repita la prueba ocluyendo primero, el oído que se está explorando y después el otro.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spect="1" noChangeArrowheads="1"/>
          </p:cNvPicPr>
          <p:nvPr/>
        </p:nvPicPr>
        <p:blipFill>
          <a:blip r:embed="rId2"/>
          <a:srcRect l="22128" t="17416" r="40377" b="12917"/>
          <a:stretch>
            <a:fillRect/>
          </a:stretch>
        </p:blipFill>
        <p:spPr bwMode="auto">
          <a:xfrm>
            <a:off x="2285984" y="214296"/>
            <a:ext cx="4357718"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98305" name="Rectangle 1"/>
          <p:cNvSpPr>
            <a:spLocks noChangeArrowheads="1"/>
          </p:cNvSpPr>
          <p:nvPr/>
        </p:nvSpPr>
        <p:spPr bwMode="auto">
          <a:xfrm>
            <a:off x="285720" y="928676"/>
            <a:ext cx="814393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4. Prueba de </a:t>
            </a:r>
            <a:r>
              <a:rPr kumimoji="0" lang="es-ES" sz="2400" b="0" i="0" u="none" strike="noStrike" cap="none" normalizeH="0" baseline="0" dirty="0" err="1" smtClean="0">
                <a:ln>
                  <a:noFill/>
                </a:ln>
                <a:solidFill>
                  <a:schemeClr val="tx1"/>
                </a:solidFill>
                <a:effectLst/>
                <a:ea typeface="Calibri" pitchFamily="34" charset="0"/>
                <a:cs typeface="Arial" pitchFamily="34" charset="0"/>
              </a:rPr>
              <a:t>Rinne</a:t>
            </a:r>
            <a:r>
              <a:rPr kumimoji="0" lang="es-ES" sz="2400" b="0" i="0" u="none" strike="noStrike" cap="none" normalizeH="0" baseline="0" dirty="0" smtClean="0">
                <a:ln>
                  <a:noFill/>
                </a:ln>
                <a:solidFill>
                  <a:schemeClr val="tx1"/>
                </a:solidFill>
                <a:effectLst/>
                <a:ea typeface="Calibri" pitchFamily="34" charset="0"/>
                <a:cs typeface="Arial" pitchFamily="34" charset="0"/>
              </a:rPr>
              <a:t>:</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a) Haga vibrar el diapasón y colóquelo sobre la apófisis mastoides del lado cuyo oído estamos explorando.</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b) Pídale al sujeto que avise inmediatamente cuando deje de percibir el sonido(o el zumbido).</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c) Al avisar, traslade el diapasón, que estará vibrando débilmente, frente al conducto auditivo externo.</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d) Pregunte al sujeto si vuelve apercibir la vibración. Normalmente debe oírse de nuevo la vibración cuando el diapasón se coloca frente al conducto auditivo externo,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85720" y="928676"/>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3538" marR="0" lvl="0" indent="-363538"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3. Prueba del índice-nariz. Se le indica al sujeto que, partiendo de la posición inicial de la maniobra anterior, toque la punta de su nariz.</a:t>
            </a:r>
          </a:p>
          <a:p>
            <a:pPr marL="363538" marR="0" lvl="0" indent="-363538"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4. Prueba de desviación del índice, de </a:t>
            </a:r>
            <a:r>
              <a:rPr kumimoji="0" lang="es-ES" sz="2000" b="0" i="0" u="none" strike="noStrike" cap="none" normalizeH="0" baseline="0" dirty="0" err="1" smtClean="0">
                <a:ln>
                  <a:noFill/>
                </a:ln>
                <a:solidFill>
                  <a:schemeClr val="tx1"/>
                </a:solidFill>
                <a:effectLst/>
                <a:ea typeface="Calibri" pitchFamily="34" charset="0"/>
                <a:cs typeface="Arial" pitchFamily="34" charset="0"/>
              </a:rPr>
              <a:t>Bárány</a:t>
            </a:r>
            <a:r>
              <a:rPr kumimoji="0" lang="es-ES" sz="2000" b="0" i="0" u="none" strike="noStrike" cap="none" normalizeH="0" baseline="0" dirty="0" smtClean="0">
                <a:ln>
                  <a:noFill/>
                </a:ln>
                <a:solidFill>
                  <a:schemeClr val="tx1"/>
                </a:solidFill>
                <a:effectLst/>
                <a:ea typeface="Calibri" pitchFamily="34" charset="0"/>
                <a:cs typeface="Arial" pitchFamily="34" charset="0"/>
              </a:rPr>
              <a:t>:</a:t>
            </a:r>
            <a:endParaRPr kumimoji="0" lang="es-ES" sz="2000" b="0" i="0" u="none" strike="noStrike" cap="none" normalizeH="0" baseline="0" dirty="0" smtClean="0">
              <a:ln>
                <a:noFill/>
              </a:ln>
              <a:solidFill>
                <a:schemeClr val="tx1"/>
              </a:solidFill>
              <a:effectLst/>
              <a:cs typeface="Arial" pitchFamily="34" charset="0"/>
            </a:endParaRPr>
          </a:p>
          <a:p>
            <a:pPr marL="804863" lvl="1" indent="-347663" algn="just" eaLnBrk="0" fontAlgn="base" hangingPunct="0">
              <a:spcBef>
                <a:spcPct val="0"/>
              </a:spcBef>
              <a:spcAft>
                <a:spcPct val="0"/>
              </a:spcAft>
              <a:buFontTx/>
              <a:buChar char="•"/>
            </a:pPr>
            <a:r>
              <a:rPr kumimoji="0" lang="es-ES" sz="2000" b="0" i="0" u="none" strike="noStrike" cap="none" normalizeH="0" baseline="0" dirty="0" smtClean="0">
                <a:ln>
                  <a:noFill/>
                </a:ln>
                <a:solidFill>
                  <a:schemeClr val="tx1"/>
                </a:solidFill>
                <a:effectLst/>
                <a:ea typeface="Calibri" pitchFamily="34" charset="0"/>
                <a:cs typeface="Arial" pitchFamily="34" charset="0"/>
              </a:rPr>
              <a:t>Sitúese a la distancia de un largo de brazo del examinado.</a:t>
            </a:r>
            <a:endParaRPr kumimoji="0" lang="es-ES" sz="2000" b="0" i="0" u="none" strike="noStrike" cap="none" normalizeH="0" baseline="0" dirty="0" smtClean="0">
              <a:ln>
                <a:noFill/>
              </a:ln>
              <a:solidFill>
                <a:schemeClr val="tx1"/>
              </a:solidFill>
              <a:effectLst/>
              <a:cs typeface="Arial" pitchFamily="34" charset="0"/>
            </a:endParaRPr>
          </a:p>
          <a:p>
            <a:pPr marL="804863" lvl="1" indent="-347663" algn="just" eaLnBrk="0" fontAlgn="base" hangingPunct="0">
              <a:spcBef>
                <a:spcPct val="0"/>
              </a:spcBef>
              <a:spcAft>
                <a:spcPct val="0"/>
              </a:spcAft>
              <a:buFontTx/>
              <a:buChar char="•"/>
            </a:pPr>
            <a:r>
              <a:rPr kumimoji="0" lang="es-ES" sz="2000" b="0" i="0" u="none" strike="noStrike" cap="none" normalizeH="0" baseline="0" dirty="0" smtClean="0">
                <a:ln>
                  <a:noFill/>
                </a:ln>
                <a:solidFill>
                  <a:schemeClr val="tx1"/>
                </a:solidFill>
                <a:effectLst/>
                <a:ea typeface="Calibri" pitchFamily="34" charset="0"/>
                <a:cs typeface="Arial" pitchFamily="34" charset="0"/>
              </a:rPr>
              <a:t>Pida a la persona que con su brazo extendido toque con su dedo índice, el del observador.</a:t>
            </a:r>
            <a:endParaRPr kumimoji="0" lang="es-ES" sz="2000" b="0" i="0" u="none" strike="noStrike" cap="none" normalizeH="0" baseline="0" dirty="0" smtClean="0">
              <a:ln>
                <a:noFill/>
              </a:ln>
              <a:solidFill>
                <a:schemeClr val="tx1"/>
              </a:solidFill>
              <a:effectLst/>
              <a:cs typeface="Arial" pitchFamily="34" charset="0"/>
            </a:endParaRPr>
          </a:p>
          <a:p>
            <a:pPr marL="804863" lvl="1" indent="-347663" algn="just" eaLnBrk="0" fontAlgn="base" hangingPunct="0">
              <a:spcBef>
                <a:spcPct val="0"/>
              </a:spcBef>
              <a:spcAft>
                <a:spcPct val="0"/>
              </a:spcAft>
              <a:buFontTx/>
              <a:buChar char="•"/>
            </a:pPr>
            <a:r>
              <a:rPr kumimoji="0" lang="es-ES" sz="2000" b="0" i="0" u="none" strike="noStrike" cap="none" normalizeH="0" baseline="0" dirty="0" smtClean="0">
                <a:ln>
                  <a:noFill/>
                </a:ln>
                <a:solidFill>
                  <a:schemeClr val="tx1"/>
                </a:solidFill>
                <a:effectLst/>
                <a:ea typeface="Calibri" pitchFamily="34" charset="0"/>
                <a:cs typeface="Arial" pitchFamily="34" charset="0"/>
              </a:rPr>
              <a:t>Después pídale que baje el brazo, y que con los ojos cerrados vuelva a tocar con su dedo índice el del observador quien, desde luego, habrá conservado la misma posición que tenía al comenzar la prueba.</a:t>
            </a:r>
          </a:p>
          <a:p>
            <a:pPr marL="804863" lvl="1" indent="-347663" algn="just" eaLnBrk="0" fontAlgn="base" hangingPunct="0">
              <a:spcBef>
                <a:spcPct val="0"/>
              </a:spcBef>
              <a:spcAft>
                <a:spcPct val="0"/>
              </a:spcAft>
              <a:buFont typeface="Arial" pitchFamily="34" charset="0"/>
              <a:buChar char="•"/>
            </a:pPr>
            <a:r>
              <a:rPr kumimoji="0" lang="es-ES" sz="2000" b="0" i="0" u="none" strike="noStrike" cap="none" normalizeH="0" baseline="0" dirty="0" smtClean="0">
                <a:ln>
                  <a:noFill/>
                </a:ln>
                <a:solidFill>
                  <a:schemeClr val="tx1"/>
                </a:solidFill>
                <a:effectLst/>
                <a:ea typeface="Calibri" pitchFamily="34" charset="0"/>
                <a:cs typeface="Arial" pitchFamily="34" charset="0"/>
              </a:rPr>
              <a:t>Repita la maniobra con el otro brazo. </a:t>
            </a:r>
            <a:endParaRPr kumimoji="0" lang="es-ES" sz="20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8680005"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2800" b="0" i="0" u="none" strike="noStrike" cap="none" normalizeH="0" baseline="0" dirty="0" smtClean="0">
                <a:ln>
                  <a:noFill/>
                </a:ln>
                <a:solidFill>
                  <a:schemeClr val="bg1"/>
                </a:solidFill>
                <a:effectLst/>
                <a:ea typeface="Calibri" pitchFamily="34" charset="0"/>
                <a:cs typeface="Arial" pitchFamily="34" charset="0"/>
              </a:rPr>
              <a:t>EXPLORACIÓN DE LA COORDINACIÓN DINÁMICA</a:t>
            </a:r>
            <a:endParaRPr kumimoji="0" lang="es-ES" sz="4400" b="0" i="0" u="none" strike="noStrike" cap="none" normalizeH="0" baseline="0" dirty="0" smtClean="0">
              <a:ln>
                <a:noFill/>
              </a:ln>
              <a:solidFill>
                <a:schemeClr val="bg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97281" name="Rectangle 1"/>
          <p:cNvSpPr>
            <a:spLocks noChangeArrowheads="1"/>
          </p:cNvSpPr>
          <p:nvPr/>
        </p:nvSpPr>
        <p:spPr bwMode="auto">
          <a:xfrm>
            <a:off x="214282" y="857238"/>
            <a:ext cx="835824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lvl="0" indent="-26670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5. Prueba de </a:t>
            </a:r>
            <a:r>
              <a:rPr kumimoji="0" lang="es-ES" sz="2200" b="0" i="0" u="none" strike="noStrike" cap="none" normalizeH="0" baseline="0" dirty="0" err="1" smtClean="0">
                <a:ln>
                  <a:noFill/>
                </a:ln>
                <a:solidFill>
                  <a:schemeClr val="tx1"/>
                </a:solidFill>
                <a:effectLst/>
                <a:ea typeface="Calibri" pitchFamily="34" charset="0"/>
                <a:cs typeface="Arial" pitchFamily="34" charset="0"/>
              </a:rPr>
              <a:t>Schwabach</a:t>
            </a:r>
            <a:r>
              <a:rPr kumimoji="0" lang="es-ES" sz="2200" b="0" i="0" u="none" strike="noStrike" cap="none" normalizeH="0" baseline="0" dirty="0" smtClean="0">
                <a:ln>
                  <a:noFill/>
                </a:ln>
                <a:solidFill>
                  <a:schemeClr val="tx1"/>
                </a:solidFill>
                <a:effectLst/>
                <a:ea typeface="Calibri" pitchFamily="34" charset="0"/>
                <a:cs typeface="Arial" pitchFamily="34" charset="0"/>
              </a:rPr>
              <a:t>. Mide la duración de la percepción ósea:</a:t>
            </a:r>
            <a:endParaRPr kumimoji="0" lang="es-ES" sz="22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200" b="0" i="0" u="none" strike="noStrike" cap="none" normalizeH="0" baseline="0" dirty="0" smtClean="0">
                <a:ln>
                  <a:noFill/>
                </a:ln>
                <a:solidFill>
                  <a:schemeClr val="tx1"/>
                </a:solidFill>
                <a:effectLst/>
                <a:ea typeface="Calibri" pitchFamily="34" charset="0"/>
                <a:cs typeface="Arial" pitchFamily="34" charset="0"/>
              </a:rPr>
              <a:t>a) Coloque el diapasón en vibración sobre una de las apófisis mastoides y mida el tiempo durante el cual el sujeto percibe el sonido.</a:t>
            </a:r>
            <a:endParaRPr kumimoji="0" lang="es-ES" sz="22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200" b="0" i="0" u="none" strike="noStrike" cap="none" normalizeH="0" baseline="0" dirty="0" smtClean="0">
                <a:ln>
                  <a:noFill/>
                </a:ln>
                <a:solidFill>
                  <a:schemeClr val="tx1"/>
                </a:solidFill>
                <a:effectLst/>
                <a:ea typeface="Calibri" pitchFamily="34" charset="0"/>
                <a:cs typeface="Arial" pitchFamily="34" charset="0"/>
              </a:rPr>
              <a:t>b) Mida el tiempo en la otra apófisis mastoides. El promedio normal de duración es de 18s;  si  dura menos se dice que está “acortada” y si dura más se dice que está “alargada”.</a:t>
            </a:r>
            <a:endParaRPr kumimoji="0" lang="es-ES" sz="22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200" b="0" i="0" u="none" strike="noStrike" cap="none" normalizeH="0" baseline="0" dirty="0" smtClean="0">
                <a:ln>
                  <a:noFill/>
                </a:ln>
                <a:solidFill>
                  <a:schemeClr val="tx1"/>
                </a:solidFill>
                <a:effectLst/>
                <a:ea typeface="Calibri" pitchFamily="34" charset="0"/>
                <a:cs typeface="Arial" pitchFamily="34" charset="0"/>
              </a:rPr>
              <a:t>c) Adicionalmente puede repetir la prueba, sosteniendo el diapasón contra su propia mastoides y anotar su tiempo de conducción ósea, para compararlo con los del examinado, asumiendo que su audición es normal. </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14296"/>
            <a:ext cx="864399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sz="3600" dirty="0"/>
              <a:t>NERVIO O RAMA VESTIBULAR</a:t>
            </a:r>
          </a:p>
        </p:txBody>
      </p:sp>
      <p:sp>
        <p:nvSpPr>
          <p:cNvPr id="3" name="2 Rectángulo"/>
          <p:cNvSpPr/>
          <p:nvPr/>
        </p:nvSpPr>
        <p:spPr>
          <a:xfrm>
            <a:off x="1571604" y="1071552"/>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96257" name="Rectangle 1"/>
          <p:cNvSpPr>
            <a:spLocks noChangeArrowheads="1"/>
          </p:cNvSpPr>
          <p:nvPr/>
        </p:nvSpPr>
        <p:spPr bwMode="auto">
          <a:xfrm>
            <a:off x="357158" y="2071684"/>
            <a:ext cx="850112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4500" marR="0" lvl="0" indent="-4445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Inspección de la cara y de los movimientos oculares. Observaremos si espontáneamente o al realizar la visión horizontal o vertical hacia las posiciones extremas, aparece un movimiento espontáneo del ojo, caracterizado por una fase lenta y una fase contraria a la anterior, rápida, que da nombre a la dirección.( </a:t>
            </a:r>
            <a:r>
              <a:rPr kumimoji="0" lang="es-ES" sz="2400" b="0" i="0" u="none" strike="noStrike" cap="none" normalizeH="0" baseline="0" dirty="0" err="1" smtClean="0">
                <a:ln>
                  <a:noFill/>
                </a:ln>
                <a:solidFill>
                  <a:schemeClr val="tx1"/>
                </a:solidFill>
                <a:effectLst/>
                <a:ea typeface="Calibri" pitchFamily="34" charset="0"/>
                <a:cs typeface="Arial" pitchFamily="34" charset="0"/>
              </a:rPr>
              <a:t>Nistagmo</a:t>
            </a:r>
            <a:r>
              <a:rPr kumimoji="0" lang="es-ES" sz="2400" b="0" i="0" u="none" strike="noStrike" cap="none" normalizeH="0" baseline="0" dirty="0" smtClean="0">
                <a:ln>
                  <a:noFill/>
                </a:ln>
                <a:solidFill>
                  <a:schemeClr val="tx1"/>
                </a:solidFill>
                <a:effectLst/>
                <a:ea typeface="Calibri" pitchFamily="34" charset="0"/>
                <a:cs typeface="Arial" pitchFamily="34" charset="0"/>
              </a:rPr>
              <a:t>).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101377" name="Rectangle 1"/>
          <p:cNvSpPr>
            <a:spLocks noChangeArrowheads="1"/>
          </p:cNvSpPr>
          <p:nvPr/>
        </p:nvSpPr>
        <p:spPr bwMode="auto">
          <a:xfrm>
            <a:off x="285720" y="928676"/>
            <a:ext cx="842968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2. Maniobra de </a:t>
            </a:r>
            <a:r>
              <a:rPr kumimoji="0" lang="es-ES" sz="2200" b="0" i="0" u="none" strike="noStrike" cap="none" normalizeH="0" baseline="0" dirty="0" err="1" smtClean="0">
                <a:ln>
                  <a:noFill/>
                </a:ln>
                <a:solidFill>
                  <a:schemeClr val="tx1"/>
                </a:solidFill>
                <a:effectLst/>
                <a:ea typeface="Calibri" pitchFamily="34" charset="0"/>
                <a:cs typeface="Arial" pitchFamily="34" charset="0"/>
              </a:rPr>
              <a:t>Romberg</a:t>
            </a:r>
            <a:r>
              <a:rPr kumimoji="0" lang="es-ES" sz="2200" b="0" i="0" u="none" strike="noStrike" cap="none" normalizeH="0" baseline="0" dirty="0" smtClean="0">
                <a:ln>
                  <a:noFill/>
                </a:ln>
                <a:solidFill>
                  <a:schemeClr val="tx1"/>
                </a:solidFill>
                <a:effectLst/>
                <a:ea typeface="Calibri" pitchFamily="34" charset="0"/>
                <a:cs typeface="Arial" pitchFamily="34" charset="0"/>
              </a:rPr>
              <a:t>. Descrita en el estudio de la taxia.</a:t>
            </a:r>
            <a:endParaRPr kumimoji="0" lang="es-ES" sz="2200" b="0" i="0" u="none" strike="noStrike" cap="none" normalizeH="0" baseline="0" dirty="0" smtClean="0">
              <a:ln>
                <a:noFill/>
              </a:ln>
              <a:solidFill>
                <a:schemeClr val="tx1"/>
              </a:solidFill>
              <a:effectLst/>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3. Prueba de desviación del índice, de </a:t>
            </a:r>
            <a:r>
              <a:rPr kumimoji="0" lang="es-ES" sz="2200" b="0" i="0" u="none" strike="noStrike" cap="none" normalizeH="0" baseline="0" dirty="0" err="1" smtClean="0">
                <a:ln>
                  <a:noFill/>
                </a:ln>
                <a:solidFill>
                  <a:schemeClr val="tx1"/>
                </a:solidFill>
                <a:effectLst/>
                <a:ea typeface="Calibri" pitchFamily="34" charset="0"/>
                <a:cs typeface="Arial" pitchFamily="34" charset="0"/>
              </a:rPr>
              <a:t>Bárány</a:t>
            </a:r>
            <a:r>
              <a:rPr kumimoji="0" lang="es-ES" sz="2200" b="0" i="0" u="none" strike="noStrike" cap="none" normalizeH="0" baseline="0" dirty="0" smtClean="0">
                <a:ln>
                  <a:noFill/>
                </a:ln>
                <a:solidFill>
                  <a:schemeClr val="tx1"/>
                </a:solidFill>
                <a:effectLst/>
                <a:ea typeface="Calibri" pitchFamily="34" charset="0"/>
                <a:cs typeface="Arial" pitchFamily="34" charset="0"/>
              </a:rPr>
              <a:t>: </a:t>
            </a:r>
            <a:endParaRPr kumimoji="0" lang="es-ES" sz="2200" b="0" i="0" u="none" strike="noStrike" cap="none" normalizeH="0" baseline="0" dirty="0" smtClean="0">
              <a:ln>
                <a:noFill/>
              </a:ln>
              <a:solidFill>
                <a:schemeClr val="tx1"/>
              </a:solidFill>
              <a:effectLst/>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4. Marcha. En los padecimientos </a:t>
            </a:r>
            <a:r>
              <a:rPr kumimoji="0" lang="es-ES" sz="2200" b="0" i="0" u="none" strike="noStrike" cap="none" normalizeH="0" baseline="0" dirty="0" err="1" smtClean="0">
                <a:ln>
                  <a:noFill/>
                </a:ln>
                <a:solidFill>
                  <a:schemeClr val="tx1"/>
                </a:solidFill>
                <a:effectLst/>
                <a:ea typeface="Calibri" pitchFamily="34" charset="0"/>
                <a:cs typeface="Arial" pitchFamily="34" charset="0"/>
              </a:rPr>
              <a:t>vestibulares</a:t>
            </a:r>
            <a:r>
              <a:rPr kumimoji="0" lang="es-ES" sz="2200" b="0" i="0" u="none" strike="noStrike" cap="none" normalizeH="0" baseline="0" dirty="0" smtClean="0">
                <a:ln>
                  <a:noFill/>
                </a:ln>
                <a:solidFill>
                  <a:schemeClr val="tx1"/>
                </a:solidFill>
                <a:effectLst/>
                <a:ea typeface="Calibri" pitchFamily="34" charset="0"/>
                <a:cs typeface="Arial" pitchFamily="34" charset="0"/>
              </a:rPr>
              <a:t> el sujeto adoptará una marcha zigzagueante, desviándose a uno u otro lado. </a:t>
            </a:r>
            <a:endParaRPr kumimoji="0" lang="es-ES" sz="2200" b="0" i="0" u="none" strike="noStrike" cap="none" normalizeH="0" baseline="0" dirty="0" smtClean="0">
              <a:ln>
                <a:noFill/>
              </a:ln>
              <a:solidFill>
                <a:schemeClr val="tx1"/>
              </a:solidFill>
              <a:effectLst/>
              <a:cs typeface="Arial" pitchFamily="34" charset="0"/>
            </a:endParaRPr>
          </a:p>
          <a:p>
            <a:pPr marL="355600" marR="0" lvl="0" indent="-355600"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5. Estrella de </a:t>
            </a:r>
            <a:r>
              <a:rPr kumimoji="0" lang="es-ES" sz="2200" b="0" i="0" u="none" strike="noStrike" cap="none" normalizeH="0" baseline="0" dirty="0" err="1" smtClean="0">
                <a:ln>
                  <a:noFill/>
                </a:ln>
                <a:solidFill>
                  <a:schemeClr val="tx1"/>
                </a:solidFill>
                <a:effectLst/>
                <a:ea typeface="Calibri" pitchFamily="34" charset="0"/>
                <a:cs typeface="Arial" pitchFamily="34" charset="0"/>
              </a:rPr>
              <a:t>Babinski</a:t>
            </a:r>
            <a:r>
              <a:rPr kumimoji="0" lang="es-ES" sz="2200" b="0" i="0" u="none" strike="noStrike" cap="none" normalizeH="0" baseline="0" dirty="0" smtClean="0">
                <a:ln>
                  <a:noFill/>
                </a:ln>
                <a:solidFill>
                  <a:schemeClr val="tx1"/>
                </a:solidFill>
                <a:effectLst/>
                <a:ea typeface="Calibri" pitchFamily="34" charset="0"/>
                <a:cs typeface="Arial" pitchFamily="34" charset="0"/>
              </a:rPr>
              <a:t>. Si a una persona con afección </a:t>
            </a:r>
            <a:r>
              <a:rPr kumimoji="0" lang="es-ES" sz="2200" b="0" i="0" u="none" strike="noStrike" cap="none" normalizeH="0" baseline="0" dirty="0" err="1" smtClean="0">
                <a:ln>
                  <a:noFill/>
                </a:ln>
                <a:solidFill>
                  <a:schemeClr val="tx1"/>
                </a:solidFill>
                <a:effectLst/>
                <a:ea typeface="Calibri" pitchFamily="34" charset="0"/>
                <a:cs typeface="Arial" pitchFamily="34" charset="0"/>
              </a:rPr>
              <a:t>vestibular</a:t>
            </a:r>
            <a:r>
              <a:rPr kumimoji="0" lang="es-ES" sz="2200" b="0" i="0" u="none" strike="noStrike" cap="none" normalizeH="0" baseline="0" dirty="0" smtClean="0">
                <a:ln>
                  <a:noFill/>
                </a:ln>
                <a:solidFill>
                  <a:schemeClr val="tx1"/>
                </a:solidFill>
                <a:effectLst/>
                <a:ea typeface="Calibri" pitchFamily="34" charset="0"/>
                <a:cs typeface="Arial" pitchFamily="34" charset="0"/>
              </a:rPr>
              <a:t>  se le vendan los ojos y se le ordena dar diez pasos hacia delante y diez pasos hacia atrás varias veces sucesivas, se verá cómo cada vez va desviándose de la línea inicial, siempre en el mismo sentido, como si estuviera caminando siguiendo los radios de una estrella, y pudiendo terminar de marchar completamente de espaldas a la dirección en que comenzó a caminar de frente(fig. 15.21). </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p:cNvPicPr>
            <a:picLocks noChangeAspect="1" noChangeArrowheads="1"/>
          </p:cNvPicPr>
          <p:nvPr/>
        </p:nvPicPr>
        <p:blipFill>
          <a:blip r:embed="rId2"/>
          <a:srcRect l="23357" t="10885" r="37304" b="9651"/>
          <a:stretch>
            <a:fillRect/>
          </a:stretch>
        </p:blipFill>
        <p:spPr bwMode="auto">
          <a:xfrm>
            <a:off x="2285984" y="214296"/>
            <a:ext cx="4071966" cy="46445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357290" y="785800"/>
            <a:ext cx="7000924" cy="156966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bg1"/>
                </a:solidFill>
                <a:effectLst/>
                <a:ea typeface="Calibri" pitchFamily="34" charset="0"/>
                <a:cs typeface="Arial" pitchFamily="34" charset="0"/>
              </a:rPr>
              <a:t>NERVIOS GLOSOFARÍNGEO, NEUMOGÁSTRICO (VAGO) Y ACCESORIO</a:t>
            </a:r>
            <a:endParaRPr kumimoji="0" lang="es-ES" sz="3200" b="0" i="0" u="none" strike="noStrike" cap="none" normalizeH="0" baseline="0" dirty="0" smtClean="0">
              <a:ln>
                <a:noFill/>
              </a:ln>
              <a:solidFill>
                <a:schemeClr val="bg1"/>
              </a:solidFill>
              <a:effectLst/>
              <a:cs typeface="Arial" pitchFamily="34" charset="0"/>
            </a:endParaRPr>
          </a:p>
        </p:txBody>
      </p:sp>
      <p:sp>
        <p:nvSpPr>
          <p:cNvPr id="3" name="2 Rectángulo"/>
          <p:cNvSpPr/>
          <p:nvPr/>
        </p:nvSpPr>
        <p:spPr>
          <a:xfrm>
            <a:off x="3071802" y="2714626"/>
            <a:ext cx="3827073" cy="646331"/>
          </a:xfrm>
          <a:prstGeom prst="rect">
            <a:avLst/>
          </a:prstGeom>
        </p:spPr>
        <p:txBody>
          <a:bodyPr wrap="none">
            <a:spAutoFit/>
          </a:bodyPr>
          <a:lstStyle/>
          <a:p>
            <a:r>
              <a:rPr kumimoji="0" lang="es-ES" sz="3600" b="0" i="0" u="none" strike="noStrike" cap="none" normalizeH="0" baseline="0" dirty="0" smtClean="0">
                <a:ln>
                  <a:noFill/>
                </a:ln>
                <a:solidFill>
                  <a:schemeClr val="tx1"/>
                </a:solidFill>
                <a:effectLst/>
                <a:ea typeface="Calibri" pitchFamily="34" charset="0"/>
                <a:cs typeface="Arial" pitchFamily="34" charset="0"/>
              </a:rPr>
              <a:t>IX, X Y XI PARES</a:t>
            </a:r>
            <a:endParaRPr lang="es-ES" sz="3600" dirty="0"/>
          </a:p>
        </p:txBody>
      </p:sp>
    </p:spTree>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38455" y="50004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104449" name="Rectangle 1"/>
          <p:cNvSpPr>
            <a:spLocks noChangeArrowheads="1"/>
          </p:cNvSpPr>
          <p:nvPr/>
        </p:nvSpPr>
        <p:spPr bwMode="auto">
          <a:xfrm>
            <a:off x="0" y="988516"/>
            <a:ext cx="842968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Fenómeno de Vernet:</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a) Se pide al sujeto abrir bien la boca.</a:t>
            </a:r>
            <a:endParaRPr kumimoji="0" lang="es-ES" sz="2400" b="0" i="0" u="none" strike="noStrike" cap="none" normalizeH="0" baseline="0" dirty="0" smtClean="0">
              <a:ln>
                <a:noFill/>
              </a:ln>
              <a:solidFill>
                <a:schemeClr val="tx1"/>
              </a:solidFill>
              <a:effectLst/>
              <a:cs typeface="Arial" pitchFamily="34" charset="0"/>
            </a:endParaRPr>
          </a:p>
          <a:p>
            <a:pPr marL="812800" lvl="1" indent="-355600"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ea typeface="Calibri" pitchFamily="34" charset="0"/>
                <a:cs typeface="Arial" pitchFamily="34" charset="0"/>
              </a:rPr>
              <a:t>b) Se ordena decir “</a:t>
            </a:r>
            <a:r>
              <a:rPr kumimoji="0" lang="es-ES" sz="2400" b="0" i="0" u="none" strike="noStrike" cap="none" normalizeH="0" baseline="0" dirty="0" err="1" smtClean="0">
                <a:ln>
                  <a:noFill/>
                </a:ln>
                <a:solidFill>
                  <a:schemeClr val="tx1"/>
                </a:solidFill>
                <a:effectLst/>
                <a:ea typeface="Calibri" pitchFamily="34" charset="0"/>
                <a:cs typeface="Arial" pitchFamily="34" charset="0"/>
              </a:rPr>
              <a:t>aaaa</a:t>
            </a:r>
            <a:r>
              <a:rPr kumimoji="0" lang="es-ES" sz="2400" b="0" i="0" u="none" strike="noStrike" cap="none" normalizeH="0" baseline="0" dirty="0" smtClean="0">
                <a:ln>
                  <a:noFill/>
                </a:ln>
                <a:solidFill>
                  <a:schemeClr val="tx1"/>
                </a:solidFill>
                <a:effectLst/>
                <a:ea typeface="Calibri" pitchFamily="34" charset="0"/>
                <a:cs typeface="Arial" pitchFamily="34" charset="0"/>
              </a:rPr>
              <a:t>” mientras usted observa la pared posterior de la faringe. Normalmente se produce contracción de la pared posterior de la faringe, lo que no ocurre cuando el IX par está lesionado.</a:t>
            </a:r>
            <a:endParaRPr kumimoji="0" lang="es-ES" sz="24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Reflejo faríngeo. A continuación toque un lado de la pared posterior de la faringe con un depresor de madera o aplicador. La respuesta normal es la contracción inmediata de la pared posterior de la faringe, con o sin náuseas. </a:t>
            </a:r>
            <a:endParaRPr kumimoji="0" lang="es-ES" sz="2400" b="0" i="0" u="none" strike="noStrike" cap="none" normalizeH="0" baseline="0" dirty="0" smtClean="0">
              <a:ln>
                <a:noFill/>
              </a:ln>
              <a:solidFill>
                <a:schemeClr val="tx1"/>
              </a:solidFill>
              <a:effectLst/>
              <a:cs typeface="Arial" pitchFamily="34" charset="0"/>
            </a:endParaRPr>
          </a:p>
        </p:txBody>
      </p:sp>
      <p:sp>
        <p:nvSpPr>
          <p:cNvPr id="4" name="3 Rectángulo"/>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s-ES" sz="3200" dirty="0"/>
              <a:t>NERVIO GLOSOFARÍNGEO: IX PAR</a:t>
            </a:r>
          </a:p>
        </p:txBody>
      </p:sp>
    </p:spTree>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103425" name="Rectangle 1"/>
          <p:cNvSpPr>
            <a:spLocks noChangeArrowheads="1"/>
          </p:cNvSpPr>
          <p:nvPr/>
        </p:nvSpPr>
        <p:spPr bwMode="auto">
          <a:xfrm>
            <a:off x="214282" y="1000114"/>
            <a:ext cx="850112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3. Exploración del gusto en el tercio posterior de la lengua. Se usa la misma técnica descrita antes para el VII par.</a:t>
            </a:r>
          </a:p>
          <a:p>
            <a:pPr marL="355600" marR="0" lvl="0" indent="-35560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4. Exploración del reflejo del seno carotídeo. La presión cuidadosa no muy intensa ni prolongada sobre el seno carotídeo, produce normalmente disminución de la frecuencia  del pulso, caída de la presión arterial, y si el reflejo es muy intenso, síncope y pérdida del conocimiento del sujeto. </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843967"/>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106497" name="Rectangle 1"/>
          <p:cNvSpPr>
            <a:spLocks noChangeArrowheads="1"/>
          </p:cNvSpPr>
          <p:nvPr/>
        </p:nvSpPr>
        <p:spPr bwMode="auto">
          <a:xfrm>
            <a:off x="214282" y="1512884"/>
            <a:ext cx="85725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Examen del velo del paladar y la úvula. Generalmente se aprovecha la exploración del fenómeno de Vernet para el IX par, ya que la técnica es la misma; lo que varía es la observación, que en lugar de centrar la atención en la pared posterior de la faringe, se observa la úvula y los dos velos, derecho e izquierdo, del paladar.</a:t>
            </a:r>
            <a:endParaRPr kumimoji="0" lang="es-ES" sz="2400" b="0" i="0" u="none" strike="noStrike" cap="none" normalizeH="0" baseline="0" dirty="0" smtClean="0">
              <a:ln>
                <a:noFill/>
              </a:ln>
              <a:solidFill>
                <a:schemeClr val="tx1"/>
              </a:solidFill>
              <a:effectLst/>
              <a:cs typeface="Arial" pitchFamily="34" charset="0"/>
            </a:endParaRPr>
          </a:p>
          <a:p>
            <a:pPr marL="355600" marR="0" lvl="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Cuando se ordena al paciente que con la boca abierta diga “</a:t>
            </a:r>
            <a:r>
              <a:rPr kumimoji="0" lang="es-ES" sz="2400" b="0" i="0" u="none" strike="noStrike" cap="none" normalizeH="0" baseline="0" dirty="0" err="1" smtClean="0">
                <a:ln>
                  <a:noFill/>
                </a:ln>
                <a:solidFill>
                  <a:schemeClr val="tx1"/>
                </a:solidFill>
                <a:effectLst/>
                <a:ea typeface="Calibri" pitchFamily="34" charset="0"/>
                <a:cs typeface="Arial" pitchFamily="34" charset="0"/>
              </a:rPr>
              <a:t>aaaa</a:t>
            </a:r>
            <a:r>
              <a:rPr kumimoji="0" lang="es-ES" sz="2400" b="0" i="0" u="none" strike="noStrike" cap="none" normalizeH="0" baseline="0" dirty="0" smtClean="0">
                <a:ln>
                  <a:noFill/>
                </a:ln>
                <a:solidFill>
                  <a:schemeClr val="tx1"/>
                </a:solidFill>
                <a:effectLst/>
                <a:ea typeface="Calibri" pitchFamily="34" charset="0"/>
                <a:cs typeface="Arial" pitchFamily="34" charset="0"/>
              </a:rPr>
              <a:t>”, normalmente se eleva el velo en toda su extensión y la úvula se mantiene en el centro. </a:t>
            </a:r>
            <a:endParaRPr kumimoji="0" lang="es-ES" sz="2400" b="0" i="0" u="none" strike="noStrike" cap="none" normalizeH="0" baseline="0" dirty="0" smtClean="0">
              <a:ln>
                <a:noFill/>
              </a:ln>
              <a:solidFill>
                <a:schemeClr val="tx1"/>
              </a:solidFill>
              <a:effectLst/>
              <a:cs typeface="Arial" pitchFamily="34" charset="0"/>
            </a:endParaRPr>
          </a:p>
        </p:txBody>
      </p:sp>
      <p:sp>
        <p:nvSpPr>
          <p:cNvPr id="4" name="Rectangle 1"/>
          <p:cNvSpPr>
            <a:spLocks noChangeArrowheads="1"/>
          </p:cNvSpPr>
          <p:nvPr/>
        </p:nvSpPr>
        <p:spPr bwMode="auto">
          <a:xfrm>
            <a:off x="0" y="0"/>
            <a:ext cx="9144000" cy="5847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bg1"/>
                </a:solidFill>
                <a:effectLst/>
                <a:ea typeface="Calibri" pitchFamily="34" charset="0"/>
                <a:cs typeface="Arial" pitchFamily="34" charset="0"/>
              </a:rPr>
              <a:t>NERVIO NEUMOGÁSTRICO (VAGO): X PAR</a:t>
            </a:r>
            <a:endParaRPr kumimoji="0" lang="es-ES" sz="4800" b="0" i="0" u="none" strike="noStrike" cap="none" normalizeH="0" baseline="0" dirty="0" smtClean="0">
              <a:ln>
                <a:noFill/>
              </a:ln>
              <a:solidFill>
                <a:schemeClr val="bg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8"/>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105473" name="Rectangle 1"/>
          <p:cNvSpPr>
            <a:spLocks noChangeArrowheads="1"/>
          </p:cNvSpPr>
          <p:nvPr/>
        </p:nvSpPr>
        <p:spPr bwMode="auto">
          <a:xfrm>
            <a:off x="285720" y="969899"/>
            <a:ext cx="857256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2. Exploración del reflejo faríngeo. </a:t>
            </a:r>
            <a:endParaRPr kumimoji="0" lang="es-ES" sz="22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3. Exploración del reflejo del seno carotídeo. </a:t>
            </a:r>
            <a:endParaRPr kumimoji="0" lang="es-ES" sz="22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4. Exploración del reflejo </a:t>
            </a:r>
            <a:r>
              <a:rPr kumimoji="0" lang="es-ES" sz="2200" b="0" i="0" u="none" strike="noStrike" cap="none" normalizeH="0" baseline="0" dirty="0" err="1" smtClean="0">
                <a:ln>
                  <a:noFill/>
                </a:ln>
                <a:solidFill>
                  <a:schemeClr val="tx1"/>
                </a:solidFill>
                <a:effectLst/>
                <a:ea typeface="Calibri" pitchFamily="34" charset="0"/>
                <a:cs typeface="Arial" pitchFamily="34" charset="0"/>
              </a:rPr>
              <a:t>oculocardiaco</a:t>
            </a:r>
            <a:r>
              <a:rPr kumimoji="0" lang="es-ES" sz="2200" b="0" i="0" u="none" strike="noStrike" cap="none" normalizeH="0" baseline="0" dirty="0" smtClean="0">
                <a:ln>
                  <a:noFill/>
                </a:ln>
                <a:solidFill>
                  <a:schemeClr val="tx1"/>
                </a:solidFill>
                <a:effectLst/>
                <a:ea typeface="Calibri" pitchFamily="34" charset="0"/>
                <a:cs typeface="Arial" pitchFamily="34" charset="0"/>
              </a:rPr>
              <a:t>. Con el sujeto acostado en decúbito supino y con sus ojos cerrados, se hace presión sobre los globos oculares con la yema de los dedos pulgares durante minutos. Previamente se ha tomado el pulso radial y se ha anotado su frecuencia. Después de la compresión ocular debe registrarse una bradicardia.</a:t>
            </a:r>
            <a:endParaRPr kumimoji="0" lang="es-ES" sz="22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5. Examen de las cuerdas vocales mediante el laringoscopio. Observe si las dos cuerdas se mueven, si hay parálisis o </a:t>
            </a:r>
            <a:r>
              <a:rPr kumimoji="0" lang="es-ES" sz="2200" b="0" i="0" u="none" strike="noStrike" cap="none" normalizeH="0" baseline="0" dirty="0" err="1" smtClean="0">
                <a:ln>
                  <a:noFill/>
                </a:ln>
                <a:solidFill>
                  <a:schemeClr val="tx1"/>
                </a:solidFill>
                <a:effectLst/>
                <a:ea typeface="Calibri" pitchFamily="34" charset="0"/>
                <a:cs typeface="Arial" pitchFamily="34" charset="0"/>
              </a:rPr>
              <a:t>paresia</a:t>
            </a:r>
            <a:r>
              <a:rPr kumimoji="0" lang="es-ES" sz="2200" b="0" i="0" u="none" strike="noStrike" cap="none" normalizeH="0" baseline="0" dirty="0" smtClean="0">
                <a:ln>
                  <a:noFill/>
                </a:ln>
                <a:solidFill>
                  <a:schemeClr val="tx1"/>
                </a:solidFill>
                <a:effectLst/>
                <a:ea typeface="Calibri" pitchFamily="34" charset="0"/>
                <a:cs typeface="Arial" pitchFamily="34" charset="0"/>
              </a:rPr>
              <a:t> de una de las dos. </a:t>
            </a:r>
            <a:endParaRPr kumimoji="0" lang="es-ES" sz="22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0" y="0"/>
            <a:ext cx="9144000" cy="5847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i="0" u="none" strike="noStrike" cap="none" normalizeH="0" baseline="0" dirty="0" smtClean="0">
                <a:ln>
                  <a:noFill/>
                </a:ln>
                <a:solidFill>
                  <a:schemeClr val="bg1"/>
                </a:solidFill>
                <a:effectLst/>
                <a:latin typeface="Arial" pitchFamily="34" charset="0"/>
                <a:ea typeface="Calibri" pitchFamily="34" charset="0"/>
                <a:cs typeface="Arial" pitchFamily="34" charset="0"/>
              </a:rPr>
              <a:t>NERVIO ACCESORIO: XI PAR</a:t>
            </a:r>
            <a:endParaRPr kumimoji="0" lang="es-ES" sz="4800" i="0" u="none" strike="noStrike" cap="none" normalizeH="0" baseline="0" dirty="0" smtClean="0">
              <a:ln>
                <a:noFill/>
              </a:ln>
              <a:solidFill>
                <a:schemeClr val="bg1"/>
              </a:solidFill>
              <a:effectLst/>
              <a:latin typeface="Arial" pitchFamily="34" charset="0"/>
              <a:cs typeface="Arial" pitchFamily="34" charset="0"/>
            </a:endParaRPr>
          </a:p>
        </p:txBody>
      </p:sp>
      <p:sp>
        <p:nvSpPr>
          <p:cNvPr id="4" name="3 Rectángulo"/>
          <p:cNvSpPr/>
          <p:nvPr/>
        </p:nvSpPr>
        <p:spPr>
          <a:xfrm>
            <a:off x="1571604" y="642924"/>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110595" name="Rectangle 3"/>
          <p:cNvSpPr>
            <a:spLocks noChangeArrowheads="1"/>
          </p:cNvSpPr>
          <p:nvPr/>
        </p:nvSpPr>
        <p:spPr bwMode="auto">
          <a:xfrm>
            <a:off x="214282" y="1214428"/>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4500" marR="0" lvl="0" indent="-4445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Se inspecciona la región cervical y la nuca, en busca de asimetría o flacidez de los músculos esternocleidomastoideo y trapecio y de atrofia o </a:t>
            </a:r>
            <a:r>
              <a:rPr kumimoji="0" lang="es-ES" sz="2400" b="0" i="0" u="none" strike="noStrike" cap="none" normalizeH="0" baseline="0" dirty="0" err="1" smtClean="0">
                <a:ln>
                  <a:noFill/>
                </a:ln>
                <a:solidFill>
                  <a:schemeClr val="tx1"/>
                </a:solidFill>
                <a:effectLst/>
                <a:ea typeface="Calibri" pitchFamily="34" charset="0"/>
                <a:cs typeface="Arial" pitchFamily="34" charset="0"/>
              </a:rPr>
              <a:t>fasciculaciones</a:t>
            </a:r>
            <a:r>
              <a:rPr kumimoji="0" lang="es-ES" sz="2400" b="0" i="0" u="none" strike="noStrike" cap="none" normalizeH="0" baseline="0" dirty="0" smtClean="0">
                <a:ln>
                  <a:noFill/>
                </a:ln>
                <a:solidFill>
                  <a:schemeClr val="tx1"/>
                </a:solidFill>
                <a:effectLst/>
                <a:ea typeface="Calibri" pitchFamily="34" charset="0"/>
                <a:cs typeface="Arial" pitchFamily="34" charset="0"/>
              </a:rPr>
              <a:t> de alguno de ellos.</a:t>
            </a:r>
            <a:endParaRPr kumimoji="0" lang="es-ES" sz="2400" b="0" i="0" u="none" strike="noStrike" cap="none" normalizeH="0" baseline="0" dirty="0" smtClean="0">
              <a:ln>
                <a:noFill/>
              </a:ln>
              <a:solidFill>
                <a:schemeClr val="tx1"/>
              </a:solidFill>
              <a:effectLst/>
              <a:cs typeface="Arial" pitchFamily="34" charset="0"/>
            </a:endParaRPr>
          </a:p>
          <a:p>
            <a:pPr marL="444500" marR="0" lvl="0" indent="-4445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Se palpan estos músculos para comprobar su tono o flacidez.</a:t>
            </a:r>
            <a:endParaRPr kumimoji="0" lang="es-ES" sz="2400" b="0" i="0" u="none" strike="noStrike" cap="none" normalizeH="0" baseline="0" dirty="0" smtClean="0">
              <a:ln>
                <a:noFill/>
              </a:ln>
              <a:solidFill>
                <a:schemeClr val="tx1"/>
              </a:solidFill>
              <a:effectLst/>
              <a:cs typeface="Arial" pitchFamily="34" charset="0"/>
            </a:endParaRPr>
          </a:p>
          <a:p>
            <a:pPr marL="444500" marR="0" lvl="0" indent="-4445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3. Se le ordena al sujeto que eleve ambos hombros, poniendo el examinador las manos sobre ellos y oponiéndose al movimiento, con el objeto de explorar la fuerza muscular segmentaria de cada trapecio.</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928676"/>
            <a:ext cx="8643998"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5. Prueba del talón-rodilla. Se realiza con el sujeto acostado en decúbito dorsal, nunca de pie, se le invita a tocar, con el talón de un pie, la rodilla opuesta. Realiza de forma alternante con las dos piernas y lo más rápido posible, primeramente mirando y luego sin mirar (fig. 14.4). </a:t>
            </a:r>
          </a:p>
          <a:p>
            <a:pPr marL="355600" marR="0" lvl="0" indent="-355600" algn="just" defTabSz="914400" rtl="0" eaLnBrk="1" fontAlgn="base" latinLnBrk="0" hangingPunct="1">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ea typeface="Calibri" pitchFamily="34" charset="0"/>
                <a:cs typeface="Arial" pitchFamily="34" charset="0"/>
              </a:rPr>
              <a:t>6. </a:t>
            </a:r>
            <a:r>
              <a:rPr kumimoji="0" lang="es-ES" sz="2200" b="0" i="0" u="none" strike="noStrike" cap="none" normalizeH="0" baseline="0" dirty="0" err="1" smtClean="0">
                <a:ln>
                  <a:noFill/>
                </a:ln>
                <a:solidFill>
                  <a:schemeClr val="tx1"/>
                </a:solidFill>
                <a:effectLst/>
                <a:ea typeface="Calibri" pitchFamily="34" charset="0"/>
                <a:cs typeface="Arial" pitchFamily="34" charset="0"/>
              </a:rPr>
              <a:t>Diadococinesia</a:t>
            </a:r>
            <a:r>
              <a:rPr kumimoji="0" lang="es-ES" sz="2200" b="0" i="0" u="none" strike="noStrike" cap="none" normalizeH="0" baseline="0" dirty="0" smtClean="0">
                <a:ln>
                  <a:noFill/>
                </a:ln>
                <a:solidFill>
                  <a:schemeClr val="tx1"/>
                </a:solidFill>
                <a:effectLst/>
                <a:ea typeface="Calibri" pitchFamily="34" charset="0"/>
                <a:cs typeface="Arial" pitchFamily="34" charset="0"/>
              </a:rPr>
              <a:t>. Con el sujeto sentado y la palma de ambas manos descansando sobre los muslos, se le ordena que las manos roten simultáneamente para tocar los muslos con su cara palmar alternando con su cara dorsal, lo más rápido posible, primero con los ojos abiertos y después, cerrando los ojos. </a:t>
            </a:r>
            <a:endParaRPr kumimoji="0" lang="es-ES" sz="2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14282" y="142858"/>
            <a:ext cx="8680005"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2800" b="0" i="0" u="none" strike="noStrike" cap="none" normalizeH="0" baseline="0" dirty="0" smtClean="0">
                <a:ln>
                  <a:noFill/>
                </a:ln>
                <a:solidFill>
                  <a:schemeClr val="bg1"/>
                </a:solidFill>
                <a:effectLst/>
                <a:ea typeface="Calibri" pitchFamily="34" charset="0"/>
                <a:cs typeface="Arial" pitchFamily="34" charset="0"/>
              </a:rPr>
              <a:t>EXPLORACIÓN DE LA COORDINACIÓN DINÁMICA</a:t>
            </a:r>
            <a:endParaRPr kumimoji="0" lang="es-ES" sz="4400" b="0" i="0" u="none" strike="noStrike" cap="none" normalizeH="0" baseline="0" dirty="0" smtClean="0">
              <a:ln>
                <a:noFill/>
              </a:ln>
              <a:solidFill>
                <a:schemeClr val="bg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357158" y="1000114"/>
            <a:ext cx="850112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4500" marR="0" lvl="0" indent="-44450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4. Se le ordena al sujeto rotar la cabeza, oponiéndose el examinador al movimiento, con una mano apoyada en el mentón de aquel y observando la fuerza muscular con que se pretende realizar el movimiento, y la contracción o no del músculo esternocleidomastoideo del lado opuesto.</a:t>
            </a:r>
            <a:endParaRPr kumimoji="0" lang="es-ES" sz="2400" b="0" i="0" u="none" strike="noStrike" cap="none" normalizeH="0" baseline="0" dirty="0" smtClean="0">
              <a:ln>
                <a:noFill/>
              </a:ln>
              <a:solidFill>
                <a:schemeClr val="tx1"/>
              </a:solidFill>
              <a:effectLst/>
              <a:cs typeface="Arial" pitchFamily="34" charset="0"/>
            </a:endParaRPr>
          </a:p>
          <a:p>
            <a:pPr marL="444500" marR="0" lvl="0" indent="-4445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5. Se le ordena al sujeto que flexione su cabeza sobre el pecho y se opone resistencia con una mano en el mentón a ese movimiento, la cabeza se desviará hacia el lado paralizado. </a:t>
            </a:r>
            <a:endParaRPr kumimoji="0" lang="es-ES" sz="24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85720" y="214296"/>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0" y="0"/>
            <a:ext cx="9144000" cy="5847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bg1"/>
                </a:solidFill>
                <a:effectLst/>
                <a:ea typeface="Calibri" pitchFamily="34" charset="0"/>
                <a:cs typeface="Arial" pitchFamily="34" charset="0"/>
              </a:rPr>
              <a:t>NERVIO HIPOGLOSO: XII  PAR</a:t>
            </a:r>
            <a:endParaRPr kumimoji="0" lang="es-ES" sz="4800" b="0" i="0" u="none" strike="noStrike" cap="none" normalizeH="0" baseline="0" dirty="0" smtClean="0">
              <a:ln>
                <a:noFill/>
              </a:ln>
              <a:solidFill>
                <a:schemeClr val="bg1"/>
              </a:solidFill>
              <a:effectLst/>
              <a:cs typeface="Arial" pitchFamily="34" charset="0"/>
            </a:endParaRPr>
          </a:p>
        </p:txBody>
      </p:sp>
      <p:sp>
        <p:nvSpPr>
          <p:cNvPr id="3" name="2 Rectángulo"/>
          <p:cNvSpPr/>
          <p:nvPr/>
        </p:nvSpPr>
        <p:spPr>
          <a:xfrm>
            <a:off x="1571604" y="642924"/>
            <a:ext cx="6205545"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3200" i="0" u="none" strike="noStrike" normalizeH="0" baseline="0" dirty="0" smtClean="0">
                <a:ea typeface="Calibri" pitchFamily="34" charset="0"/>
                <a:cs typeface="Arial" pitchFamily="34" charset="0"/>
              </a:rPr>
              <a:t>TÉCNICAS DE EXPLORACIÓN </a:t>
            </a:r>
            <a:endParaRPr kumimoji="0" lang="es-ES" i="0" u="none" strike="noStrike" normalizeH="0" baseline="0" dirty="0" smtClean="0">
              <a:cs typeface="Arial" pitchFamily="34" charset="0"/>
            </a:endParaRPr>
          </a:p>
        </p:txBody>
      </p:sp>
      <p:sp>
        <p:nvSpPr>
          <p:cNvPr id="108546" name="Rectangle 2"/>
          <p:cNvSpPr>
            <a:spLocks noChangeArrowheads="1"/>
          </p:cNvSpPr>
          <p:nvPr/>
        </p:nvSpPr>
        <p:spPr bwMode="auto">
          <a:xfrm>
            <a:off x="285720" y="1285866"/>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Trofismo y simetría de la lengua; </a:t>
            </a:r>
            <a:r>
              <a:rPr kumimoji="0" lang="es-ES" sz="2000" b="0" i="0" u="none" strike="noStrike" cap="none" normalizeH="0" baseline="0" dirty="0" err="1" smtClean="0">
                <a:ln>
                  <a:noFill/>
                </a:ln>
                <a:solidFill>
                  <a:schemeClr val="tx1"/>
                </a:solidFill>
                <a:effectLst/>
                <a:ea typeface="Calibri" pitchFamily="34" charset="0"/>
                <a:cs typeface="Arial" pitchFamily="34" charset="0"/>
              </a:rPr>
              <a:t>fasciculaciones</a:t>
            </a:r>
            <a:r>
              <a:rPr kumimoji="0" lang="es-ES" sz="2000" b="0" i="0" u="none" strike="noStrike" cap="none" normalizeH="0" baseline="0" dirty="0" smtClean="0">
                <a:ln>
                  <a:noFill/>
                </a:ln>
                <a:solidFill>
                  <a:schemeClr val="tx1"/>
                </a:solidFill>
                <a:effectLst/>
                <a:ea typeface="Calibri" pitchFamily="34" charset="0"/>
                <a:cs typeface="Arial" pitchFamily="34" charset="0"/>
              </a:rPr>
              <a:t>: se le ordena a la persona abrir la boca y se observa la lengua y si sus dos mitades son iguales y simétricas o si hay atrofia de alguna de sus dos mitades. Se observa, además, la existencia o no de </a:t>
            </a:r>
            <a:r>
              <a:rPr kumimoji="0" lang="es-ES" sz="2000" b="0" i="0" u="none" strike="noStrike" cap="none" normalizeH="0" baseline="0" dirty="0" err="1" smtClean="0">
                <a:ln>
                  <a:noFill/>
                </a:ln>
                <a:solidFill>
                  <a:schemeClr val="tx1"/>
                </a:solidFill>
                <a:effectLst/>
                <a:ea typeface="Calibri" pitchFamily="34" charset="0"/>
                <a:cs typeface="Arial" pitchFamily="34" charset="0"/>
              </a:rPr>
              <a:t>fasciculaciones</a:t>
            </a:r>
            <a:r>
              <a:rPr kumimoji="0" lang="es-ES" sz="2000" b="0" i="0" u="none" strike="noStrike" cap="none" normalizeH="0" baseline="0" dirty="0" smtClean="0">
                <a:ln>
                  <a:noFill/>
                </a:ln>
                <a:solidFill>
                  <a:schemeClr val="tx1"/>
                </a:solidFill>
                <a:effectLst/>
                <a:ea typeface="Calibri" pitchFamily="34" charset="0"/>
                <a:cs typeface="Arial" pitchFamily="34" charset="0"/>
              </a:rPr>
              <a:t>.</a:t>
            </a:r>
          </a:p>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endParaRPr kumimoji="0" lang="es-ES" sz="20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2. Posición de la lengua: se le ordena al sujeto que saque la lengua y se observa si la punta está en el centro o se desvía hacia un lado. </a:t>
            </a:r>
          </a:p>
          <a:p>
            <a:pPr marL="355600" marR="0" lvl="0" indent="-35560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Arial" pitchFamily="34" charset="0"/>
              </a:rPr>
              <a:t>3. Fuerza muscular segmentaria: la fuerza muscular segmentaria de la lengua se explora ordenándole al sujeto que presione con la lengua una de las mejillas contra las cuales el examinador ha colocado sus dedos o mano por fuera. </a:t>
            </a:r>
            <a:endParaRPr kumimoji="0" lang="es-ES"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428610"/>
            <a:ext cx="7428637" cy="769441"/>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lvl="0" fontAlgn="base">
              <a:spcBef>
                <a:spcPct val="0"/>
              </a:spcBef>
              <a:spcAft>
                <a:spcPct val="0"/>
              </a:spcAft>
            </a:pPr>
            <a:r>
              <a:rPr kumimoji="0" lang="es-ES" sz="4400" i="0" u="none" strike="noStrike" normalizeH="0" baseline="0" dirty="0" smtClean="0">
                <a:ea typeface="Calibri" pitchFamily="34" charset="0"/>
                <a:cs typeface="Arial" pitchFamily="34" charset="0"/>
              </a:rPr>
              <a:t>ESTUDIO INDEPENDIENTE</a:t>
            </a:r>
            <a:endParaRPr kumimoji="0" lang="es-ES" sz="2800" i="0" u="none" strike="noStrike" normalizeH="0" baseline="0" dirty="0" smtClean="0">
              <a:cs typeface="Arial" pitchFamily="34" charset="0"/>
            </a:endParaRPr>
          </a:p>
        </p:txBody>
      </p:sp>
      <p:sp>
        <p:nvSpPr>
          <p:cNvPr id="112641" name="Rectangle 1"/>
          <p:cNvSpPr>
            <a:spLocks noChangeArrowheads="1"/>
          </p:cNvSpPr>
          <p:nvPr/>
        </p:nvSpPr>
        <p:spPr bwMode="auto">
          <a:xfrm>
            <a:off x="642910" y="2000246"/>
            <a:ext cx="77153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GUÍA Y REGISTRO DE LA EXPLORACIÓN DEL SISTEMA NERVIOSO</a:t>
            </a:r>
          </a:p>
          <a:p>
            <a:pPr marL="355600" marR="0" lvl="0" indent="-3556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s-ES" sz="2400" b="0" i="0" u="none" strike="noStrike" cap="none" normalizeH="0" baseline="0" dirty="0" smtClean="0">
              <a:ln>
                <a:noFill/>
              </a:ln>
              <a:solidFill>
                <a:schemeClr val="tx1"/>
              </a:solidFill>
              <a:effectLst/>
              <a:ea typeface="Calibri" pitchFamily="34" charset="0"/>
              <a:cs typeface="Arial" pitchFamily="34" charset="0"/>
            </a:endParaRPr>
          </a:p>
          <a:p>
            <a:pPr marL="355600" indent="-355600" algn="just" fontAlgn="base">
              <a:spcBef>
                <a:spcPct val="0"/>
              </a:spcBef>
              <a:spcAft>
                <a:spcPct val="0"/>
              </a:spcAft>
              <a:buFont typeface="Arial" pitchFamily="34" charset="0"/>
              <a:buChar char="•"/>
            </a:pPr>
            <a:r>
              <a:rPr lang="es-ES" sz="2400" dirty="0"/>
              <a:t>GUÍA Y REGISTRO DE LA EXPLORACIÓNDE LOS PARES CRANEALES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0232" y="642924"/>
            <a:ext cx="4107215" cy="769441"/>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fontAlgn="base">
              <a:spcBef>
                <a:spcPct val="0"/>
              </a:spcBef>
              <a:spcAft>
                <a:spcPct val="0"/>
              </a:spcAft>
            </a:pPr>
            <a:r>
              <a:rPr kumimoji="0" lang="es-ES" sz="4400" i="0" u="none" strike="noStrike" normalizeH="0" baseline="0" dirty="0" smtClean="0">
                <a:ea typeface="Calibri" pitchFamily="34" charset="0"/>
                <a:cs typeface="Arial" pitchFamily="34" charset="0"/>
              </a:rPr>
              <a:t>BIBLIOGRAFIA</a:t>
            </a:r>
            <a:endParaRPr kumimoji="0" lang="es-ES" sz="2800" i="0" u="none" strike="noStrike" normalizeH="0" baseline="0" dirty="0" smtClean="0">
              <a:cs typeface="Arial" pitchFamily="34" charset="0"/>
            </a:endParaRPr>
          </a:p>
        </p:txBody>
      </p:sp>
      <p:sp>
        <p:nvSpPr>
          <p:cNvPr id="3" name="CuadroTexto 1"/>
          <p:cNvSpPr txBox="1"/>
          <p:nvPr/>
        </p:nvSpPr>
        <p:spPr>
          <a:xfrm>
            <a:off x="571472" y="1928808"/>
            <a:ext cx="8143900" cy="1569660"/>
          </a:xfrm>
          <a:prstGeom prst="rect">
            <a:avLst/>
          </a:prstGeom>
          <a:noFill/>
        </p:spPr>
        <p:txBody>
          <a:bodyPr wrap="square" rtlCol="0">
            <a:spAutoFit/>
          </a:bodyPr>
          <a:lstStyle/>
          <a:p>
            <a:r>
              <a:rPr lang="es-ES" sz="2400" b="1" dirty="0"/>
              <a:t>PROPEDÉUTICA </a:t>
            </a:r>
            <a:r>
              <a:rPr lang="es-ES" sz="2400" b="1" dirty="0" smtClean="0"/>
              <a:t>CLÍNICA Y SEMIOLOGÍA MÉDICA</a:t>
            </a:r>
            <a:r>
              <a:rPr lang="es-ES" sz="2400" dirty="0" smtClean="0"/>
              <a:t>, </a:t>
            </a:r>
          </a:p>
          <a:p>
            <a:r>
              <a:rPr lang="es-ES" sz="2400" dirty="0" smtClean="0"/>
              <a:t>Tomo 1; Raimundo </a:t>
            </a:r>
            <a:r>
              <a:rPr lang="es-ES" sz="2400" dirty="0"/>
              <a:t>Llanio Navarro y coautores, </a:t>
            </a:r>
            <a:r>
              <a:rPr lang="es-ES" sz="2400" dirty="0" smtClean="0"/>
              <a:t>2003; </a:t>
            </a:r>
          </a:p>
          <a:p>
            <a:r>
              <a:rPr lang="es-ES" sz="2400" dirty="0" smtClean="0"/>
              <a:t>Capítulo 14, pág. 154 - 180</a:t>
            </a:r>
          </a:p>
          <a:p>
            <a:r>
              <a:rPr lang="es-ES" sz="2400" dirty="0" smtClean="0"/>
              <a:t>Capítulo 15, pág.. 181 - 215</a:t>
            </a: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514</TotalTime>
  <Words>6102</Words>
  <Application>Microsoft Office PowerPoint</Application>
  <PresentationFormat>Presentación en pantalla (16:9)</PresentationFormat>
  <Paragraphs>275</Paragraphs>
  <Slides>93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93</vt:i4>
      </vt:variant>
    </vt:vector>
  </HeadingPairs>
  <TitlesOfParts>
    <vt:vector size="101" baseType="lpstr">
      <vt:lpstr>SimSun</vt:lpstr>
      <vt:lpstr>Arial</vt:lpstr>
      <vt:lpstr>Calibri</vt:lpstr>
      <vt:lpstr>Times New Roman</vt:lpstr>
      <vt:lpstr>Verdana</vt:lpstr>
      <vt:lpstr>Wingdings</vt:lpstr>
      <vt:lpstr>Wingdings 2</vt:lpstr>
      <vt:lpstr>Solsticio</vt:lpstr>
      <vt:lpstr>EXAMEN FÍSICO PARTICULAR  DEL SISTEMA NERVIOSO. TAXIA, PRAXIA, MOTILIDAD, TONO Y TROFISMO, REFLECTIVIDAD,  SENSIBILIDAD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 FÍSICO PARTICULAR  DEL SISTEMA NERVIOSO. TAXIA, PRAXIA, MOTILIDAD, TONO Y TROFISMO, REFLECTIVIDAD,  SENSIBILIDAD</dc:title>
  <dc:creator>Ernesto R. Conyedo</dc:creator>
  <cp:lastModifiedBy>Dr</cp:lastModifiedBy>
  <cp:revision>21</cp:revision>
  <dcterms:created xsi:type="dcterms:W3CDTF">2019-03-30T13:33:16Z</dcterms:created>
  <dcterms:modified xsi:type="dcterms:W3CDTF">2018-06-14T00:54:06Z</dcterms:modified>
</cp:coreProperties>
</file>