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29/05/2019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EXAMEN FÍSICO NORMAL DEL SOMA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1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Mediciones.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Se observa si hay diferenciasen la longitud de los miembros.</a:t>
            </a:r>
          </a:p>
          <a:p>
            <a:r>
              <a:rPr lang="es-ES" dirty="0"/>
              <a:t> </a:t>
            </a:r>
            <a:r>
              <a:rPr lang="es-ES" dirty="0" smtClean="0"/>
              <a:t>              miembros superiores</a:t>
            </a:r>
          </a:p>
          <a:p>
            <a:pPr lvl="0"/>
            <a:r>
              <a:rPr lang="es-ES" dirty="0">
                <a:solidFill>
                  <a:prstClr val="black"/>
                </a:solidFill>
              </a:rPr>
              <a:t>Completo: de la tuberosidad mayor del húmero al proceso </a:t>
            </a:r>
            <a:r>
              <a:rPr lang="es-ES" dirty="0" err="1">
                <a:solidFill>
                  <a:prstClr val="black"/>
                </a:solidFill>
              </a:rPr>
              <a:t>estiloideo</a:t>
            </a:r>
            <a:r>
              <a:rPr lang="es-ES" dirty="0">
                <a:solidFill>
                  <a:prstClr val="black"/>
                </a:solidFill>
              </a:rPr>
              <a:t> del radio o desde el proceso acromial a la punta del segundo dedo.</a:t>
            </a:r>
          </a:p>
          <a:p>
            <a:pPr lvl="0"/>
            <a:r>
              <a:rPr lang="es-ES" dirty="0">
                <a:solidFill>
                  <a:prstClr val="black"/>
                </a:solidFill>
              </a:rPr>
              <a:t>Brazo: del proceso acromial o la tuberosidad del húmero al proceso </a:t>
            </a:r>
            <a:r>
              <a:rPr lang="es-ES" dirty="0" err="1">
                <a:solidFill>
                  <a:prstClr val="black"/>
                </a:solidFill>
              </a:rPr>
              <a:t>olecraneal</a:t>
            </a:r>
            <a:r>
              <a:rPr lang="es-ES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es-ES" dirty="0">
                <a:solidFill>
                  <a:prstClr val="black"/>
                </a:solidFill>
              </a:rPr>
              <a:t>Antebrazo: del </a:t>
            </a:r>
            <a:r>
              <a:rPr lang="es-ES" dirty="0" err="1">
                <a:solidFill>
                  <a:prstClr val="black"/>
                </a:solidFill>
              </a:rPr>
              <a:t>olécranon</a:t>
            </a:r>
            <a:r>
              <a:rPr lang="es-ES" dirty="0">
                <a:solidFill>
                  <a:prstClr val="black"/>
                </a:solidFill>
              </a:rPr>
              <a:t> al proceso </a:t>
            </a:r>
            <a:r>
              <a:rPr lang="es-ES" dirty="0" err="1">
                <a:solidFill>
                  <a:prstClr val="black"/>
                </a:solidFill>
              </a:rPr>
              <a:t>estiloideo</a:t>
            </a:r>
            <a:r>
              <a:rPr lang="es-ES" dirty="0">
                <a:solidFill>
                  <a:prstClr val="black"/>
                </a:solidFill>
              </a:rPr>
              <a:t> de la </a:t>
            </a:r>
            <a:r>
              <a:rPr lang="es-ES" dirty="0" err="1">
                <a:solidFill>
                  <a:prstClr val="black"/>
                </a:solidFill>
              </a:rPr>
              <a:t>ulna</a:t>
            </a:r>
            <a:r>
              <a:rPr lang="es-ES" dirty="0">
                <a:solidFill>
                  <a:prstClr val="black"/>
                </a:solidFill>
              </a:rPr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44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Miembros inferiores:</a:t>
            </a:r>
          </a:p>
          <a:p>
            <a:pPr lvl="0"/>
            <a:r>
              <a:rPr lang="es-ES" dirty="0">
                <a:solidFill>
                  <a:prstClr val="black"/>
                </a:solidFill>
              </a:rPr>
              <a:t>Completo: de la espina </a:t>
            </a:r>
            <a:r>
              <a:rPr lang="es-ES" dirty="0" err="1">
                <a:solidFill>
                  <a:prstClr val="black"/>
                </a:solidFill>
              </a:rPr>
              <a:t>ilicaca</a:t>
            </a:r>
            <a:r>
              <a:rPr lang="es-ES" dirty="0">
                <a:solidFill>
                  <a:prstClr val="black"/>
                </a:solidFill>
              </a:rPr>
              <a:t> anterosuperior o el </a:t>
            </a:r>
            <a:r>
              <a:rPr lang="es-ES" dirty="0" err="1">
                <a:solidFill>
                  <a:prstClr val="black"/>
                </a:solidFill>
              </a:rPr>
              <a:t>trocanter</a:t>
            </a:r>
            <a:r>
              <a:rPr lang="es-ES" dirty="0">
                <a:solidFill>
                  <a:prstClr val="black"/>
                </a:solidFill>
              </a:rPr>
              <a:t> mayor al </a:t>
            </a:r>
            <a:r>
              <a:rPr lang="es-ES" dirty="0" err="1">
                <a:solidFill>
                  <a:prstClr val="black"/>
                </a:solidFill>
              </a:rPr>
              <a:t>maleolo</a:t>
            </a:r>
            <a:r>
              <a:rPr lang="es-ES" dirty="0">
                <a:solidFill>
                  <a:prstClr val="black"/>
                </a:solidFill>
              </a:rPr>
              <a:t> tibial.</a:t>
            </a:r>
          </a:p>
          <a:p>
            <a:pPr lvl="0"/>
            <a:r>
              <a:rPr lang="es-ES" dirty="0">
                <a:solidFill>
                  <a:prstClr val="black"/>
                </a:solidFill>
              </a:rPr>
              <a:t>Muslo: de la espina iliaca anterosuperior o del </a:t>
            </a:r>
            <a:r>
              <a:rPr lang="es-ES" dirty="0" err="1">
                <a:solidFill>
                  <a:prstClr val="black"/>
                </a:solidFill>
              </a:rPr>
              <a:t>trocacanter</a:t>
            </a:r>
            <a:r>
              <a:rPr lang="es-ES" dirty="0">
                <a:solidFill>
                  <a:prstClr val="black"/>
                </a:solidFill>
              </a:rPr>
              <a:t> mayor al cóndilo medio de la rodilla.</a:t>
            </a:r>
          </a:p>
          <a:p>
            <a:pPr lvl="0"/>
            <a:r>
              <a:rPr lang="es-ES" dirty="0">
                <a:solidFill>
                  <a:prstClr val="black"/>
                </a:solidFill>
              </a:rPr>
              <a:t>Pierna: del cóndilo medio de la rodilla al </a:t>
            </a:r>
            <a:r>
              <a:rPr lang="es-ES" dirty="0" err="1">
                <a:solidFill>
                  <a:prstClr val="black"/>
                </a:solidFill>
              </a:rPr>
              <a:t>maleolo</a:t>
            </a:r>
            <a:r>
              <a:rPr lang="es-ES" dirty="0">
                <a:solidFill>
                  <a:prstClr val="black"/>
                </a:solidFill>
              </a:rPr>
              <a:t> tibial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459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S" sz="4000" dirty="0" smtClean="0"/>
              <a:t>Examen físico de los músculos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                              inspección:</a:t>
            </a:r>
          </a:p>
          <a:p>
            <a:r>
              <a:rPr lang="es-ES" dirty="0" smtClean="0"/>
              <a:t>Volumen muscular.</a:t>
            </a:r>
          </a:p>
          <a:p>
            <a:r>
              <a:rPr lang="es-ES" dirty="0" smtClean="0"/>
              <a:t>Presencia de atrofias o tumoraciones.</a:t>
            </a:r>
          </a:p>
          <a:p>
            <a:r>
              <a:rPr lang="es-ES" dirty="0" smtClean="0"/>
              <a:t>Movimientos activos de los músculos.</a:t>
            </a:r>
          </a:p>
          <a:p>
            <a:r>
              <a:rPr lang="es-ES" dirty="0"/>
              <a:t> </a:t>
            </a:r>
            <a:r>
              <a:rPr lang="es-ES" dirty="0" smtClean="0"/>
              <a:t>              palpación:</a:t>
            </a:r>
          </a:p>
          <a:p>
            <a:r>
              <a:rPr lang="es-ES" dirty="0" smtClean="0"/>
              <a:t>Dolor a la palpación.</a:t>
            </a:r>
          </a:p>
          <a:p>
            <a:r>
              <a:rPr lang="es-ES" dirty="0" smtClean="0"/>
              <a:t>Consistencia.</a:t>
            </a:r>
          </a:p>
          <a:p>
            <a:r>
              <a:rPr lang="es-ES" dirty="0" smtClean="0"/>
              <a:t>Movilidad pasiva.</a:t>
            </a:r>
          </a:p>
          <a:p>
            <a:r>
              <a:rPr lang="es-ES" dirty="0" smtClean="0"/>
              <a:t>Fuerza muscular oponiendo resistencia al movimiento.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33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         mediciones:</a:t>
            </a:r>
          </a:p>
          <a:p>
            <a:r>
              <a:rPr lang="es-ES" dirty="0" smtClean="0"/>
              <a:t>Se determina la circunferencia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473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examen físico de la columna vertebral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Inspección: </a:t>
            </a:r>
          </a:p>
          <a:p>
            <a:r>
              <a:rPr lang="es-ES" dirty="0" smtClean="0"/>
              <a:t>1- de pie, de frente y en posición de firme:  Se observa la simetría y alineación de hombros, pelvis y rodillas. Los huesos, músculos y relieves óseos deben ser simétricos.</a:t>
            </a:r>
          </a:p>
          <a:p>
            <a:r>
              <a:rPr lang="es-ES" dirty="0" smtClean="0"/>
              <a:t>2- de perfil: observar la alineación y curvaturas de la CV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0544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4400" dirty="0">
                <a:solidFill>
                  <a:prstClr val="black"/>
                </a:solidFill>
                <a:ea typeface="+mj-ea"/>
                <a:cs typeface="+mj-cs"/>
              </a:rPr>
              <a:t>Curvaturas normales de la CV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Cervical y lumbar: cóncavas.</a:t>
            </a:r>
          </a:p>
          <a:p>
            <a:pPr marL="0" indent="0">
              <a:buNone/>
            </a:pPr>
            <a:r>
              <a:rPr lang="es-ES" dirty="0" smtClean="0"/>
              <a:t>Dorsal: convexa </a:t>
            </a:r>
          </a:p>
          <a:p>
            <a:pPr marL="0" indent="0">
              <a:buNone/>
            </a:pPr>
            <a:r>
              <a:rPr lang="es-ES" sz="4400" dirty="0" smtClean="0"/>
              <a:t>Curvaturas anormales</a:t>
            </a:r>
          </a:p>
          <a:p>
            <a:pPr marL="0" indent="0">
              <a:buNone/>
            </a:pPr>
            <a:r>
              <a:rPr lang="es-ES" dirty="0" smtClean="0"/>
              <a:t>lordosis: exageración de la concavidad lumbar.</a:t>
            </a:r>
          </a:p>
          <a:p>
            <a:pPr marL="0" indent="0">
              <a:buNone/>
            </a:pPr>
            <a:r>
              <a:rPr lang="es-ES" dirty="0" smtClean="0"/>
              <a:t>Cifosis: exageración de la curvatura dorsal.</a:t>
            </a:r>
          </a:p>
          <a:p>
            <a:pPr marL="0" indent="0">
              <a:buNone/>
            </a:pPr>
            <a:r>
              <a:rPr lang="es-ES" dirty="0" smtClean="0"/>
              <a:t>Giba: proyección hacia atrás de la CV</a:t>
            </a:r>
          </a:p>
        </p:txBody>
      </p:sp>
    </p:spTree>
    <p:extLst>
      <p:ext uri="{BB962C8B-B14F-4D97-AF65-F5344CB8AC3E}">
        <p14:creationId xmlns:p14="http://schemas.microsoft.com/office/powerpoint/2010/main" val="225446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3- de pie en posición de firme de espaldas al examinador: </a:t>
            </a:r>
          </a:p>
          <a:p>
            <a:r>
              <a:rPr lang="es-ES" dirty="0" smtClean="0"/>
              <a:t>Simetría de la columna, hombros, escápulas, crestas iliacas, glúteos y rodillas.</a:t>
            </a:r>
          </a:p>
          <a:p>
            <a:r>
              <a:rPr lang="es-ES" dirty="0" smtClean="0"/>
              <a:t>La CV debe ser recta.</a:t>
            </a:r>
          </a:p>
          <a:p>
            <a:r>
              <a:rPr lang="es-ES" dirty="0" smtClean="0"/>
              <a:t>La pelvis debe alinearse horizontalmente.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84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4- se pide que se incline hacia delante: se observa por la espalda y de perfil.</a:t>
            </a:r>
          </a:p>
          <a:p>
            <a:r>
              <a:rPr lang="es-ES" dirty="0" smtClean="0"/>
              <a:t>Observe la facilidad de movimientos, las curvaturas de la CV, la orientación de la CV y escápulas.</a:t>
            </a:r>
          </a:p>
          <a:p>
            <a:r>
              <a:rPr lang="es-ES" dirty="0" smtClean="0"/>
              <a:t>Por detrás la CV es convexa, regular, las vértebras en la línea media y las escapulas en la misma línea horizontal.</a:t>
            </a:r>
          </a:p>
          <a:p>
            <a:r>
              <a:rPr lang="es-ES" dirty="0" smtClean="0"/>
              <a:t>De perfil se observa una curva regular.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817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Exploración de los movimientos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Flexión: inclinación hacia delante.</a:t>
            </a:r>
          </a:p>
          <a:p>
            <a:r>
              <a:rPr lang="es-ES" dirty="0" smtClean="0"/>
              <a:t>Extensión: inclinación hacia atrás.</a:t>
            </a:r>
          </a:p>
          <a:p>
            <a:r>
              <a:rPr lang="es-ES" dirty="0" smtClean="0"/>
              <a:t>Lateralización derecha e izquierda.</a:t>
            </a:r>
          </a:p>
          <a:p>
            <a:r>
              <a:rPr lang="es-ES" smtClean="0"/>
              <a:t>rotación: </a:t>
            </a:r>
            <a:r>
              <a:rPr lang="es-ES" dirty="0" smtClean="0"/>
              <a:t>rotar la cabeza y hombros en bloque hacia la derecha y la izquierda.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362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dirty="0" smtClean="0"/>
              <a:t>palpación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s-ES" dirty="0" smtClean="0"/>
              <a:t>Músculos de la cintura escapular y pelviana: buscar dolor, tumefacción o atrofias.</a:t>
            </a:r>
          </a:p>
          <a:p>
            <a:r>
              <a:rPr lang="es-ES" dirty="0" smtClean="0"/>
              <a:t>CV con la punta de los dedos: busque dolor o deformidades, comprimir y desplazar las apófisis espinosas. </a:t>
            </a:r>
          </a:p>
          <a:p>
            <a:r>
              <a:rPr lang="es-ES" dirty="0" smtClean="0"/>
              <a:t>Comprimir los puntos entre dos apófisis espinosas a 2 cm de la línea media a cada lado.</a:t>
            </a:r>
          </a:p>
          <a:p>
            <a:r>
              <a:rPr lang="es-ES" dirty="0" smtClean="0"/>
              <a:t>Palpar los músculos </a:t>
            </a:r>
            <a:r>
              <a:rPr lang="es-ES" dirty="0" err="1" smtClean="0"/>
              <a:t>paraespinales</a:t>
            </a:r>
            <a:r>
              <a:rPr lang="es-ES" dirty="0" smtClean="0"/>
              <a:t>.</a:t>
            </a:r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5623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PREGUNTAS GENERALES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TIENE DOLOR O INFLAMACIÓN EN ALGUNA EXTREMIDAD O CUANDO SE MUEVE.</a:t>
            </a:r>
          </a:p>
          <a:p>
            <a:r>
              <a:rPr lang="es-ES" dirty="0" smtClean="0"/>
              <a:t>EL DOLOR AFECTA SUS ACTIVIDADES DIARIAS.</a:t>
            </a:r>
          </a:p>
          <a:p>
            <a:r>
              <a:rPr lang="es-ES" dirty="0" smtClean="0"/>
              <a:t>TIENE HISTORIA DE LESIONES EN ALGÚN MÚSCULO, HUESO O ARTICULACIÓN.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865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golpea con la palma o martillo suavemente a lo largo de la CV.</a:t>
            </a:r>
          </a:p>
          <a:p>
            <a:r>
              <a:rPr lang="es-ES" dirty="0" smtClean="0"/>
              <a:t>Se realizan los movimientos pasivos de cada segmento de la CV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84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Evaluar la fuerza muscular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Levantar la cabeza y hombros en decúbito prono, oponiéndose al movimiento presionando sobre las escápulas.</a:t>
            </a:r>
          </a:p>
          <a:p>
            <a:r>
              <a:rPr lang="es-ES" dirty="0" smtClean="0"/>
              <a:t>Movimientos de rotación espinal  presionando el hombro izquierdo y derecho respectivamente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66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-243408"/>
            <a:ext cx="8229600" cy="1143000"/>
          </a:xfrm>
        </p:spPr>
        <p:txBody>
          <a:bodyPr/>
          <a:lstStyle/>
          <a:p>
            <a:r>
              <a:rPr lang="es-ES" dirty="0" smtClean="0"/>
              <a:t>Columna cervical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INSPECCIÓN: el paciente sentado: movilidad activa: flexión, extensión, lateralización y rotación de la columna; así como rotación de la cabeza.</a:t>
            </a:r>
          </a:p>
          <a:p>
            <a:r>
              <a:rPr lang="es-ES" dirty="0" smtClean="0"/>
              <a:t>MOVILIDAD: </a:t>
            </a:r>
          </a:p>
          <a:p>
            <a:r>
              <a:rPr lang="es-ES" dirty="0" smtClean="0"/>
              <a:t>flexión: debe tocar con la barbilla la horquilla esternal.</a:t>
            </a:r>
          </a:p>
          <a:p>
            <a:r>
              <a:rPr lang="es-ES" dirty="0" smtClean="0"/>
              <a:t>extensión: debe alcanzar al menos 18 cm entre la barbilla y la horquilla esternal.</a:t>
            </a:r>
          </a:p>
          <a:p>
            <a:r>
              <a:rPr lang="es-ES" dirty="0" smtClean="0"/>
              <a:t>Lateralización: pegar la oreja al hombro sin mover éste. </a:t>
            </a:r>
          </a:p>
          <a:p>
            <a:r>
              <a:rPr lang="es-ES" dirty="0" smtClean="0"/>
              <a:t>Rotación: girar la cabeza a la derecha y la izquierda.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548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Fuerza muscular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s-ES" dirty="0" smtClean="0"/>
              <a:t>Flexión : se presiona sobre la frente.</a:t>
            </a:r>
          </a:p>
          <a:p>
            <a:r>
              <a:rPr lang="es-ES" dirty="0" smtClean="0"/>
              <a:t>Extensión: se presiona sobre el occipucio.</a:t>
            </a:r>
          </a:p>
          <a:p>
            <a:r>
              <a:rPr lang="es-ES" dirty="0" smtClean="0"/>
              <a:t>Lateralización: se presiona sobre las regiones occipitales derecha e izquierda respectivamente.</a:t>
            </a:r>
          </a:p>
          <a:p>
            <a:r>
              <a:rPr lang="es-ES" dirty="0" smtClean="0"/>
              <a:t>Rotación: se presiona con ambas manos sobre los temporales.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517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EXPLORACIÓN DE LA COLUMNA DORSAL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s-ES" dirty="0" smtClean="0"/>
              <a:t>Inspección: de perfil es ligeramente convexa y de espaldas recta.</a:t>
            </a:r>
          </a:p>
          <a:p>
            <a:r>
              <a:rPr lang="es-ES" dirty="0" smtClean="0"/>
              <a:t>Palpación y percusión: se busca la presencia de dolor, deformidades, tumefacción.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417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EXPLORACIÓN DE LA COLUMNA LUMBOSACRA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es-ES" dirty="0" smtClean="0"/>
              <a:t>Inspección: de pie e inclinado hacia delante, de perfil se observa si hay rectificación de la curvatura de la CLS. En posición erecta se observa si los pliegues glúteos están al mismo nivel.</a:t>
            </a:r>
          </a:p>
          <a:p>
            <a:r>
              <a:rPr lang="es-ES" dirty="0" smtClean="0"/>
              <a:t>Palpación: de las apófisis espinosas y los músculos paravertebrales.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9328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S" sz="4000" dirty="0" smtClean="0"/>
              <a:t>ARTICULACIÓN DEL HOMBRO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 INSPECCIÓN:  de frente, se busca simetría de ambos hombros y su postura (erectos, caídos o encorvados), se observa la piel sobre las clavículas ( tumefacción, cambios de coloración). MOVILIDAD: </a:t>
            </a:r>
          </a:p>
          <a:p>
            <a:pPr lvl="1"/>
            <a:r>
              <a:rPr lang="es-ES" dirty="0" smtClean="0"/>
              <a:t>Flexión: 180 grados</a:t>
            </a:r>
          </a:p>
          <a:p>
            <a:pPr lvl="1"/>
            <a:r>
              <a:rPr lang="es-ES" dirty="0" smtClean="0"/>
              <a:t>Extensión: 50 grados</a:t>
            </a:r>
          </a:p>
          <a:p>
            <a:pPr lvl="1"/>
            <a:r>
              <a:rPr lang="es-ES" dirty="0" smtClean="0"/>
              <a:t>Abducción: 180 grados.</a:t>
            </a:r>
          </a:p>
          <a:p>
            <a:pPr lvl="1"/>
            <a:r>
              <a:rPr lang="es-ES" dirty="0" smtClean="0"/>
              <a:t>Adducción: 50 grados.</a:t>
            </a:r>
          </a:p>
          <a:p>
            <a:pPr lvl="1"/>
            <a:r>
              <a:rPr lang="es-ES" dirty="0" smtClean="0"/>
              <a:t>Rotación externa: 90 grados</a:t>
            </a:r>
          </a:p>
          <a:p>
            <a:pPr lvl="1"/>
            <a:r>
              <a:rPr lang="es-ES" dirty="0" smtClean="0"/>
              <a:t>Rotación interna: 90 grados</a:t>
            </a:r>
          </a:p>
        </p:txBody>
      </p:sp>
    </p:spTree>
    <p:extLst>
      <p:ext uri="{BB962C8B-B14F-4D97-AF65-F5344CB8AC3E}">
        <p14:creationId xmlns:p14="http://schemas.microsoft.com/office/powerpoint/2010/main" val="290692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PALPACIÓN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Se exploran todas las estructuras que conforman la articulación:</a:t>
            </a:r>
          </a:p>
          <a:p>
            <a:r>
              <a:rPr lang="es-ES" dirty="0" smtClean="0"/>
              <a:t>Art </a:t>
            </a:r>
            <a:r>
              <a:rPr lang="es-ES" dirty="0" err="1" smtClean="0"/>
              <a:t>acromioclavicular</a:t>
            </a:r>
            <a:r>
              <a:rPr lang="es-ES" dirty="0" smtClean="0"/>
              <a:t>.</a:t>
            </a:r>
          </a:p>
          <a:p>
            <a:r>
              <a:rPr lang="es-ES" dirty="0" smtClean="0"/>
              <a:t>Art </a:t>
            </a:r>
            <a:r>
              <a:rPr lang="es-ES" dirty="0" err="1" smtClean="0"/>
              <a:t>escapulohumeral</a:t>
            </a:r>
            <a:r>
              <a:rPr lang="es-ES" dirty="0" smtClean="0"/>
              <a:t>.</a:t>
            </a:r>
          </a:p>
          <a:p>
            <a:r>
              <a:rPr lang="es-ES" dirty="0" smtClean="0"/>
              <a:t>Tuberosidad mayor del húmero.</a:t>
            </a:r>
          </a:p>
          <a:p>
            <a:r>
              <a:rPr lang="es-ES" dirty="0" smtClean="0"/>
              <a:t>Tendón del </a:t>
            </a:r>
            <a:r>
              <a:rPr lang="es-ES" dirty="0" err="1" smtClean="0"/>
              <a:t>bicep</a:t>
            </a:r>
            <a:r>
              <a:rPr lang="es-ES" dirty="0" smtClean="0"/>
              <a:t> y músculo deltoides.</a:t>
            </a:r>
          </a:p>
          <a:p>
            <a:r>
              <a:rPr lang="es-ES" dirty="0" smtClean="0"/>
              <a:t>La clavícula en toda su extensión.</a:t>
            </a:r>
          </a:p>
          <a:p>
            <a:r>
              <a:rPr lang="es-ES" dirty="0" smtClean="0"/>
              <a:t>Explora la movilidad pasiva si es necesario.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685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EVALUACIÓN DE LA FUERZA MUSCULAR: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1545"/>
            <a:ext cx="8229600" cy="4525963"/>
          </a:xfrm>
        </p:spPr>
        <p:txBody>
          <a:bodyPr/>
          <a:lstStyle/>
          <a:p>
            <a:r>
              <a:rPr lang="es-ES" dirty="0" err="1" smtClean="0"/>
              <a:t>See</a:t>
            </a:r>
            <a:r>
              <a:rPr lang="es-ES" dirty="0" smtClean="0"/>
              <a:t> explora </a:t>
            </a:r>
            <a:r>
              <a:rPr lang="es-ES" dirty="0" err="1" smtClean="0"/>
              <a:t>oponiendose</a:t>
            </a:r>
            <a:r>
              <a:rPr lang="es-ES" dirty="0" smtClean="0"/>
              <a:t> a los movimientos de flexión, extensión, </a:t>
            </a:r>
            <a:r>
              <a:rPr lang="es-ES" dirty="0" err="1" smtClean="0"/>
              <a:t>adducción</a:t>
            </a:r>
            <a:r>
              <a:rPr lang="es-ES" dirty="0" smtClean="0"/>
              <a:t> y abducción.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065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ARTICULACIÓN DEL CODO.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Está formada por las articulaciones húmero-radial, húmero cubital y radio-cubital superior.</a:t>
            </a:r>
          </a:p>
          <a:p>
            <a:r>
              <a:rPr lang="es-ES" dirty="0" smtClean="0"/>
              <a:t>inspección:</a:t>
            </a:r>
          </a:p>
          <a:p>
            <a:pPr marL="0" indent="0">
              <a:buNone/>
            </a:pPr>
            <a:r>
              <a:rPr lang="es-ES" dirty="0" smtClean="0"/>
              <a:t>    normalmente tiene ligera abducción.</a:t>
            </a:r>
          </a:p>
          <a:p>
            <a:r>
              <a:rPr lang="es-ES" dirty="0" smtClean="0"/>
              <a:t>Movilidad:</a:t>
            </a:r>
          </a:p>
          <a:p>
            <a:pPr marL="0" indent="0">
              <a:buNone/>
            </a:pPr>
            <a:r>
              <a:rPr lang="es-ES" dirty="0" smtClean="0"/>
              <a:t>   Flexión-extensión.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Supinación-´pronación.</a:t>
            </a:r>
          </a:p>
          <a:p>
            <a:pPr marL="0" indent="0">
              <a:buNone/>
            </a:pPr>
            <a:r>
              <a:rPr lang="es-ES" dirty="0" smtClean="0"/>
              <a:t>Se exploran todos los movimientos de forma pasiva.</a:t>
            </a:r>
          </a:p>
          <a:p>
            <a:r>
              <a:rPr lang="es-ES" dirty="0" smtClean="0"/>
              <a:t>Palpación: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se explora toda el área articular en busca de dolor, tumefacción, deformidades.</a:t>
            </a:r>
          </a:p>
          <a:p>
            <a:pPr marL="0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2104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OBSERVACIONES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ALGUNA DEFORMIDAD APARENTE.</a:t>
            </a:r>
          </a:p>
          <a:p>
            <a:r>
              <a:rPr lang="es-ES" dirty="0" smtClean="0"/>
              <a:t>MARCHA.</a:t>
            </a:r>
          </a:p>
          <a:p>
            <a:r>
              <a:rPr lang="es-ES" dirty="0" smtClean="0"/>
              <a:t>ESTACIÓN DE PIE</a:t>
            </a:r>
          </a:p>
          <a:p>
            <a:r>
              <a:rPr lang="es-ES" dirty="0" smtClean="0"/>
              <a:t>ALINEACIÓN CORPORAL.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65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es-ES" dirty="0" smtClean="0"/>
              <a:t>Fuerza muscular: se explora oponiéndose a los movimientos de flexión extensión y supinación pronación.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3867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S" sz="3600" dirty="0" smtClean="0"/>
              <a:t>ARTICULACIÓN COXOFEMORAL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 smtClean="0"/>
              <a:t>                           Inspección: </a:t>
            </a:r>
          </a:p>
          <a:p>
            <a:r>
              <a:rPr lang="es-ES" dirty="0" smtClean="0"/>
              <a:t>Explorar la marcha y la estancia, así como los movimientos activos</a:t>
            </a:r>
          </a:p>
          <a:p>
            <a:pPr marL="0" indent="0">
              <a:buNone/>
            </a:pPr>
            <a:r>
              <a:rPr lang="es-ES" dirty="0" smtClean="0"/>
              <a:t>                          Movilidad:</a:t>
            </a:r>
          </a:p>
          <a:p>
            <a:r>
              <a:rPr lang="es-ES" dirty="0" smtClean="0"/>
              <a:t>Flexión: 120 grados.</a:t>
            </a:r>
          </a:p>
          <a:p>
            <a:r>
              <a:rPr lang="es-ES" dirty="0" smtClean="0"/>
              <a:t>Extensión: 15 grados.</a:t>
            </a:r>
          </a:p>
          <a:p>
            <a:r>
              <a:rPr lang="es-ES" dirty="0" smtClean="0"/>
              <a:t>Abducción: 45 grados.</a:t>
            </a:r>
          </a:p>
          <a:p>
            <a:r>
              <a:rPr lang="es-ES" dirty="0" smtClean="0"/>
              <a:t>Adducción: 30 grados.</a:t>
            </a:r>
          </a:p>
          <a:p>
            <a:r>
              <a:rPr lang="es-ES" dirty="0" smtClean="0"/>
              <a:t>Rotación interna: 30 grados.</a:t>
            </a:r>
          </a:p>
          <a:p>
            <a:r>
              <a:rPr lang="es-ES" dirty="0" smtClean="0"/>
              <a:t>Rotación externa 40 grados.</a:t>
            </a:r>
          </a:p>
          <a:p>
            <a:r>
              <a:rPr lang="es-ES" dirty="0" smtClean="0"/>
              <a:t>Rotación sobre su eje: 90 grados.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697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                             Palpación:</a:t>
            </a:r>
          </a:p>
          <a:p>
            <a:r>
              <a:rPr lang="es-ES" dirty="0" smtClean="0"/>
              <a:t>Se busca tumefacción, dolor, cambios de temperatura. Se examina toda el área articular y los músculos de la cadera, muslos y nalgas.</a:t>
            </a:r>
          </a:p>
          <a:p>
            <a:r>
              <a:rPr lang="es-ES" dirty="0" smtClean="0"/>
              <a:t>Evaluación de la fuerza muscular:</a:t>
            </a:r>
          </a:p>
          <a:p>
            <a:r>
              <a:rPr lang="es-ES" dirty="0" smtClean="0"/>
              <a:t>Se explora oponiéndose a los movimientos de flexión, extensión, abducción y </a:t>
            </a:r>
            <a:r>
              <a:rPr lang="es-ES" dirty="0" err="1" smtClean="0"/>
              <a:t>adducción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74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Articulación de la rodilla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5174035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                              Inspección:</a:t>
            </a:r>
          </a:p>
          <a:p>
            <a:r>
              <a:rPr lang="es-ES" dirty="0" smtClean="0"/>
              <a:t>Se evalúa desde la marcha en el EF general.</a:t>
            </a:r>
          </a:p>
          <a:p>
            <a:r>
              <a:rPr lang="es-ES" dirty="0" smtClean="0"/>
              <a:t>De frente observe la alineación, relieves óseos y depresiones, si hay deformaciones, </a:t>
            </a:r>
            <a:r>
              <a:rPr lang="es-ES" dirty="0" err="1" smtClean="0"/>
              <a:t>borramiento</a:t>
            </a:r>
            <a:r>
              <a:rPr lang="es-ES" dirty="0" smtClean="0"/>
              <a:t> del relieve articular o atrofia del cuádriceps, normalmente las rodillas tienen un ligero </a:t>
            </a:r>
            <a:r>
              <a:rPr lang="es-ES" dirty="0" err="1" smtClean="0"/>
              <a:t>valgus</a:t>
            </a:r>
            <a:r>
              <a:rPr lang="es-ES" dirty="0" smtClean="0"/>
              <a:t> (ángulo hacia afuera de 175 grados)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74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Movilidad </a:t>
            </a:r>
          </a:p>
          <a:p>
            <a:r>
              <a:rPr lang="es-ES" dirty="0" smtClean="0"/>
              <a:t>Fundamentalmente flexión y extensión.</a:t>
            </a:r>
          </a:p>
          <a:p>
            <a:r>
              <a:rPr lang="es-ES" dirty="0" smtClean="0"/>
              <a:t>Flexión.</a:t>
            </a:r>
          </a:p>
          <a:p>
            <a:r>
              <a:rPr lang="es-ES" dirty="0" smtClean="0"/>
              <a:t>Extensión.</a:t>
            </a:r>
          </a:p>
          <a:p>
            <a:pPr marL="0" indent="0">
              <a:buNone/>
            </a:pPr>
            <a:r>
              <a:rPr lang="es-ES" dirty="0" smtClean="0"/>
              <a:t>                   Evaluación de la fuerza muscular</a:t>
            </a:r>
            <a:br>
              <a:rPr lang="es-ES" dirty="0" smtClean="0"/>
            </a:br>
            <a:r>
              <a:rPr lang="es-ES" dirty="0" smtClean="0"/>
              <a:t>oponiéndose a los movimientos de flexión y extensión.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86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es-ES" dirty="0" smtClean="0"/>
              <a:t>Palpación</a:t>
            </a:r>
          </a:p>
          <a:p>
            <a:r>
              <a:rPr lang="es-ES" dirty="0" smtClean="0"/>
              <a:t>Cambios de temperatura, tumefacción, alteraciones óseas.</a:t>
            </a:r>
          </a:p>
          <a:p>
            <a:r>
              <a:rPr lang="es-ES" dirty="0" smtClean="0"/>
              <a:t>Se palpan la rótula, tuberosidad mayor de la tibia y los ligamentos</a:t>
            </a:r>
          </a:p>
        </p:txBody>
      </p:sp>
    </p:spTree>
    <p:extLst>
      <p:ext uri="{BB962C8B-B14F-4D97-AF65-F5344CB8AC3E}">
        <p14:creationId xmlns:p14="http://schemas.microsoft.com/office/powerpoint/2010/main" val="248482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Guía para la exploración del SOMA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Simetría estructural y alineación.</a:t>
            </a:r>
          </a:p>
          <a:p>
            <a:r>
              <a:rPr lang="es-ES" dirty="0" smtClean="0"/>
              <a:t>Facilidad y amplitud de los movimientos.</a:t>
            </a:r>
          </a:p>
          <a:p>
            <a:r>
              <a:rPr lang="es-ES" dirty="0" smtClean="0"/>
              <a:t>Masa y tono muscular.</a:t>
            </a:r>
          </a:p>
          <a:p>
            <a:r>
              <a:rPr lang="es-ES" dirty="0" smtClean="0"/>
              <a:t>Fuerza muscular.</a:t>
            </a:r>
          </a:p>
          <a:p>
            <a:r>
              <a:rPr lang="es-ES" dirty="0" smtClean="0"/>
              <a:t>Apariencia de la piel sobre las articulaciones.</a:t>
            </a:r>
          </a:p>
          <a:p>
            <a:r>
              <a:rPr lang="es-ES" dirty="0" smtClean="0"/>
              <a:t>Dolor, crepitación y deformidad.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537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s-ES" sz="3200" dirty="0">
                <a:solidFill>
                  <a:prstClr val="black"/>
                </a:solidFill>
                <a:ea typeface="+mn-ea"/>
                <a:cs typeface="+mn-cs"/>
              </a:rPr>
              <a:t>LA EXPLORACIÓN DEL SOMA SE REALIZA MEDIANTE:</a:t>
            </a:r>
            <a:br>
              <a:rPr lang="es-ES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1- INSPECCIÓN.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2- PALPACIÓN.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3- MEDICIONES.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839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dirty="0" smtClean="0"/>
              <a:t>Evaluación de los movimientos groseros y la postura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Desde que entra a la consulta:</a:t>
            </a:r>
          </a:p>
          <a:p>
            <a:r>
              <a:rPr lang="es-ES" dirty="0" smtClean="0"/>
              <a:t>Marcha.</a:t>
            </a:r>
          </a:p>
          <a:p>
            <a:r>
              <a:rPr lang="es-ES" dirty="0" smtClean="0"/>
              <a:t>Amplitud de los movimientos de las articulaciones usadas para caminar.</a:t>
            </a:r>
          </a:p>
          <a:p>
            <a:r>
              <a:rPr lang="es-ES" dirty="0" smtClean="0"/>
              <a:t>De pie.</a:t>
            </a:r>
          </a:p>
          <a:p>
            <a:r>
              <a:rPr lang="es-ES" dirty="0" smtClean="0"/>
              <a:t>Sentado.</a:t>
            </a:r>
          </a:p>
          <a:p>
            <a:r>
              <a:rPr lang="es-ES" dirty="0" smtClean="0"/>
              <a:t>Gestos.</a:t>
            </a:r>
          </a:p>
          <a:p>
            <a:r>
              <a:rPr lang="es-ES" dirty="0" smtClean="0"/>
              <a:t>Manipulación de sus ropas.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652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Exploración del SOMA por estructuras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Huesos.</a:t>
            </a:r>
          </a:p>
          <a:p>
            <a:r>
              <a:rPr lang="es-ES" dirty="0" smtClean="0"/>
              <a:t>Músculos.</a:t>
            </a:r>
          </a:p>
          <a:p>
            <a:r>
              <a:rPr lang="es-ES" dirty="0" smtClean="0"/>
              <a:t>Articulaciones.</a:t>
            </a:r>
          </a:p>
        </p:txBody>
      </p:sp>
    </p:spTree>
    <p:extLst>
      <p:ext uri="{BB962C8B-B14F-4D97-AF65-F5344CB8AC3E}">
        <p14:creationId xmlns:p14="http://schemas.microsoft.com/office/powerpoint/2010/main" val="4520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Examen físico de los huesos.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                  Inspección: </a:t>
            </a:r>
          </a:p>
          <a:p>
            <a:r>
              <a:rPr lang="es-ES" dirty="0" smtClean="0"/>
              <a:t>Simetría ósea.</a:t>
            </a:r>
          </a:p>
          <a:p>
            <a:r>
              <a:rPr lang="es-ES" dirty="0" smtClean="0"/>
              <a:t>Deformidades.</a:t>
            </a:r>
          </a:p>
          <a:p>
            <a:r>
              <a:rPr lang="es-ES" dirty="0" smtClean="0"/>
              <a:t>Tumefacción o edema de partes blandas.</a:t>
            </a:r>
          </a:p>
          <a:p>
            <a:r>
              <a:rPr lang="es-ES" dirty="0" smtClean="0"/>
              <a:t>Cambios de coloración cutánea</a:t>
            </a:r>
          </a:p>
        </p:txBody>
      </p:sp>
    </p:spTree>
    <p:extLst>
      <p:ext uri="{BB962C8B-B14F-4D97-AF65-F5344CB8AC3E}">
        <p14:creationId xmlns:p14="http://schemas.microsoft.com/office/powerpoint/2010/main" val="21714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palpación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Existencia o no de dolor provocado.</a:t>
            </a:r>
          </a:p>
          <a:p>
            <a:r>
              <a:rPr lang="es-ES" dirty="0" smtClean="0"/>
              <a:t>Comprobar la ausencia de deformidades.</a:t>
            </a:r>
          </a:p>
          <a:p>
            <a:r>
              <a:rPr lang="es-ES" dirty="0"/>
              <a:t>A</a:t>
            </a:r>
            <a:r>
              <a:rPr lang="es-ES" dirty="0" smtClean="0"/>
              <a:t>umento de volumen difuso o localizado.</a:t>
            </a:r>
          </a:p>
          <a:p>
            <a:r>
              <a:rPr lang="es-ES" dirty="0" smtClean="0"/>
              <a:t>Disminución de volumen o depresiones óseas.</a:t>
            </a:r>
          </a:p>
          <a:p>
            <a:r>
              <a:rPr lang="es-ES" dirty="0" smtClean="0"/>
              <a:t>Movilidad ósea donde no hay articulaciones para detectar movilidad anormal o crepitación.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797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1375</Words>
  <Application>Microsoft Office PowerPoint</Application>
  <PresentationFormat>Presentación en pantalla (4:3)</PresentationFormat>
  <Paragraphs>176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Tema de Office</vt:lpstr>
      <vt:lpstr>EXAMEN FÍSICO NORMAL DEL SOMA</vt:lpstr>
      <vt:lpstr>PREGUNTAS GENERALES</vt:lpstr>
      <vt:lpstr>OBSERVACIONES</vt:lpstr>
      <vt:lpstr>Guía para la exploración del SOMA</vt:lpstr>
      <vt:lpstr>LA EXPLORACIÓN DEL SOMA SE REALIZA MEDIANTE: </vt:lpstr>
      <vt:lpstr>Evaluación de los movimientos groseros y la postura</vt:lpstr>
      <vt:lpstr>Exploración del SOMA por estructuras</vt:lpstr>
      <vt:lpstr>Examen físico de los huesos.</vt:lpstr>
      <vt:lpstr>palpación</vt:lpstr>
      <vt:lpstr>Mediciones.</vt:lpstr>
      <vt:lpstr>Presentación de PowerPoint</vt:lpstr>
      <vt:lpstr>Examen físico de los músculos</vt:lpstr>
      <vt:lpstr> </vt:lpstr>
      <vt:lpstr>examen físico de la columna vertebral</vt:lpstr>
      <vt:lpstr>Presentación de PowerPoint</vt:lpstr>
      <vt:lpstr>Presentación de PowerPoint</vt:lpstr>
      <vt:lpstr>Presentación de PowerPoint</vt:lpstr>
      <vt:lpstr>Exploración de los movimientos </vt:lpstr>
      <vt:lpstr>palpación</vt:lpstr>
      <vt:lpstr>Presentación de PowerPoint</vt:lpstr>
      <vt:lpstr>Evaluar la fuerza muscular</vt:lpstr>
      <vt:lpstr>Columna cervical</vt:lpstr>
      <vt:lpstr>Fuerza muscular</vt:lpstr>
      <vt:lpstr>EXPLORACIÓN DE LA COLUMNA DORSAL</vt:lpstr>
      <vt:lpstr>EXPLORACIÓN DE LA COLUMNA LUMBOSACRA</vt:lpstr>
      <vt:lpstr>ARTICULACIÓN DEL HOMBRO</vt:lpstr>
      <vt:lpstr>PALPACIÓN</vt:lpstr>
      <vt:lpstr>EVALUACIÓN DE LA FUERZA MUSCULAR:</vt:lpstr>
      <vt:lpstr>ARTICULACIÓN DEL CODO.</vt:lpstr>
      <vt:lpstr>Presentación de PowerPoint</vt:lpstr>
      <vt:lpstr>ARTICULACIÓN COXOFEMORAL</vt:lpstr>
      <vt:lpstr>Presentación de PowerPoint</vt:lpstr>
      <vt:lpstr>Articulación de la rodilla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FÍSICO NORMAL DEL SOMA</dc:title>
  <dc:creator>JUAN</dc:creator>
  <cp:lastModifiedBy>JUAN</cp:lastModifiedBy>
  <cp:revision>139</cp:revision>
  <dcterms:created xsi:type="dcterms:W3CDTF">2019-05-28T15:10:58Z</dcterms:created>
  <dcterms:modified xsi:type="dcterms:W3CDTF">2019-05-29T13:52:09Z</dcterms:modified>
</cp:coreProperties>
</file>