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339" r:id="rId8"/>
    <p:sldId id="295" r:id="rId9"/>
    <p:sldId id="263" r:id="rId10"/>
    <p:sldId id="296" r:id="rId11"/>
    <p:sldId id="264" r:id="rId12"/>
    <p:sldId id="265" r:id="rId13"/>
    <p:sldId id="270" r:id="rId14"/>
    <p:sldId id="266" r:id="rId15"/>
    <p:sldId id="267" r:id="rId16"/>
    <p:sldId id="268" r:id="rId17"/>
    <p:sldId id="269" r:id="rId18"/>
    <p:sldId id="297" r:id="rId19"/>
    <p:sldId id="271" r:id="rId20"/>
    <p:sldId id="272" r:id="rId21"/>
    <p:sldId id="273" r:id="rId22"/>
    <p:sldId id="274" r:id="rId23"/>
    <p:sldId id="275" r:id="rId24"/>
    <p:sldId id="276" r:id="rId25"/>
    <p:sldId id="277" r:id="rId26"/>
    <p:sldId id="278" r:id="rId27"/>
    <p:sldId id="298" r:id="rId28"/>
    <p:sldId id="279" r:id="rId29"/>
    <p:sldId id="280" r:id="rId30"/>
    <p:sldId id="299" r:id="rId31"/>
    <p:sldId id="340" r:id="rId32"/>
    <p:sldId id="281" r:id="rId33"/>
    <p:sldId id="282" r:id="rId34"/>
    <p:sldId id="300" r:id="rId35"/>
    <p:sldId id="283" r:id="rId36"/>
    <p:sldId id="284" r:id="rId37"/>
    <p:sldId id="285" r:id="rId38"/>
    <p:sldId id="301" r:id="rId39"/>
    <p:sldId id="341" r:id="rId40"/>
    <p:sldId id="342" r:id="rId41"/>
    <p:sldId id="287" r:id="rId42"/>
    <p:sldId id="288" r:id="rId43"/>
    <p:sldId id="289" r:id="rId44"/>
    <p:sldId id="303" r:id="rId45"/>
    <p:sldId id="343" r:id="rId46"/>
    <p:sldId id="344" r:id="rId47"/>
    <p:sldId id="291" r:id="rId48"/>
    <p:sldId id="304" r:id="rId49"/>
    <p:sldId id="292" r:id="rId50"/>
    <p:sldId id="345" r:id="rId51"/>
    <p:sldId id="293" r:id="rId52"/>
    <p:sldId id="346"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A2EB797-2B77-4119-8FBF-B407DF28E861}" type="datetimeFigureOut">
              <a:rPr lang="es-ES" smtClean="0"/>
              <a:pPr/>
              <a:t>29/05/19</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32C3476-3622-4EE1-88A3-05A8FA5C6BA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9A2EB797-2B77-4119-8FBF-B407DF28E861}" type="datetimeFigureOut">
              <a:rPr lang="es-ES" smtClean="0"/>
              <a:pPr/>
              <a:t>29/05/19</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32C3476-3622-4EE1-88A3-05A8FA5C6B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A2EB797-2B77-4119-8FBF-B407DF28E861}" type="datetimeFigureOut">
              <a:rPr lang="es-ES" smtClean="0"/>
              <a:pPr/>
              <a:t>29/05/19</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932C3476-3622-4EE1-88A3-05A8FA5C6BA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9A2EB797-2B77-4119-8FBF-B407DF28E861}" type="datetimeFigureOut">
              <a:rPr lang="es-ES" smtClean="0"/>
              <a:pPr/>
              <a:t>29/05/19</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9A2EB797-2B77-4119-8FBF-B407DF28E861}" type="datetimeFigureOut">
              <a:rPr lang="es-ES" smtClean="0"/>
              <a:pPr/>
              <a:t>29/05/19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932C3476-3622-4EE1-88A3-05A8FA5C6BA8}"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A2EB797-2B77-4119-8FBF-B407DF28E861}" type="datetimeFigureOut">
              <a:rPr lang="es-ES" smtClean="0"/>
              <a:pPr/>
              <a:t>29/05/19</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32C3476-3622-4EE1-88A3-05A8FA5C6B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1214422"/>
            <a:ext cx="8929718" cy="286816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s-E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OSTEOMIOARTICULAR</a:t>
            </a:r>
            <a:br>
              <a:rPr lang="es-E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s-E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ubtítulo 2"/>
          <p:cNvSpPr>
            <a:spLocks noGrp="1"/>
          </p:cNvSpPr>
          <p:nvPr>
            <p:ph type="subTitle" idx="1"/>
          </p:nvPr>
        </p:nvSpPr>
        <p:spPr>
          <a:xfrm>
            <a:off x="285752" y="3571876"/>
            <a:ext cx="7500958" cy="1101248"/>
          </a:xfrm>
        </p:spPr>
        <p:txBody>
          <a:bodyPr>
            <a:normAutofit/>
          </a:bodyPr>
          <a:lstStyle/>
          <a:p>
            <a:pPr algn="l"/>
            <a:r>
              <a:rPr lang="es-ES" sz="3600" dirty="0" smtClean="0">
                <a:solidFill>
                  <a:schemeClr val="accent1">
                    <a:lumMod val="50000"/>
                  </a:schemeClr>
                </a:solidFill>
              </a:rPr>
              <a:t>TÉCNICAS</a:t>
            </a:r>
            <a:r>
              <a:rPr lang="es-ES" sz="3600" dirty="0" smtClean="0"/>
              <a:t> DE EXPLORACIÓN</a:t>
            </a:r>
            <a:endParaRPr lang="es-ES" sz="3600" dirty="0"/>
          </a:p>
        </p:txBody>
      </p:sp>
      <p:sp>
        <p:nvSpPr>
          <p:cNvPr id="5" name="Rectángulo 4"/>
          <p:cNvSpPr/>
          <p:nvPr/>
        </p:nvSpPr>
        <p:spPr>
          <a:xfrm>
            <a:off x="3211004" y="191136"/>
            <a:ext cx="5432962" cy="523220"/>
          </a:xfrm>
          <a:prstGeom prst="rect">
            <a:avLst/>
          </a:prstGeom>
        </p:spPr>
        <p:txBody>
          <a:bodyPr wrap="none">
            <a:spAutoFit/>
          </a:bodyPr>
          <a:lstStyle/>
          <a:p>
            <a:r>
              <a:rPr lang="es-ES" sz="2800" b="1" dirty="0" smtClean="0">
                <a:solidFill>
                  <a:schemeClr val="bg1">
                    <a:lumMod val="50000"/>
                  </a:schemeClr>
                </a:solidFill>
                <a:latin typeface="Arial" panose="020B0604020202020204" pitchFamily="34" charset="0"/>
                <a:ea typeface="Times New Roman" panose="02020603050405020304" pitchFamily="18" charset="0"/>
              </a:rPr>
              <a:t>INTRODUCCIÓN A LA CLÍNICA</a:t>
            </a:r>
            <a:endParaRPr lang="es-ES" sz="2800" dirty="0">
              <a:solidFill>
                <a:schemeClr val="bg1">
                  <a:lumMod val="50000"/>
                </a:schemeClr>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4714876" y="1713189"/>
            <a:ext cx="3930242" cy="44304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4275" name="Picture 3"/>
          <p:cNvPicPr>
            <a:picLocks noChangeAspect="1" noChangeArrowheads="1"/>
          </p:cNvPicPr>
          <p:nvPr/>
        </p:nvPicPr>
        <p:blipFill>
          <a:blip r:embed="rId3" cstate="email"/>
          <a:srcRect/>
          <a:stretch>
            <a:fillRect/>
          </a:stretch>
        </p:blipFill>
        <p:spPr bwMode="auto">
          <a:xfrm>
            <a:off x="357158" y="928670"/>
            <a:ext cx="4096559" cy="37862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57158" y="642918"/>
            <a:ext cx="742955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Medición</a:t>
            </a:r>
            <a:r>
              <a:rPr kumimoji="0" lang="es-ES" sz="3200" b="0" i="0" u="none" strike="noStrike" cap="none" normalizeH="0" baseline="0" dirty="0" smtClean="0">
                <a:ln>
                  <a:noFill/>
                </a:ln>
                <a:solidFill>
                  <a:schemeClr val="tx1"/>
                </a:solidFill>
                <a:effectLst/>
                <a:ea typeface="Calibri" pitchFamily="34" charset="0"/>
                <a:cs typeface="Arial" pitchFamily="34" charset="0"/>
              </a:rPr>
              <a:t>. La medida se realiza para corroborar el aumento o la disminución de volumen observado en la inspección.</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s-E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Mediciones</a:t>
            </a:r>
            <a:r>
              <a:rPr kumimoji="0" lang="es-ES" sz="3200" b="0" i="0" u="none" strike="noStrike" cap="none" normalizeH="0" baseline="0" dirty="0" smtClean="0">
                <a:ln>
                  <a:noFill/>
                </a:ln>
                <a:solidFill>
                  <a:schemeClr val="tx1"/>
                </a:solidFill>
                <a:effectLst/>
                <a:ea typeface="Calibri" pitchFamily="34" charset="0"/>
                <a:cs typeface="Arial" pitchFamily="34" charset="0"/>
              </a:rPr>
              <a:t>. Para ello tomamos un punto de referencia óseo y una distancia igual del mismo en ambas extremidades, determinamos su circunferencia, y así veremos si está aumentada o disminuida.</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28596" y="1714488"/>
            <a:ext cx="75724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Se destacan: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600" b="0" i="0" u="none" strike="noStrike" cap="none" normalizeH="0" baseline="0" dirty="0" smtClean="0">
              <a:ln>
                <a:noFill/>
              </a:ln>
              <a:solidFill>
                <a:schemeClr val="tx1"/>
              </a:solidFill>
              <a:effectLst/>
              <a:cs typeface="Arial" pitchFamily="34" charset="0"/>
            </a:endParaRPr>
          </a:p>
          <a:p>
            <a:pPr marL="536575" marR="0" lvl="0" indent="-536575"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 Aumento de volumen.</a:t>
            </a:r>
            <a:endParaRPr kumimoji="0" lang="es-ES" sz="3600" b="0" i="0" u="none" strike="noStrike" cap="none" normalizeH="0" baseline="0" dirty="0" smtClean="0">
              <a:ln>
                <a:noFill/>
              </a:ln>
              <a:solidFill>
                <a:schemeClr val="tx1"/>
              </a:solidFill>
              <a:effectLst/>
              <a:cs typeface="Arial" pitchFamily="34" charset="0"/>
            </a:endParaRPr>
          </a:p>
          <a:p>
            <a:pPr marL="536575" marR="0" lvl="0" indent="-536575"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 Ausencia congénita de músculo.</a:t>
            </a:r>
            <a:endParaRPr kumimoji="0" lang="es-ES" sz="3600" b="0" i="0" u="none" strike="noStrike" cap="none" normalizeH="0" baseline="0" dirty="0" smtClean="0">
              <a:ln>
                <a:noFill/>
              </a:ln>
              <a:solidFill>
                <a:schemeClr val="tx1"/>
              </a:solidFill>
              <a:effectLst/>
              <a:cs typeface="Arial" pitchFamily="34" charset="0"/>
            </a:endParaRPr>
          </a:p>
          <a:p>
            <a:pPr marL="536575" marR="0" lvl="0" indent="-536575"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 Atrofia muscular.</a:t>
            </a:r>
            <a:endParaRPr kumimoji="0" lang="es-ES" sz="3600" b="0" i="0" u="none" strike="noStrike" cap="none" normalizeH="0" baseline="0" dirty="0" smtClean="0">
              <a:ln>
                <a:noFill/>
              </a:ln>
              <a:solidFill>
                <a:schemeClr val="tx1"/>
              </a:solidFill>
              <a:effectLst/>
              <a:cs typeface="Arial" pitchFamily="34" charset="0"/>
            </a:endParaRPr>
          </a:p>
          <a:p>
            <a:pPr marL="536575" marR="0" lvl="0" indent="-536575" algn="l" defTabSz="914400" rtl="0" eaLnBrk="0" fontAlgn="base" latinLnBrk="0" hangingPunct="0">
              <a:lnSpc>
                <a:spcPct val="100000"/>
              </a:lnSpc>
              <a:spcBef>
                <a:spcPct val="0"/>
              </a:spcBef>
              <a:spcAft>
                <a:spcPct val="0"/>
              </a:spcAft>
              <a:buClrTx/>
              <a:buSzTx/>
              <a:buFont typeface="Wingdings" pitchFamily="2" charset="2"/>
              <a:buChar char="q"/>
              <a:tabLst/>
            </a:pPr>
            <a:r>
              <a:rPr lang="es-ES" sz="3600" dirty="0" smtClean="0">
                <a:ea typeface="Calibri" pitchFamily="34" charset="0"/>
                <a:cs typeface="Arial" pitchFamily="34" charset="0"/>
              </a:rPr>
              <a:t> </a:t>
            </a:r>
            <a:r>
              <a:rPr kumimoji="0" lang="es-ES" sz="3600" b="0" i="0" u="none" strike="noStrike" cap="none" normalizeH="0" baseline="0" dirty="0" smtClean="0">
                <a:ln>
                  <a:noFill/>
                </a:ln>
                <a:solidFill>
                  <a:schemeClr val="tx1"/>
                </a:solidFill>
                <a:effectLst/>
                <a:ea typeface="Calibri" pitchFamily="34" charset="0"/>
                <a:cs typeface="Arial" pitchFamily="34" charset="0"/>
              </a:rPr>
              <a:t>Dolor provocado.</a:t>
            </a:r>
            <a:endParaRPr kumimoji="0" lang="es-ES" sz="36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1500166" y="285728"/>
            <a:ext cx="5887061"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fontAlgn="base">
              <a:spcBef>
                <a:spcPct val="0"/>
              </a:spcBef>
              <a:spcAft>
                <a:spcPct val="0"/>
              </a:spcAft>
            </a:pPr>
            <a:r>
              <a:rPr kumimoji="0" lang="es-ES" sz="3600" b="1" i="0" u="none" strike="noStrike" cap="none" normalizeH="0" baseline="0" dirty="0" smtClean="0">
                <a:ln>
                  <a:noFill/>
                </a:ln>
                <a:solidFill>
                  <a:schemeClr val="bg1"/>
                </a:solidFill>
                <a:effectLst/>
                <a:ea typeface="Calibri" pitchFamily="34" charset="0"/>
                <a:cs typeface="Arial" pitchFamily="34" charset="0"/>
              </a:rPr>
              <a:t>SEMIOLOGÍA MUSCULAR</a:t>
            </a:r>
            <a:endParaRPr kumimoji="0" lang="es-ES"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20" y="1690767"/>
            <a:ext cx="78581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Las articulaciones superiores, las de los miembros inferiores, y la columna vertebral, que puede explorarse al principio o al final.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En cada articulación debe seguirse la secuencia siguiente: inspección, palpación y movilidad (amplitud del movimiento o arcos de movilidad articular)</a:t>
            </a:r>
            <a:endParaRPr kumimoji="0" lang="es-ES" sz="3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85720" y="214290"/>
            <a:ext cx="7572428"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fontAlgn="base">
              <a:spcBef>
                <a:spcPct val="0"/>
              </a:spcBef>
              <a:spcAft>
                <a:spcPct val="0"/>
              </a:spcAft>
            </a:pPr>
            <a:r>
              <a:rPr kumimoji="0" lang="es-ES" sz="3600" b="1" i="0" u="none" strike="noStrike" cap="none" normalizeH="0" baseline="0" dirty="0" smtClean="0">
                <a:ln>
                  <a:noFill/>
                </a:ln>
                <a:solidFill>
                  <a:schemeClr val="bg1"/>
                </a:solidFill>
                <a:effectLst/>
                <a:ea typeface="Calibri" pitchFamily="34" charset="0"/>
                <a:cs typeface="Arial" pitchFamily="34" charset="0"/>
              </a:rPr>
              <a:t>EXAMEN FÍSICO GENERAL DE LAS ARTICULACIONES</a:t>
            </a:r>
            <a:endParaRPr kumimoji="0" lang="es-ES"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57158" y="1643050"/>
            <a:ext cx="77153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Alteraciones en la temperatura, consistencia y color articular.</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Aumento de volumen, como consecuencia de edema </a:t>
            </a:r>
            <a:r>
              <a:rPr kumimoji="0" lang="es-ES" sz="2400" b="0" i="0" u="none" strike="noStrike" cap="none" normalizeH="0" baseline="0" dirty="0" err="1" smtClean="0">
                <a:ln>
                  <a:noFill/>
                </a:ln>
                <a:solidFill>
                  <a:schemeClr val="tx1"/>
                </a:solidFill>
                <a:effectLst/>
                <a:ea typeface="Calibri" pitchFamily="34" charset="0"/>
                <a:cs typeface="Arial" pitchFamily="34" charset="0"/>
              </a:rPr>
              <a:t>periarticular</a:t>
            </a:r>
            <a:r>
              <a:rPr kumimoji="0" lang="es-ES" sz="2400" b="0" i="0" u="none" strike="noStrike" cap="none" normalizeH="0" baseline="0" dirty="0" smtClean="0">
                <a:ln>
                  <a:noFill/>
                </a:ln>
                <a:solidFill>
                  <a:schemeClr val="tx1"/>
                </a:solidFill>
                <a:effectLst/>
                <a:ea typeface="Calibri" pitchFamily="34" charset="0"/>
                <a:cs typeface="Arial" pitchFamily="34" charset="0"/>
              </a:rPr>
              <a:t> o engrosamiento sinovial (sinovitis). También por derrame articular o </a:t>
            </a:r>
            <a:r>
              <a:rPr kumimoji="0" lang="es-ES" sz="2400" b="0" i="0" u="none" strike="noStrike" cap="none" normalizeH="0" baseline="0" dirty="0" err="1" smtClean="0">
                <a:ln>
                  <a:noFill/>
                </a:ln>
                <a:solidFill>
                  <a:schemeClr val="tx1"/>
                </a:solidFill>
                <a:effectLst/>
                <a:ea typeface="Calibri" pitchFamily="34" charset="0"/>
                <a:cs typeface="Arial" pitchFamily="34" charset="0"/>
              </a:rPr>
              <a:t>neoformación</a:t>
            </a:r>
            <a:r>
              <a:rPr kumimoji="0" lang="es-ES" sz="2400" b="0" i="0" u="none" strike="noStrike" cap="none" normalizeH="0" baseline="0" dirty="0" smtClean="0">
                <a:ln>
                  <a:noFill/>
                </a:ln>
                <a:solidFill>
                  <a:schemeClr val="tx1"/>
                </a:solidFill>
                <a:effectLst/>
                <a:ea typeface="Calibri" pitchFamily="34" charset="0"/>
                <a:cs typeface="Arial" pitchFamily="34" charset="0"/>
              </a:rPr>
              <a:t> ósea (</a:t>
            </a:r>
            <a:r>
              <a:rPr kumimoji="0" lang="es-ES" sz="2400" b="0" i="0" u="none" strike="noStrike" cap="none" normalizeH="0" baseline="0" dirty="0" err="1" smtClean="0">
                <a:ln>
                  <a:noFill/>
                </a:ln>
                <a:solidFill>
                  <a:schemeClr val="tx1"/>
                </a:solidFill>
                <a:effectLst/>
                <a:ea typeface="Calibri" pitchFamily="34" charset="0"/>
                <a:cs typeface="Arial" pitchFamily="34" charset="0"/>
              </a:rPr>
              <a:t>osteofitos</a:t>
            </a:r>
            <a:r>
              <a:rPr kumimoji="0" lang="es-ES" sz="2400" b="0" i="0" u="none" strike="noStrike" cap="none" normalizeH="0" baseline="0" dirty="0" smtClean="0">
                <a:ln>
                  <a:noFill/>
                </a:ln>
                <a:solidFill>
                  <a:schemeClr val="tx1"/>
                </a:solidFill>
                <a:effectLst/>
                <a:ea typeface="Calibri" pitchFamily="34" charset="0"/>
                <a:cs typeface="Arial" pitchFamily="34" charset="0"/>
              </a:rPr>
              <a:t>).</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Dolor difuso o localizado.</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Limitación de los movimientos. </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5. Deformidad.</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6. Crepitación. (fracturas)</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7. Trastornos musculares (debilidad, atrofia).</a:t>
            </a:r>
            <a:endParaRPr kumimoji="0" lang="es-ES" sz="2400" b="0"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tab pos="360363" algn="l"/>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8. Nódulos subcutáneos. </a:t>
            </a:r>
            <a:endParaRPr kumimoji="0" lang="es-ES" sz="24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428596" y="428604"/>
            <a:ext cx="7572428" cy="954107"/>
          </a:xfrm>
          <a:prstGeom prst="rect">
            <a:avLst/>
          </a:prstGeom>
        </p:spPr>
        <p:txBody>
          <a:bodyPr wrap="square">
            <a:spAutoFit/>
          </a:bodyPr>
          <a:lstStyle/>
          <a:p>
            <a:pPr lvl="0" fontAlgn="base">
              <a:spcBef>
                <a:spcPct val="0"/>
              </a:spcBef>
              <a:spcAft>
                <a:spcPct val="0"/>
              </a:spcAft>
            </a:pP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signos f</a:t>
            </a:r>
            <a:r>
              <a:rPr kumimoji="0" lang="es-ES" sz="28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sicos m</a:t>
            </a:r>
            <a:r>
              <a:rPr kumimoji="0" lang="es-ES" sz="28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 importantes del paciente con enfermedad articular son:</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85720" y="1071546"/>
            <a:ext cx="7643866" cy="54861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Semiotecnia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05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2400" b="0" i="0" u="none" strike="noStrike" cap="none" normalizeH="0" baseline="0" dirty="0" smtClean="0">
                <a:ln>
                  <a:noFill/>
                </a:ln>
                <a:solidFill>
                  <a:schemeClr val="tx1"/>
                </a:solidFill>
                <a:effectLst/>
                <a:ea typeface="Calibri" pitchFamily="34" charset="0"/>
                <a:cs typeface="Arial" pitchFamily="34" charset="0"/>
              </a:rPr>
              <a:t>. </a:t>
            </a:r>
            <a:endParaRPr kumimoji="0" lang="es-ES"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Pida a la persona que se </a:t>
            </a:r>
            <a:r>
              <a:rPr kumimoji="0" lang="es-ES" sz="2400" b="1" i="0" u="none" strike="noStrike" cap="none" normalizeH="0" baseline="0" dirty="0" smtClean="0">
                <a:ln>
                  <a:noFill/>
                </a:ln>
                <a:solidFill>
                  <a:schemeClr val="tx1"/>
                </a:solidFill>
                <a:effectLst/>
                <a:ea typeface="Calibri" pitchFamily="34" charset="0"/>
                <a:cs typeface="Arial" pitchFamily="34" charset="0"/>
              </a:rPr>
              <a:t>pare de frente</a:t>
            </a:r>
            <a:r>
              <a:rPr kumimoji="0" lang="es-ES" sz="2400" b="0" i="0" u="none" strike="noStrike" cap="none" normalizeH="0" baseline="0" dirty="0" smtClean="0">
                <a:ln>
                  <a:noFill/>
                </a:ln>
                <a:solidFill>
                  <a:schemeClr val="tx1"/>
                </a:solidFill>
                <a:effectLst/>
                <a:ea typeface="Calibri" pitchFamily="34" charset="0"/>
                <a:cs typeface="Arial" pitchFamily="34" charset="0"/>
              </a:rPr>
              <a:t>, en posición de </a:t>
            </a:r>
            <a:r>
              <a:rPr kumimoji="0" lang="es-ES" sz="2400" b="1" i="0" u="none" strike="noStrike" cap="none" normalizeH="0" baseline="0" dirty="0" smtClean="0">
                <a:ln>
                  <a:noFill/>
                </a:ln>
                <a:solidFill>
                  <a:schemeClr val="tx1"/>
                </a:solidFill>
                <a:effectLst/>
                <a:ea typeface="Calibri" pitchFamily="34" charset="0"/>
                <a:cs typeface="Arial" pitchFamily="34" charset="0"/>
              </a:rPr>
              <a:t>“firmes</a:t>
            </a:r>
            <a:r>
              <a:rPr kumimoji="0" lang="es-ES" sz="2400" b="0" i="0" u="none" strike="noStrike" cap="none" normalizeH="0" baseline="0" dirty="0" smtClean="0">
                <a:ln>
                  <a:noFill/>
                </a:ln>
                <a:solidFill>
                  <a:schemeClr val="tx1"/>
                </a:solidFill>
                <a:effectLst/>
                <a:ea typeface="Calibri" pitchFamily="34" charset="0"/>
                <a:cs typeface="Arial" pitchFamily="34" charset="0"/>
              </a:rPr>
              <a:t>”, con los </a:t>
            </a:r>
            <a:r>
              <a:rPr kumimoji="0" lang="es-ES" sz="2400" b="1" i="0" u="none" strike="noStrike" cap="none" normalizeH="0" baseline="0" dirty="0" smtClean="0">
                <a:ln>
                  <a:noFill/>
                </a:ln>
                <a:solidFill>
                  <a:schemeClr val="tx1"/>
                </a:solidFill>
                <a:effectLst/>
                <a:ea typeface="Calibri" pitchFamily="34" charset="0"/>
                <a:cs typeface="Arial" pitchFamily="34" charset="0"/>
              </a:rPr>
              <a:t>talones unidos </a:t>
            </a:r>
            <a:r>
              <a:rPr kumimoji="0" lang="es-ES" sz="2400" b="0" i="0" u="none" strike="noStrike" cap="none" normalizeH="0" baseline="0" dirty="0" smtClean="0">
                <a:ln>
                  <a:noFill/>
                </a:ln>
                <a:solidFill>
                  <a:schemeClr val="tx1"/>
                </a:solidFill>
                <a:effectLst/>
                <a:ea typeface="Calibri" pitchFamily="34" charset="0"/>
                <a:cs typeface="Arial" pitchFamily="34" charset="0"/>
              </a:rPr>
              <a:t>y las puntas de los pies ligeramente separadas, y observe la alineación y la simetría de los hombros, la pelvis y las rodillas. Recuerde que los hombros, las crestas iliacas y las rodillas, deben alinearse al mismo nivel en ambos lados.</a:t>
            </a:r>
            <a:endParaRPr kumimoji="0" lang="es-ES" sz="2400" b="0" i="0" u="none" strike="noStrike" cap="none" normalizeH="0" baseline="0" dirty="0" smtClean="0">
              <a:ln>
                <a:noFill/>
              </a:ln>
              <a:solidFill>
                <a:schemeClr val="tx1"/>
              </a:solidFill>
              <a:effectLst/>
              <a:cs typeface="Arial" pitchFamily="34" charset="0"/>
            </a:endParaRPr>
          </a:p>
          <a:p>
            <a:pPr marL="449263" marR="0" lvl="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Los huesos y los músculos de cada lado son simétricos, con relación al tamaño, la forma y la función. Los relieves de la superficie como los trocánteres, crestas, espinas y otras prominencias óseas, también deben ser simétricos.</a:t>
            </a:r>
            <a:endParaRPr kumimoji="0" lang="es-ES" sz="2400" b="0" i="0"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357158" y="357166"/>
            <a:ext cx="850112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fontAlgn="base">
              <a:spcBef>
                <a:spcPct val="0"/>
              </a:spcBef>
              <a:spcAft>
                <a:spcPct val="0"/>
              </a:spcAft>
            </a:pPr>
            <a:r>
              <a:rPr kumimoji="0" lang="es-ES" sz="2800" b="1" u="none" strike="noStrike" cap="none" normalizeH="0" baseline="0" dirty="0" smtClean="0">
                <a:ln>
                  <a:noFill/>
                </a:ln>
                <a:solidFill>
                  <a:schemeClr val="bg1"/>
                </a:solidFill>
                <a:effectLst/>
                <a:ea typeface="Calibri" pitchFamily="34" charset="0"/>
                <a:cs typeface="Arial" pitchFamily="34" charset="0"/>
              </a:rPr>
              <a:t>EXPLORACIÓN DE LA COLUMNA VERTEBRAL </a:t>
            </a:r>
            <a:endParaRPr kumimoji="0" lang="es-ES" sz="1400" b="1"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642918"/>
            <a:ext cx="77153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marR="0" lvl="0" indent="-360363"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2. Mire a la persona de perfil y observe la alineación y si las curvaturas espinales son normales o si hay exageración o rectificación de alguna de ellas. En  una vista lateral existe una alineación normal, si una línea vertical imaginaria trazada, pasa por el lóbulo de la oreja, el hombro, la cadera, el trocánter femoral, el centro de la rodilla y por delante del tobillo.</a:t>
            </a:r>
            <a:endParaRPr kumimoji="0" lang="es-ES" sz="2800" b="0" i="0" u="none" strike="noStrike" cap="none" normalizeH="0" baseline="0" dirty="0" smtClean="0">
              <a:ln>
                <a:noFill/>
              </a:ln>
              <a:solidFill>
                <a:schemeClr val="tx1"/>
              </a:solidFill>
              <a:effectLst/>
              <a:cs typeface="Arial" pitchFamily="34" charset="0"/>
            </a:endParaRPr>
          </a:p>
          <a:p>
            <a:pPr marL="360363" marR="0" lvl="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Curvaturas normales de la columna, vista de perfil, con el sujeto de pie. Curvatura  cóncava en la columna cervical, convexa en la dorsal y de nuevo cóncava en la lumbar.</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214290"/>
            <a:ext cx="764386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marR="0" lvl="0" indent="-360363" algn="just" defTabSz="914400" rtl="0" eaLnBrk="1" fontAlgn="base" latinLnBrk="0" hangingPunct="1">
              <a:lnSpc>
                <a:spcPct val="100000"/>
              </a:lnSpc>
              <a:spcBef>
                <a:spcPct val="0"/>
              </a:spcBef>
              <a:spcAft>
                <a:spcPct val="0"/>
              </a:spcAft>
              <a:buClrTx/>
              <a:buSzTx/>
              <a:buFontTx/>
              <a:buNone/>
              <a:tabLst>
                <a:tab pos="360363" algn="l"/>
              </a:tabLst>
            </a:pPr>
            <a:r>
              <a:rPr kumimoji="0" lang="es-ES" sz="2600" b="0" i="0" u="none" strike="noStrike" cap="none" normalizeH="0" baseline="0" dirty="0" smtClean="0">
                <a:ln>
                  <a:noFill/>
                </a:ln>
                <a:solidFill>
                  <a:schemeClr val="tx1"/>
                </a:solidFill>
                <a:effectLst/>
                <a:ea typeface="Calibri" pitchFamily="34" charset="0"/>
                <a:cs typeface="Arial" pitchFamily="34" charset="0"/>
              </a:rPr>
              <a:t>3. Pida a la persona que se pare de espaldas, en la misma posición de “firmes”, y observe la simetría de la columna, hombros, escápulas, crestas iliacas, pliegues glúteos y de las rodillas (fig. 7.3).</a:t>
            </a:r>
            <a:endParaRPr kumimoji="0" lang="es-ES" sz="2600" b="0" i="0" u="none" strike="noStrike" cap="none" normalizeH="0" baseline="0" dirty="0" smtClean="0">
              <a:ln>
                <a:noFill/>
              </a:ln>
              <a:solidFill>
                <a:schemeClr val="tx1"/>
              </a:solidFill>
              <a:effectLst/>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None/>
              <a:tabLst>
                <a:tab pos="360363" algn="l"/>
              </a:tabLst>
            </a:pPr>
            <a:r>
              <a:rPr kumimoji="0" lang="es-ES" sz="2600" b="0" i="0" u="none" strike="noStrike" cap="none" normalizeH="0" baseline="0" dirty="0" smtClean="0">
                <a:ln>
                  <a:noFill/>
                </a:ln>
                <a:solidFill>
                  <a:schemeClr val="tx1"/>
                </a:solidFill>
                <a:effectLst/>
                <a:ea typeface="Calibri" pitchFamily="34" charset="0"/>
                <a:cs typeface="Arial" pitchFamily="34" charset="0"/>
              </a:rPr>
              <a:t>4. Pida a la persona que se incline hacia delante por la cintura, primero de espaldas y luego, de perfil. Observe la facilidad del movimiento, la orientación de la columna y las escápulas, y las curvaturas de la columna. Por  detrás, la columna entera debe observarse convexa, regular, las vértebras deben permanecer en la línea media y las escápulas a la misma altura, en una misma línea horizontal. De perfil, con el sujeto inclinado hacia delante, la columna entera se observa como una curva regular.</a:t>
            </a:r>
            <a:endParaRPr kumimoji="0" lang="es-ES" sz="2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79512" y="0"/>
            <a:ext cx="7821512"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214290"/>
            <a:ext cx="750099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ea typeface="Calibri" pitchFamily="34" charset="0"/>
                <a:cs typeface="Arial" pitchFamily="34" charset="0"/>
              </a:rPr>
              <a:t>Exploración de la movilidad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1. Pida a la persona que se incline hacia delante por la cintura, para evaluar la flexión de la columna. (flexión normal: 90°)</a:t>
            </a:r>
            <a:endParaRPr kumimoji="0" lang="es-ES" sz="2400" b="0" i="0" u="none" strike="noStrike" cap="none" normalizeH="0" baseline="0" dirty="0" smtClean="0">
              <a:ln>
                <a:noFill/>
              </a:ln>
              <a:solidFill>
                <a:schemeClr val="tx1"/>
              </a:solidFill>
              <a:effectLst/>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2. Explore la extensión vertebral, pidiéndole a la persona que se incline hacia atrás. Extensión normal: 30°.</a:t>
            </a:r>
            <a:endParaRPr kumimoji="0" lang="es-ES" sz="2400" b="0" i="0" u="none" strike="noStrike" cap="none" normalizeH="0" baseline="0" dirty="0" smtClean="0">
              <a:ln>
                <a:noFill/>
              </a:ln>
              <a:solidFill>
                <a:schemeClr val="tx1"/>
              </a:solidFill>
              <a:effectLst/>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3. Para explorar los movimientos laterales de la columna pida a la persona que se incline lateralmente, como si fuera a tocar con la mano el lado de la rodilla, de un lado y del otro. Movimientos laterales normales: 50°.</a:t>
            </a:r>
            <a:endParaRPr kumimoji="0" lang="es-ES" sz="2400" b="0" i="0" u="none" strike="noStrike" cap="none" normalizeH="0" baseline="0" dirty="0" smtClean="0">
              <a:ln>
                <a:noFill/>
              </a:ln>
              <a:solidFill>
                <a:schemeClr val="tx1"/>
              </a:solidFill>
              <a:effectLst/>
              <a:cs typeface="Arial" pitchFamily="34" charset="0"/>
            </a:endParaRPr>
          </a:p>
          <a:p>
            <a:pPr marL="360363" marR="0" lvl="0" indent="-360363"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ea typeface="Calibri" pitchFamily="34" charset="0"/>
                <a:cs typeface="Arial" pitchFamily="34" charset="0"/>
              </a:rPr>
              <a:t>4. Después explore la rotación espinal, mientras la persona gira la cabeza y los hombros como una unidad, a la izquierda primero y después a la derecha, mientras mantiene la pelvis estacionaria.</a:t>
            </a: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00166" y="0"/>
            <a:ext cx="4877027" cy="634766"/>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OBJETIVOS</a:t>
            </a:r>
            <a:endParaRPr kumimoji="0" lang="es-ES" sz="48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
        <p:nvSpPr>
          <p:cNvPr id="5" name="Marcador de contenido 2"/>
          <p:cNvSpPr txBox="1">
            <a:spLocks/>
          </p:cNvSpPr>
          <p:nvPr/>
        </p:nvSpPr>
        <p:spPr>
          <a:xfrm>
            <a:off x="357158" y="928670"/>
            <a:ext cx="7572428" cy="5572164"/>
          </a:xfrm>
          <a:prstGeom prst="rect">
            <a:avLst/>
          </a:prstGeom>
        </p:spPr>
        <p:txBody>
          <a:bodyPr>
            <a:noAutofit/>
          </a:bodyPr>
          <a:lstStyle/>
          <a:p>
            <a:pPr marL="358775" marR="0" lvl="0" indent="-358775" algn="just" defTabSz="914400" rtl="0" eaLnBrk="1" fontAlgn="auto" latinLnBrk="0" hangingPunct="0">
              <a:lnSpc>
                <a:spcPct val="100000"/>
              </a:lnSpc>
              <a:spcBef>
                <a:spcPts val="400"/>
              </a:spcBef>
              <a:spcAft>
                <a:spcPts val="600"/>
              </a:spcAft>
              <a:buSzPct val="68000"/>
              <a:buFont typeface="Wingdings" pitchFamily="2" charset="2"/>
              <a:buChar char="q"/>
              <a:tabLst/>
              <a:defRPr/>
            </a:pPr>
            <a:r>
              <a:rPr kumimoji="0" lang="es-ES_tradnl" sz="28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rPr>
              <a:t>Examinar físicamente al individuo sano, teniendo en cuenta las características particulares de las técnicas a utilizar, de los elementos a explorar y de la metódica a seguir en el examen físico del aparato SOMA.</a:t>
            </a:r>
            <a:endParaRPr kumimoji="0" lang="es-ES" sz="28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endParaRPr>
          </a:p>
          <a:p>
            <a:pPr marL="358775" marR="0" lvl="0" indent="-358775" algn="just" defTabSz="914400" rtl="0" eaLnBrk="1" fontAlgn="auto" latinLnBrk="0" hangingPunct="0">
              <a:lnSpc>
                <a:spcPct val="100000"/>
              </a:lnSpc>
              <a:spcBef>
                <a:spcPts val="400"/>
              </a:spcBef>
              <a:spcAft>
                <a:spcPts val="600"/>
              </a:spcAft>
              <a:buSzPct val="68000"/>
              <a:buFont typeface="Wingdings" pitchFamily="2" charset="2"/>
              <a:buChar char="q"/>
              <a:tabLst/>
              <a:defRPr/>
            </a:pPr>
            <a:r>
              <a:rPr kumimoji="0" lang="es-ES_tradnl" sz="28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rPr>
              <a:t>Describir las técnicas utilizadas y las características de los diferentes elementos explorados  en  el  examen físico del SOMA de un adulto normal.</a:t>
            </a:r>
            <a:endParaRPr kumimoji="0" lang="es-ES" sz="2800" b="0" i="0" u="none" strike="noStrike" kern="1200" cap="none" spc="0" normalizeH="0" baseline="0" noProof="0" dirty="0" smtClean="0">
              <a:ln>
                <a:noFill/>
              </a:ln>
              <a:solidFill>
                <a:schemeClr val="tx1"/>
              </a:solidFill>
              <a:effectLst/>
              <a:uLnTx/>
              <a:uFillTx/>
              <a:latin typeface="+mj-lt"/>
              <a:ea typeface="Times New Roman" panose="02020603050405020304" pitchFamily="18" charset="0"/>
              <a:cs typeface="+mn-cs"/>
            </a:endParaRPr>
          </a:p>
          <a:p>
            <a:pPr marL="358775" marR="0" lvl="0" indent="-358775" algn="just" defTabSz="914400" rtl="0" eaLnBrk="1" fontAlgn="auto" latinLnBrk="0" hangingPunct="1">
              <a:lnSpc>
                <a:spcPct val="100000"/>
              </a:lnSpc>
              <a:spcBef>
                <a:spcPts val="400"/>
              </a:spcBef>
              <a:spcAft>
                <a:spcPts val="0"/>
              </a:spcAft>
              <a:buSzPct val="68000"/>
              <a:buFont typeface="Wingdings" pitchFamily="2" charset="2"/>
              <a:buChar char="q"/>
              <a:tabLst/>
              <a:defRPr/>
            </a:pPr>
            <a:r>
              <a:rPr kumimoji="0" lang="es-ES_tradnl" sz="2800" b="0" i="0" u="none" strike="noStrike" kern="1200" cap="none" spc="0" normalizeH="0" baseline="0" noProof="0" dirty="0" smtClean="0">
                <a:ln>
                  <a:noFill/>
                </a:ln>
                <a:solidFill>
                  <a:schemeClr val="tx1"/>
                </a:solidFill>
                <a:effectLst/>
                <a:uLnTx/>
                <a:uFillTx/>
                <a:latin typeface="+mj-lt"/>
                <a:ea typeface="SimSun" panose="02010600030101010101" pitchFamily="2" charset="-122"/>
                <a:cs typeface="+mn-cs"/>
              </a:rPr>
              <a:t>Saber registrar cada uno de los datos recogidos en el examen físico practicado.</a:t>
            </a:r>
            <a:endParaRPr kumimoji="0" lang="es-ES" sz="2800" b="0" i="0" u="none" strike="noStrike" kern="1200" cap="none" spc="0" normalizeH="0" baseline="0" noProof="0" dirty="0" smtClean="0">
              <a:ln>
                <a:noFill/>
              </a:ln>
              <a:solidFill>
                <a:schemeClr val="tx1"/>
              </a:solidFill>
              <a:effectLst/>
              <a:uLnTx/>
              <a:uFillTx/>
              <a:latin typeface="+mj-lt"/>
              <a:ea typeface="+mn-ea"/>
              <a:cs typeface="+mn-cs"/>
            </a:endParaRPr>
          </a:p>
          <a:p>
            <a:pPr marL="365760" marR="0" lvl="0" indent="-256032" algn="l" defTabSz="914400" rtl="0" eaLnBrk="1" fontAlgn="auto" latinLnBrk="0" hangingPunct="1">
              <a:lnSpc>
                <a:spcPct val="100000"/>
              </a:lnSpc>
              <a:spcBef>
                <a:spcPts val="400"/>
              </a:spcBef>
              <a:spcAft>
                <a:spcPts val="0"/>
              </a:spcAft>
              <a:buSzPct val="68000"/>
              <a:buFont typeface="Wingdings" pitchFamily="2" charset="2"/>
              <a:buChar char="q"/>
              <a:tabLst/>
              <a:defRPr/>
            </a:pPr>
            <a:endParaRPr kumimoji="0" lang="es-ES" sz="2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7158" y="285728"/>
            <a:ext cx="757239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dirty="0" smtClean="0">
                <a:ln>
                  <a:noFill/>
                </a:ln>
                <a:solidFill>
                  <a:schemeClr val="tx1"/>
                </a:solidFill>
                <a:effectLst/>
                <a:ea typeface="Calibri" pitchFamily="34" charset="0"/>
                <a:cs typeface="Arial" pitchFamily="34" charset="0"/>
              </a:rPr>
              <a:t>Palpación</a:t>
            </a:r>
            <a:r>
              <a:rPr kumimoji="0" lang="es-ES" sz="2600" b="0" i="0" u="none" strike="noStrike" cap="none" normalizeH="0" baseline="0" dirty="0" smtClean="0">
                <a:ln>
                  <a:noFill/>
                </a:ln>
                <a:solidFill>
                  <a:schemeClr val="tx1"/>
                </a:solidFill>
                <a:effectLst/>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600" dirty="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chemeClr val="tx1"/>
                </a:solidFill>
                <a:effectLst/>
                <a:ea typeface="Calibri" pitchFamily="34" charset="0"/>
                <a:cs typeface="Arial" pitchFamily="34" charset="0"/>
              </a:rPr>
              <a:t>Se realiza imprimiéndole movimientos laterales a las apófisis espinosas y  presionando los puntos de emergencia de las raíces nerviosas, en busca de dolor con la punta de los dedos índice y pulgar a 2 cm a ambos lados de la línea media (emergencia de las raíces nerviosas). Luego se palpan los músculos </a:t>
            </a:r>
            <a:r>
              <a:rPr kumimoji="0" lang="es-ES" sz="2600" b="0" i="0" u="none" strike="noStrike" cap="none" normalizeH="0" baseline="0" dirty="0" err="1" smtClean="0">
                <a:ln>
                  <a:noFill/>
                </a:ln>
                <a:solidFill>
                  <a:schemeClr val="tx1"/>
                </a:solidFill>
                <a:effectLst/>
                <a:ea typeface="Calibri" pitchFamily="34" charset="0"/>
                <a:cs typeface="Arial" pitchFamily="34" charset="0"/>
              </a:rPr>
              <a:t>paravertebrales</a:t>
            </a:r>
            <a:r>
              <a:rPr kumimoji="0" lang="es-ES" sz="2600" b="0" i="0" u="none" strike="noStrike" cap="none" normalizeH="0" baseline="0" dirty="0" smtClean="0">
                <a:ln>
                  <a:noFill/>
                </a:ln>
                <a:solidFill>
                  <a:schemeClr val="tx1"/>
                </a:solidFill>
                <a:effectLst/>
                <a:ea typeface="Calibri" pitchFamily="34" charset="0"/>
                <a:cs typeface="Arial" pitchFamily="34" charset="0"/>
              </a:rPr>
              <a:t>, se golpea ligeramente a todo lo largo de la columna, con la superficie cubital de su mano, con un dedo o con el martillo percutor  comprobándose el grado de espasticidad que puedan tener y finalmente, se realizan los movimientos pasivos de la columna, segmento a segmento. </a:t>
            </a:r>
            <a:endParaRPr kumimoji="0" lang="es-ES" sz="2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642918"/>
            <a:ext cx="764386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Evaluación de la fuerza muscular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La fuerza muscular extensora se evalúa mejor con la persona en decúbito prono. Instruya a la persona que trate de levantar la cabeza y los hombros, mientras usted aplica resistencia colocando sus manos entre las escápulas.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Pida a la persona que repita los movimientos de rotación espinal, mientras usted coloca sus manos contra los hombros izquierdo y derecho, respectivamente.</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500034" y="285728"/>
            <a:ext cx="6929486" cy="46166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COLUMNA CERVICAL </a:t>
            </a:r>
            <a:endParaRPr kumimoji="0" lang="es-ES"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34818" name="Rectangle 2"/>
          <p:cNvSpPr>
            <a:spLocks noChangeArrowheads="1"/>
          </p:cNvSpPr>
          <p:nvPr/>
        </p:nvSpPr>
        <p:spPr bwMode="auto">
          <a:xfrm>
            <a:off x="357158" y="1071546"/>
            <a:ext cx="75724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Semiotecnia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Inspección. Se practica con el enfermo sentado para detectar rectificación, </a:t>
            </a:r>
            <a:r>
              <a:rPr kumimoji="0" lang="es-ES" sz="2800" b="0" i="0" u="none" strike="noStrike" cap="none" normalizeH="0" baseline="0" dirty="0" err="1" smtClean="0">
                <a:ln>
                  <a:noFill/>
                </a:ln>
                <a:solidFill>
                  <a:schemeClr val="tx1"/>
                </a:solidFill>
                <a:effectLst/>
                <a:ea typeface="Calibri" pitchFamily="34" charset="0"/>
                <a:cs typeface="Arial" pitchFamily="34" charset="0"/>
              </a:rPr>
              <a:t>hiperlordosis</a:t>
            </a:r>
            <a:r>
              <a:rPr kumimoji="0" lang="es-ES" sz="2800" b="0" i="0" u="none" strike="noStrike" cap="none" normalizeH="0" baseline="0" dirty="0" smtClean="0">
                <a:ln>
                  <a:noFill/>
                </a:ln>
                <a:solidFill>
                  <a:schemeClr val="tx1"/>
                </a:solidFill>
                <a:effectLst/>
                <a:ea typeface="Calibri" pitchFamily="34" charset="0"/>
                <a:cs typeface="Arial" pitchFamily="34" charset="0"/>
              </a:rPr>
              <a:t>, cifosis y otras deformaciones. La palpación y la movilización del cuello pueden causar dolor. La compresión del cuello (vértice del cráneo en sentido vertical), si es dolorosa, expresa organicidad; la maniobra contraria de tracción vertical, debe producir alivio.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285860"/>
            <a:ext cx="7643866" cy="4401205"/>
          </a:xfrm>
          <a:prstGeom prst="rect">
            <a:avLst/>
          </a:prstGeom>
        </p:spPr>
        <p:txBody>
          <a:bodyPr wrap="square">
            <a:spAutoFit/>
          </a:bodyPr>
          <a:lstStyle/>
          <a:p>
            <a:pPr lvl="0" algn="just" eaLnBrk="0" fontAlgn="base" hangingPunct="0">
              <a:spcBef>
                <a:spcPct val="0"/>
              </a:spcBef>
              <a:spcAft>
                <a:spcPct val="0"/>
              </a:spcAft>
            </a:pPr>
            <a:r>
              <a:rPr kumimoji="0" lang="es-ES" sz="2800" b="0" i="0" u="none" strike="noStrike" cap="none" normalizeH="0" baseline="0" dirty="0" smtClean="0">
                <a:ln>
                  <a:noFill/>
                </a:ln>
                <a:solidFill>
                  <a:schemeClr val="tx1"/>
                </a:solidFill>
                <a:effectLst/>
                <a:ea typeface="Calibri" pitchFamily="34" charset="0"/>
                <a:cs typeface="Arial" pitchFamily="34" charset="0"/>
              </a:rPr>
              <a:t>Se pide a la persona que realice movimientos de extensión, flexión, lateralización y  rotación de la columna, para explorar limitación de aquellos o provocación de dolor.</a:t>
            </a:r>
          </a:p>
          <a:p>
            <a:pPr lvl="0" algn="just" eaLnBrk="0" fontAlgn="base" hangingPunct="0">
              <a:spcBef>
                <a:spcPct val="0"/>
              </a:spcBef>
              <a:spcAft>
                <a:spcPct val="0"/>
              </a:spcAft>
            </a:pPr>
            <a:endParaRPr kumimoji="0" lang="es-ES" sz="28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es-ES" sz="2800" b="0" i="0" u="none" strike="noStrike" cap="none" normalizeH="0" baseline="0" dirty="0" smtClean="0">
                <a:ln>
                  <a:noFill/>
                </a:ln>
                <a:solidFill>
                  <a:schemeClr val="tx1"/>
                </a:solidFill>
                <a:effectLst/>
                <a:ea typeface="Calibri" pitchFamily="34" charset="0"/>
                <a:cs typeface="Arial" pitchFamily="34" charset="0"/>
              </a:rPr>
              <a:t>También debe pedirse al sujeto que realice movimientos de rotación del cuello sobre el eje vertical del cuerpo, primero hacia la derecha y después hacia la izquierda o viceversa, en busca de limitación, dolor o “mareos”.</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57158" y="285728"/>
            <a:ext cx="75009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tx1"/>
                </a:solidFill>
                <a:effectLst/>
                <a:ea typeface="Calibri" pitchFamily="34" charset="0"/>
                <a:cs typeface="Arial" pitchFamily="34" charset="0"/>
              </a:rPr>
              <a:t>Técnicas de exploración de la movilidad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3000" b="1" i="0" u="none" strike="noStrike" cap="none" normalizeH="0" baseline="0" dirty="0" smtClean="0">
              <a:ln>
                <a:noFill/>
              </a:ln>
              <a:solidFill>
                <a:schemeClr val="tx1"/>
              </a:solidFill>
              <a:effectLst/>
              <a:cs typeface="Arial" pitchFamily="34" charset="0"/>
            </a:endParaRPr>
          </a:p>
          <a:p>
            <a:pPr marL="269875" marR="0" lvl="0" indent="-269875"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1. Explore la flexión y la extensión de la columna cervical pidiéndole a la persona que pegue la barbilla al pecho y después, que lleve la cabeza hacia atrás.</a:t>
            </a:r>
            <a:endParaRPr kumimoji="0" lang="es-ES" sz="3000" b="0" i="0" u="none" strike="noStrike" cap="none" normalizeH="0" baseline="0" dirty="0" smtClean="0">
              <a:ln>
                <a:noFill/>
              </a:ln>
              <a:solidFill>
                <a:schemeClr val="tx1"/>
              </a:solidFill>
              <a:effectLst/>
              <a:cs typeface="Arial" pitchFamily="34" charset="0"/>
            </a:endParaRPr>
          </a:p>
          <a:p>
            <a:pPr marL="269875" marR="0" lvl="0"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Durante la flexión, normalmente la barbilla debe tocar la horquilla esternal; si no la alcanza, se podrá hablar de limitación; en la extensión, la separación entre la barbilla y la horquilla esternal debe alcanzar un mínimo de 18 cm.</a:t>
            </a:r>
            <a:endParaRPr kumimoji="0" lang="es-ES" sz="3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428604"/>
            <a:ext cx="771530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marR="0" lvl="0" indent="-441325"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2. Para explorar el balanceo lateral de la columna cervical, pida al sujeto que trate de pegar la oreja al hombro, mientras mantiene los hombros inmóviles.</a:t>
            </a:r>
          </a:p>
          <a:p>
            <a:pPr marL="441325" marR="0" lvl="0" indent="-441325" algn="just"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441325" marR="0" lvl="0" indent="-441325"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3. Explore la rotación de la columna cervical, pidiéndole a la persona que gire la cabeza hacia el hombro derecho e izquierdo, respectivamente, mientras mantiene los hombros inmóviles.</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85720" y="500042"/>
            <a:ext cx="78866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tx1"/>
                </a:solidFill>
                <a:effectLst/>
                <a:ea typeface="Calibri" pitchFamily="34" charset="0"/>
                <a:cs typeface="Arial" pitchFamily="34" charset="0"/>
              </a:rPr>
              <a:t>Palpación</a:t>
            </a:r>
            <a:r>
              <a:rPr kumimoji="0" lang="es-ES" sz="3000" b="0" i="0" u="none" strike="noStrike" cap="none" normalizeH="0" baseline="0" dirty="0" smtClean="0">
                <a:ln>
                  <a:noFill/>
                </a:ln>
                <a:solidFill>
                  <a:schemeClr val="tx1"/>
                </a:solidFill>
                <a:effectLst/>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Debe realizarse la compresión (</a:t>
            </a:r>
            <a:r>
              <a:rPr kumimoji="0" lang="es-ES" sz="3000" b="0" i="0" u="none" strike="noStrike" cap="none" normalizeH="0" baseline="0" dirty="0" err="1" smtClean="0">
                <a:ln>
                  <a:noFill/>
                </a:ln>
                <a:solidFill>
                  <a:schemeClr val="tx1"/>
                </a:solidFill>
                <a:effectLst/>
                <a:ea typeface="Calibri" pitchFamily="34" charset="0"/>
                <a:cs typeface="Arial" pitchFamily="34" charset="0"/>
              </a:rPr>
              <a:t>com-plementada</a:t>
            </a:r>
            <a:r>
              <a:rPr kumimoji="0" lang="es-ES" sz="3000" b="0" i="0" u="none" strike="noStrike" cap="none" normalizeH="0" baseline="0" dirty="0" smtClean="0">
                <a:ln>
                  <a:noFill/>
                </a:ln>
                <a:solidFill>
                  <a:schemeClr val="tx1"/>
                </a:solidFill>
                <a:effectLst/>
                <a:ea typeface="Calibri" pitchFamily="34" charset="0"/>
                <a:cs typeface="Arial" pitchFamily="34" charset="0"/>
              </a:rPr>
              <a:t> con la percusión) y la </a:t>
            </a:r>
            <a:r>
              <a:rPr kumimoji="0" lang="es-ES" sz="3000" b="0" i="0" u="none" strike="noStrike" cap="none" normalizeH="0" baseline="0" dirty="0" err="1" smtClean="0">
                <a:ln>
                  <a:noFill/>
                </a:ln>
                <a:solidFill>
                  <a:schemeClr val="tx1"/>
                </a:solidFill>
                <a:effectLst/>
                <a:ea typeface="Calibri" pitchFamily="34" charset="0"/>
                <a:cs typeface="Arial" pitchFamily="34" charset="0"/>
              </a:rPr>
              <a:t>movili-zación</a:t>
            </a:r>
            <a:r>
              <a:rPr kumimoji="0" lang="es-ES" sz="3000" b="0" i="0" u="none" strike="noStrike" cap="none" normalizeH="0" baseline="0" dirty="0" smtClean="0">
                <a:ln>
                  <a:noFill/>
                </a:ln>
                <a:solidFill>
                  <a:schemeClr val="tx1"/>
                </a:solidFill>
                <a:effectLst/>
                <a:ea typeface="Calibri" pitchFamily="34" charset="0"/>
                <a:cs typeface="Arial" pitchFamily="34" charset="0"/>
              </a:rPr>
              <a:t> de las apófisis espinosas.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3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La maniobra conjunta de movilización-palpación permite comprobar  si existe o no crepitación.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También se realiza la compresión del vértice del cráneo en sentido vertical, que normalmente no debe causar dolor (fig. 7.4).</a:t>
            </a:r>
            <a:endParaRPr kumimoji="0" lang="es-ES" sz="3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714480" y="642918"/>
            <a:ext cx="5900779" cy="55007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14282" y="285728"/>
            <a:ext cx="764386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Exploración de la fuerza muscular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Explore la fuerza muscular pidiéndole a la persona que repita los movimientos de flexión y extensión, mientras presiona su mano sobre la frente durante la flexión y contra el occipucio durante la extensión.</a:t>
            </a: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Para evaluar la fuerza muscular durante el balanceo lateral, aplique presión en la región occipital derecha e izquierda, respectivamente, oponiéndose a los movimientos realizados nuevamente.</a:t>
            </a: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Por último, aplique resistencia con la mano sobre los temporales y pida a la persona que repita los movimientos de rotación.</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71472" y="428604"/>
            <a:ext cx="6215106"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COLUMNA DORSAL</a:t>
            </a:r>
            <a:endParaRPr kumimoji="0" lang="es-ES" sz="4400" b="1" i="0" u="none" strike="noStrike" cap="none" normalizeH="0" baseline="0" dirty="0" smtClean="0">
              <a:ln>
                <a:noFill/>
              </a:ln>
              <a:solidFill>
                <a:schemeClr val="bg1"/>
              </a:solidFill>
              <a:effectLst/>
              <a:latin typeface="Arial" pitchFamily="34" charset="0"/>
              <a:cs typeface="Arial" pitchFamily="34" charset="0"/>
            </a:endParaRPr>
          </a:p>
        </p:txBody>
      </p:sp>
      <p:sp>
        <p:nvSpPr>
          <p:cNvPr id="36866" name="Rectangle 2"/>
          <p:cNvSpPr>
            <a:spLocks noChangeArrowheads="1"/>
          </p:cNvSpPr>
          <p:nvPr/>
        </p:nvSpPr>
        <p:spPr bwMode="auto">
          <a:xfrm>
            <a:off x="285720" y="1932190"/>
            <a:ext cx="77153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Semiotecnia</a:t>
            </a: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2800" b="0" i="0" u="none" strike="noStrike" cap="none" normalizeH="0" baseline="0" dirty="0" smtClean="0">
                <a:ln>
                  <a:noFill/>
                </a:ln>
                <a:solidFill>
                  <a:schemeClr val="tx1"/>
                </a:solidFill>
                <a:effectLst/>
                <a:ea typeface="Calibri" pitchFamily="34" charset="0"/>
                <a:cs typeface="Arial" pitchFamily="34" charset="0"/>
              </a:rPr>
              <a:t> Debe precisarse cifosis, lordosis y rectificación en el plano sagital y escoliosis en el plano lateral. Cuando el paciente realiza la flexión anterior del tronco puede acentuarse o ponerse de manifiesto una elevación de la escápula (escápula alada), secundaria a la rotación de los cuerpos vertebrales por la escoliosis (fig. 30.6). </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00034" y="2143116"/>
            <a:ext cx="764386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DATOS DE  IDENTIDAD PERSONAL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1184275" lvl="2" indent="-269875" eaLnBrk="0" fontAlgn="base" hangingPunct="0">
              <a:spcBef>
                <a:spcPct val="0"/>
              </a:spcBef>
              <a:spcAft>
                <a:spcPct val="0"/>
              </a:spcAft>
              <a:buFont typeface="Arial" pitchFamily="34" charset="0"/>
              <a:buChar char="•"/>
            </a:pPr>
            <a:r>
              <a:rPr kumimoji="0" lang="es-ES" sz="3200" b="0" i="0" u="none" strike="noStrike" cap="none" normalizeH="0" baseline="0" dirty="0" smtClean="0">
                <a:ln>
                  <a:noFill/>
                </a:ln>
                <a:solidFill>
                  <a:schemeClr val="tx1"/>
                </a:solidFill>
                <a:effectLst/>
                <a:ea typeface="Calibri" pitchFamily="34" charset="0"/>
                <a:cs typeface="Arial" pitchFamily="34" charset="0"/>
              </a:rPr>
              <a:t>Sexo  </a:t>
            </a:r>
            <a:endParaRPr kumimoji="0" lang="es-ES" sz="3200" b="0" i="0" u="none" strike="noStrike" cap="none" normalizeH="0" baseline="0" dirty="0" smtClean="0">
              <a:ln>
                <a:noFill/>
              </a:ln>
              <a:solidFill>
                <a:schemeClr val="tx1"/>
              </a:solidFill>
              <a:effectLst/>
              <a:cs typeface="Arial" pitchFamily="34" charset="0"/>
            </a:endParaRPr>
          </a:p>
          <a:p>
            <a:pPr marL="1184275" lvl="2" indent="-269875" eaLnBrk="0" fontAlgn="base" hangingPunct="0">
              <a:spcBef>
                <a:spcPct val="0"/>
              </a:spcBef>
              <a:spcAft>
                <a:spcPct val="0"/>
              </a:spcAft>
              <a:buFont typeface="Arial" pitchFamily="34" charset="0"/>
              <a:buChar char="•"/>
            </a:pPr>
            <a:r>
              <a:rPr kumimoji="0" lang="es-ES" sz="3200" b="0" i="0" u="none" strike="noStrike" cap="none" normalizeH="0" baseline="0" dirty="0" smtClean="0">
                <a:ln>
                  <a:noFill/>
                </a:ln>
                <a:solidFill>
                  <a:schemeClr val="tx1"/>
                </a:solidFill>
                <a:effectLst/>
                <a:ea typeface="Calibri" pitchFamily="34" charset="0"/>
                <a:cs typeface="Arial" pitchFamily="34" charset="0"/>
              </a:rPr>
              <a:t>Edad </a:t>
            </a:r>
            <a:endParaRPr kumimoji="0" lang="es-ES" sz="3200" b="0" i="0" u="none" strike="noStrike" cap="none" normalizeH="0" baseline="0" dirty="0" smtClean="0">
              <a:ln>
                <a:noFill/>
              </a:ln>
              <a:solidFill>
                <a:schemeClr val="tx1"/>
              </a:solidFill>
              <a:effectLst/>
              <a:cs typeface="Arial" pitchFamily="34" charset="0"/>
            </a:endParaRPr>
          </a:p>
          <a:p>
            <a:pPr marL="1184275" lvl="2" indent="-269875" eaLnBrk="0" fontAlgn="base" hangingPunct="0">
              <a:spcBef>
                <a:spcPct val="0"/>
              </a:spcBef>
              <a:spcAft>
                <a:spcPct val="0"/>
              </a:spcAft>
              <a:buFont typeface="Arial" pitchFamily="34" charset="0"/>
              <a:buChar char="•"/>
            </a:pPr>
            <a:r>
              <a:rPr kumimoji="0" lang="es-ES" sz="3200" b="0" i="0" u="none" strike="noStrike" cap="none" normalizeH="0" baseline="0" dirty="0" smtClean="0">
                <a:ln>
                  <a:noFill/>
                </a:ln>
                <a:solidFill>
                  <a:schemeClr val="tx1"/>
                </a:solidFill>
                <a:effectLst/>
                <a:ea typeface="Calibri" pitchFamily="34" charset="0"/>
                <a:cs typeface="Arial" pitchFamily="34" charset="0"/>
              </a:rPr>
              <a:t>Color de la piel</a:t>
            </a:r>
            <a:endParaRPr kumimoji="0" lang="es-ES" sz="3200" b="0" i="0" u="none" strike="noStrike" cap="none" normalizeH="0" baseline="0" dirty="0" smtClean="0">
              <a:ln>
                <a:noFill/>
              </a:ln>
              <a:solidFill>
                <a:schemeClr val="tx1"/>
              </a:solidFill>
              <a:effectLst/>
              <a:cs typeface="Arial" pitchFamily="34" charset="0"/>
            </a:endParaRPr>
          </a:p>
          <a:p>
            <a:pPr marL="1184275" lvl="2" indent="-269875" eaLnBrk="0" fontAlgn="base" hangingPunct="0">
              <a:spcBef>
                <a:spcPct val="0"/>
              </a:spcBef>
              <a:spcAft>
                <a:spcPct val="0"/>
              </a:spcAft>
              <a:buFont typeface="Arial" pitchFamily="34" charset="0"/>
              <a:buChar char="•"/>
            </a:pPr>
            <a:r>
              <a:rPr kumimoji="0" lang="es-ES" sz="3200" b="0" i="0" u="none" strike="noStrike" cap="none" normalizeH="0" baseline="0" dirty="0" smtClean="0">
                <a:ln>
                  <a:noFill/>
                </a:ln>
                <a:solidFill>
                  <a:schemeClr val="tx1"/>
                </a:solidFill>
                <a:effectLst/>
                <a:ea typeface="Calibri" pitchFamily="34" charset="0"/>
                <a:cs typeface="Arial" pitchFamily="34" charset="0"/>
              </a:rPr>
              <a:t>Ocupación </a:t>
            </a:r>
            <a:endParaRPr kumimoji="0" lang="es-ES" sz="3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500034" y="357166"/>
            <a:ext cx="7688836"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fontAlgn="base">
              <a:spcBef>
                <a:spcPct val="0"/>
              </a:spcBef>
              <a:spcAft>
                <a:spcPct val="0"/>
              </a:spcAft>
            </a:pPr>
            <a:r>
              <a:rPr kumimoji="0" lang="es-ES"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Arial" pitchFamily="34" charset="0"/>
              </a:rPr>
              <a:t>SISTEMA OSTEOMIOARTICULAR</a:t>
            </a:r>
          </a:p>
        </p:txBody>
      </p:sp>
      <p:sp>
        <p:nvSpPr>
          <p:cNvPr id="4" name="3 Rectángulo"/>
          <p:cNvSpPr/>
          <p:nvPr/>
        </p:nvSpPr>
        <p:spPr>
          <a:xfrm>
            <a:off x="1214414" y="1214422"/>
            <a:ext cx="5622245"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eaLnBrk="0" fontAlgn="base" hangingPunct="0">
              <a:spcBef>
                <a:spcPct val="0"/>
              </a:spcBef>
              <a:spcAft>
                <a:spcPct val="0"/>
              </a:spcAft>
            </a:pPr>
            <a:r>
              <a:rPr kumimoji="0" lang="es-ES" sz="3600" b="1" i="0" u="none" strike="noStrike" cap="none" normalizeH="0" baseline="0" dirty="0" smtClean="0">
                <a:ln>
                  <a:noFill/>
                </a:ln>
                <a:solidFill>
                  <a:schemeClr val="bg1"/>
                </a:solidFill>
                <a:effectLst/>
                <a:ea typeface="Calibri" pitchFamily="34" charset="0"/>
                <a:cs typeface="Arial" pitchFamily="34" charset="0"/>
              </a:rPr>
              <a:t>ANAMNESIS DEL SOMA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643042" y="428604"/>
            <a:ext cx="5857916" cy="61609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pPr marL="0" lvl="0" indent="0" algn="just" eaLnBrk="0" fontAlgn="base" hangingPunct="0">
              <a:spcBef>
                <a:spcPct val="0"/>
              </a:spcBef>
              <a:spcAft>
                <a:spcPct val="0"/>
              </a:spcAft>
              <a:buClrTx/>
              <a:buSzTx/>
              <a:buNone/>
            </a:pPr>
            <a:r>
              <a:rPr lang="es-ES" sz="2800" dirty="0">
                <a:ea typeface="Calibri" pitchFamily="34" charset="0"/>
                <a:cs typeface="Arial" pitchFamily="34" charset="0"/>
              </a:rPr>
              <a:t>En la </a:t>
            </a:r>
            <a:r>
              <a:rPr lang="es-ES" sz="2800" b="1" dirty="0">
                <a:ea typeface="Calibri" pitchFamily="34" charset="0"/>
                <a:cs typeface="Arial" pitchFamily="34" charset="0"/>
              </a:rPr>
              <a:t>palpación</a:t>
            </a:r>
            <a:r>
              <a:rPr lang="es-ES" sz="2800" dirty="0">
                <a:ea typeface="Calibri" pitchFamily="34" charset="0"/>
                <a:cs typeface="Arial" pitchFamily="34" charset="0"/>
              </a:rPr>
              <a:t> y la percusión, igual que en la columna cervical, se debe practicar la movilización de las apófisis espinosas y determinar la existencia de espasmos para espinales.</a:t>
            </a:r>
            <a:endParaRPr lang="es-ES" sz="2800" dirty="0">
              <a:cs typeface="Arial" pitchFamily="34" charset="0"/>
            </a:endParaRPr>
          </a:p>
          <a:p>
            <a:pPr marL="0" lvl="0" indent="0" algn="just" eaLnBrk="0" fontAlgn="base" hangingPunct="0">
              <a:spcBef>
                <a:spcPct val="0"/>
              </a:spcBef>
              <a:spcAft>
                <a:spcPct val="0"/>
              </a:spcAft>
              <a:buClrTx/>
              <a:buSzTx/>
              <a:buNone/>
            </a:pPr>
            <a:r>
              <a:rPr lang="es-ES" sz="2800" dirty="0">
                <a:ea typeface="Calibri" pitchFamily="34" charset="0"/>
                <a:cs typeface="Arial" pitchFamily="34" charset="0"/>
              </a:rPr>
              <a:t>La palpación, percusión y movilización se combinan para realizar la </a:t>
            </a:r>
            <a:r>
              <a:rPr lang="es-ES" sz="2800" b="1" dirty="0">
                <a:ea typeface="Calibri" pitchFamily="34" charset="0"/>
                <a:cs typeface="Arial" pitchFamily="34" charset="0"/>
              </a:rPr>
              <a:t>maniobra de </a:t>
            </a:r>
            <a:r>
              <a:rPr lang="es-ES" sz="2800" b="1" dirty="0" err="1">
                <a:ea typeface="Calibri" pitchFamily="34" charset="0"/>
                <a:cs typeface="Arial" pitchFamily="34" charset="0"/>
              </a:rPr>
              <a:t>Finck</a:t>
            </a:r>
            <a:r>
              <a:rPr lang="es-ES" sz="2800" b="1" dirty="0">
                <a:ea typeface="Calibri" pitchFamily="34" charset="0"/>
                <a:cs typeface="Arial" pitchFamily="34" charset="0"/>
              </a:rPr>
              <a:t>.</a:t>
            </a:r>
            <a:endParaRPr lang="es-ES" sz="2800" b="1" dirty="0">
              <a:cs typeface="Arial" pitchFamily="34" charset="0"/>
            </a:endParaRPr>
          </a:p>
          <a:p>
            <a:endParaRPr lang="es-ES" dirty="0"/>
          </a:p>
        </p:txBody>
      </p:sp>
    </p:spTree>
    <p:extLst>
      <p:ext uri="{BB962C8B-B14F-4D97-AF65-F5344CB8AC3E}">
        <p14:creationId xmlns:p14="http://schemas.microsoft.com/office/powerpoint/2010/main" val="627323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57158" y="428604"/>
            <a:ext cx="750099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3200" b="1" i="0" u="none" strike="noStrike" cap="none" normalizeH="0" baseline="0" dirty="0" err="1" smtClean="0">
                <a:ln>
                  <a:noFill/>
                </a:ln>
                <a:solidFill>
                  <a:schemeClr val="tx1"/>
                </a:solidFill>
                <a:effectLst/>
                <a:ea typeface="Calibri" pitchFamily="34" charset="0"/>
                <a:cs typeface="Arial" pitchFamily="34" charset="0"/>
              </a:rPr>
              <a:t>Finck</a:t>
            </a:r>
            <a:r>
              <a:rPr kumimoji="0" lang="es-ES" sz="3200" b="0" i="0" u="none" strike="noStrike" cap="none" normalizeH="0" baseline="0" dirty="0" smtClean="0">
                <a:ln>
                  <a:noFill/>
                </a:ln>
                <a:solidFill>
                  <a:schemeClr val="tx1"/>
                </a:solidFill>
                <a:effectLst/>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El paciente colocado en posición supina; el explorador introduce la mano por debajo del dorso con las palmas hacia arriba; se percuten las apófisis espinosas con el dedo del medio. Si se provoca dolor, la maniobra es positiva. También se puede realizar con el paciente en decúbito prono o sentado.</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500042"/>
            <a:ext cx="7000924"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COLUMNA LUMBOSACRA</a:t>
            </a:r>
            <a:endParaRPr kumimoji="0" lang="es-ES" sz="4400" b="1" i="0" u="none" strike="noStrike" cap="none" normalizeH="0" baseline="0" dirty="0" smtClean="0">
              <a:ln>
                <a:noFill/>
              </a:ln>
              <a:solidFill>
                <a:schemeClr val="bg1"/>
              </a:solidFill>
              <a:effectLst/>
              <a:latin typeface="Arial" pitchFamily="34" charset="0"/>
              <a:cs typeface="Arial" pitchFamily="34" charset="0"/>
            </a:endParaRPr>
          </a:p>
        </p:txBody>
      </p:sp>
      <p:sp>
        <p:nvSpPr>
          <p:cNvPr id="43010" name="Rectangle 2"/>
          <p:cNvSpPr>
            <a:spLocks noChangeArrowheads="1"/>
          </p:cNvSpPr>
          <p:nvPr/>
        </p:nvSpPr>
        <p:spPr bwMode="auto">
          <a:xfrm>
            <a:off x="357158" y="1643050"/>
            <a:ext cx="750099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Semiotecnia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2800" b="0" i="0" u="none" strike="noStrike" cap="none" normalizeH="0" baseline="0" dirty="0" smtClean="0">
                <a:ln>
                  <a:noFill/>
                </a:ln>
                <a:solidFill>
                  <a:schemeClr val="tx1"/>
                </a:solidFill>
                <a:effectLst/>
                <a:ea typeface="Calibri" pitchFamily="34" charset="0"/>
                <a:cs typeface="Arial" pitchFamily="34" charset="0"/>
              </a:rPr>
              <a:t>. Se explora con la persona de pie y de espaldas a la luz. Se debe observar con el sujeto inclinado hacia delante y las piernas extendidas, en posición lateral con respecto al explorador, para comprobar si se origina una rectificación del segmento lumbar en vez de la curva armónica normal de dicho segmento (figs. 7.5y 7.6).</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428596" y="398526"/>
            <a:ext cx="5072098" cy="32034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8371" name="Picture 3"/>
          <p:cNvPicPr>
            <a:picLocks noChangeAspect="1" noChangeArrowheads="1"/>
          </p:cNvPicPr>
          <p:nvPr/>
        </p:nvPicPr>
        <p:blipFill>
          <a:blip r:embed="rId3"/>
          <a:srcRect/>
          <a:stretch>
            <a:fillRect/>
          </a:stretch>
        </p:blipFill>
        <p:spPr bwMode="auto">
          <a:xfrm>
            <a:off x="3301562" y="3143248"/>
            <a:ext cx="5240074" cy="3286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357166"/>
            <a:ext cx="750099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u="none" strike="noStrike" cap="none" normalizeH="0" baseline="0" dirty="0" smtClean="0">
                <a:ln>
                  <a:noFill/>
                </a:ln>
                <a:solidFill>
                  <a:schemeClr val="tx1"/>
                </a:solidFill>
                <a:effectLst/>
                <a:ea typeface="Calibri" pitchFamily="34" charset="0"/>
                <a:cs typeface="Arial" pitchFamily="34" charset="0"/>
              </a:rPr>
              <a:t>Palpación</a:t>
            </a:r>
            <a:r>
              <a:rPr kumimoji="0" lang="es-ES" sz="3200" b="0" i="0" u="none" strike="noStrike" cap="none" normalizeH="0" baseline="0" dirty="0" smtClean="0">
                <a:ln>
                  <a:noFill/>
                </a:ln>
                <a:solidFill>
                  <a:schemeClr val="tx1"/>
                </a:solidFill>
                <a:effectLst/>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3200" dirty="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Se realiza movilizando las apófisis espinosas, entre los dedos índice y pulgar, como ya se describió. La palpación y la movilización de las apófisis espinosas en sentido lateral nos brindará información sobre la existencia o no de alteraciones del cuerpo vertebral, el ligamento o la articulación </a:t>
            </a:r>
            <a:r>
              <a:rPr kumimoji="0" lang="es-ES" sz="3200" b="0" i="0" u="none" strike="noStrike" cap="none" normalizeH="0" baseline="0" dirty="0" err="1" smtClean="0">
                <a:ln>
                  <a:noFill/>
                </a:ln>
                <a:solidFill>
                  <a:schemeClr val="tx1"/>
                </a:solidFill>
                <a:effectLst/>
                <a:ea typeface="Calibri" pitchFamily="34" charset="0"/>
                <a:cs typeface="Arial" pitchFamily="34" charset="0"/>
              </a:rPr>
              <a:t>interapofisaria</a:t>
            </a:r>
            <a:r>
              <a:rPr kumimoji="0" lang="es-ES" sz="3200" b="0" i="0" u="none" strike="noStrike" cap="none" normalizeH="0" baseline="0" dirty="0" smtClean="0">
                <a:ln>
                  <a:noFill/>
                </a:ln>
                <a:solidFill>
                  <a:schemeClr val="tx1"/>
                </a:solidFill>
                <a:effectLst/>
                <a:ea typeface="Calibri" pitchFamily="34" charset="0"/>
                <a:cs typeface="Arial" pitchFamily="34" charset="0"/>
              </a:rPr>
              <a:t>.</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428604"/>
            <a:ext cx="771530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Maniobras especiales: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Déjerine</a:t>
            </a:r>
            <a:r>
              <a:rPr kumimoji="0" lang="es-ES" sz="2800" b="0" i="0" u="none" strike="noStrike" cap="none" normalizeH="0" baseline="0" dirty="0" smtClean="0">
                <a:ln>
                  <a:noFill/>
                </a:ln>
                <a:solidFill>
                  <a:schemeClr val="tx1"/>
                </a:solidFill>
                <a:effectLst/>
                <a:ea typeface="Calibri" pitchFamily="34" charset="0"/>
                <a:cs typeface="Arial" pitchFamily="34" charset="0"/>
              </a:rPr>
              <a:t>: </a:t>
            </a:r>
            <a:r>
              <a:rPr kumimoji="0" lang="es-ES" sz="2800" b="0" i="0" u="sng" strike="noStrike" cap="none" normalizeH="0" baseline="0" dirty="0" smtClean="0">
                <a:ln>
                  <a:noFill/>
                </a:ln>
                <a:solidFill>
                  <a:schemeClr val="tx1"/>
                </a:solidFill>
                <a:effectLst/>
                <a:ea typeface="Calibri" pitchFamily="34" charset="0"/>
                <a:cs typeface="Arial" pitchFamily="34" charset="0"/>
              </a:rPr>
              <a:t>positiva</a:t>
            </a:r>
            <a:r>
              <a:rPr kumimoji="0" lang="es-ES" sz="2800" b="0" i="0" u="none" strike="noStrike" cap="none" normalizeH="0" baseline="0" dirty="0" smtClean="0">
                <a:ln>
                  <a:noFill/>
                </a:ln>
                <a:solidFill>
                  <a:schemeClr val="tx1"/>
                </a:solidFill>
                <a:effectLst/>
                <a:ea typeface="Calibri" pitchFamily="34" charset="0"/>
                <a:cs typeface="Arial" pitchFamily="34" charset="0"/>
              </a:rPr>
              <a:t> cuando produce </a:t>
            </a:r>
            <a:r>
              <a:rPr kumimoji="0" lang="es-ES" sz="2800" b="0" i="0" u="sng" strike="noStrike" cap="none" normalizeH="0" baseline="0" dirty="0" smtClean="0">
                <a:ln>
                  <a:noFill/>
                </a:ln>
                <a:solidFill>
                  <a:schemeClr val="tx1"/>
                </a:solidFill>
                <a:effectLst/>
                <a:ea typeface="Calibri" pitchFamily="34" charset="0"/>
                <a:cs typeface="Arial" pitchFamily="34" charset="0"/>
              </a:rPr>
              <a:t>dolor lumbar </a:t>
            </a:r>
            <a:r>
              <a:rPr kumimoji="0" lang="es-ES" sz="2800" b="0" i="0" u="none" strike="noStrike" cap="none" normalizeH="0" baseline="0" dirty="0" smtClean="0">
                <a:ln>
                  <a:noFill/>
                </a:ln>
                <a:solidFill>
                  <a:schemeClr val="tx1"/>
                </a:solidFill>
                <a:effectLst/>
                <a:ea typeface="Calibri" pitchFamily="34" charset="0"/>
                <a:cs typeface="Arial" pitchFamily="34" charset="0"/>
              </a:rPr>
              <a:t>al pedirle al paciente que </a:t>
            </a:r>
            <a:r>
              <a:rPr kumimoji="0" lang="es-ES" sz="2800" b="0" i="0" u="sng" strike="noStrike" cap="none" normalizeH="0" baseline="0" dirty="0" smtClean="0">
                <a:ln>
                  <a:noFill/>
                </a:ln>
                <a:solidFill>
                  <a:schemeClr val="tx1"/>
                </a:solidFill>
                <a:effectLst/>
                <a:ea typeface="Calibri" pitchFamily="34" charset="0"/>
                <a:cs typeface="Arial" pitchFamily="34" charset="0"/>
              </a:rPr>
              <a:t>tosa</a:t>
            </a:r>
            <a:r>
              <a:rPr kumimoji="0" lang="es-ES" sz="2800" b="0" i="0" u="none" strike="noStrike" cap="none" normalizeH="0" baseline="0" dirty="0" smtClean="0">
                <a:ln>
                  <a:noFill/>
                </a:ln>
                <a:solidFill>
                  <a:schemeClr val="tx1"/>
                </a:solidFill>
                <a:effectLst/>
                <a:ea typeface="Calibri" pitchFamily="34" charset="0"/>
                <a:cs typeface="Arial" pitchFamily="34" charset="0"/>
              </a:rPr>
              <a:t>, lo que aumenta la presión </a:t>
            </a:r>
            <a:r>
              <a:rPr kumimoji="0" lang="es-ES" sz="2800" b="0" i="0" u="none" strike="noStrike" cap="none" normalizeH="0" baseline="0" dirty="0" err="1" smtClean="0">
                <a:ln>
                  <a:noFill/>
                </a:ln>
                <a:solidFill>
                  <a:schemeClr val="tx1"/>
                </a:solidFill>
                <a:effectLst/>
                <a:ea typeface="Calibri" pitchFamily="34" charset="0"/>
                <a:cs typeface="Arial" pitchFamily="34" charset="0"/>
              </a:rPr>
              <a:t>intra</a:t>
            </a:r>
            <a:r>
              <a:rPr kumimoji="0" lang="es-ES" sz="2800" b="0" i="0" u="none" strike="noStrike" cap="none" normalizeH="0" baseline="0" dirty="0" smtClean="0">
                <a:ln>
                  <a:noFill/>
                </a:ln>
                <a:solidFill>
                  <a:schemeClr val="tx1"/>
                </a:solidFill>
                <a:effectLst/>
                <a:ea typeface="Calibri" pitchFamily="34" charset="0"/>
                <a:cs typeface="Arial" pitchFamily="34" charset="0"/>
              </a:rPr>
              <a:t> abdominal.</a:t>
            </a: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endParaRPr kumimoji="0" lang="es-ES" sz="2800" b="0" i="0" u="none" strike="noStrike" cap="none" normalizeH="0" baseline="0" dirty="0" smtClean="0">
              <a:ln>
                <a:noFill/>
              </a:ln>
              <a:solidFill>
                <a:schemeClr val="tx1"/>
              </a:solidFill>
              <a:effectLst/>
              <a:cs typeface="Arial" pitchFamily="34" charset="0"/>
            </a:endParaRPr>
          </a:p>
          <a:p>
            <a:pPr marL="539750" marR="0" lvl="0" indent="-53975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b) </a:t>
            </a:r>
            <a:r>
              <a:rPr kumimoji="0" lang="es-ES" sz="28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Nafziger</a:t>
            </a:r>
            <a:r>
              <a:rPr kumimoji="0" lang="es-ES" sz="2800" b="1" i="0" u="none" strike="noStrike" cap="none" normalizeH="0" baseline="0" dirty="0" smtClean="0">
                <a:ln>
                  <a:noFill/>
                </a:ln>
                <a:solidFill>
                  <a:schemeClr val="tx1"/>
                </a:solidFill>
                <a:effectLst/>
                <a:ea typeface="Calibri" pitchFamily="34" charset="0"/>
                <a:cs typeface="Arial" pitchFamily="34" charset="0"/>
              </a:rPr>
              <a:t>-Jones</a:t>
            </a:r>
            <a:r>
              <a:rPr kumimoji="0" lang="es-ES" sz="2800" b="0" i="0" u="none" strike="noStrike" cap="none" normalizeH="0" baseline="0" dirty="0" smtClean="0">
                <a:ln>
                  <a:noFill/>
                </a:ln>
                <a:solidFill>
                  <a:schemeClr val="tx1"/>
                </a:solidFill>
                <a:effectLst/>
                <a:ea typeface="Calibri" pitchFamily="34" charset="0"/>
                <a:cs typeface="Arial" pitchFamily="34" charset="0"/>
              </a:rPr>
              <a:t>: se realiza </a:t>
            </a:r>
            <a:r>
              <a:rPr kumimoji="0" lang="es-ES" sz="2800" b="0" i="0" u="sng" strike="noStrike" cap="none" normalizeH="0" baseline="0" dirty="0" smtClean="0">
                <a:ln>
                  <a:noFill/>
                </a:ln>
                <a:solidFill>
                  <a:schemeClr val="tx1"/>
                </a:solidFill>
                <a:effectLst/>
                <a:ea typeface="Calibri" pitchFamily="34" charset="0"/>
                <a:cs typeface="Arial" pitchFamily="34" charset="0"/>
              </a:rPr>
              <a:t>comprimiendo ambas yugulares </a:t>
            </a:r>
            <a:r>
              <a:rPr kumimoji="0" lang="es-ES" sz="2800" b="0" i="0" u="none" strike="noStrike" cap="none" normalizeH="0" baseline="0" dirty="0" smtClean="0">
                <a:ln>
                  <a:noFill/>
                </a:ln>
                <a:solidFill>
                  <a:schemeClr val="tx1"/>
                </a:solidFill>
                <a:effectLst/>
                <a:ea typeface="Calibri" pitchFamily="34" charset="0"/>
                <a:cs typeface="Arial" pitchFamily="34" charset="0"/>
              </a:rPr>
              <a:t>al mismo tiempo; también es </a:t>
            </a:r>
            <a:r>
              <a:rPr kumimoji="0" lang="es-ES" sz="2800" b="0" i="0" u="sng" strike="noStrike" cap="none" normalizeH="0" baseline="0" dirty="0" smtClean="0">
                <a:ln>
                  <a:noFill/>
                </a:ln>
                <a:solidFill>
                  <a:schemeClr val="tx1"/>
                </a:solidFill>
                <a:effectLst/>
                <a:ea typeface="Calibri" pitchFamily="34" charset="0"/>
                <a:cs typeface="Arial" pitchFamily="34" charset="0"/>
              </a:rPr>
              <a:t>positiva</a:t>
            </a:r>
            <a:r>
              <a:rPr kumimoji="0" lang="es-ES" sz="2800" b="0" i="0" u="none" strike="noStrike" cap="none" normalizeH="0" baseline="0" dirty="0" smtClean="0">
                <a:ln>
                  <a:noFill/>
                </a:ln>
                <a:solidFill>
                  <a:schemeClr val="tx1"/>
                </a:solidFill>
                <a:effectLst/>
                <a:ea typeface="Calibri" pitchFamily="34" charset="0"/>
                <a:cs typeface="Arial" pitchFamily="34" charset="0"/>
              </a:rPr>
              <a:t>, si desencadena </a:t>
            </a:r>
            <a:r>
              <a:rPr kumimoji="0" lang="es-ES" sz="2800" b="0" i="0" u="sng" strike="noStrike" cap="none" normalizeH="0" baseline="0" dirty="0" smtClean="0">
                <a:ln>
                  <a:noFill/>
                </a:ln>
                <a:solidFill>
                  <a:schemeClr val="tx1"/>
                </a:solidFill>
                <a:effectLst/>
                <a:ea typeface="Calibri" pitchFamily="34" charset="0"/>
                <a:cs typeface="Arial" pitchFamily="34" charset="0"/>
              </a:rPr>
              <a:t>dolor lumbar</a:t>
            </a:r>
            <a:r>
              <a:rPr kumimoji="0" lang="es-ES" sz="2800" b="0" i="0" u="none" strike="noStrike" cap="none" normalizeH="0" baseline="0" dirty="0" smtClean="0">
                <a:ln>
                  <a:noFill/>
                </a:ln>
                <a:solidFill>
                  <a:schemeClr val="tx1"/>
                </a:solidFill>
                <a:effectLst/>
                <a:ea typeface="Calibri" pitchFamily="34" charset="0"/>
                <a:cs typeface="Arial" pitchFamily="34" charset="0"/>
              </a:rPr>
              <a:t>, por aumento de la presión del líquido cefalorraquídeo y acentuarse la compresión sobre las estructuras que originan el dolor.</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57158" y="1214422"/>
            <a:ext cx="75724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30238" marR="0" lvl="0" indent="-630238"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c) </a:t>
            </a:r>
            <a:r>
              <a:rPr kumimoji="0" lang="es-ES" sz="3200" b="1" i="0" u="none" strike="noStrike" cap="none" normalizeH="0" baseline="0" dirty="0" err="1" smtClean="0">
                <a:ln>
                  <a:noFill/>
                </a:ln>
                <a:solidFill>
                  <a:schemeClr val="tx1"/>
                </a:solidFill>
                <a:effectLst/>
                <a:ea typeface="Calibri" pitchFamily="34" charset="0"/>
                <a:cs typeface="Arial" pitchFamily="34" charset="0"/>
              </a:rPr>
              <a:t>Neri</a:t>
            </a:r>
            <a:r>
              <a:rPr kumimoji="0" lang="es-ES" sz="3200" b="1" i="0" u="none" strike="noStrike" cap="none" normalizeH="0" baseline="0" dirty="0" smtClean="0">
                <a:ln>
                  <a:noFill/>
                </a:ln>
                <a:solidFill>
                  <a:schemeClr val="tx1"/>
                </a:solidFill>
                <a:effectLst/>
                <a:ea typeface="Calibri" pitchFamily="34" charset="0"/>
                <a:cs typeface="Arial" pitchFamily="34" charset="0"/>
              </a:rPr>
              <a:t> I</a:t>
            </a:r>
            <a:r>
              <a:rPr kumimoji="0" lang="es-ES" sz="3200" b="0" i="0" u="none" strike="noStrike" cap="none" normalizeH="0" baseline="0" dirty="0" smtClean="0">
                <a:ln>
                  <a:noFill/>
                </a:ln>
                <a:solidFill>
                  <a:schemeClr val="tx1"/>
                </a:solidFill>
                <a:effectLst/>
                <a:ea typeface="Calibri" pitchFamily="34" charset="0"/>
                <a:cs typeface="Arial" pitchFamily="34" charset="0"/>
              </a:rPr>
              <a:t>: flexión de la cabeza con el paciente sentado, para detectar dolor lumbar provocado (fig. 30.7).</a:t>
            </a:r>
          </a:p>
          <a:p>
            <a:pPr marL="630238" marR="0" lvl="0" indent="-630238" algn="just"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630238" marR="0" lvl="0" indent="-630238"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d) </a:t>
            </a:r>
            <a:r>
              <a:rPr kumimoji="0" lang="es-ES" sz="3200" b="1" i="0" u="none" strike="noStrike" cap="none" normalizeH="0" baseline="0" dirty="0" err="1" smtClean="0">
                <a:ln>
                  <a:noFill/>
                </a:ln>
                <a:solidFill>
                  <a:schemeClr val="tx1"/>
                </a:solidFill>
                <a:effectLst/>
                <a:ea typeface="Calibri" pitchFamily="34" charset="0"/>
                <a:cs typeface="Arial" pitchFamily="34" charset="0"/>
              </a:rPr>
              <a:t>Neri</a:t>
            </a:r>
            <a:r>
              <a:rPr kumimoji="0" lang="es-ES" sz="3200" b="1" i="0" u="none" strike="noStrike" cap="none" normalizeH="0" baseline="0" dirty="0" smtClean="0">
                <a:ln>
                  <a:noFill/>
                </a:ln>
                <a:solidFill>
                  <a:schemeClr val="tx1"/>
                </a:solidFill>
                <a:effectLst/>
                <a:ea typeface="Calibri" pitchFamily="34" charset="0"/>
                <a:cs typeface="Arial" pitchFamily="34" charset="0"/>
              </a:rPr>
              <a:t> II</a:t>
            </a:r>
            <a:r>
              <a:rPr kumimoji="0" lang="es-ES" sz="3200" b="0" i="0" u="none" strike="noStrike" cap="none" normalizeH="0" baseline="0" dirty="0" smtClean="0">
                <a:ln>
                  <a:noFill/>
                </a:ln>
                <a:solidFill>
                  <a:schemeClr val="tx1"/>
                </a:solidFill>
                <a:effectLst/>
                <a:ea typeface="Calibri" pitchFamily="34" charset="0"/>
                <a:cs typeface="Arial" pitchFamily="34" charset="0"/>
              </a:rPr>
              <a:t>: si no se presenta dolor con la maniobra anterior, se levantan ambas piernas alternativamente, manteniendo la cabeza flexionada (fig. 30.8).</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0" y="116631"/>
            <a:ext cx="4252618" cy="67169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9395" name="Picture 3"/>
          <p:cNvPicPr>
            <a:picLocks noChangeAspect="1" noChangeArrowheads="1"/>
          </p:cNvPicPr>
          <p:nvPr/>
        </p:nvPicPr>
        <p:blipFill>
          <a:blip r:embed="rId3" cstate="email"/>
          <a:srcRect/>
          <a:stretch>
            <a:fillRect/>
          </a:stretch>
        </p:blipFill>
        <p:spPr bwMode="auto">
          <a:xfrm>
            <a:off x="4355976" y="0"/>
            <a:ext cx="4756566" cy="68335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79512" y="260648"/>
            <a:ext cx="7534050"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9750" marR="0" lvl="0" indent="-539750" algn="just" defTabSz="914400" rtl="0" eaLnBrk="1" fontAlgn="base" latinLnBrk="0" hangingPunct="1">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e</a:t>
            </a:r>
            <a:r>
              <a:rPr kumimoji="0" lang="es-ES" sz="2800" b="0" i="0" u="none" strike="noStrike" cap="none" normalizeH="0" baseline="0" dirty="0" smtClean="0">
                <a:ln>
                  <a:noFill/>
                </a:ln>
                <a:solidFill>
                  <a:schemeClr val="tx1"/>
                </a:solidFill>
                <a:effectLst/>
                <a:ea typeface="Calibri" pitchFamily="34" charset="0"/>
                <a:cs typeface="Arial" pitchFamily="34" charset="0"/>
              </a:rPr>
              <a:t>) </a:t>
            </a:r>
            <a:r>
              <a:rPr kumimoji="0" lang="es-ES" sz="28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Lasègue</a:t>
            </a:r>
            <a:r>
              <a:rPr kumimoji="0" lang="es-ES" sz="2800" b="0" i="0" u="none" strike="noStrike" cap="none" normalizeH="0" baseline="0" dirty="0" smtClean="0">
                <a:ln>
                  <a:noFill/>
                </a:ln>
                <a:solidFill>
                  <a:schemeClr val="tx1"/>
                </a:solidFill>
                <a:effectLst/>
                <a:ea typeface="Calibri" pitchFamily="34" charset="0"/>
                <a:cs typeface="Arial" pitchFamily="34" charset="0"/>
              </a:rPr>
              <a:t>: con el paciente en decúbito supino, se levanta la pierna extendida (flexión del muslo sobre la pelvis). Es positiva si aparece dolor al alcanzar los 45 </a:t>
            </a:r>
            <a:r>
              <a:rPr kumimoji="0" lang="es-ES" sz="2800" b="0" i="0" u="none" strike="noStrike" cap="none" normalizeH="0" baseline="30000" dirty="0" smtClean="0">
                <a:ln>
                  <a:noFill/>
                </a:ln>
                <a:solidFill>
                  <a:schemeClr val="tx1"/>
                </a:solidFill>
                <a:effectLst/>
                <a:ea typeface="Calibri" pitchFamily="34" charset="0"/>
                <a:cs typeface="Arial" pitchFamily="34" charset="0"/>
              </a:rPr>
              <a:t>0</a:t>
            </a:r>
            <a:endParaRPr kumimoji="0" lang="es-ES" sz="2800" b="0" i="0" u="none" strike="noStrike" cap="none" normalizeH="0" baseline="0" dirty="0" smtClean="0">
              <a:ln>
                <a:noFill/>
              </a:ln>
              <a:solidFill>
                <a:schemeClr val="tx1"/>
              </a:solidFill>
              <a:effectLst/>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3131840" y="2708920"/>
            <a:ext cx="4968552" cy="4149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296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28596" y="1601346"/>
            <a:ext cx="771530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El enfermo del sistema </a:t>
            </a:r>
            <a:r>
              <a:rPr kumimoji="0" lang="es-ES" sz="3600" b="0" i="0" u="none" strike="noStrike" cap="none" normalizeH="0" baseline="0" dirty="0" err="1" smtClean="0">
                <a:ln>
                  <a:noFill/>
                </a:ln>
                <a:solidFill>
                  <a:schemeClr val="tx1"/>
                </a:solidFill>
                <a:effectLst/>
                <a:ea typeface="Calibri" pitchFamily="34" charset="0"/>
                <a:cs typeface="Arial" pitchFamily="34" charset="0"/>
              </a:rPr>
              <a:t>osteo-mioarticular</a:t>
            </a:r>
            <a:r>
              <a:rPr kumimoji="0" lang="es-ES" sz="3600" b="0" i="0" u="none" strike="noStrike" cap="none" normalizeH="0" baseline="0" dirty="0" smtClean="0">
                <a:ln>
                  <a:noFill/>
                </a:ln>
                <a:solidFill>
                  <a:schemeClr val="tx1"/>
                </a:solidFill>
                <a:effectLst/>
                <a:ea typeface="Calibri" pitchFamily="34" charset="0"/>
                <a:cs typeface="Arial" pitchFamily="34" charset="0"/>
              </a:rPr>
              <a:t> consulta fundamental-mente por </a:t>
            </a:r>
            <a:r>
              <a:rPr kumimoji="0" lang="es-ES" sz="3600" b="1" i="1" u="sng" strike="noStrike" cap="none" normalizeH="0" baseline="0" dirty="0" smtClean="0">
                <a:ln>
                  <a:noFill/>
                </a:ln>
                <a:effectLst/>
                <a:ea typeface="Calibri" pitchFamily="34" charset="0"/>
                <a:cs typeface="Arial" pitchFamily="34" charset="0"/>
              </a:rPr>
              <a:t>dolor.</a:t>
            </a:r>
            <a:r>
              <a:rPr kumimoji="0" lang="es-ES" sz="3600" b="0" i="0" u="none" strike="noStrike" cap="none" normalizeH="0" baseline="0" dirty="0" smtClean="0">
                <a:ln>
                  <a:noFill/>
                </a:ln>
                <a:solidFill>
                  <a:schemeClr val="tx1"/>
                </a:solidFill>
                <a:effectLst/>
                <a:ea typeface="Calibri" pitchFamily="34" charset="0"/>
                <a:cs typeface="Arial" pitchFamily="34" charset="0"/>
              </a:rPr>
              <a:t> </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Rigidez</a:t>
            </a:r>
            <a:r>
              <a:rPr lang="es-ES" sz="3600" dirty="0">
                <a:ea typeface="Calibri" pitchFamily="34" charset="0"/>
                <a:cs typeface="Arial" pitchFamily="34" charset="0"/>
              </a:rPr>
              <a:t>.</a:t>
            </a:r>
            <a:r>
              <a:rPr kumimoji="0" lang="es-ES" sz="3600" b="0" i="0" u="none" strike="noStrike" cap="none" normalizeH="0" baseline="0" dirty="0" smtClean="0">
                <a:ln>
                  <a:noFill/>
                </a:ln>
                <a:solidFill>
                  <a:schemeClr val="tx1"/>
                </a:solidFill>
                <a:effectLst/>
                <a:ea typeface="Calibri" pitchFamily="34" charset="0"/>
                <a:cs typeface="Arial" pitchFamily="34" charset="0"/>
              </a:rPr>
              <a:t> </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3600" b="0" i="0" u="none" strike="noStrike" cap="none" normalizeH="0" baseline="0" dirty="0" smtClean="0">
                <a:ln>
                  <a:noFill/>
                </a:ln>
                <a:solidFill>
                  <a:schemeClr val="tx1"/>
                </a:solidFill>
                <a:effectLst/>
                <a:ea typeface="Calibri" pitchFamily="34" charset="0"/>
                <a:cs typeface="Arial" pitchFamily="34" charset="0"/>
              </a:rPr>
              <a:t>Deformidades.</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sz="3600" dirty="0">
                <a:ea typeface="Calibri" pitchFamily="34" charset="0"/>
                <a:cs typeface="Arial" pitchFamily="34" charset="0"/>
              </a:rPr>
              <a:t>F</a:t>
            </a:r>
            <a:r>
              <a:rPr kumimoji="0" lang="es-ES" sz="3600" b="0" i="0" u="none" strike="noStrike" cap="none" normalizeH="0" baseline="0" dirty="0" smtClean="0">
                <a:ln>
                  <a:noFill/>
                </a:ln>
                <a:solidFill>
                  <a:schemeClr val="tx1"/>
                </a:solidFill>
                <a:effectLst/>
                <a:ea typeface="Calibri" pitchFamily="34" charset="0"/>
                <a:cs typeface="Arial" pitchFamily="34" charset="0"/>
              </a:rPr>
              <a:t>alta de fuerza muscular.</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sz="3600" dirty="0" smtClean="0">
                <a:ea typeface="Calibri" pitchFamily="34" charset="0"/>
                <a:cs typeface="Arial" pitchFamily="34" charset="0"/>
              </a:rPr>
              <a:t>L</a:t>
            </a:r>
            <a:r>
              <a:rPr kumimoji="0" lang="es-ES" sz="3600" b="0" i="0" u="none" strike="noStrike" cap="none" normalizeH="0" baseline="0" dirty="0" smtClean="0">
                <a:ln>
                  <a:noFill/>
                </a:ln>
                <a:solidFill>
                  <a:schemeClr val="tx1"/>
                </a:solidFill>
                <a:effectLst/>
                <a:ea typeface="Calibri" pitchFamily="34" charset="0"/>
                <a:cs typeface="Arial" pitchFamily="34" charset="0"/>
              </a:rPr>
              <a:t>imitación de la movilidad</a:t>
            </a:r>
            <a:r>
              <a:rPr lang="es-ES" sz="3600" dirty="0">
                <a:ea typeface="Calibri" pitchFamily="34" charset="0"/>
                <a:cs typeface="Arial" pitchFamily="34" charset="0"/>
              </a:rPr>
              <a:t>.</a:t>
            </a:r>
            <a:endParaRPr kumimoji="0" lang="es-ES" sz="36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428596" y="285728"/>
            <a:ext cx="7264425"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fontAlgn="base">
              <a:spcBef>
                <a:spcPct val="0"/>
              </a:spcBef>
              <a:spcAft>
                <a:spcPct val="0"/>
              </a:spcAft>
            </a:pPr>
            <a:r>
              <a:rPr kumimoji="0" lang="es-ES" sz="2800" b="0" i="0" u="none" strike="noStrike" cap="none" normalizeH="0" baseline="0" dirty="0" smtClean="0">
                <a:ln>
                  <a:noFill/>
                </a:ln>
                <a:solidFill>
                  <a:schemeClr val="bg1"/>
                </a:solidFill>
                <a:effectLst/>
                <a:ea typeface="Calibri" pitchFamily="34" charset="0"/>
                <a:cs typeface="Arial" pitchFamily="34" charset="0"/>
              </a:rPr>
              <a:t>HISTORIA DE LA ENFERMEDAD  ACTUAL </a:t>
            </a:r>
            <a:endParaRPr kumimoji="0" lang="es-ES" sz="2800" b="0"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51520" y="597731"/>
            <a:ext cx="7678066"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9750" marR="0" lvl="0" indent="-539750"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f) </a:t>
            </a:r>
            <a:r>
              <a:rPr kumimoji="0" lang="es-ES" sz="2800" b="1"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Bragard</a:t>
            </a:r>
            <a:r>
              <a:rPr kumimoji="0" lang="es-ES" sz="2800" b="0" i="0" u="none" strike="noStrike" cap="none" normalizeH="0" baseline="0" dirty="0" smtClean="0">
                <a:ln>
                  <a:noFill/>
                </a:ln>
                <a:solidFill>
                  <a:schemeClr val="tx1"/>
                </a:solidFill>
                <a:effectLst/>
                <a:ea typeface="Calibri" pitchFamily="34" charset="0"/>
                <a:cs typeface="Arial" pitchFamily="34" charset="0"/>
              </a:rPr>
              <a:t>: después de elevada la pierna hasta el lugar de aparición del dolor, se hace descender un poco más abajo y se practica la </a:t>
            </a:r>
            <a:r>
              <a:rPr kumimoji="0" lang="es-ES" sz="2800" b="0" i="0" u="none" strike="noStrike" cap="none" normalizeH="0" baseline="0" dirty="0" err="1" smtClean="0">
                <a:ln>
                  <a:noFill/>
                </a:ln>
                <a:solidFill>
                  <a:schemeClr val="tx1"/>
                </a:solidFill>
                <a:effectLst/>
                <a:ea typeface="Calibri" pitchFamily="34" charset="0"/>
                <a:cs typeface="Arial" pitchFamily="34" charset="0"/>
              </a:rPr>
              <a:t>dorsiflexión</a:t>
            </a:r>
            <a:r>
              <a:rPr kumimoji="0" lang="es-ES" sz="2800" b="0" i="0" u="none" strike="noStrike" cap="none" normalizeH="0" baseline="0" dirty="0" smtClean="0">
                <a:ln>
                  <a:noFill/>
                </a:ln>
                <a:solidFill>
                  <a:schemeClr val="tx1"/>
                </a:solidFill>
                <a:effectLst/>
                <a:ea typeface="Calibri" pitchFamily="34" charset="0"/>
                <a:cs typeface="Arial" pitchFamily="34" charset="0"/>
              </a:rPr>
              <a:t> del pie, con la pierna extendida. La maniobra es positiva, si se reproduce el dolor inicial.</a:t>
            </a:r>
            <a:endParaRPr kumimoji="0" lang="es-ES" sz="2800" b="0" i="0" u="none" strike="noStrike" cap="none" normalizeH="0" baseline="0" dirty="0" smtClean="0">
              <a:ln>
                <a:noFill/>
              </a:ln>
              <a:solidFill>
                <a:schemeClr val="tx1"/>
              </a:solidFill>
              <a:effectLst/>
              <a:cs typeface="Arial" pitchFamily="34" charset="0"/>
            </a:endParaRPr>
          </a:p>
        </p:txBody>
      </p:sp>
      <p:pic>
        <p:nvPicPr>
          <p:cNvPr id="3" name="Picture 3"/>
          <p:cNvPicPr>
            <a:picLocks noChangeAspect="1" noChangeArrowheads="1"/>
          </p:cNvPicPr>
          <p:nvPr/>
        </p:nvPicPr>
        <p:blipFill>
          <a:blip r:embed="rId2"/>
          <a:srcRect/>
          <a:stretch>
            <a:fillRect/>
          </a:stretch>
        </p:blipFill>
        <p:spPr bwMode="auto">
          <a:xfrm>
            <a:off x="2555776" y="3324654"/>
            <a:ext cx="5544616" cy="35333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03825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0034" y="1214422"/>
            <a:ext cx="72866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Se pedirá al paciente, además, que se </a:t>
            </a:r>
            <a:r>
              <a:rPr kumimoji="0" lang="es-ES" sz="3200" b="0" i="0" u="sng" strike="noStrike" cap="none" normalizeH="0" baseline="0" dirty="0" smtClean="0">
                <a:ln>
                  <a:noFill/>
                </a:ln>
                <a:solidFill>
                  <a:schemeClr val="tx1"/>
                </a:solidFill>
                <a:effectLst/>
                <a:ea typeface="Calibri" pitchFamily="34" charset="0"/>
                <a:cs typeface="Arial" pitchFamily="34" charset="0"/>
              </a:rPr>
              <a:t>pare</a:t>
            </a:r>
            <a:r>
              <a:rPr kumimoji="0" lang="es-ES" sz="3200" b="0" i="0" u="none" strike="noStrike" cap="none" normalizeH="0" baseline="0" dirty="0" smtClean="0">
                <a:ln>
                  <a:noFill/>
                </a:ln>
                <a:solidFill>
                  <a:schemeClr val="tx1"/>
                </a:solidFill>
                <a:effectLst/>
                <a:ea typeface="Calibri" pitchFamily="34" charset="0"/>
                <a:cs typeface="Arial" pitchFamily="34" charset="0"/>
              </a:rPr>
              <a:t> en la </a:t>
            </a:r>
            <a:r>
              <a:rPr kumimoji="0" lang="es-ES" sz="3200" b="0" i="0" u="sng" strike="noStrike" cap="none" normalizeH="0" baseline="0" dirty="0" smtClean="0">
                <a:ln>
                  <a:noFill/>
                </a:ln>
                <a:solidFill>
                  <a:schemeClr val="tx1"/>
                </a:solidFill>
                <a:effectLst/>
                <a:ea typeface="Calibri" pitchFamily="34" charset="0"/>
                <a:cs typeface="Arial" pitchFamily="34" charset="0"/>
              </a:rPr>
              <a:t>punta de los pies</a:t>
            </a:r>
            <a:r>
              <a:rPr kumimoji="0" lang="es-ES" sz="3200" b="0" i="0" u="none" strike="noStrike" cap="none" normalizeH="0" baseline="0" dirty="0" smtClean="0">
                <a:ln>
                  <a:noFill/>
                </a:ln>
                <a:solidFill>
                  <a:schemeClr val="tx1"/>
                </a:solidFill>
                <a:effectLst/>
                <a:ea typeface="Calibri" pitchFamily="34" charset="0"/>
                <a:cs typeface="Arial" pitchFamily="34" charset="0"/>
              </a:rPr>
              <a:t>, lo que resulta imposible si hay toma de la primera </a:t>
            </a:r>
            <a:r>
              <a:rPr kumimoji="0" lang="es-ES" sz="3200" b="0" i="0" u="sng" strike="noStrike" cap="none" normalizeH="0" baseline="0" dirty="0" smtClean="0">
                <a:ln>
                  <a:noFill/>
                </a:ln>
                <a:solidFill>
                  <a:schemeClr val="tx1"/>
                </a:solidFill>
                <a:effectLst/>
                <a:ea typeface="Calibri" pitchFamily="34" charset="0"/>
                <a:cs typeface="Arial" pitchFamily="34" charset="0"/>
              </a:rPr>
              <a:t>raíz sacra</a:t>
            </a:r>
            <a:r>
              <a:rPr kumimoji="0" lang="es-ES" sz="3200" b="0" i="0" u="none" strike="noStrike" cap="none" normalizeH="0" baseline="0" dirty="0" smtClean="0">
                <a:ln>
                  <a:noFill/>
                </a:ln>
                <a:solidFill>
                  <a:schemeClr val="tx1"/>
                </a:solidFill>
                <a:effectLst/>
                <a:ea typeface="Calibri" pitchFamily="34" charset="0"/>
                <a:cs typeface="Arial" pitchFamily="34" charset="0"/>
              </a:rPr>
              <a:t>. La </a:t>
            </a:r>
            <a:r>
              <a:rPr kumimoji="0" lang="es-ES" sz="3200" b="0" i="0" u="sng" strike="noStrike" cap="none" normalizeH="0" baseline="0" dirty="0" err="1" smtClean="0">
                <a:ln>
                  <a:noFill/>
                </a:ln>
                <a:solidFill>
                  <a:schemeClr val="tx1"/>
                </a:solidFill>
                <a:effectLst/>
                <a:ea typeface="Calibri" pitchFamily="34" charset="0"/>
                <a:cs typeface="Arial" pitchFamily="34" charset="0"/>
              </a:rPr>
              <a:t>dorsiflexión</a:t>
            </a:r>
            <a:r>
              <a:rPr kumimoji="0" lang="es-ES" sz="3200" b="0" i="0" u="none" strike="noStrike" cap="none" normalizeH="0" baseline="0" dirty="0" smtClean="0">
                <a:ln>
                  <a:noFill/>
                </a:ln>
                <a:solidFill>
                  <a:schemeClr val="tx1"/>
                </a:solidFill>
                <a:effectLst/>
                <a:ea typeface="Calibri" pitchFamily="34" charset="0"/>
                <a:cs typeface="Arial" pitchFamily="34" charset="0"/>
              </a:rPr>
              <a:t> del </a:t>
            </a:r>
            <a:r>
              <a:rPr kumimoji="0" lang="es-ES" sz="3200" b="0" i="0" u="sng" strike="noStrike" cap="none" normalizeH="0" baseline="0" dirty="0" smtClean="0">
                <a:ln>
                  <a:noFill/>
                </a:ln>
                <a:solidFill>
                  <a:schemeClr val="tx1"/>
                </a:solidFill>
                <a:effectLst/>
                <a:ea typeface="Calibri" pitchFamily="34" charset="0"/>
                <a:cs typeface="Arial" pitchFamily="34" charset="0"/>
              </a:rPr>
              <a:t>dedo grueso </a:t>
            </a:r>
            <a:r>
              <a:rPr kumimoji="0" lang="es-ES" sz="3200" b="0" i="0" u="none" strike="noStrike" cap="none" normalizeH="0" baseline="0" dirty="0" smtClean="0">
                <a:ln>
                  <a:noFill/>
                </a:ln>
                <a:solidFill>
                  <a:schemeClr val="tx1"/>
                </a:solidFill>
                <a:effectLst/>
                <a:ea typeface="Calibri" pitchFamily="34" charset="0"/>
                <a:cs typeface="Arial" pitchFamily="34" charset="0"/>
              </a:rPr>
              <a:t>cuando se le ofrece resistencia, así como pararse sobre los </a:t>
            </a:r>
            <a:r>
              <a:rPr kumimoji="0" lang="es-ES" sz="3200" b="0" i="0" u="sng" strike="noStrike" cap="none" normalizeH="0" baseline="0" dirty="0" smtClean="0">
                <a:ln>
                  <a:noFill/>
                </a:ln>
                <a:solidFill>
                  <a:schemeClr val="tx1"/>
                </a:solidFill>
                <a:effectLst/>
                <a:ea typeface="Calibri" pitchFamily="34" charset="0"/>
                <a:cs typeface="Arial" pitchFamily="34" charset="0"/>
              </a:rPr>
              <a:t>calcáneos</a:t>
            </a:r>
            <a:r>
              <a:rPr kumimoji="0" lang="es-ES" sz="3200" b="0" i="0" u="none" strike="noStrike" cap="none" normalizeH="0" baseline="0" dirty="0" smtClean="0">
                <a:ln>
                  <a:noFill/>
                </a:ln>
                <a:solidFill>
                  <a:schemeClr val="tx1"/>
                </a:solidFill>
                <a:effectLst/>
                <a:ea typeface="Calibri" pitchFamily="34" charset="0"/>
                <a:cs typeface="Arial" pitchFamily="34" charset="0"/>
              </a:rPr>
              <a:t>, será imposible o difícil si hay compromiso de la </a:t>
            </a:r>
            <a:r>
              <a:rPr kumimoji="0" lang="es-ES" sz="3200" b="0" i="0" u="sng" strike="noStrike" cap="none" normalizeH="0" baseline="0" dirty="0" smtClean="0">
                <a:ln>
                  <a:noFill/>
                </a:ln>
                <a:solidFill>
                  <a:schemeClr val="tx1"/>
                </a:solidFill>
                <a:effectLst/>
                <a:ea typeface="Calibri" pitchFamily="34" charset="0"/>
                <a:cs typeface="Arial" pitchFamily="34" charset="0"/>
              </a:rPr>
              <a:t>quinta raíz lumbar.</a:t>
            </a:r>
            <a:endParaRPr kumimoji="0" lang="es-ES" sz="3200" b="0" i="0" u="sng"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000100" y="357166"/>
            <a:ext cx="6369821"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bg1"/>
                </a:solidFill>
                <a:effectLst/>
                <a:ea typeface="Calibri" pitchFamily="34" charset="0"/>
                <a:cs typeface="Arial" pitchFamily="34" charset="0"/>
              </a:rPr>
              <a:t>ARTICULACIÓN SACROILIACA </a:t>
            </a:r>
            <a:endParaRPr kumimoji="0" lang="es-ES" sz="3200" b="1" i="0" u="none" strike="noStrike" cap="none" normalizeH="0" baseline="0" dirty="0" smtClean="0">
              <a:ln>
                <a:noFill/>
              </a:ln>
              <a:solidFill>
                <a:schemeClr val="bg1"/>
              </a:solidFill>
              <a:effectLst/>
              <a:cs typeface="Arial" pitchFamily="34" charset="0"/>
            </a:endParaRPr>
          </a:p>
        </p:txBody>
      </p:sp>
      <p:sp>
        <p:nvSpPr>
          <p:cNvPr id="44034" name="Rectangle 2"/>
          <p:cNvSpPr>
            <a:spLocks noChangeArrowheads="1"/>
          </p:cNvSpPr>
          <p:nvPr/>
        </p:nvSpPr>
        <p:spPr bwMode="auto">
          <a:xfrm>
            <a:off x="428596" y="1857364"/>
            <a:ext cx="74295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Exploración de la articulación </a:t>
            </a:r>
            <a:r>
              <a:rPr kumimoji="0" lang="es-ES" sz="3200" b="1" i="0" u="none" strike="noStrike" cap="none" normalizeH="0" baseline="0" dirty="0" err="1" smtClean="0">
                <a:ln>
                  <a:noFill/>
                </a:ln>
                <a:solidFill>
                  <a:schemeClr val="tx1"/>
                </a:solidFill>
                <a:effectLst/>
                <a:ea typeface="Calibri" pitchFamily="34" charset="0"/>
                <a:cs typeface="Arial" pitchFamily="34" charset="0"/>
              </a:rPr>
              <a:t>sacroiliaca</a:t>
            </a:r>
            <a:endParaRPr kumimoji="0" lang="es-ES" sz="32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3200" b="0" i="0" u="none" strike="noStrike" cap="none" normalizeH="0" baseline="0" dirty="0" smtClean="0">
                <a:ln>
                  <a:noFill/>
                </a:ln>
                <a:solidFill>
                  <a:schemeClr val="tx1"/>
                </a:solidFill>
                <a:effectLst/>
                <a:ea typeface="Calibri" pitchFamily="34" charset="0"/>
                <a:cs typeface="Arial" pitchFamily="34" charset="0"/>
              </a:rPr>
              <a:t>: La inspección aporta muy pocos datos, incluso, cuando hay alteraciones. </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14282" y="783676"/>
            <a:ext cx="778674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Palpación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Arial" pitchFamily="34" charset="0"/>
              </a:rPr>
              <a:t>Maniobras </a:t>
            </a:r>
            <a:r>
              <a:rPr kumimoji="0" lang="es-ES" sz="3200" b="1" i="0" u="none" strike="noStrike" cap="none" normalizeH="0" baseline="0" dirty="0" err="1" smtClean="0">
                <a:ln>
                  <a:noFill/>
                </a:ln>
                <a:solidFill>
                  <a:schemeClr val="tx1"/>
                </a:solidFill>
                <a:effectLst/>
                <a:ea typeface="Calibri" pitchFamily="34" charset="0"/>
                <a:cs typeface="Arial" pitchFamily="34" charset="0"/>
              </a:rPr>
              <a:t>sacroiliacas</a:t>
            </a:r>
            <a:r>
              <a:rPr kumimoji="0" lang="es-ES" sz="3200" b="1" i="0" u="none" strike="noStrike" cap="none" normalizeH="0" baseline="0" dirty="0" smtClean="0">
                <a:ln>
                  <a:noFill/>
                </a:ln>
                <a:solidFill>
                  <a:schemeClr val="tx1"/>
                </a:solidFill>
                <a:effectLst/>
                <a:ea typeface="Calibri" pitchFamily="34" charset="0"/>
                <a:cs typeface="Arial" pitchFamily="34" charset="0"/>
              </a:rPr>
              <a:t> especiales: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539750" marR="0" lvl="0" indent="-539750"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a) </a:t>
            </a:r>
            <a:r>
              <a:rPr kumimoji="0" lang="es-ES" sz="2800" b="0"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Volkmann</a:t>
            </a:r>
            <a:r>
              <a:rPr kumimoji="0" lang="es-ES" sz="2800" b="1" i="0" u="none" strike="noStrike" cap="none" normalizeH="0" baseline="0" dirty="0" smtClean="0">
                <a:ln>
                  <a:noFill/>
                </a:ln>
                <a:solidFill>
                  <a:schemeClr val="tx1"/>
                </a:solidFill>
                <a:effectLst/>
                <a:ea typeface="Calibri" pitchFamily="34" charset="0"/>
                <a:cs typeface="Arial" pitchFamily="34" charset="0"/>
              </a:rPr>
              <a:t>:</a:t>
            </a:r>
            <a:r>
              <a:rPr kumimoji="0" lang="es-ES" sz="2800" b="0" i="0" u="none" strike="noStrike" cap="none" normalizeH="0" baseline="0" dirty="0" smtClean="0">
                <a:ln>
                  <a:noFill/>
                </a:ln>
                <a:solidFill>
                  <a:schemeClr val="tx1"/>
                </a:solidFill>
                <a:effectLst/>
                <a:ea typeface="Calibri" pitchFamily="34" charset="0"/>
                <a:cs typeface="Arial" pitchFamily="34" charset="0"/>
              </a:rPr>
              <a:t> enfermo en de cúbito supino; apoyado con ambas manos, efectuamos una </a:t>
            </a:r>
            <a:r>
              <a:rPr kumimoji="0" lang="es-ES" sz="2800" b="1" i="0" u="sng" strike="noStrike" cap="none" normalizeH="0" baseline="0" dirty="0" smtClean="0">
                <a:ln>
                  <a:noFill/>
                </a:ln>
                <a:effectLst/>
                <a:ea typeface="Calibri" pitchFamily="34" charset="0"/>
                <a:cs typeface="Arial" pitchFamily="34" charset="0"/>
              </a:rPr>
              <a:t>separación forzada de ambas espinas iliacas anteriores</a:t>
            </a:r>
            <a:r>
              <a:rPr kumimoji="0" lang="es-ES" sz="2800" b="0" i="0" u="none" strike="noStrike" cap="none" normalizeH="0" baseline="0" dirty="0" smtClean="0">
                <a:ln>
                  <a:noFill/>
                </a:ln>
                <a:solidFill>
                  <a:schemeClr val="tx1"/>
                </a:solidFill>
                <a:effectLst/>
                <a:ea typeface="Calibri" pitchFamily="34" charset="0"/>
                <a:cs typeface="Arial" pitchFamily="34" charset="0"/>
              </a:rPr>
              <a:t>; de esta forma se realiza una tracción sobre el ligamento </a:t>
            </a:r>
            <a:r>
              <a:rPr kumimoji="0" lang="es-ES" sz="2800" b="0" i="0" u="none" strike="noStrike" cap="none" normalizeH="0" baseline="0" dirty="0" err="1" smtClean="0">
                <a:ln>
                  <a:noFill/>
                </a:ln>
                <a:solidFill>
                  <a:schemeClr val="tx1"/>
                </a:solidFill>
                <a:effectLst/>
                <a:ea typeface="Calibri" pitchFamily="34" charset="0"/>
                <a:cs typeface="Arial" pitchFamily="34" charset="0"/>
              </a:rPr>
              <a:t>sacroiliaco</a:t>
            </a:r>
            <a:r>
              <a:rPr kumimoji="0" lang="es-ES" sz="2800" b="0" i="0" u="none" strike="noStrike" cap="none" normalizeH="0" baseline="0" dirty="0" smtClean="0">
                <a:ln>
                  <a:noFill/>
                </a:ln>
                <a:solidFill>
                  <a:schemeClr val="tx1"/>
                </a:solidFill>
                <a:effectLst/>
                <a:ea typeface="Calibri" pitchFamily="34" charset="0"/>
                <a:cs typeface="Arial" pitchFamily="34" charset="0"/>
              </a:rPr>
              <a:t> anterior. Si se produce dolor central hay que descartar procesos </a:t>
            </a:r>
            <a:r>
              <a:rPr kumimoji="0" lang="es-ES" sz="2800" b="0" i="0" u="none" strike="noStrike" cap="none" normalizeH="0" baseline="0" dirty="0" err="1" smtClean="0">
                <a:ln>
                  <a:noFill/>
                </a:ln>
                <a:solidFill>
                  <a:schemeClr val="tx1"/>
                </a:solidFill>
                <a:effectLst/>
                <a:ea typeface="Calibri" pitchFamily="34" charset="0"/>
                <a:cs typeface="Arial" pitchFamily="34" charset="0"/>
              </a:rPr>
              <a:t>lumbosacros</a:t>
            </a:r>
            <a:r>
              <a:rPr kumimoji="0" lang="es-ES" sz="2800" b="0" i="0" u="none" strike="noStrike" cap="none" normalizeH="0" baseline="0" dirty="0" smtClean="0">
                <a:ln>
                  <a:noFill/>
                </a:ln>
                <a:solidFill>
                  <a:schemeClr val="tx1"/>
                </a:solidFill>
                <a:effectLst/>
                <a:ea typeface="Calibri" pitchFamily="34" charset="0"/>
                <a:cs typeface="Arial" pitchFamily="34" charset="0"/>
              </a:rPr>
              <a:t> (fig. 30.11).</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b="47817"/>
          <a:stretch>
            <a:fillRect/>
          </a:stretch>
        </p:blipFill>
        <p:spPr bwMode="auto">
          <a:xfrm>
            <a:off x="1142976" y="785794"/>
            <a:ext cx="7358114" cy="52886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51520" y="166328"/>
            <a:ext cx="76444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b) 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Erichsen</a:t>
            </a:r>
            <a:r>
              <a:rPr kumimoji="0" lang="es-ES" sz="2800" b="0" i="0" u="none" strike="noStrike" cap="none" normalizeH="0" baseline="0" dirty="0" smtClean="0">
                <a:ln>
                  <a:noFill/>
                </a:ln>
                <a:solidFill>
                  <a:schemeClr val="tx1"/>
                </a:solidFill>
                <a:effectLst/>
                <a:ea typeface="Calibri" pitchFamily="34" charset="0"/>
                <a:cs typeface="Arial" pitchFamily="34" charset="0"/>
              </a:rPr>
              <a:t>: enfermo en decúbito supino, se realiza </a:t>
            </a:r>
            <a:r>
              <a:rPr kumimoji="0" lang="es-ES" sz="2800" b="1" i="0" u="sng" strike="noStrike" cap="none" normalizeH="0" baseline="0" dirty="0" smtClean="0">
                <a:ln>
                  <a:noFill/>
                </a:ln>
                <a:effectLst/>
                <a:ea typeface="Calibri" pitchFamily="34" charset="0"/>
                <a:cs typeface="Arial" pitchFamily="34" charset="0"/>
              </a:rPr>
              <a:t>aproximación forzada de ambas espinas iliacas anterosuperiores</a:t>
            </a:r>
            <a:r>
              <a:rPr kumimoji="0" lang="es-ES" sz="2800" b="0" i="0" u="none" strike="noStrike" cap="none" normalizeH="0" baseline="0" dirty="0" smtClean="0">
                <a:ln>
                  <a:noFill/>
                </a:ln>
                <a:solidFill>
                  <a:schemeClr val="tx1"/>
                </a:solidFill>
                <a:effectLst/>
                <a:ea typeface="Calibri" pitchFamily="34" charset="0"/>
                <a:cs typeface="Arial" pitchFamily="34" charset="0"/>
              </a:rPr>
              <a:t>; de esta forma se </a:t>
            </a:r>
            <a:r>
              <a:rPr kumimoji="0" lang="es-ES" sz="2800" b="0" i="0" u="none" strike="noStrike" cap="none" normalizeH="0" baseline="0" dirty="0" err="1" smtClean="0">
                <a:ln>
                  <a:noFill/>
                </a:ln>
                <a:solidFill>
                  <a:schemeClr val="tx1"/>
                </a:solidFill>
                <a:effectLst/>
                <a:ea typeface="Calibri" pitchFamily="34" charset="0"/>
                <a:cs typeface="Arial" pitchFamily="34" charset="0"/>
              </a:rPr>
              <a:t>traccionan</a:t>
            </a:r>
            <a:r>
              <a:rPr kumimoji="0" lang="es-ES" sz="2800" b="0" i="0" u="none" strike="noStrike" cap="none" normalizeH="0" baseline="0" dirty="0" smtClean="0">
                <a:ln>
                  <a:noFill/>
                </a:ln>
                <a:solidFill>
                  <a:schemeClr val="tx1"/>
                </a:solidFill>
                <a:effectLst/>
                <a:ea typeface="Calibri" pitchFamily="34" charset="0"/>
                <a:cs typeface="Arial" pitchFamily="34" charset="0"/>
              </a:rPr>
              <a:t> los ligamentos </a:t>
            </a:r>
            <a:r>
              <a:rPr kumimoji="0" lang="es-ES" sz="2800" b="0" i="0" u="none" strike="noStrike" cap="none" normalizeH="0" baseline="0" dirty="0" err="1" smtClean="0">
                <a:ln>
                  <a:noFill/>
                </a:ln>
                <a:solidFill>
                  <a:schemeClr val="tx1"/>
                </a:solidFill>
                <a:effectLst/>
                <a:ea typeface="Calibri" pitchFamily="34" charset="0"/>
                <a:cs typeface="Arial" pitchFamily="34" charset="0"/>
              </a:rPr>
              <a:t>sacroiliacos</a:t>
            </a:r>
            <a:r>
              <a:rPr kumimoji="0" lang="es-ES" sz="2800" b="0" i="0" u="none" strike="noStrike" cap="none" normalizeH="0" baseline="0" dirty="0" smtClean="0">
                <a:ln>
                  <a:noFill/>
                </a:ln>
                <a:solidFill>
                  <a:schemeClr val="tx1"/>
                </a:solidFill>
                <a:effectLst/>
                <a:ea typeface="Calibri" pitchFamily="34" charset="0"/>
                <a:cs typeface="Arial" pitchFamily="34" charset="0"/>
              </a:rPr>
              <a:t> posteriores.</a:t>
            </a:r>
            <a:endParaRPr kumimoji="0" lang="es-ES" sz="2800" b="0" i="0" u="none" strike="noStrike" cap="none" normalizeH="0" baseline="0" dirty="0" smtClean="0">
              <a:ln>
                <a:noFill/>
              </a:ln>
              <a:solidFill>
                <a:schemeClr val="tx1"/>
              </a:solidFill>
              <a:effectLst/>
              <a:cs typeface="Arial" pitchFamily="34" charset="0"/>
            </a:endParaRPr>
          </a:p>
        </p:txBody>
      </p:sp>
      <p:pic>
        <p:nvPicPr>
          <p:cNvPr id="3" name="Picture 2"/>
          <p:cNvPicPr>
            <a:picLocks noChangeAspect="1" noChangeArrowheads="1"/>
          </p:cNvPicPr>
          <p:nvPr/>
        </p:nvPicPr>
        <p:blipFill>
          <a:blip r:embed="rId2"/>
          <a:srcRect t="51049"/>
          <a:stretch>
            <a:fillRect/>
          </a:stretch>
        </p:blipFill>
        <p:spPr bwMode="auto">
          <a:xfrm>
            <a:off x="0" y="2780843"/>
            <a:ext cx="8100392" cy="38885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71718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257722"/>
            <a:ext cx="792958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c) Maniobra de </a:t>
            </a:r>
            <a:r>
              <a:rPr kumimoji="0" lang="es-ES" sz="2800" b="1" i="0" u="none" strike="noStrike" cap="none" normalizeH="0" baseline="0" dirty="0" err="1" smtClean="0">
                <a:ln>
                  <a:noFill/>
                </a:ln>
                <a:solidFill>
                  <a:schemeClr val="tx1"/>
                </a:solidFill>
                <a:effectLst/>
                <a:ea typeface="Calibri" pitchFamily="34" charset="0"/>
                <a:cs typeface="Arial" pitchFamily="34" charset="0"/>
              </a:rPr>
              <a:t>Laguerre</a:t>
            </a:r>
            <a:r>
              <a:rPr kumimoji="0" lang="es-ES" sz="2800" b="1" i="0" u="none" strike="noStrike" cap="none" normalizeH="0" baseline="0" dirty="0" smtClean="0">
                <a:ln>
                  <a:noFill/>
                </a:ln>
                <a:solidFill>
                  <a:schemeClr val="tx1"/>
                </a:solidFill>
                <a:effectLst/>
                <a:ea typeface="Calibri" pitchFamily="34" charset="0"/>
                <a:cs typeface="Arial" pitchFamily="34" charset="0"/>
              </a:rPr>
              <a:t>:</a:t>
            </a:r>
            <a:r>
              <a:rPr kumimoji="0" lang="es-ES" sz="2800" b="0" i="0" u="none" strike="noStrike" cap="none" normalizeH="0" baseline="0" dirty="0" smtClean="0">
                <a:ln>
                  <a:noFill/>
                </a:ln>
                <a:solidFill>
                  <a:schemeClr val="tx1"/>
                </a:solidFill>
                <a:effectLst/>
                <a:ea typeface="Calibri" pitchFamily="34" charset="0"/>
                <a:cs typeface="Arial" pitchFamily="34" charset="0"/>
              </a:rPr>
              <a:t> enfermo en decúbito supino, rodilla y cadera del lado enfermo flexionadas y en abducción. Se fija con una mano la espina iliaca </a:t>
            </a:r>
            <a:r>
              <a:rPr kumimoji="0" lang="es-ES" sz="2800" b="0" i="0" u="none" strike="noStrike" cap="none" normalizeH="0" baseline="0" dirty="0" err="1" smtClean="0">
                <a:ln>
                  <a:noFill/>
                </a:ln>
                <a:solidFill>
                  <a:schemeClr val="tx1"/>
                </a:solidFill>
                <a:effectLst/>
                <a:ea typeface="Calibri" pitchFamily="34" charset="0"/>
                <a:cs typeface="Arial" pitchFamily="34" charset="0"/>
              </a:rPr>
              <a:t>anterosuperior</a:t>
            </a:r>
            <a:r>
              <a:rPr kumimoji="0" lang="es-ES" sz="2800" b="0" i="0" u="none" strike="noStrike" cap="none" normalizeH="0" baseline="0" dirty="0" smtClean="0">
                <a:ln>
                  <a:noFill/>
                </a:ln>
                <a:solidFill>
                  <a:schemeClr val="tx1"/>
                </a:solidFill>
                <a:effectLst/>
                <a:ea typeface="Calibri" pitchFamily="34" charset="0"/>
                <a:cs typeface="Arial" pitchFamily="34" charset="0"/>
              </a:rPr>
              <a:t> del lado opuesto, con la otra mano apoyamos sobre la rodilla flexionada y ejercemos presión hacia el plano de la cama.</a:t>
            </a:r>
            <a:endParaRPr kumimoji="0" lang="es-ES" sz="2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758945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5720" y="142852"/>
            <a:ext cx="757242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d) Maniobra </a:t>
            </a:r>
            <a:r>
              <a:rPr kumimoji="0" lang="es-ES" sz="2800" b="1" i="0" u="none" strike="noStrike" cap="none" normalizeH="0" baseline="0" dirty="0" smtClean="0">
                <a:ln>
                  <a:noFill/>
                </a:ln>
                <a:solidFill>
                  <a:schemeClr val="tx1"/>
                </a:solidFill>
                <a:effectLst/>
                <a:ea typeface="Calibri" pitchFamily="34" charset="0"/>
                <a:cs typeface="Arial" pitchFamily="34" charset="0"/>
              </a:rPr>
              <a:t>FABERE</a:t>
            </a:r>
            <a:r>
              <a:rPr kumimoji="0" lang="es-ES" sz="2800" b="0" i="0" u="none" strike="noStrike" cap="none" normalizeH="0" baseline="0" dirty="0" smtClean="0">
                <a:ln>
                  <a:noFill/>
                </a:ln>
                <a:solidFill>
                  <a:schemeClr val="tx1"/>
                </a:solidFill>
                <a:effectLst/>
                <a:ea typeface="Calibri" pitchFamily="34" charset="0"/>
                <a:cs typeface="Arial" pitchFamily="34" charset="0"/>
              </a:rPr>
              <a:t> (palabra formada por las </a:t>
            </a:r>
            <a:r>
              <a:rPr kumimoji="0" lang="es-ES" sz="2800" b="0" i="0" u="none" strike="noStrike" cap="none" normalizeH="0" baseline="0" dirty="0" err="1" smtClean="0">
                <a:ln>
                  <a:noFill/>
                </a:ln>
                <a:solidFill>
                  <a:schemeClr val="tx1"/>
                </a:solidFill>
                <a:effectLst/>
                <a:ea typeface="Calibri" pitchFamily="34" charset="0"/>
                <a:cs typeface="Arial" pitchFamily="34" charset="0"/>
              </a:rPr>
              <a:t>iniciales</a:t>
            </a:r>
            <a:r>
              <a:rPr kumimoji="0" lang="es-ES" sz="2800" b="0" i="0" u="none" strike="noStrike" cap="none" normalizeH="0" baseline="0" dirty="0" smtClean="0">
                <a:ln>
                  <a:noFill/>
                </a:ln>
                <a:solidFill>
                  <a:schemeClr val="tx1"/>
                </a:solidFill>
                <a:effectLst/>
                <a:ea typeface="Calibri" pitchFamily="34" charset="0"/>
                <a:cs typeface="Arial" pitchFamily="34" charset="0"/>
              </a:rPr>
              <a:t> en inglés de flexión, abducción, rotación externa y evaluación): se flexiona la pierna de la cadera a explorar y se coloca el talón de ese pie sobre la rodilla opuesta, para  que la cadera quede en abducción. Entonces, con una mano fijamos la cresta iliaca opuesta y con la otra hacemos presión hacia abajo, por la cara interna de la rodilla flexionada, llevándola contra el plano de la mesa para provocar la rotación externa de la cadera explorada (fig. 30.13).</a:t>
            </a:r>
            <a:endParaRPr kumimoji="0" lang="es-ES" sz="2800" b="0" i="0" u="none" strike="noStrike" cap="none" normalizeH="0" baseline="0" dirty="0" smtClean="0">
              <a:ln>
                <a:noFill/>
              </a:ln>
              <a:solidFill>
                <a:schemeClr val="tx1"/>
              </a:solidFill>
              <a:effectLst/>
              <a:cs typeface="Arial" pitchFamily="34" charset="0"/>
            </a:endParaRPr>
          </a:p>
          <a:p>
            <a:pPr marL="449263" marR="0" lvl="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El </a:t>
            </a:r>
            <a:r>
              <a:rPr kumimoji="0" lang="es-ES" sz="2800" b="1" i="0" u="none" strike="noStrike" cap="none" normalizeH="0" baseline="0" dirty="0" smtClean="0">
                <a:ln>
                  <a:noFill/>
                </a:ln>
                <a:solidFill>
                  <a:schemeClr val="tx1"/>
                </a:solidFill>
                <a:effectLst/>
                <a:ea typeface="Calibri" pitchFamily="34" charset="0"/>
                <a:cs typeface="Arial" pitchFamily="34" charset="0"/>
              </a:rPr>
              <a:t>signo</a:t>
            </a:r>
            <a:r>
              <a:rPr kumimoji="0" lang="es-ES" sz="2800" b="0" i="0" u="none" strike="noStrike" cap="none" normalizeH="0" baseline="0" dirty="0" smtClean="0">
                <a:ln>
                  <a:noFill/>
                </a:ln>
                <a:solidFill>
                  <a:schemeClr val="tx1"/>
                </a:solidFill>
                <a:effectLst/>
                <a:ea typeface="Calibri" pitchFamily="34" charset="0"/>
                <a:cs typeface="Arial" pitchFamily="34" charset="0"/>
              </a:rPr>
              <a:t> </a:t>
            </a:r>
            <a:r>
              <a:rPr kumimoji="0" lang="es-ES" sz="2800" b="1" i="0" u="none" strike="noStrike" cap="none" normalizeH="0" baseline="0" dirty="0" smtClean="0">
                <a:ln>
                  <a:noFill/>
                </a:ln>
                <a:solidFill>
                  <a:schemeClr val="tx1"/>
                </a:solidFill>
                <a:effectLst/>
                <a:ea typeface="Calibri" pitchFamily="34" charset="0"/>
                <a:cs typeface="Arial" pitchFamily="34" charset="0"/>
              </a:rPr>
              <a:t>de Patrick </a:t>
            </a:r>
            <a:r>
              <a:rPr kumimoji="0" lang="es-ES" sz="2800" b="0" i="0" u="none" strike="noStrike" cap="none" normalizeH="0" baseline="0" dirty="0" smtClean="0">
                <a:ln>
                  <a:noFill/>
                </a:ln>
                <a:solidFill>
                  <a:schemeClr val="tx1"/>
                </a:solidFill>
                <a:effectLst/>
                <a:ea typeface="Calibri" pitchFamily="34" charset="0"/>
                <a:cs typeface="Arial" pitchFamily="34" charset="0"/>
              </a:rPr>
              <a:t>se evidencia con esta maniobra, cuando hay dolor.</a:t>
            </a:r>
            <a:endParaRPr kumimoji="0" lang="es-ES"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214414" y="642918"/>
            <a:ext cx="7465271" cy="49768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9512" y="270320"/>
            <a:ext cx="760719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r>
              <a:rPr kumimoji="0" lang="es-ES" sz="2700" b="0" i="0" u="none" strike="noStrike" cap="none" normalizeH="0" baseline="0" dirty="0" smtClean="0">
                <a:ln>
                  <a:noFill/>
                </a:ln>
                <a:solidFill>
                  <a:schemeClr val="tx1"/>
                </a:solidFill>
                <a:effectLst/>
                <a:ea typeface="Calibri" pitchFamily="34" charset="0"/>
                <a:cs typeface="Arial" pitchFamily="34" charset="0"/>
              </a:rPr>
              <a:t>e) Maniobra de </a:t>
            </a:r>
            <a:r>
              <a:rPr kumimoji="0" lang="es-ES" sz="2700" b="1" i="0" u="none" strike="noStrike" cap="none" normalizeH="0" baseline="0" dirty="0" smtClean="0">
                <a:ln>
                  <a:noFill/>
                </a:ln>
                <a:solidFill>
                  <a:schemeClr val="tx1"/>
                </a:solidFill>
                <a:effectLst/>
                <a:ea typeface="Calibri" pitchFamily="34" charset="0"/>
                <a:cs typeface="Arial" pitchFamily="34" charset="0"/>
              </a:rPr>
              <a:t>Lewin</a:t>
            </a:r>
            <a:r>
              <a:rPr kumimoji="0" lang="es-ES" sz="2700" b="0" i="0" u="none" strike="noStrike" cap="none" normalizeH="0" baseline="0" dirty="0" smtClean="0">
                <a:ln>
                  <a:noFill/>
                </a:ln>
                <a:solidFill>
                  <a:schemeClr val="tx1"/>
                </a:solidFill>
                <a:effectLst/>
                <a:ea typeface="Calibri" pitchFamily="34" charset="0"/>
                <a:cs typeface="Arial" pitchFamily="34" charset="0"/>
              </a:rPr>
              <a:t>: paciente en </a:t>
            </a:r>
            <a:r>
              <a:rPr kumimoji="0" lang="es-ES" sz="2700" b="1" i="0" u="none" strike="noStrike" cap="none" normalizeH="0" baseline="0" dirty="0" smtClean="0">
                <a:ln>
                  <a:noFill/>
                </a:ln>
                <a:solidFill>
                  <a:schemeClr val="tx1"/>
                </a:solidFill>
                <a:effectLst/>
                <a:ea typeface="Calibri" pitchFamily="34" charset="0"/>
                <a:cs typeface="Arial" pitchFamily="34" charset="0"/>
              </a:rPr>
              <a:t>decúbito</a:t>
            </a:r>
            <a:r>
              <a:rPr kumimoji="0" lang="es-ES" sz="2700" b="0" i="0" u="none" strike="noStrike" cap="none" normalizeH="0" baseline="0" dirty="0" smtClean="0">
                <a:ln>
                  <a:noFill/>
                </a:ln>
                <a:solidFill>
                  <a:schemeClr val="tx1"/>
                </a:solidFill>
                <a:effectLst/>
                <a:ea typeface="Calibri" pitchFamily="34" charset="0"/>
                <a:cs typeface="Arial" pitchFamily="34" charset="0"/>
              </a:rPr>
              <a:t> </a:t>
            </a:r>
            <a:r>
              <a:rPr kumimoji="0" lang="es-ES" sz="2700" b="1" i="0" u="none" strike="noStrike" cap="none" normalizeH="0" baseline="0" dirty="0" smtClean="0">
                <a:ln>
                  <a:noFill/>
                </a:ln>
                <a:solidFill>
                  <a:schemeClr val="tx1"/>
                </a:solidFill>
                <a:effectLst/>
                <a:ea typeface="Calibri" pitchFamily="34" charset="0"/>
                <a:cs typeface="Arial" pitchFamily="34" charset="0"/>
              </a:rPr>
              <a:t>lateral</a:t>
            </a:r>
            <a:r>
              <a:rPr kumimoji="0" lang="es-ES" sz="2700" b="0" i="0" u="none" strike="noStrike" cap="none" normalizeH="0" baseline="0" dirty="0" smtClean="0">
                <a:ln>
                  <a:noFill/>
                </a:ln>
                <a:solidFill>
                  <a:schemeClr val="tx1"/>
                </a:solidFill>
                <a:effectLst/>
                <a:ea typeface="Calibri" pitchFamily="34" charset="0"/>
                <a:cs typeface="Arial" pitchFamily="34" charset="0"/>
              </a:rPr>
              <a:t>, sobre el lado sano, hacemos presión con la mano o antebrazo sobre la cresta iliaca, aplicando el peso del cuerpo del explorador; es menos sensible y es positiva con menor frecuencia que las anteriores</a:t>
            </a:r>
            <a:endParaRPr kumimoji="0" lang="es-ES" sz="2700" b="0" i="0" u="none" strike="noStrike" cap="none" normalizeH="0" baseline="0" dirty="0" smtClean="0">
              <a:ln>
                <a:noFill/>
              </a:ln>
              <a:solidFill>
                <a:schemeClr val="tx1"/>
              </a:solidFill>
              <a:effectLst/>
              <a:cs typeface="Arial" pitchFamily="34" charset="0"/>
            </a:endParaRPr>
          </a:p>
        </p:txBody>
      </p:sp>
      <p:pic>
        <p:nvPicPr>
          <p:cNvPr id="3" name="Picture 3"/>
          <p:cNvPicPr>
            <a:picLocks noChangeAspect="1" noChangeArrowheads="1"/>
          </p:cNvPicPr>
          <p:nvPr/>
        </p:nvPicPr>
        <p:blipFill>
          <a:blip r:embed="rId2" cstate="email"/>
          <a:srcRect/>
          <a:stretch>
            <a:fillRect/>
          </a:stretch>
        </p:blipFill>
        <p:spPr bwMode="auto">
          <a:xfrm>
            <a:off x="179512" y="2850055"/>
            <a:ext cx="7848872" cy="40079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7544" y="1186468"/>
            <a:ext cx="74620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Al </a:t>
            </a:r>
            <a:r>
              <a:rPr kumimoji="0" lang="es-ES" sz="2800" b="1" i="0" u="none" strike="noStrike" cap="none" normalizeH="0" baseline="0" dirty="0" smtClean="0">
                <a:ln>
                  <a:noFill/>
                </a:ln>
                <a:solidFill>
                  <a:schemeClr val="tx1"/>
                </a:solidFill>
                <a:effectLst/>
                <a:ea typeface="Calibri" pitchFamily="34" charset="0"/>
                <a:cs typeface="Arial" pitchFamily="34" charset="0"/>
              </a:rPr>
              <a:t>interrogar</a:t>
            </a:r>
            <a:r>
              <a:rPr kumimoji="0" lang="es-ES" sz="2800" b="0" i="0" u="none" strike="noStrike" cap="none" normalizeH="0" baseline="0" dirty="0" smtClean="0">
                <a:ln>
                  <a:noFill/>
                </a:ln>
                <a:solidFill>
                  <a:schemeClr val="tx1"/>
                </a:solidFill>
                <a:effectLst/>
                <a:ea typeface="Calibri" pitchFamily="34" charset="0"/>
                <a:cs typeface="Arial" pitchFamily="34" charset="0"/>
              </a:rPr>
              <a:t> sobre el </a:t>
            </a:r>
            <a:r>
              <a:rPr kumimoji="0" lang="es-ES" sz="2800" b="1" i="0" u="none" strike="noStrike" cap="none" normalizeH="0" baseline="0" dirty="0" smtClean="0">
                <a:ln>
                  <a:noFill/>
                </a:ln>
                <a:solidFill>
                  <a:schemeClr val="tx1"/>
                </a:solidFill>
                <a:effectLst/>
                <a:ea typeface="Calibri" pitchFamily="34" charset="0"/>
                <a:cs typeface="Arial" pitchFamily="34" charset="0"/>
              </a:rPr>
              <a:t>dolor:</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Intensidad.</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Localización.</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Irradiación.</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Ritmo y horario.</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Periodicidad.</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Relación con el ejercicio y el reposo.</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Relación con los cambios ambientales.</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Relación con los traumatismos.</a:t>
            </a:r>
            <a:endParaRPr kumimoji="0" lang="es-ES" sz="2800" b="0" i="0" u="none" strike="noStrike" cap="none" normalizeH="0" baseline="0" dirty="0" smtClean="0">
              <a:ln>
                <a:noFill/>
              </a:ln>
              <a:solidFill>
                <a:schemeClr val="tx1"/>
              </a:solidFill>
              <a:effectLst/>
              <a:cs typeface="Arial" pitchFamily="34" charset="0"/>
            </a:endParaRPr>
          </a:p>
          <a:p>
            <a:pPr marL="817563" lvl="1" indent="-360363" eaLnBrk="0" fontAlgn="base" hangingPunct="0">
              <a:spcBef>
                <a:spcPct val="0"/>
              </a:spcBef>
              <a:spcAft>
                <a:spcPct val="0"/>
              </a:spcAft>
              <a:buFontTx/>
              <a:buChar char="•"/>
            </a:pPr>
            <a:r>
              <a:rPr kumimoji="0" lang="es-ES" sz="2800" b="0" i="0" u="none" strike="noStrike" cap="none" normalizeH="0" baseline="0" dirty="0" smtClean="0">
                <a:ln>
                  <a:noFill/>
                </a:ln>
                <a:solidFill>
                  <a:schemeClr val="tx1"/>
                </a:solidFill>
                <a:effectLst/>
                <a:ea typeface="Calibri" pitchFamily="34" charset="0"/>
                <a:cs typeface="Arial" pitchFamily="34" charset="0"/>
              </a:rPr>
              <a:t>Modo de calmarlo.</a:t>
            </a:r>
            <a:endParaRPr kumimoji="0" lang="es-ES" sz="28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2571736" y="285728"/>
            <a:ext cx="3074881"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fontAlgn="base">
              <a:spcBef>
                <a:spcPct val="0"/>
              </a:spcBef>
              <a:spcAft>
                <a:spcPct val="0"/>
              </a:spcAft>
            </a:pPr>
            <a:r>
              <a:rPr kumimoji="0" lang="es-ES" sz="3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SEMIOGRAF</a:t>
            </a:r>
            <a:r>
              <a:rPr kumimoji="0" lang="es-ES" sz="3200" b="1" i="0" u="none" strike="noStrike" cap="none" normalizeH="0" baseline="0" dirty="0" smtClean="0">
                <a:ln>
                  <a:noFill/>
                </a:ln>
                <a:solidFill>
                  <a:schemeClr val="bg1"/>
                </a:solidFill>
                <a:effectLst/>
                <a:latin typeface="Calibri"/>
                <a:ea typeface="Calibri" pitchFamily="34" charset="0"/>
                <a:cs typeface="Arial" pitchFamily="34" charset="0"/>
              </a:rPr>
              <a:t>Í</a:t>
            </a:r>
            <a:r>
              <a:rPr kumimoji="0" lang="es-ES" sz="3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a:t>
            </a:r>
            <a:endParaRPr kumimoji="0" lang="es-ES" sz="1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9512" y="252029"/>
            <a:ext cx="76071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r>
              <a:rPr kumimoji="0" lang="es-ES" sz="2700" b="0" i="0" u="none" strike="noStrike" cap="none" normalizeH="0" baseline="0" dirty="0" smtClean="0">
                <a:ln>
                  <a:noFill/>
                </a:ln>
                <a:solidFill>
                  <a:schemeClr val="tx1"/>
                </a:solidFill>
                <a:effectLst/>
                <a:ea typeface="Calibri" pitchFamily="34" charset="0"/>
                <a:cs typeface="Arial" pitchFamily="34" charset="0"/>
              </a:rPr>
              <a:t>f) </a:t>
            </a:r>
            <a:r>
              <a:rPr kumimoji="0" lang="es-ES" sz="2800" b="0" i="0" u="none" strike="noStrike" cap="none" normalizeH="0" baseline="0" dirty="0" smtClean="0">
                <a:ln>
                  <a:noFill/>
                </a:ln>
                <a:solidFill>
                  <a:schemeClr val="tx1"/>
                </a:solidFill>
                <a:effectLst/>
                <a:ea typeface="Calibri" pitchFamily="34" charset="0"/>
                <a:cs typeface="Arial" pitchFamily="34" charset="0"/>
              </a:rPr>
              <a:t>Maniobra de </a:t>
            </a:r>
            <a:r>
              <a:rPr kumimoji="0" lang="es-ES" sz="2800" b="1" i="0" u="none" strike="noStrike" cap="none" normalizeH="0" baseline="0" dirty="0" smtClean="0">
                <a:ln>
                  <a:noFill/>
                </a:ln>
                <a:solidFill>
                  <a:schemeClr val="tx1"/>
                </a:solidFill>
                <a:effectLst/>
                <a:ea typeface="Calibri" pitchFamily="34" charset="0"/>
                <a:cs typeface="Arial" pitchFamily="34" charset="0"/>
              </a:rPr>
              <a:t>Menell</a:t>
            </a:r>
            <a:r>
              <a:rPr kumimoji="0" lang="es-ES" sz="2800" b="0" i="0" u="none" strike="noStrike" cap="none" normalizeH="0" baseline="0" dirty="0" smtClean="0">
                <a:ln>
                  <a:noFill/>
                </a:ln>
                <a:solidFill>
                  <a:schemeClr val="tx1"/>
                </a:solidFill>
                <a:effectLst/>
                <a:ea typeface="Calibri" pitchFamily="34" charset="0"/>
                <a:cs typeface="Arial" pitchFamily="34" charset="0"/>
              </a:rPr>
              <a:t>: el paciente se sitúa  en decúbito lateral; la pierna superior se coloca en extensión y la inferior en flexión; colocamos una de nuestras manos a nivel de la articulación coxofemoral y la otra, en la parrilla costal; se practica, entonces, un movimiento brusco forzando el hueso iliaco hacia delante y la parrilla costal hacia detrás. </a:t>
            </a:r>
            <a:endParaRPr kumimoji="0" lang="es-ES" sz="2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080637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325152"/>
            <a:ext cx="81003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1" fontAlgn="base" latinLnBrk="0" hangingPunct="1">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g) Maniobras que movilizan la articulación sacro iliaca en cizalla:</a:t>
            </a:r>
            <a:endParaRPr kumimoji="0" lang="es-ES" sz="3000" b="0" i="0" u="none" strike="noStrike" cap="none" normalizeH="0" baseline="0" dirty="0" smtClean="0">
              <a:ln>
                <a:noFill/>
              </a:ln>
              <a:solidFill>
                <a:schemeClr val="tx1"/>
              </a:solidFill>
              <a:effectLst/>
              <a:cs typeface="Arial" pitchFamily="34" charset="0"/>
            </a:endParaRPr>
          </a:p>
          <a:p>
            <a:pPr marL="900113" marR="0" lvl="0" indent="-269875"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a:t>
            </a:r>
            <a:r>
              <a:rPr kumimoji="0" lang="es-ES" sz="3000" b="0" i="0" u="none" strike="noStrike" cap="none" normalizeH="0" baseline="0" dirty="0" err="1" smtClean="0">
                <a:ln>
                  <a:noFill/>
                </a:ln>
                <a:solidFill>
                  <a:schemeClr val="tx1"/>
                </a:solidFill>
                <a:effectLst/>
                <a:ea typeface="Calibri" pitchFamily="34" charset="0"/>
                <a:cs typeface="Arial" pitchFamily="34" charset="0"/>
              </a:rPr>
              <a:t>Hiperextensión</a:t>
            </a:r>
            <a:r>
              <a:rPr kumimoji="0" lang="es-ES" sz="3000" b="0" i="0" u="none" strike="noStrike" cap="none" normalizeH="0" baseline="0" dirty="0" smtClean="0">
                <a:ln>
                  <a:noFill/>
                </a:ln>
                <a:solidFill>
                  <a:schemeClr val="tx1"/>
                </a:solidFill>
                <a:effectLst/>
                <a:ea typeface="Calibri" pitchFamily="34" charset="0"/>
                <a:cs typeface="Arial" pitchFamily="34" charset="0"/>
              </a:rPr>
              <a:t> forzada del muslo sobre la pelvis. En decúbito ventral o prono, con la rodilla flexionada. El sacro se mantiene fijo con la otra mano.</a:t>
            </a:r>
            <a:endParaRPr kumimoji="0" lang="es-ES" sz="3000" b="0" i="0" u="none" strike="noStrike" cap="none" normalizeH="0" baseline="0" dirty="0" smtClean="0">
              <a:ln>
                <a:noFill/>
              </a:ln>
              <a:solidFill>
                <a:schemeClr val="tx1"/>
              </a:solidFill>
              <a:effectLst/>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1" y="3194449"/>
            <a:ext cx="8100391" cy="3496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3399" y="260648"/>
            <a:ext cx="74295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00113" marR="0" lvl="0" indent="-269875" algn="just"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chemeClr val="tx1"/>
                </a:solidFill>
                <a:effectLst/>
                <a:ea typeface="Calibri" pitchFamily="34" charset="0"/>
                <a:cs typeface="Arial" pitchFamily="34" charset="0"/>
              </a:rPr>
              <a:t>–</a:t>
            </a:r>
            <a:r>
              <a:rPr kumimoji="0" lang="es-ES" sz="3000" b="0" i="0" u="none" strike="noStrike" cap="none" normalizeH="0" baseline="0" dirty="0" err="1" smtClean="0">
                <a:ln>
                  <a:noFill/>
                </a:ln>
                <a:solidFill>
                  <a:schemeClr val="tx1"/>
                </a:solidFill>
                <a:effectLst/>
                <a:ea typeface="Calibri" pitchFamily="34" charset="0"/>
                <a:cs typeface="Arial" pitchFamily="34" charset="0"/>
              </a:rPr>
              <a:t>Hiperflexión</a:t>
            </a:r>
            <a:r>
              <a:rPr kumimoji="0" lang="es-ES" sz="3000" b="0" i="0" u="none" strike="noStrike" cap="none" normalizeH="0" baseline="0" dirty="0" smtClean="0">
                <a:ln>
                  <a:noFill/>
                </a:ln>
                <a:solidFill>
                  <a:schemeClr val="tx1"/>
                </a:solidFill>
                <a:effectLst/>
                <a:ea typeface="Calibri" pitchFamily="34" charset="0"/>
                <a:cs typeface="Arial" pitchFamily="34" charset="0"/>
              </a:rPr>
              <a:t>  forzada del muslo sobre la pelvis. En decúbito dorsal o supino, manteniendo el muslo en extensión.</a:t>
            </a:r>
            <a:endParaRPr kumimoji="0" lang="es-ES" sz="3000" b="0" i="0" u="none" strike="noStrike" cap="none" normalizeH="0" baseline="0" dirty="0" smtClean="0">
              <a:ln>
                <a:noFill/>
              </a:ln>
              <a:solidFill>
                <a:schemeClr val="tx1"/>
              </a:solidFill>
              <a:effectLst/>
              <a:cs typeface="Arial" pitchFamily="34" charset="0"/>
            </a:endParaRPr>
          </a:p>
        </p:txBody>
      </p:sp>
      <p:pic>
        <p:nvPicPr>
          <p:cNvPr id="3" name="Picture 3"/>
          <p:cNvPicPr>
            <a:picLocks noChangeAspect="1" noChangeArrowheads="1"/>
          </p:cNvPicPr>
          <p:nvPr/>
        </p:nvPicPr>
        <p:blipFill>
          <a:blip r:embed="rId2"/>
          <a:srcRect/>
          <a:stretch>
            <a:fillRect/>
          </a:stretch>
        </p:blipFill>
        <p:spPr bwMode="auto">
          <a:xfrm>
            <a:off x="30298" y="2199640"/>
            <a:ext cx="8100392" cy="46583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0948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000108"/>
            <a:ext cx="7643866" cy="5262979"/>
          </a:xfrm>
          <a:prstGeom prst="rect">
            <a:avLst/>
          </a:prstGeom>
        </p:spPr>
        <p:txBody>
          <a:bodyPr wrap="square">
            <a:spAutoFit/>
          </a:bodyPr>
          <a:lstStyle/>
          <a:p>
            <a:pPr algn="just"/>
            <a:r>
              <a:rPr lang="es-ES" sz="2800" b="1" dirty="0" smtClean="0"/>
              <a:t>Semiotecnia</a:t>
            </a:r>
          </a:p>
          <a:p>
            <a:pPr algn="just"/>
            <a:endParaRPr lang="es-ES" sz="2800" dirty="0" smtClean="0"/>
          </a:p>
          <a:p>
            <a:pPr algn="just"/>
            <a:r>
              <a:rPr lang="es-ES" sz="2800" b="1" dirty="0" smtClean="0"/>
              <a:t>Inspección</a:t>
            </a:r>
            <a:r>
              <a:rPr lang="es-ES" sz="2800" dirty="0" smtClean="0"/>
              <a:t>. El aumento de volumen</a:t>
            </a:r>
          </a:p>
          <a:p>
            <a:pPr algn="just"/>
            <a:endParaRPr lang="es-ES" sz="2800" dirty="0" smtClean="0"/>
          </a:p>
          <a:p>
            <a:pPr algn="just"/>
            <a:r>
              <a:rPr lang="es-ES" sz="2800" b="1" dirty="0" smtClean="0"/>
              <a:t>Palpación</a:t>
            </a:r>
            <a:r>
              <a:rPr lang="es-ES" sz="2800" dirty="0" smtClean="0"/>
              <a:t>. La palpación se realiza colocando la punta de un dedo delante del conducto auditivo externo y pedir cerrar y abrir la boca. </a:t>
            </a:r>
          </a:p>
          <a:p>
            <a:pPr algn="just"/>
            <a:endParaRPr lang="es-ES" sz="2800" dirty="0" smtClean="0"/>
          </a:p>
          <a:p>
            <a:pPr algn="just"/>
            <a:r>
              <a:rPr lang="es-ES" sz="2800" b="1" dirty="0" smtClean="0"/>
              <a:t>Movilidad</a:t>
            </a:r>
            <a:r>
              <a:rPr lang="es-ES" sz="2800" dirty="0" smtClean="0"/>
              <a:t>. Tiene tres clases de movimientos: vertical (abrir y cerrar la boca), anterior y posterior (protrusión y  retropulsión de la mandíbula) y el movimiento lateral.</a:t>
            </a:r>
            <a:endParaRPr lang="es-ES" sz="2800" dirty="0"/>
          </a:p>
        </p:txBody>
      </p:sp>
      <p:sp>
        <p:nvSpPr>
          <p:cNvPr id="3" name="2 Rectángulo"/>
          <p:cNvSpPr/>
          <p:nvPr/>
        </p:nvSpPr>
        <p:spPr>
          <a:xfrm>
            <a:off x="357158" y="285728"/>
            <a:ext cx="7973080"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3600" b="1" dirty="0" smtClean="0"/>
              <a:t>Articulación </a:t>
            </a:r>
            <a:r>
              <a:rPr lang="es-ES" sz="3600" b="1" dirty="0" err="1" smtClean="0"/>
              <a:t>temporo</a:t>
            </a:r>
            <a:r>
              <a:rPr lang="es-ES" sz="3600" b="1" dirty="0" smtClean="0"/>
              <a:t> maxilar (ATM)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1071546"/>
            <a:ext cx="7572428" cy="5262979"/>
          </a:xfrm>
          <a:prstGeom prst="rect">
            <a:avLst/>
          </a:prstGeom>
        </p:spPr>
        <p:txBody>
          <a:bodyPr wrap="square">
            <a:spAutoFit/>
          </a:bodyPr>
          <a:lstStyle/>
          <a:p>
            <a:pPr algn="just"/>
            <a:r>
              <a:rPr lang="es-ES" sz="2400" b="1" dirty="0" smtClean="0"/>
              <a:t>Semiotecnia</a:t>
            </a:r>
          </a:p>
          <a:p>
            <a:pPr algn="just"/>
            <a:endParaRPr lang="es-ES" sz="2400" dirty="0" smtClean="0"/>
          </a:p>
          <a:p>
            <a:pPr algn="just"/>
            <a:r>
              <a:rPr lang="es-ES" sz="2400" b="1" dirty="0" smtClean="0"/>
              <a:t>Inspección</a:t>
            </a:r>
            <a:r>
              <a:rPr lang="es-ES" sz="2400" dirty="0" smtClean="0"/>
              <a:t>. La posición del  hombro depende de la estática de la columna vertebral. </a:t>
            </a:r>
          </a:p>
          <a:p>
            <a:pPr algn="just"/>
            <a:endParaRPr lang="es-ES" sz="2400" dirty="0" smtClean="0"/>
          </a:p>
          <a:p>
            <a:pPr algn="just"/>
            <a:r>
              <a:rPr lang="es-ES" sz="2400" b="1" dirty="0" smtClean="0"/>
              <a:t>Palpación</a:t>
            </a:r>
            <a:r>
              <a:rPr lang="es-ES" sz="2400" dirty="0" smtClean="0"/>
              <a:t>. puntos dolorosos precisos que orientan hacia la presencia de alteraciones en diferentes estructuras (fig. 30.17). El punto doloroso inferior, vértice de la axila; el punto doloroso anterior, a nivel de la prolongación sinovial que transcurre por la corredera bicipital; un punto posterior, situado en el hueco </a:t>
            </a:r>
            <a:r>
              <a:rPr lang="es-ES" sz="2400" dirty="0" err="1" smtClean="0"/>
              <a:t>retroacromial</a:t>
            </a:r>
            <a:r>
              <a:rPr lang="es-ES" sz="2400" dirty="0" smtClean="0"/>
              <a:t> (fig. 30.18). Durante la palpación del hombro debe buscarse la presencia de ganglios axilares, cuando se sospecha artritis infecciosa. </a:t>
            </a:r>
            <a:endParaRPr lang="es-ES" sz="2400" dirty="0"/>
          </a:p>
        </p:txBody>
      </p:sp>
      <p:sp>
        <p:nvSpPr>
          <p:cNvPr id="3" name="2 Rectángulo"/>
          <p:cNvSpPr/>
          <p:nvPr/>
        </p:nvSpPr>
        <p:spPr>
          <a:xfrm>
            <a:off x="428596" y="285728"/>
            <a:ext cx="6082114"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4000" b="1" dirty="0" smtClean="0"/>
              <a:t>Articulación del hombro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14282" y="214290"/>
            <a:ext cx="3071834" cy="4388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3929058" y="3143248"/>
            <a:ext cx="4714908" cy="34290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4"/>
          <a:srcRect/>
          <a:stretch>
            <a:fillRect/>
          </a:stretch>
        </p:blipFill>
        <p:spPr bwMode="auto">
          <a:xfrm>
            <a:off x="214282" y="285728"/>
            <a:ext cx="7858180" cy="3286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571480"/>
            <a:ext cx="7858180" cy="5910401"/>
          </a:xfrm>
          <a:prstGeom prst="rect">
            <a:avLst/>
          </a:prstGeom>
        </p:spPr>
        <p:txBody>
          <a:bodyPr wrap="square">
            <a:spAutoFit/>
          </a:bodyPr>
          <a:lstStyle/>
          <a:p>
            <a:pPr algn="just">
              <a:lnSpc>
                <a:spcPct val="150000"/>
              </a:lnSpc>
            </a:pPr>
            <a:r>
              <a:rPr lang="es-ES" sz="3200" b="1" dirty="0" smtClean="0"/>
              <a:t>Movilidad</a:t>
            </a:r>
            <a:r>
              <a:rPr lang="es-ES" sz="3200" dirty="0" smtClean="0"/>
              <a:t>. Cuando exploramos la movilidad activa debemos anotar la amplitud de los movimientos en grados. Nos situamos por detrás del enfermo para observar los movimientos de la escápula.</a:t>
            </a:r>
          </a:p>
          <a:p>
            <a:pPr algn="just">
              <a:lnSpc>
                <a:spcPct val="150000"/>
              </a:lnSpc>
            </a:pPr>
            <a:r>
              <a:rPr lang="es-ES" sz="3200" dirty="0" smtClean="0"/>
              <a:t>El llamado arco doloroso consiste en la aparición de dolor cuando la abducción alcanza 80°.</a:t>
            </a:r>
            <a:endParaRPr lang="es-ES"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85728"/>
            <a:ext cx="5397631"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4000" b="1" dirty="0" smtClean="0"/>
              <a:t>Articulación del codo</a:t>
            </a:r>
            <a:endParaRPr lang="es-ES" sz="4000" b="1" dirty="0"/>
          </a:p>
        </p:txBody>
      </p:sp>
      <p:sp>
        <p:nvSpPr>
          <p:cNvPr id="3" name="2 Rectángulo"/>
          <p:cNvSpPr/>
          <p:nvPr/>
        </p:nvSpPr>
        <p:spPr>
          <a:xfrm>
            <a:off x="357158" y="1214422"/>
            <a:ext cx="7572428" cy="5183150"/>
          </a:xfrm>
          <a:prstGeom prst="rect">
            <a:avLst/>
          </a:prstGeom>
        </p:spPr>
        <p:txBody>
          <a:bodyPr wrap="square">
            <a:spAutoFit/>
          </a:bodyPr>
          <a:lstStyle/>
          <a:p>
            <a:pPr algn="just">
              <a:lnSpc>
                <a:spcPct val="150000"/>
              </a:lnSpc>
            </a:pPr>
            <a:r>
              <a:rPr lang="es-ES" sz="2800" b="1" dirty="0" smtClean="0"/>
              <a:t>Semiotecnia</a:t>
            </a:r>
          </a:p>
          <a:p>
            <a:pPr algn="just">
              <a:lnSpc>
                <a:spcPct val="150000"/>
              </a:lnSpc>
            </a:pPr>
            <a:endParaRPr lang="es-ES" sz="2800" b="1" dirty="0" smtClean="0"/>
          </a:p>
          <a:p>
            <a:pPr algn="just">
              <a:lnSpc>
                <a:spcPct val="150000"/>
              </a:lnSpc>
            </a:pPr>
            <a:r>
              <a:rPr lang="es-ES" sz="2800" dirty="0" smtClean="0"/>
              <a:t>Inspección. Recuerde que el codo (fig. 30.19), normalmente presenta cierto grado de abducción, formando un ángulo abierto hacia fuera de unos 170°, en reposo. Cuando el ángulo es menor, observamos un codo valgo y si es mayor, se trata de un codo varo. </a:t>
            </a:r>
            <a:endParaRPr lang="es-E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7504" y="0"/>
            <a:ext cx="7992888"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2 CuadroTexto"/>
          <p:cNvSpPr txBox="1"/>
          <p:nvPr/>
        </p:nvSpPr>
        <p:spPr>
          <a:xfrm>
            <a:off x="5643570" y="4643446"/>
            <a:ext cx="571504" cy="307777"/>
          </a:xfrm>
          <a:prstGeom prst="rect">
            <a:avLst/>
          </a:prstGeom>
          <a:solidFill>
            <a:schemeClr val="bg1"/>
          </a:solidFill>
        </p:spPr>
        <p:txBody>
          <a:bodyPr wrap="square" rtlCol="0">
            <a:spAutoFit/>
          </a:bodyPr>
          <a:lstStyle/>
          <a:p>
            <a:r>
              <a:rPr lang="es-ES" sz="1400" b="1" dirty="0" smtClean="0"/>
              <a:t>33</a:t>
            </a:r>
            <a:r>
              <a:rPr lang="es-ES" sz="1400" b="1" baseline="30000" dirty="0" smtClean="0"/>
              <a:t>0</a:t>
            </a:r>
            <a:endParaRPr lang="es-ES" sz="1400" b="1" baseline="30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00042"/>
            <a:ext cx="7572428" cy="6124754"/>
          </a:xfrm>
          <a:prstGeom prst="rect">
            <a:avLst/>
          </a:prstGeom>
        </p:spPr>
        <p:txBody>
          <a:bodyPr wrap="square">
            <a:spAutoFit/>
          </a:bodyPr>
          <a:lstStyle/>
          <a:p>
            <a:pPr algn="just"/>
            <a:r>
              <a:rPr lang="es-ES" sz="2800" b="1" dirty="0" smtClean="0"/>
              <a:t>Palpación</a:t>
            </a:r>
            <a:r>
              <a:rPr lang="es-ES" sz="2800" dirty="0" smtClean="0"/>
              <a:t>. Los canales </a:t>
            </a:r>
            <a:r>
              <a:rPr lang="es-ES" sz="2800" dirty="0" err="1" smtClean="0"/>
              <a:t>olecranianos</a:t>
            </a:r>
            <a:r>
              <a:rPr lang="es-ES" sz="2800" dirty="0" smtClean="0"/>
              <a:t> brindan interés desde el punto de vista semiológico. En el extremo externo puede existir dolor a la palpación en las artritis. En el canal interno se palpa el nervio cubital. El dolor a la palpación en el </a:t>
            </a:r>
            <a:r>
              <a:rPr lang="es-ES" sz="2800" dirty="0" err="1" smtClean="0"/>
              <a:t>epicóndilo</a:t>
            </a:r>
            <a:r>
              <a:rPr lang="es-ES" sz="2800" dirty="0" smtClean="0"/>
              <a:t> y la epitróclea es también  de gran interés. Los ganglios del codo son de gran interés, pues pueden infartarse en las artritis infecciosas del codo, muñeca y mano.</a:t>
            </a:r>
          </a:p>
          <a:p>
            <a:pPr algn="just"/>
            <a:endParaRPr lang="es-ES" sz="2800" b="1" dirty="0" smtClean="0"/>
          </a:p>
          <a:p>
            <a:pPr algn="just"/>
            <a:r>
              <a:rPr lang="es-ES" sz="2800" b="1" dirty="0" smtClean="0"/>
              <a:t>Movilidad</a:t>
            </a:r>
            <a:r>
              <a:rPr lang="es-ES" sz="2800" dirty="0" smtClean="0"/>
              <a:t>.  Limitación proporcionada de las diversas direcciones es dolorosa.  limitación de la </a:t>
            </a:r>
            <a:r>
              <a:rPr lang="es-ES" sz="2800" dirty="0" err="1" smtClean="0"/>
              <a:t>flexoextensión</a:t>
            </a:r>
            <a:r>
              <a:rPr lang="es-ES" sz="2800" dirty="0" smtClean="0"/>
              <a:t>, limitación total o anquilosis. </a:t>
            </a:r>
            <a:endParaRPr lang="es-E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00034" y="1357298"/>
            <a:ext cx="692948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Aspecto constitucional</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s-ES" sz="3200" b="0" i="0" u="none" strike="noStrike" cap="none" normalizeH="0" baseline="0" dirty="0" smtClean="0">
              <a:ln>
                <a:noFill/>
              </a:ln>
              <a:solidFill>
                <a:schemeClr val="tx1"/>
              </a:solidFill>
              <a:effectLst/>
              <a:cs typeface="Arial" pitchFamily="34" charset="0"/>
            </a:endParaRPr>
          </a:p>
          <a:p>
            <a:pPr marL="449263"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Actitud y facies</a:t>
            </a:r>
            <a:endParaRPr kumimoji="0" lang="es-ES" sz="3200" b="0" i="0" u="none" strike="noStrike" cap="none" normalizeH="0" baseline="0" dirty="0" smtClean="0">
              <a:ln>
                <a:noFill/>
              </a:ln>
              <a:solidFill>
                <a:schemeClr val="tx1"/>
              </a:solidFill>
              <a:effectLst/>
              <a:cs typeface="Arial" pitchFamily="34" charset="0"/>
            </a:endParaRPr>
          </a:p>
          <a:p>
            <a:pPr marL="449263"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es-ES" sz="3200" b="0" i="0" u="none" strike="noStrike" cap="none" normalizeH="0" baseline="0" dirty="0" smtClean="0">
                <a:ln>
                  <a:noFill/>
                </a:ln>
                <a:solidFill>
                  <a:schemeClr val="tx1"/>
                </a:solidFill>
                <a:effectLst/>
                <a:ea typeface="Calibri" pitchFamily="34" charset="0"/>
                <a:cs typeface="Arial" pitchFamily="34" charset="0"/>
              </a:rPr>
              <a:t>Marcha</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s-ES" sz="32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428596" y="500042"/>
            <a:ext cx="7801110"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fontAlgn="base">
              <a:spcBef>
                <a:spcPct val="0"/>
              </a:spcBef>
              <a:spcAft>
                <a:spcPct val="0"/>
              </a:spcAft>
            </a:pPr>
            <a:r>
              <a:rPr kumimoji="0" lang="es-ES" sz="3200" b="1" i="0" u="none" strike="noStrike" cap="none" normalizeH="0" baseline="0" dirty="0" smtClean="0">
                <a:ln>
                  <a:noFill/>
                </a:ln>
                <a:solidFill>
                  <a:schemeClr val="bg1"/>
                </a:solidFill>
                <a:effectLst/>
                <a:ea typeface="Calibri" pitchFamily="34" charset="0"/>
                <a:cs typeface="Arial" pitchFamily="34" charset="0"/>
              </a:rPr>
              <a:t>EXAMEN FÍSICO GENERAL</a:t>
            </a:r>
            <a:r>
              <a:rPr kumimoji="0" lang="es-ES" sz="2800" b="1" i="0" u="none" strike="noStrike" cap="none" normalizeH="0" baseline="0" dirty="0" smtClean="0">
                <a:ln>
                  <a:noFill/>
                </a:ln>
                <a:solidFill>
                  <a:schemeClr val="bg1"/>
                </a:solidFill>
                <a:effectLst/>
                <a:ea typeface="Calibri" pitchFamily="34" charset="0"/>
                <a:cs typeface="Times New Roman" pitchFamily="18" charset="0"/>
              </a:rPr>
              <a:t> </a:t>
            </a:r>
            <a:r>
              <a:rPr kumimoji="0" lang="es-ES" sz="3200" b="1" i="0" u="none" strike="noStrike" cap="none" normalizeH="0" baseline="0" dirty="0" smtClean="0">
                <a:ln>
                  <a:noFill/>
                </a:ln>
                <a:solidFill>
                  <a:schemeClr val="bg1"/>
                </a:solidFill>
                <a:effectLst/>
                <a:ea typeface="Calibri" pitchFamily="34" charset="0"/>
                <a:cs typeface="Arial" pitchFamily="34" charset="0"/>
              </a:rPr>
              <a:t>DEL SOMA</a:t>
            </a:r>
            <a:endParaRPr kumimoji="0" lang="es-ES" sz="1600" b="1" i="0" u="none" strike="noStrike" cap="none" normalizeH="0" baseline="0" dirty="0" smtClean="0">
              <a:ln>
                <a:noFill/>
              </a:ln>
              <a:solidFill>
                <a:schemeClr val="bg1"/>
              </a:solidFill>
              <a:effectLst/>
              <a:cs typeface="Arial" pitchFamily="34" charset="0"/>
            </a:endParaRPr>
          </a:p>
        </p:txBody>
      </p:sp>
      <p:sp>
        <p:nvSpPr>
          <p:cNvPr id="4" name="3 Rectángulo"/>
          <p:cNvSpPr/>
          <p:nvPr/>
        </p:nvSpPr>
        <p:spPr>
          <a:xfrm>
            <a:off x="357158" y="3857628"/>
            <a:ext cx="8072494" cy="2554545"/>
          </a:xfrm>
          <a:prstGeom prst="rect">
            <a:avLst/>
          </a:prstGeom>
        </p:spPr>
        <p:txBody>
          <a:bodyPr wrap="square">
            <a:spAutoFit/>
          </a:bodyPr>
          <a:lstStyle/>
          <a:p>
            <a:pPr lvl="0" eaLnBrk="0" fontAlgn="base" hangingPunct="0">
              <a:spcBef>
                <a:spcPct val="0"/>
              </a:spcBef>
              <a:spcAft>
                <a:spcPct val="0"/>
              </a:spcAft>
            </a:pPr>
            <a:r>
              <a:rPr kumimoji="0" lang="es-ES" sz="3200" b="0" i="0" u="none" strike="noStrike" cap="none" normalizeH="0" baseline="0" dirty="0" smtClean="0">
                <a:ln>
                  <a:noFill/>
                </a:ln>
                <a:solidFill>
                  <a:schemeClr val="tx1"/>
                </a:solidFill>
                <a:effectLst/>
                <a:ea typeface="Calibri" pitchFamily="34" charset="0"/>
                <a:cs typeface="Arial" pitchFamily="34" charset="0"/>
              </a:rPr>
              <a:t>En el examen del SOMA debe seguirse la secuencia siguiente:</a:t>
            </a:r>
            <a:endParaRPr kumimoji="0" lang="es-ES" sz="3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s-ES" sz="3200" b="0" i="0" u="none" strike="noStrike" cap="none" normalizeH="0" baseline="0" dirty="0" smtClean="0">
                <a:ln>
                  <a:noFill/>
                </a:ln>
                <a:solidFill>
                  <a:schemeClr val="tx1"/>
                </a:solidFill>
                <a:effectLst/>
                <a:ea typeface="Calibri" pitchFamily="34" charset="0"/>
                <a:cs typeface="Arial" pitchFamily="34" charset="0"/>
              </a:rPr>
              <a:t>–Inspección.</a:t>
            </a:r>
            <a:endParaRPr kumimoji="0" lang="es-ES" sz="3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s-ES" sz="3200" b="0" i="0" u="none" strike="noStrike" cap="none" normalizeH="0" baseline="0" dirty="0" smtClean="0">
                <a:ln>
                  <a:noFill/>
                </a:ln>
                <a:solidFill>
                  <a:schemeClr val="tx1"/>
                </a:solidFill>
                <a:effectLst/>
                <a:ea typeface="Calibri" pitchFamily="34" charset="0"/>
                <a:cs typeface="Arial" pitchFamily="34" charset="0"/>
              </a:rPr>
              <a:t>–Palpación.</a:t>
            </a:r>
            <a:endParaRPr kumimoji="0" lang="es-ES" sz="3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s-ES" sz="3200" b="0" i="0" u="none" strike="noStrike" cap="none" normalizeH="0" baseline="0" dirty="0" smtClean="0">
                <a:ln>
                  <a:noFill/>
                </a:ln>
                <a:solidFill>
                  <a:schemeClr val="tx1"/>
                </a:solidFill>
                <a:effectLst/>
                <a:ea typeface="Calibri" pitchFamily="34" charset="0"/>
                <a:cs typeface="Arial" pitchFamily="34" charset="0"/>
              </a:rPr>
              <a:t>–Arcos de movilidad articular.</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s-ES" sz="3200" b="0" i="0" u="none" strike="noStrike" cap="none" normalizeH="0" baseline="0" dirty="0" smtClean="0">
              <a:ln>
                <a:noFill/>
              </a:ln>
              <a:solidFill>
                <a:schemeClr val="tx1"/>
              </a:solidFill>
              <a:effectLst/>
              <a:cs typeface="Arial" pitchFamily="34" charset="0"/>
            </a:endParaRPr>
          </a:p>
        </p:txBody>
      </p:sp>
      <p:sp>
        <p:nvSpPr>
          <p:cNvPr id="5" name="4 Rectángulo"/>
          <p:cNvSpPr/>
          <p:nvPr/>
        </p:nvSpPr>
        <p:spPr>
          <a:xfrm>
            <a:off x="428596" y="3071810"/>
            <a:ext cx="5523243"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lvl="0" eaLnBrk="0" fontAlgn="base" hangingPunct="0">
              <a:spcBef>
                <a:spcPct val="0"/>
              </a:spcBef>
              <a:spcAft>
                <a:spcPct val="0"/>
              </a:spcAft>
            </a:pPr>
            <a:r>
              <a:rPr kumimoji="0" lang="es-ES" sz="2800" b="1" i="0" u="none" strike="noStrike" cap="none" normalizeH="0" baseline="0" dirty="0" smtClean="0">
                <a:ln>
                  <a:noFill/>
                </a:ln>
                <a:solidFill>
                  <a:schemeClr val="bg1"/>
                </a:solidFill>
                <a:effectLst/>
                <a:ea typeface="Calibri" pitchFamily="34" charset="0"/>
                <a:cs typeface="Arial" pitchFamily="34" charset="0"/>
              </a:rPr>
              <a:t>EXAMEN FÍSICO PARTICULAR</a:t>
            </a:r>
            <a:r>
              <a:rPr kumimoji="0" lang="es-ES" sz="2800" b="1" i="0" u="none" strike="noStrike" cap="none" normalizeH="0" baseline="0" dirty="0" smtClean="0">
                <a:ln>
                  <a:noFill/>
                </a:ln>
                <a:solidFill>
                  <a:schemeClr val="bg1"/>
                </a:solidFill>
                <a:effectLst/>
                <a:ea typeface="Calibri" pitchFamily="34" charset="0"/>
                <a:cs typeface="Times New Roman" pitchFamily="18" charset="0"/>
              </a:rPr>
              <a:t> </a:t>
            </a:r>
            <a:endParaRPr kumimoji="0" lang="es-ES" sz="28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214290"/>
            <a:ext cx="6540573"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4000" b="1" dirty="0" smtClean="0"/>
              <a:t>Articulación de la muñeca</a:t>
            </a:r>
            <a:endParaRPr lang="es-ES" sz="4000" b="1" dirty="0"/>
          </a:p>
        </p:txBody>
      </p:sp>
      <p:sp>
        <p:nvSpPr>
          <p:cNvPr id="3" name="2 Rectángulo"/>
          <p:cNvSpPr/>
          <p:nvPr/>
        </p:nvSpPr>
        <p:spPr>
          <a:xfrm>
            <a:off x="357158" y="1000108"/>
            <a:ext cx="7572428" cy="5693866"/>
          </a:xfrm>
          <a:prstGeom prst="rect">
            <a:avLst/>
          </a:prstGeom>
        </p:spPr>
        <p:txBody>
          <a:bodyPr wrap="square">
            <a:spAutoFit/>
          </a:bodyPr>
          <a:lstStyle/>
          <a:p>
            <a:pPr algn="just"/>
            <a:r>
              <a:rPr lang="es-ES" sz="2800" b="1" dirty="0" smtClean="0"/>
              <a:t>Semiotecnia</a:t>
            </a:r>
          </a:p>
          <a:p>
            <a:pPr algn="just"/>
            <a:endParaRPr lang="es-ES" sz="2800" dirty="0" smtClean="0"/>
          </a:p>
          <a:p>
            <a:pPr algn="just"/>
            <a:r>
              <a:rPr lang="es-ES" sz="2800" b="1" dirty="0" smtClean="0"/>
              <a:t>Inspección</a:t>
            </a:r>
            <a:r>
              <a:rPr lang="es-ES" sz="2800" dirty="0" smtClean="0"/>
              <a:t>. La tumefacción es el primer elemento que podemos encontrar.</a:t>
            </a:r>
          </a:p>
          <a:p>
            <a:pPr algn="just"/>
            <a:endParaRPr lang="es-ES" sz="2800" dirty="0" smtClean="0"/>
          </a:p>
          <a:p>
            <a:pPr algn="just"/>
            <a:r>
              <a:rPr lang="es-ES" sz="2800" b="1" dirty="0" smtClean="0"/>
              <a:t>Palpación</a:t>
            </a:r>
            <a:r>
              <a:rPr lang="es-ES" sz="2800" dirty="0" smtClean="0"/>
              <a:t>. Puede comprobarse un ligero aumento de volumen, no apreciable a la inspección. La crepitación fina, al mover los dedos.</a:t>
            </a:r>
          </a:p>
          <a:p>
            <a:pPr algn="just"/>
            <a:endParaRPr lang="es-ES" sz="2800" dirty="0" smtClean="0"/>
          </a:p>
          <a:p>
            <a:pPr algn="just"/>
            <a:r>
              <a:rPr lang="es-ES" sz="2800" b="1" dirty="0" smtClean="0"/>
              <a:t>Movilidad</a:t>
            </a:r>
            <a:r>
              <a:rPr lang="es-ES" sz="2800" dirty="0" smtClean="0"/>
              <a:t>. Limitación dolorosa de la movilidad en forma proporcionada Limitación dolorosa de solo alguno de los movimientos</a:t>
            </a:r>
            <a:endParaRPr lang="es-E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14290"/>
            <a:ext cx="7627409" cy="5847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3200" b="1" dirty="0" smtClean="0"/>
              <a:t>Articulaciones de la mano y los dedos</a:t>
            </a:r>
            <a:endParaRPr lang="es-ES" sz="3200" b="1" dirty="0"/>
          </a:p>
        </p:txBody>
      </p:sp>
      <p:sp>
        <p:nvSpPr>
          <p:cNvPr id="3" name="2 Rectángulo"/>
          <p:cNvSpPr/>
          <p:nvPr/>
        </p:nvSpPr>
        <p:spPr>
          <a:xfrm>
            <a:off x="357158" y="928670"/>
            <a:ext cx="7715304" cy="4893647"/>
          </a:xfrm>
          <a:prstGeom prst="rect">
            <a:avLst/>
          </a:prstGeom>
        </p:spPr>
        <p:txBody>
          <a:bodyPr wrap="square">
            <a:spAutoFit/>
          </a:bodyPr>
          <a:lstStyle/>
          <a:p>
            <a:pPr algn="just"/>
            <a:r>
              <a:rPr lang="es-ES" sz="2600" b="1" dirty="0" smtClean="0"/>
              <a:t>Semiotecnia y </a:t>
            </a:r>
            <a:r>
              <a:rPr lang="es-ES" sz="2600" b="1" dirty="0" err="1" smtClean="0"/>
              <a:t>semiodiagnóstico</a:t>
            </a:r>
            <a:r>
              <a:rPr lang="es-ES" sz="2600" b="1" dirty="0" smtClean="0"/>
              <a:t> </a:t>
            </a:r>
          </a:p>
          <a:p>
            <a:pPr algn="just"/>
            <a:endParaRPr lang="es-ES" sz="2600" dirty="0" smtClean="0"/>
          </a:p>
          <a:p>
            <a:r>
              <a:rPr lang="es-ES" sz="2600" b="1" dirty="0" smtClean="0"/>
              <a:t>Inspección</a:t>
            </a:r>
            <a:r>
              <a:rPr lang="es-ES" sz="2600" dirty="0" smtClean="0"/>
              <a:t>. A la inspección se observa sucesivamente:</a:t>
            </a:r>
          </a:p>
          <a:p>
            <a:pPr marL="449263" indent="-449263" algn="just"/>
            <a:r>
              <a:rPr lang="es-ES" sz="2600" dirty="0" smtClean="0"/>
              <a:t>a) Conformación de la mano</a:t>
            </a:r>
          </a:p>
          <a:p>
            <a:pPr marL="449263" indent="-449263" algn="just"/>
            <a:r>
              <a:rPr lang="es-ES" sz="2600" dirty="0" smtClean="0"/>
              <a:t>b) Alteraciones propias de la piel</a:t>
            </a:r>
          </a:p>
          <a:p>
            <a:pPr marL="449263" indent="-449263" algn="just"/>
            <a:r>
              <a:rPr lang="es-ES" sz="2600" dirty="0" smtClean="0"/>
              <a:t>c) Tumefacción</a:t>
            </a:r>
          </a:p>
          <a:p>
            <a:pPr marL="449263" indent="-449263" algn="just"/>
            <a:r>
              <a:rPr lang="es-ES" sz="2600" dirty="0" smtClean="0"/>
              <a:t>d) La atrofia muscular difusa o localizada (enfermedades neurológicas, </a:t>
            </a:r>
            <a:r>
              <a:rPr lang="es-ES" sz="2600" dirty="0" err="1" smtClean="0"/>
              <a:t>polimiositis</a:t>
            </a:r>
            <a:r>
              <a:rPr lang="es-ES" sz="2600" dirty="0" smtClean="0"/>
              <a:t>) (fig. 30.24). </a:t>
            </a:r>
          </a:p>
          <a:p>
            <a:pPr marL="449263" indent="-449263" algn="just"/>
            <a:r>
              <a:rPr lang="es-ES" sz="2600" dirty="0" smtClean="0"/>
              <a:t>e) Las deformidades son también características de las manos reumáticas (fig. 30.25). </a:t>
            </a:r>
            <a:endParaRPr lang="es-ES" sz="2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428596" y="357166"/>
            <a:ext cx="3773457" cy="3643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075" name="Picture 3"/>
          <p:cNvPicPr>
            <a:picLocks noChangeAspect="1" noChangeArrowheads="1"/>
          </p:cNvPicPr>
          <p:nvPr/>
        </p:nvPicPr>
        <p:blipFill>
          <a:blip r:embed="rId3"/>
          <a:srcRect/>
          <a:stretch>
            <a:fillRect/>
          </a:stretch>
        </p:blipFill>
        <p:spPr bwMode="auto">
          <a:xfrm>
            <a:off x="4500562" y="2357430"/>
            <a:ext cx="4214842" cy="39290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srcRect/>
          <a:stretch>
            <a:fillRect/>
          </a:stretch>
        </p:blipFill>
        <p:spPr bwMode="auto">
          <a:xfrm>
            <a:off x="4500562" y="1643050"/>
            <a:ext cx="4074862" cy="47863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p:cNvPicPr>
            <a:picLocks noChangeAspect="1" noChangeArrowheads="1"/>
          </p:cNvPicPr>
          <p:nvPr/>
        </p:nvPicPr>
        <p:blipFill>
          <a:blip r:embed="rId3" cstate="email"/>
          <a:srcRect/>
          <a:stretch>
            <a:fillRect/>
          </a:stretch>
        </p:blipFill>
        <p:spPr bwMode="auto">
          <a:xfrm>
            <a:off x="500034" y="285728"/>
            <a:ext cx="4769461" cy="38576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428604"/>
            <a:ext cx="771530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Times New Roman" pitchFamily="18" charset="0"/>
              </a:rPr>
              <a:t>Palpación</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La palpación corrobora las características de las tumefacciones, nódulos y puntos dolorosos: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cs typeface="Arial" pitchFamily="34" charset="0"/>
            </a:endParaRPr>
          </a:p>
          <a:p>
            <a:pPr marL="536575" marR="0" lvl="0" indent="-536575"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Times New Roman" pitchFamily="18" charset="0"/>
              </a:rPr>
              <a:t>a) En las articulaciones, pinzando una a una entre el  índice y el pulgar.</a:t>
            </a:r>
            <a:endParaRPr kumimoji="0" lang="es-ES" sz="3200" b="0" i="0" u="none" strike="noStrike" cap="none" normalizeH="0" baseline="0" dirty="0" smtClean="0">
              <a:ln>
                <a:noFill/>
              </a:ln>
              <a:solidFill>
                <a:schemeClr val="tx1"/>
              </a:solidFill>
              <a:effectLst/>
              <a:cs typeface="Arial" pitchFamily="34" charset="0"/>
            </a:endParaRPr>
          </a:p>
          <a:p>
            <a:pPr marL="536575" marR="0" lvl="0" indent="-536575"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Times New Roman" pitchFamily="18" charset="0"/>
              </a:rPr>
              <a:t>b) En las vainas sinoviales palmares, en toda su longitud.</a:t>
            </a:r>
            <a:endParaRPr kumimoji="0" lang="es-ES" sz="3200" b="0" i="0" u="none" strike="noStrike" cap="none" normalizeH="0" baseline="0" dirty="0" smtClean="0">
              <a:ln>
                <a:noFill/>
              </a:ln>
              <a:solidFill>
                <a:schemeClr val="tx1"/>
              </a:solidFill>
              <a:effectLst/>
              <a:cs typeface="Arial" pitchFamily="34" charset="0"/>
            </a:endParaRPr>
          </a:p>
          <a:p>
            <a:pPr marL="536575" marR="0" lvl="0" indent="-536575" algn="just" defTabSz="914400" rtl="0" eaLnBrk="0" fontAlgn="base" latinLnBrk="0" hangingPunct="0">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tx1"/>
                </a:solidFill>
                <a:effectLst/>
                <a:ea typeface="Calibri" pitchFamily="34" charset="0"/>
                <a:cs typeface="Times New Roman" pitchFamily="18" charset="0"/>
              </a:rPr>
              <a:t>c) En las diáfisis óseas.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ea typeface="Calibri" pitchFamily="34" charset="0"/>
                <a:cs typeface="Times New Roman" pitchFamily="18" charset="0"/>
              </a:rPr>
              <a:t>Movilidad</a:t>
            </a:r>
            <a:r>
              <a:rPr kumimoji="0" lang="es-ES" sz="3200" b="0" i="0" u="none" strike="noStrike" cap="none" normalizeH="0" baseline="0" dirty="0" smtClean="0">
                <a:ln>
                  <a:noFill/>
                </a:ln>
                <a:solidFill>
                  <a:schemeClr val="tx1"/>
                </a:solidFill>
                <a:effectLst/>
                <a:ea typeface="Calibri" pitchFamily="34" charset="0"/>
                <a:cs typeface="Times New Roman" pitchFamily="18" charset="0"/>
              </a:rPr>
              <a:t>. La movilidad puede ser limitada y dolorosa, o normal</a:t>
            </a:r>
            <a:endParaRPr kumimoji="0" lang="es-ES" sz="3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285728"/>
            <a:ext cx="6256841"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4000" b="1" dirty="0" smtClean="0"/>
              <a:t>Articulación de la cadera</a:t>
            </a:r>
            <a:endParaRPr lang="es-ES" sz="4000" b="1" dirty="0"/>
          </a:p>
        </p:txBody>
      </p:sp>
      <p:sp>
        <p:nvSpPr>
          <p:cNvPr id="3" name="2 Rectángulo"/>
          <p:cNvSpPr/>
          <p:nvPr/>
        </p:nvSpPr>
        <p:spPr>
          <a:xfrm>
            <a:off x="357158" y="1000108"/>
            <a:ext cx="7572428" cy="5693866"/>
          </a:xfrm>
          <a:prstGeom prst="rect">
            <a:avLst/>
          </a:prstGeom>
        </p:spPr>
        <p:txBody>
          <a:bodyPr wrap="square">
            <a:spAutoFit/>
          </a:bodyPr>
          <a:lstStyle/>
          <a:p>
            <a:pPr algn="just"/>
            <a:r>
              <a:rPr lang="es-ES" sz="2600" b="1" dirty="0" smtClean="0"/>
              <a:t>Semiotecnia</a:t>
            </a:r>
          </a:p>
          <a:p>
            <a:pPr algn="just"/>
            <a:endParaRPr lang="es-ES" sz="2600" b="1" dirty="0" smtClean="0"/>
          </a:p>
          <a:p>
            <a:pPr algn="just"/>
            <a:r>
              <a:rPr lang="es-ES" sz="2600" b="1" dirty="0" smtClean="0"/>
              <a:t>Inspección</a:t>
            </a:r>
            <a:r>
              <a:rPr lang="es-ES" sz="2600" dirty="0" smtClean="0"/>
              <a:t>. La cadera es pobre en signos locales, por estar situada profundamente. Lo que sí tiene valor semiológico a la inspección es la actitud del muslo respecto al tronco. Esta actitud debe explorarse con el paciente en decúbito supino, manteniendo la pelvis y la columna en posición normal. Las espinas iliacas antero superiores deben estar en el mismo plano horizontal;  debe precisarse que la línea que los une sea perpendicular al eje del cuerpo y que la región lumbar esté en contacto con la mesa de reconocimiento o la cama. </a:t>
            </a:r>
            <a:endParaRPr lang="es-ES" sz="2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285728"/>
            <a:ext cx="7572428" cy="6093976"/>
          </a:xfrm>
          <a:prstGeom prst="rect">
            <a:avLst/>
          </a:prstGeom>
        </p:spPr>
        <p:txBody>
          <a:bodyPr wrap="square">
            <a:spAutoFit/>
          </a:bodyPr>
          <a:lstStyle/>
          <a:p>
            <a:pPr algn="just"/>
            <a:r>
              <a:rPr lang="es-ES" sz="2600" b="1" dirty="0" smtClean="0"/>
              <a:t>Palpación</a:t>
            </a:r>
            <a:r>
              <a:rPr lang="es-ES" sz="2600" dirty="0" smtClean="0"/>
              <a:t>: A nivel del triángulo de </a:t>
            </a:r>
            <a:r>
              <a:rPr lang="es-ES" sz="2600" dirty="0" err="1" smtClean="0"/>
              <a:t>Scarpa</a:t>
            </a:r>
            <a:r>
              <a:rPr lang="es-ES" sz="2600" dirty="0" smtClean="0"/>
              <a:t>, donde la articulación es más superficial, se precisan mejor los puntos dolorosos en la afección de la cadera. </a:t>
            </a:r>
          </a:p>
          <a:p>
            <a:pPr algn="just"/>
            <a:endParaRPr lang="es-ES" sz="2600" dirty="0" smtClean="0"/>
          </a:p>
          <a:p>
            <a:pPr algn="just"/>
            <a:r>
              <a:rPr lang="es-ES" sz="2600" b="1" dirty="0" smtClean="0"/>
              <a:t>Maniobras especiales: </a:t>
            </a:r>
          </a:p>
          <a:p>
            <a:pPr algn="just"/>
            <a:endParaRPr lang="es-ES" sz="2600" b="1" dirty="0" smtClean="0"/>
          </a:p>
          <a:p>
            <a:pPr algn="just"/>
            <a:r>
              <a:rPr lang="es-ES" sz="2600" b="1" dirty="0" smtClean="0"/>
              <a:t>Maniobra de </a:t>
            </a:r>
            <a:r>
              <a:rPr lang="es-ES" sz="2600" b="1" dirty="0" err="1" smtClean="0"/>
              <a:t>Trendelenburg</a:t>
            </a:r>
            <a:r>
              <a:rPr lang="es-ES" sz="2600" dirty="0" smtClean="0"/>
              <a:t>:  Con el paciente desnudo, de pie, de espaldas, se traza una línea por los pliegues glúteos y se ordena al paciente flexionar una cadera en el aire mientras mantiene el cuerpo descansando sobre la otra pierna. Si el pliegue de la cadera flexionada queda por debajo de la línea, la maniobra es positiva de patología coxofemoral (fig. 30.26). </a:t>
            </a:r>
            <a:endParaRPr lang="es-ES" sz="2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2000232" y="428604"/>
            <a:ext cx="5357850" cy="59531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7643866" cy="6124754"/>
          </a:xfrm>
          <a:prstGeom prst="rect">
            <a:avLst/>
          </a:prstGeom>
        </p:spPr>
        <p:txBody>
          <a:bodyPr wrap="square">
            <a:spAutoFit/>
          </a:bodyPr>
          <a:lstStyle/>
          <a:p>
            <a:pPr algn="just"/>
            <a:r>
              <a:rPr lang="es-ES" sz="2800" b="1" dirty="0" smtClean="0"/>
              <a:t>Movilidad</a:t>
            </a:r>
            <a:r>
              <a:rPr lang="es-ES" sz="2800" dirty="0" smtClean="0"/>
              <a:t>. </a:t>
            </a:r>
          </a:p>
          <a:p>
            <a:pPr algn="just"/>
            <a:endParaRPr lang="es-ES" sz="2800" dirty="0" smtClean="0"/>
          </a:p>
          <a:p>
            <a:pPr algn="just"/>
            <a:r>
              <a:rPr lang="es-ES" sz="2800" dirty="0" smtClean="0"/>
              <a:t>Se explora la movilidad activa y pasiva. </a:t>
            </a:r>
          </a:p>
          <a:p>
            <a:pPr algn="just"/>
            <a:endParaRPr lang="es-ES" sz="2800" dirty="0" smtClean="0"/>
          </a:p>
          <a:p>
            <a:pPr algn="just"/>
            <a:r>
              <a:rPr lang="es-ES" sz="2800" dirty="0" smtClean="0"/>
              <a:t>La movilidad pasiva se explora con el sujeto, primero, en decúbito supino. Debemos fijar la pelvis con una mano en la espina iliaca </a:t>
            </a:r>
            <a:r>
              <a:rPr lang="es-ES" sz="2800" dirty="0" err="1" smtClean="0"/>
              <a:t>anterosuperior</a:t>
            </a:r>
            <a:r>
              <a:rPr lang="es-ES" sz="2800" dirty="0" smtClean="0"/>
              <a:t> del lado opuesto y con la otra mano, movemos la extremidad que queremos explorar: flexión, flexión-</a:t>
            </a:r>
            <a:r>
              <a:rPr lang="es-ES" sz="2800" dirty="0" err="1" smtClean="0"/>
              <a:t>adducción</a:t>
            </a:r>
            <a:r>
              <a:rPr lang="es-ES" sz="2800" dirty="0" smtClean="0"/>
              <a:t>, abducción, </a:t>
            </a:r>
            <a:r>
              <a:rPr lang="es-ES" sz="2800" dirty="0" err="1" smtClean="0"/>
              <a:t>adducción</a:t>
            </a:r>
            <a:r>
              <a:rPr lang="es-ES" sz="2800" dirty="0" smtClean="0"/>
              <a:t> y rotación externa. (fig. 30.27). Posteriormente, colocamos al paciente en decúbito prono y realizamos los movimientos de: extensión y rodamientos. </a:t>
            </a:r>
            <a:endParaRPr lang="es-E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0" y="0"/>
            <a:ext cx="8100392" cy="67413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1091983"/>
            <a:ext cx="77048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Semiotecnia</a:t>
            </a:r>
            <a:r>
              <a:rPr kumimoji="0" lang="es-ES" sz="28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ea typeface="Calibri" pitchFamily="34" charset="0"/>
                <a:cs typeface="Arial" pitchFamily="34" charset="0"/>
              </a:rPr>
              <a:t>Inspección</a:t>
            </a:r>
            <a:r>
              <a:rPr kumimoji="0" lang="es-ES" sz="2800" b="0" i="0" u="none" strike="noStrike" cap="none" normalizeH="0" baseline="0" dirty="0" smtClean="0">
                <a:ln>
                  <a:noFill/>
                </a:ln>
                <a:solidFill>
                  <a:schemeClr val="tx1"/>
                </a:solidFill>
                <a:effectLst/>
                <a:ea typeface="Calibri" pitchFamily="34" charset="0"/>
                <a:cs typeface="Arial" pitchFamily="34" charset="0"/>
              </a:rPr>
              <a:t>.</a:t>
            </a:r>
          </a:p>
          <a:p>
            <a:pPr marL="457200" lvl="0" indent="-457200" algn="just" eaLnBrk="0" fontAlgn="base" hangingPunct="0">
              <a:spcBef>
                <a:spcPct val="0"/>
              </a:spcBef>
              <a:spcAft>
                <a:spcPct val="0"/>
              </a:spcAft>
              <a:buFont typeface="Arial" panose="020B0604020202020204" pitchFamily="34" charset="0"/>
              <a:buChar char="•"/>
            </a:pPr>
            <a:r>
              <a:rPr lang="es-ES" sz="2800" dirty="0" smtClean="0">
                <a:ea typeface="Calibri" pitchFamily="34" charset="0"/>
                <a:cs typeface="Arial" pitchFamily="34" charset="0"/>
              </a:rPr>
              <a:t>paciente desnudo</a:t>
            </a:r>
            <a:endParaRPr kumimoji="0" lang="es-ES" sz="2800" b="0" i="0" u="none" strike="noStrike" cap="none" normalizeH="0" baseline="0" dirty="0" smtClean="0">
              <a:ln>
                <a:noFill/>
              </a:ln>
              <a:solidFill>
                <a:schemeClr val="tx1"/>
              </a:solidFill>
              <a:effectLst/>
              <a:ea typeface="Calibri"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volumen muscular, atrofias o tumoraciones localizadas, secundarias a hernias musculares o rupturas tendinosas,</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2800" b="0" i="0" u="none" strike="noStrike" cap="none" normalizeH="0" baseline="0" dirty="0" smtClean="0">
                <a:ln>
                  <a:noFill/>
                </a:ln>
                <a:solidFill>
                  <a:schemeClr val="tx1"/>
                </a:solidFill>
                <a:effectLst/>
                <a:ea typeface="Calibri" pitchFamily="34" charset="0"/>
                <a:cs typeface="Arial" pitchFamily="34" charset="0"/>
              </a:rPr>
              <a:t> si la alteración muscular es localizada o generalizada, simétrica o no.</a:t>
            </a:r>
            <a:r>
              <a:rPr kumimoji="0" lang="es-ES" sz="2800" b="0" i="0" u="none" strike="noStrike" cap="none" normalizeH="0" baseline="0" dirty="0" smtClean="0">
                <a:ln>
                  <a:noFill/>
                </a:ln>
                <a:solidFill>
                  <a:schemeClr val="tx1"/>
                </a:solidFill>
                <a:effectLst/>
                <a:ea typeface="Calibri" pitchFamily="34" charset="0"/>
                <a:cs typeface="Times New Roman" pitchFamily="18" charset="0"/>
              </a:rPr>
              <a:t> </a:t>
            </a:r>
          </a:p>
          <a:p>
            <a:pPr marL="457200" indent="-457200" algn="just" eaLnBrk="0" fontAlgn="base" hangingPunct="0">
              <a:spcBef>
                <a:spcPct val="0"/>
              </a:spcBef>
              <a:spcAft>
                <a:spcPct val="0"/>
              </a:spcAft>
              <a:buFont typeface="Arial" panose="020B0604020202020204" pitchFamily="34" charset="0"/>
              <a:buChar char="•"/>
            </a:pPr>
            <a:r>
              <a:rPr lang="es-ES" sz="2800" dirty="0" smtClean="0"/>
              <a:t>movimientos </a:t>
            </a:r>
            <a:r>
              <a:rPr lang="es-ES" sz="2800" dirty="0"/>
              <a:t>activos de los músculos. </a:t>
            </a:r>
          </a:p>
          <a:p>
            <a:pPr marR="0" lvl="0" algn="just" defTabSz="914400" rtl="0" eaLnBrk="0" fontAlgn="base" latinLnBrk="0" hangingPunct="0">
              <a:lnSpc>
                <a:spcPct val="100000"/>
              </a:lnSpc>
              <a:spcBef>
                <a:spcPct val="0"/>
              </a:spcBef>
              <a:spcAft>
                <a:spcPct val="0"/>
              </a:spcAft>
              <a:buClrTx/>
              <a:buSzTx/>
              <a:tabLst/>
            </a:pPr>
            <a:endParaRPr kumimoji="0" lang="es-ES" sz="2800" b="0" i="0" u="none" strike="noStrike" cap="none" normalizeH="0" baseline="0" dirty="0" smtClean="0">
              <a:ln>
                <a:noFill/>
              </a:ln>
              <a:solidFill>
                <a:schemeClr val="tx1"/>
              </a:solidFill>
              <a:effectLst/>
              <a:cs typeface="Arial" pitchFamily="34" charset="0"/>
            </a:endParaRPr>
          </a:p>
        </p:txBody>
      </p:sp>
      <p:sp>
        <p:nvSpPr>
          <p:cNvPr id="3" name="2 Rectángulo"/>
          <p:cNvSpPr/>
          <p:nvPr/>
        </p:nvSpPr>
        <p:spPr>
          <a:xfrm>
            <a:off x="571472" y="214290"/>
            <a:ext cx="7033321"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fontAlgn="base">
              <a:spcBef>
                <a:spcPct val="0"/>
              </a:spcBef>
              <a:spcAft>
                <a:spcPct val="0"/>
              </a:spcAft>
            </a:pPr>
            <a:r>
              <a:rPr kumimoji="0" lang="es-ES" sz="2800" b="1" i="0" u="none" strike="noStrike" cap="none" normalizeH="0" baseline="0" dirty="0" smtClean="0">
                <a:ln>
                  <a:noFill/>
                </a:ln>
                <a:solidFill>
                  <a:schemeClr val="bg1"/>
                </a:solidFill>
                <a:effectLst/>
                <a:ea typeface="Calibri" pitchFamily="34" charset="0"/>
                <a:cs typeface="Arial" pitchFamily="34" charset="0"/>
              </a:rPr>
              <a:t>EXAMEN FÍSICO DE LOS MÚSCULOS</a:t>
            </a:r>
            <a:endParaRPr kumimoji="0" lang="es-ES" sz="1400" b="1"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41993148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85728"/>
            <a:ext cx="5673348"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3600" b="1" dirty="0" smtClean="0"/>
              <a:t>Articulación de la rodilla.</a:t>
            </a:r>
            <a:endParaRPr lang="es-ES" sz="3600" b="1" dirty="0"/>
          </a:p>
        </p:txBody>
      </p:sp>
      <p:sp>
        <p:nvSpPr>
          <p:cNvPr id="3" name="2 Rectángulo"/>
          <p:cNvSpPr/>
          <p:nvPr/>
        </p:nvSpPr>
        <p:spPr>
          <a:xfrm>
            <a:off x="428596" y="928670"/>
            <a:ext cx="7500990" cy="5693866"/>
          </a:xfrm>
          <a:prstGeom prst="rect">
            <a:avLst/>
          </a:prstGeom>
        </p:spPr>
        <p:txBody>
          <a:bodyPr wrap="square">
            <a:spAutoFit/>
          </a:bodyPr>
          <a:lstStyle/>
          <a:p>
            <a:pPr algn="just"/>
            <a:r>
              <a:rPr lang="es-ES" sz="2800" b="1" dirty="0" smtClean="0"/>
              <a:t>Semiotecnia</a:t>
            </a:r>
          </a:p>
          <a:p>
            <a:pPr algn="just"/>
            <a:r>
              <a:rPr lang="es-ES" sz="2800" b="1" dirty="0" smtClean="0"/>
              <a:t>Inspección</a:t>
            </a:r>
            <a:r>
              <a:rPr lang="es-ES" sz="2800" dirty="0" smtClean="0"/>
              <a:t>. Ante todo observamos la actitud del  paciente, dirigiendo la atención hacia las rodillas. Podemos observar deformidades: rodillas en varo (fig. 30.28), valgo y en flexión o </a:t>
            </a:r>
            <a:r>
              <a:rPr lang="es-ES" sz="2800" dirty="0" err="1" smtClean="0"/>
              <a:t>recurvatum</a:t>
            </a:r>
            <a:r>
              <a:rPr lang="es-ES" sz="2800" dirty="0" smtClean="0"/>
              <a:t>. Podemos  observar deformidad por tumefacción. En la inspección de la cara posterior o hueco poplíteo Se explora con el  sujeto en decúbito prono. Cuando aparece una tumefacción localizada debemos hacer el diagnóstico diferencial entre un quiste de </a:t>
            </a:r>
            <a:r>
              <a:rPr lang="es-ES" sz="2800" dirty="0" err="1" smtClean="0"/>
              <a:t>Bakerr</a:t>
            </a:r>
            <a:r>
              <a:rPr lang="es-ES" sz="2800" dirty="0" smtClean="0"/>
              <a:t>, el aneurisma de la arteria poplítea, el </a:t>
            </a:r>
            <a:r>
              <a:rPr lang="es-ES" sz="2800" dirty="0" err="1" smtClean="0"/>
              <a:t>neurinoma</a:t>
            </a:r>
            <a:r>
              <a:rPr lang="es-ES" sz="2800" dirty="0" smtClean="0"/>
              <a:t>, una adenopatía y un absceso. </a:t>
            </a:r>
            <a:endParaRPr lang="es-E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1857356" y="571480"/>
            <a:ext cx="5214974" cy="57944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30945"/>
            <a:ext cx="7858180" cy="6555641"/>
          </a:xfrm>
          <a:prstGeom prst="rect">
            <a:avLst/>
          </a:prstGeom>
        </p:spPr>
        <p:txBody>
          <a:bodyPr wrap="square">
            <a:spAutoFit/>
          </a:bodyPr>
          <a:lstStyle/>
          <a:p>
            <a:pPr algn="just"/>
            <a:r>
              <a:rPr lang="es-ES" sz="2800" b="1" dirty="0" smtClean="0"/>
              <a:t>Palpación</a:t>
            </a:r>
            <a:r>
              <a:rPr lang="es-ES" sz="2800" dirty="0" smtClean="0"/>
              <a:t>. Lo primero es explorar la temperatura de la piel que recubre la articulación de la rodilla. Dolor  a la presión de la rótula. </a:t>
            </a:r>
          </a:p>
          <a:p>
            <a:pPr algn="just"/>
            <a:endParaRPr lang="es-ES" sz="2800" dirty="0" smtClean="0"/>
          </a:p>
          <a:p>
            <a:pPr algn="just"/>
            <a:r>
              <a:rPr lang="es-ES" sz="2800" dirty="0" smtClean="0"/>
              <a:t>También por medio de la palpación investigamos la presencia de derrame por tres maniobras distintas: </a:t>
            </a:r>
          </a:p>
          <a:p>
            <a:pPr algn="just"/>
            <a:endParaRPr lang="es-ES" sz="2800" dirty="0" smtClean="0"/>
          </a:p>
          <a:p>
            <a:pPr marL="449263" indent="-449263" algn="just"/>
            <a:r>
              <a:rPr lang="es-ES" sz="2800" dirty="0" smtClean="0"/>
              <a:t>a) </a:t>
            </a:r>
            <a:r>
              <a:rPr lang="es-ES" sz="2800" u="sng" dirty="0" smtClean="0"/>
              <a:t>Maniobra I:</a:t>
            </a:r>
            <a:r>
              <a:rPr lang="es-ES" sz="2800" dirty="0" smtClean="0"/>
              <a:t> Se presiona la rótula con los dedos medios, mientras que con el resto de los dedos de ambas manos se ejerce presión por arriba y por abajo, como si hiciéramos expresión del líquido hacia la rótula. </a:t>
            </a:r>
          </a:p>
          <a:p>
            <a:pPr marL="449263" indent="-449263" algn="just"/>
            <a:r>
              <a:rPr lang="es-ES" sz="2800" dirty="0" smtClean="0"/>
              <a:t>     (fig. 30.29). </a:t>
            </a:r>
            <a:endParaRPr lang="es-E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0" y="116632"/>
            <a:ext cx="8100392" cy="67413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7786742" cy="6555641"/>
          </a:xfrm>
          <a:prstGeom prst="rect">
            <a:avLst/>
          </a:prstGeom>
        </p:spPr>
        <p:txBody>
          <a:bodyPr wrap="square">
            <a:spAutoFit/>
          </a:bodyPr>
          <a:lstStyle/>
          <a:p>
            <a:pPr marL="536575" indent="-536575" algn="just"/>
            <a:r>
              <a:rPr lang="es-ES" sz="2800" dirty="0" smtClean="0"/>
              <a:t>b) </a:t>
            </a:r>
            <a:r>
              <a:rPr lang="es-ES" sz="2800" u="sng" dirty="0" smtClean="0"/>
              <a:t>Maniobra II</a:t>
            </a:r>
            <a:r>
              <a:rPr lang="es-ES" sz="2800" dirty="0" smtClean="0"/>
              <a:t>: se sitúa el dedo pulgar en el borde medial de la rótula y los dedos índice y del medio en el borde lateral; con la otra mano se imprimen presiones sobre el tendón del cuádriceps. </a:t>
            </a:r>
          </a:p>
          <a:p>
            <a:pPr marL="536575" indent="-536575" algn="just"/>
            <a:r>
              <a:rPr lang="es-ES" sz="2800" dirty="0" smtClean="0"/>
              <a:t>c) </a:t>
            </a:r>
            <a:r>
              <a:rPr lang="es-ES" sz="2800" u="sng" dirty="0" smtClean="0"/>
              <a:t>Maniobra III</a:t>
            </a:r>
            <a:r>
              <a:rPr lang="es-ES" sz="2800" dirty="0" smtClean="0"/>
              <a:t>: Con la cara palmar de los dedos de una mano se presiona de abajo hacia arriba, a la altura de la interlínea </a:t>
            </a:r>
            <a:r>
              <a:rPr lang="es-ES" sz="2800" dirty="0" err="1" smtClean="0"/>
              <a:t>patelofemoral</a:t>
            </a:r>
            <a:r>
              <a:rPr lang="es-ES" sz="2800" dirty="0" smtClean="0"/>
              <a:t>  medial , inmediatamente se presiona de arriba hacia abajo, a la altura del fondo de saco </a:t>
            </a:r>
            <a:r>
              <a:rPr lang="es-ES" sz="2800" dirty="0" err="1" smtClean="0"/>
              <a:t>patelofemoral</a:t>
            </a:r>
            <a:r>
              <a:rPr lang="es-ES" sz="2800" dirty="0" smtClean="0"/>
              <a:t> lateral;  si hay derrame, el líquido se desplaza hacia el otro lado, y se observa un abultamiento a la altura de la interlínea </a:t>
            </a:r>
            <a:r>
              <a:rPr lang="es-ES" sz="2800" dirty="0" err="1" smtClean="0"/>
              <a:t>patelofemoral</a:t>
            </a:r>
            <a:r>
              <a:rPr lang="es-ES" sz="2800" dirty="0" smtClean="0"/>
              <a:t>, en la  parte medial de la articulación. </a:t>
            </a:r>
            <a:endParaRPr lang="es-E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928670"/>
            <a:ext cx="7500990" cy="4524315"/>
          </a:xfrm>
          <a:prstGeom prst="rect">
            <a:avLst/>
          </a:prstGeom>
        </p:spPr>
        <p:txBody>
          <a:bodyPr wrap="square">
            <a:spAutoFit/>
          </a:bodyPr>
          <a:lstStyle/>
          <a:p>
            <a:pPr algn="just"/>
            <a:r>
              <a:rPr lang="es-ES" sz="3200" b="1" dirty="0" smtClean="0"/>
              <a:t>Movilidad</a:t>
            </a:r>
            <a:r>
              <a:rPr lang="es-ES" sz="3200" dirty="0" smtClean="0"/>
              <a:t>. Se toma con una mano la pierna del sujeto y  aplicando la otra sobre la rodilla, se imprimen movimientos deflexión y extensión. En la flexión la pierna llega a formar con el muslo, un ángulo agudo, inferior a los 30°. La extensión es normal cuando el hueco poplíteo contacta con el plano de la mesa.</a:t>
            </a:r>
            <a:endParaRPr lang="es-ES"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66"/>
            <a:ext cx="7500990" cy="6494085"/>
          </a:xfrm>
          <a:prstGeom prst="rect">
            <a:avLst/>
          </a:prstGeom>
        </p:spPr>
        <p:txBody>
          <a:bodyPr wrap="square">
            <a:spAutoFit/>
          </a:bodyPr>
          <a:lstStyle/>
          <a:p>
            <a:pPr algn="just"/>
            <a:r>
              <a:rPr lang="es-ES" sz="3200" dirty="0" smtClean="0"/>
              <a:t>Otras maniobras:</a:t>
            </a:r>
          </a:p>
          <a:p>
            <a:pPr algn="just"/>
            <a:endParaRPr lang="es-ES" sz="2000" dirty="0" smtClean="0"/>
          </a:p>
          <a:p>
            <a:pPr marL="449263" indent="-449263" algn="just"/>
            <a:r>
              <a:rPr lang="es-ES" sz="3200" dirty="0" smtClean="0"/>
              <a:t>a) </a:t>
            </a:r>
            <a:r>
              <a:rPr lang="es-ES" sz="3200" u="sng" dirty="0" smtClean="0"/>
              <a:t>Maniobra de Mc Murray: </a:t>
            </a:r>
            <a:r>
              <a:rPr lang="es-ES" sz="3200" dirty="0" smtClean="0"/>
              <a:t>se usa para detectar lesiones del menisco. Con la persona sentada o acostada, coloque una de sus manos contra el lado medial de la rodilla para estabilizarla. Con la otra mano agarre el tobillo y rote la pierna y el pie hacia adentro, mientras trata de extender la pierna. Si está presente alguna lesión del menisco, la pierna no puede extenderse.</a:t>
            </a:r>
            <a:endParaRPr lang="es-ES" sz="3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7715304" cy="6001643"/>
          </a:xfrm>
          <a:prstGeom prst="rect">
            <a:avLst/>
          </a:prstGeom>
        </p:spPr>
        <p:txBody>
          <a:bodyPr wrap="square">
            <a:spAutoFit/>
          </a:bodyPr>
          <a:lstStyle/>
          <a:p>
            <a:pPr marL="536575" indent="-536575" algn="just"/>
            <a:r>
              <a:rPr lang="es-ES" sz="3200" dirty="0" smtClean="0"/>
              <a:t>b) </a:t>
            </a:r>
            <a:r>
              <a:rPr lang="es-ES" sz="3200" u="sng" dirty="0" smtClean="0"/>
              <a:t>Maniobra de </a:t>
            </a:r>
            <a:r>
              <a:rPr lang="es-ES" sz="3200" u="sng" dirty="0" err="1" smtClean="0"/>
              <a:t>Apley</a:t>
            </a:r>
            <a:r>
              <a:rPr lang="es-ES" sz="3200" u="sng" dirty="0" smtClean="0"/>
              <a:t> o “Test de </a:t>
            </a:r>
            <a:r>
              <a:rPr lang="es-ES" sz="3200" u="sng" dirty="0" err="1" smtClean="0"/>
              <a:t>Apley</a:t>
            </a:r>
            <a:r>
              <a:rPr lang="es-ES" sz="3200" u="sng" dirty="0" smtClean="0"/>
              <a:t>”: </a:t>
            </a:r>
            <a:r>
              <a:rPr lang="es-ES" sz="3200" dirty="0" smtClean="0"/>
              <a:t>debe realizarse con la persona en posición prona. También detecta lesiones del menisco y cuerpos extraños o flotantes en la articulación. El sujeto debe estar boca abajo con la rodilla flexionada a 90</a:t>
            </a:r>
            <a:r>
              <a:rPr lang="es-ES" sz="3200" baseline="30000" dirty="0" smtClean="0"/>
              <a:t>0</a:t>
            </a:r>
            <a:r>
              <a:rPr lang="es-ES" sz="3200" dirty="0" smtClean="0"/>
              <a:t>. Agarre el pie de la persona y aplique presión. Entonces, rote el pie interna y externamente. Las rodillas trancadas o sonidos repentinos y resonantes indican lesión o cuerpos sueltos.</a:t>
            </a:r>
            <a:endParaRPr lang="es-ES" sz="3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28604"/>
            <a:ext cx="7429552" cy="5693866"/>
          </a:xfrm>
          <a:prstGeom prst="rect">
            <a:avLst/>
          </a:prstGeom>
        </p:spPr>
        <p:txBody>
          <a:bodyPr wrap="square">
            <a:spAutoFit/>
          </a:bodyPr>
          <a:lstStyle/>
          <a:p>
            <a:pPr marL="536575" indent="-536575" algn="just"/>
            <a:r>
              <a:rPr lang="es-ES" sz="2800" dirty="0" smtClean="0"/>
              <a:t>c) </a:t>
            </a:r>
            <a:r>
              <a:rPr lang="es-ES" sz="2800" u="sng" dirty="0" smtClean="0"/>
              <a:t>Maniobras para explorar los ligamentos</a:t>
            </a:r>
            <a:r>
              <a:rPr lang="es-ES" sz="2800" dirty="0" smtClean="0"/>
              <a:t>: Los ligamentos laterales se exploran con la pierna extendida y realizando movimientos de </a:t>
            </a:r>
            <a:r>
              <a:rPr lang="es-ES" sz="2800" dirty="0" err="1" smtClean="0"/>
              <a:t>adducción</a:t>
            </a:r>
            <a:r>
              <a:rPr lang="es-ES" sz="2800" dirty="0" smtClean="0"/>
              <a:t> y abducción forzados. (fig. 30.30). los ligamentos cruzados se exploran con la pierna en flexión de 90°, desplazando la pierna hacia atrás y adelante. Se estabiliza el pie, sentándose la persona sobre él. El movimiento hacia delante indica lesión del ligamento cruzado anterior y el movimiento hacia atrás, del cruzado posterior. </a:t>
            </a:r>
            <a:endParaRPr lang="es-E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2214546" y="642918"/>
            <a:ext cx="5000660" cy="5715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email"/>
          <a:srcRect/>
          <a:stretch>
            <a:fillRect/>
          </a:stretch>
        </p:blipFill>
        <p:spPr bwMode="auto">
          <a:xfrm>
            <a:off x="-1" y="1206243"/>
            <a:ext cx="8100393" cy="47230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3055" y="214290"/>
            <a:ext cx="5262979"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3600" b="1" dirty="0" smtClean="0"/>
              <a:t>Exploración del tobillo </a:t>
            </a:r>
            <a:endParaRPr lang="es-ES" sz="3600" b="1" dirty="0"/>
          </a:p>
        </p:txBody>
      </p:sp>
      <p:sp>
        <p:nvSpPr>
          <p:cNvPr id="3" name="2 Rectángulo"/>
          <p:cNvSpPr/>
          <p:nvPr/>
        </p:nvSpPr>
        <p:spPr>
          <a:xfrm>
            <a:off x="285720" y="857232"/>
            <a:ext cx="7786742" cy="5693866"/>
          </a:xfrm>
          <a:prstGeom prst="rect">
            <a:avLst/>
          </a:prstGeom>
        </p:spPr>
        <p:txBody>
          <a:bodyPr wrap="square">
            <a:spAutoFit/>
          </a:bodyPr>
          <a:lstStyle/>
          <a:p>
            <a:pPr algn="just"/>
            <a:r>
              <a:rPr lang="es-ES" sz="2600" b="1" dirty="0" smtClean="0"/>
              <a:t>Inspección</a:t>
            </a:r>
            <a:r>
              <a:rPr lang="es-ES" sz="2600" dirty="0" smtClean="0"/>
              <a:t>. Las anomalías de conformación (varo, valgo) se asocian a las alteraciones del pie. También buscaremos tumefacciones, que pueden ser de origen óseo, articular, ligamentoso y tendinoso. </a:t>
            </a:r>
          </a:p>
          <a:p>
            <a:pPr algn="just"/>
            <a:endParaRPr lang="es-ES" sz="2600" dirty="0" smtClean="0"/>
          </a:p>
          <a:p>
            <a:pPr algn="just"/>
            <a:r>
              <a:rPr lang="es-ES" sz="2600" b="1" dirty="0" smtClean="0"/>
              <a:t>Palpación</a:t>
            </a:r>
            <a:r>
              <a:rPr lang="es-ES" sz="2600" dirty="0" smtClean="0"/>
              <a:t>. Determinaremos la existencia de dolor a la presión y a los movimientos, así como calor; palparemos la existencia de tumefacciones.</a:t>
            </a:r>
          </a:p>
          <a:p>
            <a:pPr algn="just"/>
            <a:endParaRPr lang="es-ES" sz="2600" dirty="0" smtClean="0"/>
          </a:p>
          <a:p>
            <a:pPr algn="just"/>
            <a:r>
              <a:rPr lang="es-ES" sz="2600" b="1" dirty="0" smtClean="0"/>
              <a:t>Movilidad</a:t>
            </a:r>
            <a:r>
              <a:rPr lang="es-ES" sz="2600" dirty="0" smtClean="0"/>
              <a:t>. Conviene explorar la motilidad activa, que se afectará en los procesos articulares, musculares y tendinosos. Tiene interés también, la exploración de los movimientos contra resistencia. </a:t>
            </a:r>
            <a:endParaRPr lang="es-ES" sz="2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000108"/>
            <a:ext cx="7643866" cy="5693866"/>
          </a:xfrm>
          <a:prstGeom prst="rect">
            <a:avLst/>
          </a:prstGeom>
        </p:spPr>
        <p:txBody>
          <a:bodyPr wrap="square">
            <a:spAutoFit/>
          </a:bodyPr>
          <a:lstStyle/>
          <a:p>
            <a:pPr algn="just"/>
            <a:r>
              <a:rPr lang="es-ES" sz="2800" b="1" dirty="0" smtClean="0"/>
              <a:t>Inspección</a:t>
            </a:r>
            <a:r>
              <a:rPr lang="es-ES" sz="2800" dirty="0" smtClean="0"/>
              <a:t>. </a:t>
            </a:r>
          </a:p>
          <a:p>
            <a:pPr algn="just"/>
            <a:r>
              <a:rPr lang="es-ES" sz="2800" dirty="0" smtClean="0"/>
              <a:t>Con el paciente de pie sobre un plano duro, observaremos: </a:t>
            </a:r>
          </a:p>
          <a:p>
            <a:pPr algn="just"/>
            <a:endParaRPr lang="es-ES" sz="2800" dirty="0" smtClean="0"/>
          </a:p>
          <a:p>
            <a:pPr marL="449263" indent="-449263" algn="just"/>
            <a:r>
              <a:rPr lang="es-ES" sz="2800" dirty="0" smtClean="0"/>
              <a:t>a) El paralelismo de los pies. </a:t>
            </a:r>
          </a:p>
          <a:p>
            <a:pPr marL="449263" indent="-449263" algn="just"/>
            <a:r>
              <a:rPr lang="es-ES" sz="2800" dirty="0" smtClean="0"/>
              <a:t>b) La altura del arco longitudinal interno. Pie  plano. Pie cavo. </a:t>
            </a:r>
          </a:p>
          <a:p>
            <a:pPr marL="449263" indent="-449263" algn="just"/>
            <a:r>
              <a:rPr lang="es-ES" sz="2800" dirty="0" smtClean="0"/>
              <a:t>c) Si las cabezas de los metatarsianos no se disponen en forma de arco convexo dorsalmente </a:t>
            </a:r>
          </a:p>
          <a:p>
            <a:pPr marL="449263" indent="-449263" algn="just"/>
            <a:r>
              <a:rPr lang="es-ES" sz="2800" dirty="0" smtClean="0"/>
              <a:t>d) Con el enfermo de espaldas, observamos el talón de Aquiles y el borde posterior del talón, hacia fuera  o hacia dentro </a:t>
            </a:r>
            <a:endParaRPr lang="es-ES" sz="2800" dirty="0"/>
          </a:p>
        </p:txBody>
      </p:sp>
      <p:sp>
        <p:nvSpPr>
          <p:cNvPr id="3" name="2 Rectángulo"/>
          <p:cNvSpPr/>
          <p:nvPr/>
        </p:nvSpPr>
        <p:spPr>
          <a:xfrm>
            <a:off x="285720" y="285728"/>
            <a:ext cx="5006499" cy="64633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s-ES" sz="3600" b="1" dirty="0" smtClean="0"/>
              <a:t>Examen físico del pie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500042"/>
            <a:ext cx="7715304" cy="5016758"/>
          </a:xfrm>
          <a:prstGeom prst="rect">
            <a:avLst/>
          </a:prstGeom>
        </p:spPr>
        <p:txBody>
          <a:bodyPr wrap="square">
            <a:spAutoFit/>
          </a:bodyPr>
          <a:lstStyle/>
          <a:p>
            <a:pPr algn="just"/>
            <a:r>
              <a:rPr lang="es-ES" sz="3200" b="1" dirty="0" smtClean="0"/>
              <a:t>Palpación</a:t>
            </a:r>
            <a:r>
              <a:rPr lang="es-ES" sz="3200" dirty="0" smtClean="0"/>
              <a:t>.  Se lleva a cabo comprobando las características de una tumefacción, su extensión y consistencia; se comprueba la presencia de aumento de la temperatura y se buscan puntos dolorosos. </a:t>
            </a:r>
          </a:p>
          <a:p>
            <a:pPr algn="just"/>
            <a:endParaRPr lang="es-ES" sz="3200" dirty="0" smtClean="0"/>
          </a:p>
          <a:p>
            <a:pPr algn="just"/>
            <a:r>
              <a:rPr lang="es-ES" sz="3200" b="1" dirty="0" smtClean="0"/>
              <a:t>Movilidad</a:t>
            </a:r>
            <a:r>
              <a:rPr lang="es-ES" sz="3200" dirty="0" smtClean="0"/>
              <a:t>. El pie puede realizar movimientos de abducción y </a:t>
            </a:r>
            <a:r>
              <a:rPr lang="es-ES" sz="3200" dirty="0" err="1" smtClean="0"/>
              <a:t>adducción</a:t>
            </a:r>
            <a:r>
              <a:rPr lang="es-ES" sz="3200" dirty="0" smtClean="0"/>
              <a:t>, así como de pronosupinación.</a:t>
            </a:r>
            <a:endParaRPr lang="es-ES"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8774" y="285732"/>
            <a:ext cx="4395627" cy="76944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marL="179388" indent="-179388" algn="just"/>
            <a:r>
              <a:rPr lang="es-ES" sz="4400" b="1" dirty="0" smtClean="0"/>
              <a:t>BIBLIOGRAFÍA </a:t>
            </a:r>
          </a:p>
        </p:txBody>
      </p:sp>
      <p:sp>
        <p:nvSpPr>
          <p:cNvPr id="3" name="CuadroTexto 1"/>
          <p:cNvSpPr txBox="1"/>
          <p:nvPr/>
        </p:nvSpPr>
        <p:spPr>
          <a:xfrm>
            <a:off x="428596" y="2285992"/>
            <a:ext cx="8143900" cy="1569660"/>
          </a:xfrm>
          <a:prstGeom prst="rect">
            <a:avLst/>
          </a:prstGeom>
          <a:noFill/>
        </p:spPr>
        <p:txBody>
          <a:bodyPr wrap="square" rtlCol="0">
            <a:spAutoFit/>
          </a:bodyPr>
          <a:lstStyle/>
          <a:p>
            <a:r>
              <a:rPr lang="es-ES" sz="2400" b="1" dirty="0"/>
              <a:t>PROPEDÉUTICA </a:t>
            </a:r>
            <a:r>
              <a:rPr lang="es-ES" sz="2400" b="1" dirty="0" smtClean="0"/>
              <a:t>CLÍNICA Y SEMIOLOGÍA MÉDICA</a:t>
            </a:r>
            <a:r>
              <a:rPr lang="es-ES" sz="2400" dirty="0" smtClean="0"/>
              <a:t>, </a:t>
            </a:r>
          </a:p>
          <a:p>
            <a:r>
              <a:rPr lang="es-ES" sz="2400" dirty="0" smtClean="0"/>
              <a:t>Tomo 1; Raimundo </a:t>
            </a:r>
            <a:r>
              <a:rPr lang="es-ES" sz="2400" dirty="0"/>
              <a:t>Llanio Navarro y coautores, </a:t>
            </a:r>
            <a:r>
              <a:rPr lang="es-ES" sz="2400" dirty="0" smtClean="0"/>
              <a:t>2003; </a:t>
            </a:r>
          </a:p>
          <a:p>
            <a:r>
              <a:rPr lang="es-ES" sz="2400" dirty="0" smtClean="0"/>
              <a:t>Capítulo 7, pág. 61 - 79</a:t>
            </a:r>
          </a:p>
          <a:p>
            <a:r>
              <a:rPr lang="es-ES" sz="2400" dirty="0" smtClean="0"/>
              <a:t>Capítulo 30, pág. 396 - 419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412776"/>
            <a:ext cx="7390034" cy="3970318"/>
          </a:xfrm>
          <a:prstGeom prst="rect">
            <a:avLst/>
          </a:prstGeom>
        </p:spPr>
        <p:txBody>
          <a:bodyPr wrap="square">
            <a:spAutoFit/>
          </a:bodyPr>
          <a:lstStyle/>
          <a:p>
            <a:pPr algn="just"/>
            <a:r>
              <a:rPr lang="es-ES" sz="2800" b="1" dirty="0" smtClean="0"/>
              <a:t>Palpación</a:t>
            </a:r>
            <a:r>
              <a:rPr lang="es-ES" sz="2800" dirty="0"/>
              <a:t>. </a:t>
            </a:r>
            <a:endParaRPr lang="es-ES" sz="2800" dirty="0" smtClean="0"/>
          </a:p>
          <a:p>
            <a:pPr marL="457200" indent="-457200" algn="just">
              <a:buFont typeface="Arial" panose="020B0604020202020204" pitchFamily="34" charset="0"/>
              <a:buChar char="•"/>
            </a:pPr>
            <a:endParaRPr lang="es-ES" sz="2800" dirty="0" smtClean="0"/>
          </a:p>
          <a:p>
            <a:pPr marL="457200" indent="-457200" algn="just">
              <a:buFont typeface="Arial" panose="020B0604020202020204" pitchFamily="34" charset="0"/>
              <a:buChar char="•"/>
            </a:pPr>
            <a:r>
              <a:rPr lang="es-ES" sz="2800" dirty="0" smtClean="0"/>
              <a:t>dolor </a:t>
            </a:r>
            <a:r>
              <a:rPr lang="es-ES" sz="2800" dirty="0"/>
              <a:t>a la </a:t>
            </a:r>
            <a:r>
              <a:rPr lang="es-ES" sz="2800" dirty="0" smtClean="0"/>
              <a:t>palpación.</a:t>
            </a:r>
          </a:p>
          <a:p>
            <a:pPr marL="457200" indent="-457200" algn="just">
              <a:buFont typeface="Arial" panose="020B0604020202020204" pitchFamily="34" charset="0"/>
              <a:buChar char="•"/>
            </a:pPr>
            <a:r>
              <a:rPr lang="es-ES" sz="2800" dirty="0" smtClean="0"/>
              <a:t>consistencia </a:t>
            </a:r>
            <a:r>
              <a:rPr lang="es-ES" sz="2800" dirty="0"/>
              <a:t>del </a:t>
            </a:r>
            <a:r>
              <a:rPr lang="es-ES" sz="2800" dirty="0" smtClean="0"/>
              <a:t>músculo. </a:t>
            </a:r>
          </a:p>
          <a:p>
            <a:pPr marL="457200" indent="-457200" algn="just">
              <a:buFont typeface="Arial" panose="020B0604020202020204" pitchFamily="34" charset="0"/>
              <a:buChar char="•"/>
            </a:pPr>
            <a:r>
              <a:rPr lang="es-ES" sz="2800" dirty="0" smtClean="0"/>
              <a:t>movilidad </a:t>
            </a:r>
            <a:r>
              <a:rPr lang="es-ES" sz="2800" dirty="0"/>
              <a:t>pasiva, advirtiendo  si hay flacidez o espasticidad. </a:t>
            </a:r>
            <a:endParaRPr lang="es-ES" sz="2800" dirty="0" smtClean="0"/>
          </a:p>
          <a:p>
            <a:pPr marL="457200" indent="-457200" algn="just">
              <a:buFont typeface="Arial" panose="020B0604020202020204" pitchFamily="34" charset="0"/>
              <a:buChar char="•"/>
            </a:pPr>
            <a:r>
              <a:rPr lang="es-ES" sz="2800" dirty="0" smtClean="0"/>
              <a:t>la </a:t>
            </a:r>
            <a:r>
              <a:rPr lang="es-ES" sz="2800" dirty="0"/>
              <a:t>fuerza muscular contra resistencia (fig.7.1 y 30.3) </a:t>
            </a:r>
            <a:endParaRPr lang="es-ES" sz="2800" dirty="0" smtClean="0"/>
          </a:p>
          <a:p>
            <a:pPr marL="457200" indent="-457200" algn="just">
              <a:buFont typeface="Arial" panose="020B0604020202020204" pitchFamily="34" charset="0"/>
              <a:buChar char="•"/>
            </a:pPr>
            <a:r>
              <a:rPr lang="es-ES" sz="2800" dirty="0" smtClean="0"/>
              <a:t>mediciones </a:t>
            </a:r>
            <a:r>
              <a:rPr lang="es-ES" sz="2800" dirty="0"/>
              <a:t>del contorno muscular.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4403</Words>
  <Application>Microsoft Office PowerPoint</Application>
  <PresentationFormat>Presentación en pantalla (4:3)</PresentationFormat>
  <Paragraphs>275</Paragraphs>
  <Slides>83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83</vt:i4>
      </vt:variant>
    </vt:vector>
  </HeadingPairs>
  <TitlesOfParts>
    <vt:vector size="90" baseType="lpstr">
      <vt:lpstr>SimSun</vt:lpstr>
      <vt:lpstr>Arial</vt:lpstr>
      <vt:lpstr>Calibri</vt:lpstr>
      <vt:lpstr>Times New Roman</vt:lpstr>
      <vt:lpstr>Wingdings</vt:lpstr>
      <vt:lpstr>Wingdings 2</vt:lpstr>
      <vt:lpstr>Opulento</vt:lpstr>
      <vt:lpstr>SISTEMA OSTEOMIOARTICULAR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OSTEOMIOARTICULAR </dc:title>
  <dc:creator>Ernesto R. Conyedo</dc:creator>
  <cp:lastModifiedBy>Dr</cp:lastModifiedBy>
  <cp:revision>50</cp:revision>
  <dcterms:created xsi:type="dcterms:W3CDTF">2019-02-05T17:51:27Z</dcterms:created>
  <dcterms:modified xsi:type="dcterms:W3CDTF">2019-05-29T13:41:25Z</dcterms:modified>
</cp:coreProperties>
</file>