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6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0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65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05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81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1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0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4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40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59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24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D6AE-6701-4891-90CA-8A48A11EF3E1}" type="datetimeFigureOut">
              <a:rPr lang="es-ES" smtClean="0"/>
              <a:t>17/02/2018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E1EF-EAD9-4577-AF86-D75443D66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07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38554" y="691388"/>
            <a:ext cx="1075006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Ante la presencia de una enfermedad infecciosa, el laboratorio puede contribuir a establecer su diagnóstico mediante pruebas que podemos </a:t>
            </a: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agrupar en cuatro categorías: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Demostración del agente en muestras de los productos patológicos del paciente.</a:t>
            </a:r>
          </a:p>
          <a:p>
            <a:pPr marL="457200" indent="-457200">
              <a:buAutoNum type="arabicPeriod"/>
            </a:pPr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2. Demostración de una respuesta significativa de anticuerpos en el paciente.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3. Demostración de sensibilidad cutánea significativa (evidencia de hipersensibilidad a los</a:t>
            </a:r>
            <a:r>
              <a:rPr lang="es-ES" sz="2400" b="0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antígenos de un agente infeccioso).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4. Demostración de alteraciones en determinaciones del laboratorio clínico.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831" y="775625"/>
            <a:ext cx="107148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De estas pruebas, al Laboratorio de Microbiología le competen las siguientes: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El diagnóstico del agente causal por medio de la visualización, el aislamiento y la identificación</a:t>
            </a:r>
            <a:r>
              <a:rPr lang="es-ES" sz="2400" b="0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del agente.</a:t>
            </a:r>
          </a:p>
          <a:p>
            <a:pPr marL="457200" indent="-457200">
              <a:buAutoNum type="arabicPeriod"/>
            </a:pPr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2. La demostración de alguno de los antígenos del microorganismo.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3. La detección de genes específicos del agente en muestras del paciente mediante hibridación</a:t>
            </a:r>
            <a:r>
              <a:rPr lang="es-ES" sz="2400" b="0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de ADN con ADN o de ADN con ARN.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4. La demostración de respuesta inmunitaria.</a:t>
            </a:r>
          </a:p>
          <a:p>
            <a:endParaRPr lang="es-ES" sz="2400" b="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5. Las pruebas de laboratorio para contribuir con la selección racional del tratamiento</a:t>
            </a:r>
            <a:r>
              <a:rPr lang="es-ES" sz="2400" b="0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antimicrobiano.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79938" y="1028343"/>
            <a:ext cx="10058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0" i="0" u="none" strike="noStrike" baseline="0" dirty="0" smtClean="0">
                <a:latin typeface="TimesNewRomanPSMT"/>
              </a:rPr>
              <a:t>Con el uso adecuado del recurso microbiológico podemos lograr:</a:t>
            </a:r>
          </a:p>
          <a:p>
            <a:endParaRPr lang="es-ES" sz="2400" b="0" i="0" u="none" strike="noStrike" baseline="0" dirty="0" smtClean="0">
              <a:latin typeface="TimesNewRomanPSMT"/>
            </a:endParaRPr>
          </a:p>
          <a:p>
            <a:pPr marL="457200" indent="-457200">
              <a:buAutoNum type="arabicPeriod"/>
            </a:pPr>
            <a:r>
              <a:rPr lang="es-ES" sz="2400" b="0" i="0" u="none" strike="noStrike" baseline="0" dirty="0" smtClean="0">
                <a:latin typeface="TimesNewRomanPSMT"/>
              </a:rPr>
              <a:t>El diagnóstico y la orientación para el correcto tratamiento de pacientes individuales.</a:t>
            </a:r>
          </a:p>
          <a:p>
            <a:pPr marL="457200" indent="-457200">
              <a:buAutoNum type="arabicPeriod"/>
            </a:pPr>
            <a:endParaRPr lang="es-ES" sz="2400" b="0" i="0" u="none" strike="noStrike" baseline="0" dirty="0" smtClean="0">
              <a:latin typeface="TimesNewRomanPSMT"/>
            </a:endParaRPr>
          </a:p>
          <a:p>
            <a:r>
              <a:rPr lang="es-ES" sz="2400" b="0" i="0" u="none" strike="noStrike" baseline="0" dirty="0" smtClean="0">
                <a:latin typeface="TimesNewRomanPSMT"/>
              </a:rPr>
              <a:t>2. Vigilancia microbiológica a:</a:t>
            </a:r>
          </a:p>
          <a:p>
            <a:r>
              <a:rPr lang="es-ES" sz="2400" b="0" i="0" u="none" strike="noStrike" baseline="0" dirty="0" smtClean="0">
                <a:latin typeface="TimesNewRomanPSMT"/>
              </a:rPr>
              <a:t>a) Poblaciones abiertas: los datos microbiológicos figuran entre los primeros que sugieren</a:t>
            </a:r>
            <a:r>
              <a:rPr lang="es-ES" sz="2400" b="0" i="0" u="none" strike="noStrike" dirty="0" smtClean="0">
                <a:latin typeface="TimesNewRomanPSMT"/>
              </a:rPr>
              <a:t> </a:t>
            </a:r>
            <a:r>
              <a:rPr lang="es-ES" sz="2400" b="0" i="0" u="none" strike="noStrike" baseline="0" dirty="0" smtClean="0">
                <a:latin typeface="TimesNewRomanPSMT"/>
              </a:rPr>
              <a:t>la existencia de enfermedades epidémicas en la comunidad.</a:t>
            </a:r>
          </a:p>
          <a:p>
            <a:r>
              <a:rPr lang="es-ES" sz="2400" b="0" i="0" u="none" strike="noStrike" baseline="0" dirty="0" smtClean="0">
                <a:latin typeface="TimesNewRomanPSMT"/>
              </a:rPr>
              <a:t>b) Poblaciones cerradas: un número poco común de ejemplares de un solo patógeno o un</a:t>
            </a:r>
            <a:r>
              <a:rPr lang="es-ES" sz="2400" b="0" i="0" u="none" strike="noStrike" dirty="0" smtClean="0">
                <a:latin typeface="TimesNewRomanPSMT"/>
              </a:rPr>
              <a:t> </a:t>
            </a:r>
            <a:r>
              <a:rPr lang="es-ES" sz="2400" b="0" i="0" u="none" strike="noStrike" baseline="0" dirty="0" smtClean="0">
                <a:latin typeface="TimesNewRomanPSMT"/>
              </a:rPr>
              <a:t>cuadro poco común de susceptibilidad a los antimicrobianos puede indicar un brote</a:t>
            </a:r>
            <a:r>
              <a:rPr lang="es-ES" sz="2400" b="0" i="0" u="none" strike="noStrike" dirty="0" smtClean="0">
                <a:latin typeface="TimesNewRomanPSMT"/>
              </a:rPr>
              <a:t> </a:t>
            </a:r>
            <a:r>
              <a:rPr lang="es-ES" sz="2400" b="0" i="0" u="none" strike="noStrike" baseline="0" dirty="0" smtClean="0">
                <a:latin typeface="TimesNewRomanPSMT"/>
              </a:rPr>
              <a:t>de infección nosocomial.</a:t>
            </a:r>
          </a:p>
          <a:p>
            <a:r>
              <a:rPr lang="es-ES" sz="2400" b="0" i="0" u="none" strike="noStrike" baseline="0" dirty="0" smtClean="0">
                <a:latin typeface="TimesNewRomanPSMT"/>
              </a:rPr>
              <a:t>c) Pacientes en riesgo: predicción de aparición de infección nosocomial (prevenibles e</a:t>
            </a:r>
            <a:r>
              <a:rPr lang="es-ES" sz="2400" b="0" i="0" u="none" strike="noStrike" dirty="0" smtClean="0">
                <a:latin typeface="TimesNewRomanPSMT"/>
              </a:rPr>
              <a:t> </a:t>
            </a:r>
            <a:r>
              <a:rPr lang="es-ES" sz="2400" b="0" i="0" u="none" strike="noStrike" baseline="0" dirty="0" smtClean="0">
                <a:latin typeface="TimesNewRomanPSMT"/>
              </a:rPr>
              <a:t>inevitables).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3501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275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TimesNewRomanPSMT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2</cp:revision>
  <dcterms:created xsi:type="dcterms:W3CDTF">2018-02-17T16:10:48Z</dcterms:created>
  <dcterms:modified xsi:type="dcterms:W3CDTF">2018-02-17T16:25:48Z</dcterms:modified>
</cp:coreProperties>
</file>