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67" r:id="rId6"/>
    <p:sldId id="259" r:id="rId7"/>
    <p:sldId id="270" r:id="rId8"/>
    <p:sldId id="260" r:id="rId9"/>
    <p:sldId id="261" r:id="rId10"/>
    <p:sldId id="262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16CE-6F0E-430F-A532-D0A34294227F}" type="datetimeFigureOut">
              <a:rPr lang="es-ES" smtClean="0"/>
              <a:pPr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8E64-978A-4455-8A2A-64DF038135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zaro\Desktop\Power point\Screenshots\Screenshot_20211106-133004.png"/>
          <p:cNvPicPr>
            <a:picLocks noChangeAspect="1" noChangeArrowheads="1"/>
          </p:cNvPicPr>
          <p:nvPr/>
        </p:nvPicPr>
        <p:blipFill>
          <a:blip r:embed="rId2"/>
          <a:srcRect t="25000" b="31250"/>
          <a:stretch>
            <a:fillRect/>
          </a:stretch>
        </p:blipFill>
        <p:spPr bwMode="auto">
          <a:xfrm>
            <a:off x="357158" y="785793"/>
            <a:ext cx="6786610" cy="527851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0" y="0"/>
            <a:ext cx="1952630" cy="19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1154" y="3214686"/>
            <a:ext cx="1577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azaro\Desktop\Power point\Screenshots\Screenshot_20211106-132939.png"/>
          <p:cNvPicPr>
            <a:picLocks noChangeAspect="1" noChangeArrowheads="1"/>
          </p:cNvPicPr>
          <p:nvPr/>
        </p:nvPicPr>
        <p:blipFill>
          <a:blip r:embed="rId2"/>
          <a:srcRect t="23958" b="26042"/>
          <a:stretch>
            <a:fillRect/>
          </a:stretch>
        </p:blipFill>
        <p:spPr bwMode="auto">
          <a:xfrm>
            <a:off x="1285852" y="436522"/>
            <a:ext cx="6572295" cy="584208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857884" y="5857892"/>
            <a:ext cx="235745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azaro\Desktop\Power point\Screenshots\Screenshot_20211106-132942.png"/>
          <p:cNvPicPr>
            <a:picLocks noChangeAspect="1" noChangeArrowheads="1"/>
          </p:cNvPicPr>
          <p:nvPr/>
        </p:nvPicPr>
        <p:blipFill>
          <a:blip r:embed="rId2"/>
          <a:srcRect t="23958" b="29354"/>
          <a:stretch>
            <a:fillRect/>
          </a:stretch>
        </p:blipFill>
        <p:spPr bwMode="auto">
          <a:xfrm>
            <a:off x="571472" y="428604"/>
            <a:ext cx="764386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Artritis.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Reumática.</a:t>
            </a:r>
          </a:p>
          <a:p>
            <a:pPr eaLnBrk="1" hangingPunct="1"/>
            <a:r>
              <a:rPr lang="es-ES" smtClean="0"/>
              <a:t>Piógena.</a:t>
            </a:r>
          </a:p>
          <a:p>
            <a:pPr eaLnBrk="1" hangingPunct="1"/>
            <a:r>
              <a:rPr lang="es-ES" smtClean="0"/>
              <a:t>Tuberculosa.</a:t>
            </a:r>
          </a:p>
          <a:p>
            <a:pPr eaLnBrk="1" hangingPunct="1"/>
            <a:r>
              <a:rPr lang="es-ES" smtClean="0"/>
              <a:t>Hemofílica.</a:t>
            </a:r>
          </a:p>
          <a:p>
            <a:pPr eaLnBrk="1" hangingPunct="1"/>
            <a:r>
              <a:rPr lang="es-ES" smtClean="0"/>
              <a:t>Neuropática.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Artritis Reumática.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Artritis reumatoidea. Es una afección inflamatoria crónica sistémica y no bacteriana del joven y adulto que se caracteriza por cambio proliferativos y destructivos de la membrana sinovial, estructuras peri articulares, musculares y peri neuronales.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800" smtClean="0"/>
              <a:t>Artritis Piógena.</a:t>
            </a:r>
            <a:br>
              <a:rPr lang="es-ES" sz="3800" smtClean="0"/>
            </a:br>
            <a:endParaRPr lang="es-ES" sz="3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Inflamación aguda de la sinovial articular, provocada por un agente infeccioso, se caracteriza por la destrucción del cartílago articular y las partes blandas articulares, con evolución generalmente torpida y mono articular, se presenta a cualquier edad.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800" smtClean="0"/>
              <a:t>Artritis Tuberculosa.</a:t>
            </a:r>
            <a:br>
              <a:rPr lang="es-ES" sz="3800" smtClean="0"/>
            </a:br>
            <a:endParaRPr lang="es-ES" sz="3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Se denomina así a la infección por bacilo de Koch de la articulación y siempre es secundaria a una infestación primaria ya sea pulmonar o de ganglios linfáticos. Existe dolor, limitación crónica de la movilidad y grumos articulares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s-ES_tradnl" sz="3200" b="1" smtClean="0">
                <a:solidFill>
                  <a:srgbClr val="FAFD00"/>
                </a:solidFill>
              </a:rPr>
              <a:t>Estenosis posible en un solo nivel</a:t>
            </a: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0"/>
            <a:ext cx="4089400" cy="2857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4140200" cy="3937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68313" y="5876925"/>
            <a:ext cx="8458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fr-FR" sz="1600" b="1">
                <a:solidFill>
                  <a:srgbClr val="FFFFFF"/>
                </a:solidFill>
              </a:rPr>
              <a:t>Hernia discal remplazada por una barra de osteofitos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990600" y="5638800"/>
            <a:ext cx="79740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fr-FR" sz="2000" b="1">
                <a:solidFill>
                  <a:srgbClr val="FFFFFF"/>
                </a:solidFill>
              </a:rPr>
              <a:t>       Osteofitos		 Estenosis (visualizada con la						  	             mielografia)  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934200" cy="44513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18436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s-ES_tradnl" sz="3200" b="1" smtClean="0">
                <a:solidFill>
                  <a:srgbClr val="FAFD00"/>
                </a:solidFill>
              </a:rPr>
              <a:t>Canal lumbar estrecho artrósico</a:t>
            </a:r>
            <a:endParaRPr lang="es-ES_tradnl" sz="5400" b="1" smtClean="0">
              <a:solidFill>
                <a:srgbClr val="FAFD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155700"/>
            <a:ext cx="8737600" cy="1041400"/>
          </a:xfrm>
          <a:solidFill>
            <a:srgbClr val="DC0081"/>
          </a:solidFill>
          <a:ln w="25400" cap="flat"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2800" b="1" smtClean="0">
                <a:solidFill>
                  <a:srgbClr val="FFFFFF"/>
                </a:solidFill>
              </a:rPr>
              <a:t/>
            </a:r>
            <a:br>
              <a:rPr lang="es-ES_tradnl" sz="2800" b="1" smtClean="0">
                <a:solidFill>
                  <a:srgbClr val="FFFFFF"/>
                </a:solidFill>
              </a:rPr>
            </a:br>
            <a:r>
              <a:rPr lang="es-ES_tradnl" sz="2800" b="1" smtClean="0">
                <a:solidFill>
                  <a:srgbClr val="FFFFFF"/>
                </a:solidFill>
              </a:rPr>
              <a:t> La espondilolistesis degenerativa lumbosacra </a:t>
            </a:r>
            <a:r>
              <a:rPr lang="es-ES_tradnl" sz="3600" b="1" smtClean="0">
                <a:solidFill>
                  <a:srgbClr val="FFFFFF"/>
                </a:solidFill>
              </a:rPr>
              <a:t/>
            </a:r>
            <a:br>
              <a:rPr lang="es-ES_tradnl" sz="3600" b="1" smtClean="0">
                <a:solidFill>
                  <a:srgbClr val="FFFFFF"/>
                </a:solidFill>
              </a:rPr>
            </a:br>
            <a:endParaRPr lang="es-ES_tradnl" sz="3600" b="1" smtClean="0">
              <a:solidFill>
                <a:srgbClr val="FFFF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971800"/>
            <a:ext cx="7620000" cy="3429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A-   Corresponde a un desplazamiento de L5 hacia atrás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B-   Es provocado por el desgaste de las facetas articulares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C-   Puede ser responsable de una estenosis central que provoca un síndrome de la cola de caballo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D-   Puede producirse en ausencia de destrucción discal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E-   Ninguna de estas opciones es la correcta</a:t>
            </a:r>
          </a:p>
          <a:p>
            <a:pPr eaLnBrk="1" hangingPunct="1"/>
            <a:endParaRPr lang="es-ES_tradnl" sz="20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1155700"/>
            <a:ext cx="8737600" cy="1041400"/>
          </a:xfrm>
          <a:solidFill>
            <a:srgbClr val="DC0081"/>
          </a:solidFill>
          <a:ln w="25400" cap="flat"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es-ES_tradnl" sz="2800" b="1" smtClean="0">
                <a:solidFill>
                  <a:srgbClr val="FFFFFF"/>
                </a:solidFill>
              </a:rPr>
              <a:t>La espondilolistesis degenerativa lumbosacra 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2971800"/>
            <a:ext cx="7620000" cy="25447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A-   Corresponde a un desplazamiento de L5 hacia atrás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B-   Es provocado por el desgaste de las facetas articulares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C-   Puede ser responsable de una estenosis central que provoca un síndrome de la cola de caballo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D-   Puede producirse en ausencia de destrucción discal</a:t>
            </a:r>
          </a:p>
          <a:p>
            <a:pPr eaLnBrk="1" hangingPunct="1">
              <a:buFontTx/>
              <a:buNone/>
            </a:pPr>
            <a:r>
              <a:rPr lang="es-ES_tradnl" sz="2000" b="1" smtClean="0">
                <a:solidFill>
                  <a:srgbClr val="C00000"/>
                </a:solidFill>
              </a:rPr>
              <a:t>E-   Ninguna de estas opciones es la correcta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Osteoartritis o artrosis.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Afección caracterizada por la degeneración del cartílago articular y la neoformación ósea de los rebordes articulares.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Etiología no debidamente demostrada, con inicio insidioso, estriación del cartílago articular, estriación de las laminas y deshilachamiento.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Las alteraciones son fundamentalmente óseas y el cartílago articular (colágeno, muco polisacárido y proteínas).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Afecta en primer lugar a los condrocítos. Existe perdida del halo condrocítico.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Existe un daño a nivel de la micro circulación en el tejido esponjoso, que daña la perfusión y el drenaje venoso.</a:t>
            </a:r>
          </a:p>
          <a:p>
            <a:pPr eaLnBrk="1" hangingPunct="1">
              <a:lnSpc>
                <a:spcPct val="80000"/>
              </a:lnSpc>
            </a:pPr>
            <a:endParaRPr lang="es-ES" sz="2400" smtClean="0"/>
          </a:p>
        </p:txBody>
      </p:sp>
      <p:pic>
        <p:nvPicPr>
          <p:cNvPr id="5" name="Picture 2" descr="C:\Users\lazaro\Desktop\Power point\Screenshots\Screenshot_20211113-13233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9583" b="4166"/>
          <a:stretch>
            <a:fillRect/>
          </a:stretch>
        </p:blipFill>
        <p:spPr bwMode="auto">
          <a:xfrm>
            <a:off x="4648200" y="1843846"/>
            <a:ext cx="4038600" cy="403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357313"/>
          </a:xfrm>
        </p:spPr>
        <p:txBody>
          <a:bodyPr/>
          <a:lstStyle/>
          <a:p>
            <a:pPr eaLnBrk="1" hangingPunct="1"/>
            <a:r>
              <a:rPr lang="es-ES_tradnl" sz="4800" b="1" smtClean="0">
                <a:solidFill>
                  <a:srgbClr val="C00000"/>
                </a:solidFill>
              </a:rPr>
              <a:t>Periartritis Escápulohumeral</a:t>
            </a:r>
            <a:endParaRPr lang="es-ES_tradnl" sz="4800" smtClean="0">
              <a:solidFill>
                <a:srgbClr val="C00000"/>
              </a:solidFill>
            </a:endParaRPr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4840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_tradnl" smtClean="0">
                <a:solidFill>
                  <a:srgbClr val="C00000"/>
                </a:solidFill>
              </a:rPr>
              <a:t>    </a:t>
            </a:r>
            <a:r>
              <a:rPr lang="es-ES_tradnl" sz="4000" b="1" smtClean="0">
                <a:solidFill>
                  <a:srgbClr val="C00000"/>
                </a:solidFill>
              </a:rPr>
              <a:t>Síndrome Clínico que agrupa diversas afecciones  del Hombro; se caracteriza por dolor, impotencia funcional y limitación de la movilidad articular.</a:t>
            </a:r>
            <a:endParaRPr lang="es-ES_tradnl" b="1" smtClean="0">
              <a:solidFill>
                <a:srgbClr val="C00000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857625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smtClean="0">
                <a:solidFill>
                  <a:srgbClr val="C00000"/>
                </a:solidFill>
              </a:rPr>
              <a:t>Etiopatogenia</a:t>
            </a:r>
            <a:endParaRPr lang="es-ES_tradnl" smtClean="0">
              <a:solidFill>
                <a:srgbClr val="C00000"/>
              </a:solidFill>
            </a:endParaRPr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FF0000"/>
              </a:buClr>
              <a:buFont typeface="Courier New" pitchFamily="49" charset="0"/>
              <a:buChar char="o"/>
            </a:pPr>
            <a:r>
              <a:rPr lang="es-ES_tradnl" b="1" smtClean="0">
                <a:solidFill>
                  <a:srgbClr val="C00000"/>
                </a:solidFill>
              </a:rPr>
              <a:t>Por  lo general es consecuencia de afecciones traumáticas o inflamatorias.</a:t>
            </a:r>
          </a:p>
          <a:p>
            <a:pPr eaLnBrk="1" hangingPunct="1">
              <a:buClr>
                <a:srgbClr val="FF0000"/>
              </a:buClr>
              <a:buFont typeface="Courier New" pitchFamily="49" charset="0"/>
              <a:buChar char="o"/>
            </a:pPr>
            <a:r>
              <a:rPr lang="es-ES_tradnl" b="1" smtClean="0">
                <a:solidFill>
                  <a:srgbClr val="C00000"/>
                </a:solidFill>
              </a:rPr>
              <a:t>Las alteraciones de las partes blandas que rodean la articulación son de etiología degenerativa.</a:t>
            </a:r>
          </a:p>
          <a:p>
            <a:pPr eaLnBrk="1" hangingPunct="1">
              <a:buClr>
                <a:srgbClr val="FF0000"/>
              </a:buClr>
              <a:buFont typeface="Courier New" pitchFamily="49" charset="0"/>
              <a:buChar char="o"/>
            </a:pPr>
            <a:r>
              <a:rPr lang="es-ES_tradnl" b="1" smtClean="0">
                <a:solidFill>
                  <a:srgbClr val="C00000"/>
                </a:solidFill>
              </a:rPr>
              <a:t>Se forman acúmulos  de sustancias fibrinoides en las inserciones tendinosas que  progresivamente crean cavidades quísticas con sales cálcicas.</a:t>
            </a:r>
          </a:p>
          <a:p>
            <a:pPr eaLnBrk="1" hangingPunct="1">
              <a:buClr>
                <a:srgbClr val="FF0000"/>
              </a:buClr>
              <a:buFont typeface="Courier New" pitchFamily="49" charset="0"/>
              <a:buChar char="o"/>
            </a:pPr>
            <a:r>
              <a:rPr lang="es-ES_tradnl" b="1" smtClean="0">
                <a:solidFill>
                  <a:srgbClr val="C00000"/>
                </a:solidFill>
              </a:rPr>
              <a:t>Pueden ocurrir rupturas tendinosas o ligamentarias.</a:t>
            </a:r>
          </a:p>
          <a:p>
            <a:pPr eaLnBrk="1" hangingPunct="1">
              <a:buClr>
                <a:srgbClr val="FF0000"/>
              </a:buClr>
              <a:buFont typeface="Courier New" pitchFamily="49" charset="0"/>
              <a:buChar char="o"/>
            </a:pPr>
            <a:r>
              <a:rPr lang="es-ES_tradnl" b="1" smtClean="0">
                <a:solidFill>
                  <a:srgbClr val="C00000"/>
                </a:solidFill>
              </a:rPr>
              <a:t>Aparecen adherencias entre las estructuras anatómicas de la articulación. </a:t>
            </a:r>
          </a:p>
          <a:p>
            <a:pPr eaLnBrk="1" hangingPunct="1"/>
            <a:endParaRPr lang="es-ES_tradnl" smtClean="0">
              <a:solidFill>
                <a:srgbClr val="C00000"/>
              </a:solidFill>
            </a:endParaRPr>
          </a:p>
          <a:p>
            <a:pPr eaLnBrk="1" hangingPunct="1"/>
            <a:endParaRPr lang="es-ES_tradnl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b="1" smtClean="0">
                <a:solidFill>
                  <a:srgbClr val="C00000"/>
                </a:solidFill>
              </a:rPr>
              <a:t>Manifestaciones Clínicas</a:t>
            </a:r>
            <a:endParaRPr lang="es-ES_tradnl" smtClean="0">
              <a:solidFill>
                <a:srgbClr val="C00000"/>
              </a:solidFill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_tradnl" smtClean="0">
                <a:solidFill>
                  <a:srgbClr val="C00000"/>
                </a:solidFill>
              </a:rPr>
              <a:t>   Es más frecuente en el sexo masculino, de más de 40 años y en las personas que tienen una actividad forzada.</a:t>
            </a:r>
          </a:p>
          <a:p>
            <a:pPr eaLnBrk="1" hangingPunct="1">
              <a:buFont typeface="Arial" charset="0"/>
              <a:buNone/>
            </a:pPr>
            <a:r>
              <a:rPr lang="es-ES_tradnl" smtClean="0">
                <a:solidFill>
                  <a:srgbClr val="C00000"/>
                </a:solidFill>
              </a:rPr>
              <a:t>   Los principales síntomas son el dolor espontáneo que se intensifica con los movimientos y la limitación de la movilidad articular ( abducción y rotación externa)</a:t>
            </a:r>
          </a:p>
        </p:txBody>
      </p:sp>
      <p:pic>
        <p:nvPicPr>
          <p:cNvPr id="24580" name="Picture 2" descr="D:\SCRBEANS\DEBIL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00563"/>
            <a:ext cx="204787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D:\SCRBEANS\LENADOR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5143500"/>
            <a:ext cx="40005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zaro\Desktop\Power point\Screenshots\Screenshot_20211106-133010.png"/>
          <p:cNvPicPr>
            <a:picLocks noChangeAspect="1" noChangeArrowheads="1"/>
          </p:cNvPicPr>
          <p:nvPr/>
        </p:nvPicPr>
        <p:blipFill>
          <a:blip r:embed="rId2"/>
          <a:srcRect t="22916" b="25000"/>
          <a:stretch>
            <a:fillRect/>
          </a:stretch>
        </p:blipFill>
        <p:spPr bwMode="auto">
          <a:xfrm>
            <a:off x="1428728" y="447105"/>
            <a:ext cx="6072229" cy="562247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500694" y="5143512"/>
            <a:ext cx="200026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zaro\Desktop\Power point\Screenshots\Screenshot_20211106-133007.png"/>
          <p:cNvPicPr>
            <a:picLocks noChangeAspect="1" noChangeArrowheads="1"/>
          </p:cNvPicPr>
          <p:nvPr/>
        </p:nvPicPr>
        <p:blipFill>
          <a:blip r:embed="rId2"/>
          <a:srcRect t="23958" b="26042"/>
          <a:stretch>
            <a:fillRect/>
          </a:stretch>
        </p:blipFill>
        <p:spPr bwMode="auto">
          <a:xfrm>
            <a:off x="571472" y="714355"/>
            <a:ext cx="7500990" cy="5905583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929322" y="6215082"/>
            <a:ext cx="2714644" cy="642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zaro\Desktop\Power point\Screenshots\Screenshot_20211111-220728.png"/>
          <p:cNvPicPr>
            <a:picLocks noChangeAspect="1" noChangeArrowheads="1"/>
          </p:cNvPicPr>
          <p:nvPr/>
        </p:nvPicPr>
        <p:blipFill>
          <a:blip r:embed="rId2"/>
          <a:srcRect t="23958" b="25000"/>
          <a:stretch>
            <a:fillRect/>
          </a:stretch>
        </p:blipFill>
        <p:spPr bwMode="auto">
          <a:xfrm>
            <a:off x="857224" y="285728"/>
            <a:ext cx="7215238" cy="626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azaro\Desktop\Power point\Screenshots\Screenshot_20211106-132927.png"/>
          <p:cNvPicPr>
            <a:picLocks noChangeAspect="1" noChangeArrowheads="1"/>
          </p:cNvPicPr>
          <p:nvPr/>
        </p:nvPicPr>
        <p:blipFill>
          <a:blip r:embed="rId2"/>
          <a:srcRect t="23958" b="26042"/>
          <a:stretch>
            <a:fillRect/>
          </a:stretch>
        </p:blipFill>
        <p:spPr bwMode="auto">
          <a:xfrm>
            <a:off x="1285852" y="436521"/>
            <a:ext cx="6429419" cy="5715079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5008" y="5643578"/>
            <a:ext cx="257176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3800" smtClean="0"/>
              <a:t>Principales características anatomopatológicas.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+mj-lt"/>
              <a:buAutoNum type="arabicPeriod"/>
            </a:pPr>
            <a:r>
              <a:rPr lang="es-ES" sz="2400" dirty="0" smtClean="0"/>
              <a:t>Cambios en el cartílago articular.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dirty="0" smtClean="0"/>
              <a:t>Fibrilación con pequeñas cavidades. Perdida de </a:t>
            </a:r>
            <a:r>
              <a:rPr lang="es-ES" sz="2400" dirty="0" err="1" smtClean="0"/>
              <a:t>mucopolisacáridos</a:t>
            </a:r>
            <a:r>
              <a:rPr lang="es-ES" sz="2400" dirty="0" smtClean="0"/>
              <a:t>, </a:t>
            </a:r>
            <a:r>
              <a:rPr lang="es-ES" sz="2400" dirty="0" err="1" smtClean="0"/>
              <a:t>hipercelularidad</a:t>
            </a:r>
            <a:r>
              <a:rPr lang="es-ES" sz="2400" dirty="0" smtClean="0"/>
              <a:t> en la base del cartílago.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dirty="0" smtClean="0"/>
              <a:t>Perdida extensa de cartílago cavidades, acumulo de </a:t>
            </a:r>
            <a:r>
              <a:rPr lang="es-ES" sz="2400" dirty="0" err="1" smtClean="0"/>
              <a:t>condrocítos</a:t>
            </a:r>
            <a:r>
              <a:rPr lang="es-ES" sz="2400" dirty="0" smtClean="0"/>
              <a:t>, aunque se mantiene el halo de </a:t>
            </a:r>
            <a:r>
              <a:rPr lang="es-ES" sz="2400" dirty="0" err="1" smtClean="0"/>
              <a:t>muco</a:t>
            </a:r>
            <a:r>
              <a:rPr lang="es-ES" sz="2400" dirty="0" smtClean="0"/>
              <a:t> polisacáridos.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s-ES" sz="2400" dirty="0" smtClean="0"/>
              <a:t>Cavitación hasta la zona profunda, perdida marcada de </a:t>
            </a:r>
            <a:r>
              <a:rPr lang="es-ES" sz="2400" dirty="0" err="1" smtClean="0"/>
              <a:t>mucopolisacaridos</a:t>
            </a:r>
            <a:r>
              <a:rPr lang="es-ES" sz="2400" dirty="0" smtClean="0"/>
              <a:t> </a:t>
            </a:r>
            <a:r>
              <a:rPr lang="es-ES" sz="2400" dirty="0" err="1" smtClean="0"/>
              <a:t>hipocelularidad</a:t>
            </a:r>
            <a:r>
              <a:rPr lang="es-ES" sz="2400" dirty="0" smtClean="0"/>
              <a:t> e invasión del hueso </a:t>
            </a:r>
            <a:r>
              <a:rPr lang="es-ES" sz="2400" dirty="0" err="1" smtClean="0"/>
              <a:t>subcondral</a:t>
            </a:r>
            <a:r>
              <a:rPr lang="es-ES" sz="2400" dirty="0" smtClean="0"/>
              <a:t>.</a:t>
            </a:r>
          </a:p>
          <a:p>
            <a:pPr marL="609600" indent="-609600" eaLnBrk="1" hangingPunct="1"/>
            <a:endParaRPr lang="es-ES" sz="2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zaro\Desktop\Power point\Screenshots\Screenshot_20211106-132932.png"/>
          <p:cNvPicPr>
            <a:picLocks noChangeAspect="1" noChangeArrowheads="1"/>
          </p:cNvPicPr>
          <p:nvPr/>
        </p:nvPicPr>
        <p:blipFill>
          <a:blip r:embed="rId2"/>
          <a:srcRect t="23958" b="27083"/>
          <a:stretch>
            <a:fillRect/>
          </a:stretch>
        </p:blipFill>
        <p:spPr bwMode="auto">
          <a:xfrm>
            <a:off x="714348" y="500042"/>
            <a:ext cx="7572428" cy="57825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929322" y="5929330"/>
            <a:ext cx="221457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Signos radiológicos de la artrosis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Cambios en el cartílago articular.</a:t>
            </a:r>
          </a:p>
          <a:p>
            <a:r>
              <a:rPr lang="es-ES" dirty="0" smtClean="0"/>
              <a:t>Presencia de osteofitos.</a:t>
            </a:r>
          </a:p>
          <a:p>
            <a:r>
              <a:rPr lang="es-ES" dirty="0" smtClean="0"/>
              <a:t>Formación de quistes o geodas.</a:t>
            </a:r>
          </a:p>
          <a:p>
            <a:r>
              <a:rPr lang="es-ES" dirty="0" smtClean="0"/>
              <a:t>Alteraciones de la sinovial.</a:t>
            </a:r>
          </a:p>
          <a:p>
            <a:r>
              <a:rPr lang="es-ES" dirty="0" smtClean="0"/>
              <a:t>Alteraciones de la capsula articular.</a:t>
            </a:r>
          </a:p>
          <a:p>
            <a:endParaRPr lang="es-ES" dirty="0"/>
          </a:p>
        </p:txBody>
      </p:sp>
      <p:pic>
        <p:nvPicPr>
          <p:cNvPr id="6" name="Picture 2" descr="C:\Users\lazaro\Desktop\Power point\Screenshots\Screenshot_20211106-13293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3044" b="29604"/>
          <a:stretch>
            <a:fillRect/>
          </a:stretch>
        </p:blipFill>
        <p:spPr bwMode="auto">
          <a:xfrm>
            <a:off x="4857752" y="1714488"/>
            <a:ext cx="424309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600</Words>
  <Application>Microsoft Office PowerPoint</Application>
  <PresentationFormat>Presentación en pantalla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Osteoartritis o artrosis. </vt:lpstr>
      <vt:lpstr>Diapositiva 3</vt:lpstr>
      <vt:lpstr>Diapositiva 4</vt:lpstr>
      <vt:lpstr>Diapositiva 5</vt:lpstr>
      <vt:lpstr>Diapositiva 6</vt:lpstr>
      <vt:lpstr>Principales características anatomopatológicas. </vt:lpstr>
      <vt:lpstr>Diapositiva 8</vt:lpstr>
      <vt:lpstr>Signos radiológicos de la artrosis</vt:lpstr>
      <vt:lpstr>Diapositiva 10</vt:lpstr>
      <vt:lpstr>Diapositiva 11</vt:lpstr>
      <vt:lpstr>Artritis.</vt:lpstr>
      <vt:lpstr>Artritis Reumática.</vt:lpstr>
      <vt:lpstr>Artritis Piógena. </vt:lpstr>
      <vt:lpstr>Artritis Tuberculosa. </vt:lpstr>
      <vt:lpstr>Estenosis posible en un solo nivel</vt:lpstr>
      <vt:lpstr>Canal lumbar estrecho artrósico</vt:lpstr>
      <vt:lpstr>  La espondilolistesis degenerativa lumbosacra  </vt:lpstr>
      <vt:lpstr>La espondilolistesis degenerativa lumbosacra </vt:lpstr>
      <vt:lpstr>Periartritis Escápulohumeral</vt:lpstr>
      <vt:lpstr>Etiopatogenia</vt:lpstr>
      <vt:lpstr>Manifestaciones Clínicas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lazaro</dc:creator>
  <cp:lastModifiedBy>lazaro</cp:lastModifiedBy>
  <cp:revision>4</cp:revision>
  <dcterms:created xsi:type="dcterms:W3CDTF">2022-01-01T21:55:14Z</dcterms:created>
  <dcterms:modified xsi:type="dcterms:W3CDTF">2022-01-03T22:39:16Z</dcterms:modified>
</cp:coreProperties>
</file>