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82" r:id="rId2"/>
    <p:sldId id="274" r:id="rId3"/>
    <p:sldId id="273" r:id="rId4"/>
    <p:sldId id="275" r:id="rId5"/>
    <p:sldId id="256" r:id="rId6"/>
    <p:sldId id="257" r:id="rId7"/>
    <p:sldId id="258" r:id="rId8"/>
    <p:sldId id="268" r:id="rId9"/>
    <p:sldId id="269" r:id="rId10"/>
    <p:sldId id="259" r:id="rId11"/>
    <p:sldId id="271" r:id="rId12"/>
    <p:sldId id="260" r:id="rId13"/>
    <p:sldId id="261" r:id="rId14"/>
    <p:sldId id="264" r:id="rId15"/>
    <p:sldId id="270" r:id="rId16"/>
    <p:sldId id="265" r:id="rId17"/>
    <p:sldId id="277" r:id="rId18"/>
    <p:sldId id="278" r:id="rId19"/>
    <p:sldId id="279" r:id="rId20"/>
    <p:sldId id="281" r:id="rId21"/>
    <p:sldId id="272" r:id="rId22"/>
    <p:sldId id="276"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2A777-2B63-496E-8AA4-A2DCF70AE62B}" type="datetimeFigureOut">
              <a:rPr lang="es-MX" smtClean="0"/>
              <a:t>29/03/2023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03AEE1-28E0-4614-A88C-7201AA64CADB}" type="slidenum">
              <a:rPr lang="es-MX" smtClean="0"/>
              <a:t>‹Nº›</a:t>
            </a:fld>
            <a:endParaRPr lang="es-MX"/>
          </a:p>
        </p:txBody>
      </p:sp>
    </p:spTree>
    <p:extLst>
      <p:ext uri="{BB962C8B-B14F-4D97-AF65-F5344CB8AC3E}">
        <p14:creationId xmlns:p14="http://schemas.microsoft.com/office/powerpoint/2010/main" val="419633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s-ES" smtClean="0"/>
              <a:t>Se resaltará la importancia de la prevención como estrategia para evitar el ascenso escalonado en la cantidad y frecuencia del consumo. Se orientará sobre la búsqueda de instrumentos que permiten acercarnos al diagnóstico de esta problemática. </a:t>
            </a:r>
            <a:r>
              <a:rPr lang="es-ES" smtClean="0">
                <a:solidFill>
                  <a:srgbClr val="FF0000"/>
                </a:solidFill>
              </a:rPr>
              <a:t>Revistas de MGI </a:t>
            </a:r>
          </a:p>
        </p:txBody>
      </p:sp>
    </p:spTree>
    <p:extLst>
      <p:ext uri="{BB962C8B-B14F-4D97-AF65-F5344CB8AC3E}">
        <p14:creationId xmlns:p14="http://schemas.microsoft.com/office/powerpoint/2010/main" val="419624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DF4C12B-A8E5-47E1-9B94-B989F9FF031E}" type="datetimeFigureOut">
              <a:rPr lang="es-ES" smtClean="0"/>
              <a:t>29/03/2023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A4C1B2-BD20-47EA-8A33-4651FCC35AB8}" type="slidenum">
              <a:rPr lang="es-ES" smtClean="0"/>
              <a:t>‹Nº›</a:t>
            </a:fld>
            <a:endParaRPr lang="es-ES"/>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F4C12B-A8E5-47E1-9B94-B989F9FF031E}" type="datetimeFigureOut">
              <a:rPr lang="es-ES" smtClean="0"/>
              <a:t>29/03/2023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A4C1B2-BD20-47EA-8A33-4651FCC35AB8}"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F4C12B-A8E5-47E1-9B94-B989F9FF031E}" type="datetimeFigureOut">
              <a:rPr lang="es-ES" smtClean="0"/>
              <a:t>29/03/2023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A4C1B2-BD20-47EA-8A33-4651FCC35AB8}"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DF4C12B-A8E5-47E1-9B94-B989F9FF031E}" type="datetimeFigureOut">
              <a:rPr lang="es-ES" smtClean="0"/>
              <a:t>29/03/2023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A4C1B2-BD20-47EA-8A33-4651FCC35AB8}"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F4C12B-A8E5-47E1-9B94-B989F9FF031E}" type="datetimeFigureOut">
              <a:rPr lang="es-ES" smtClean="0"/>
              <a:t>29/03/2023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FA4C1B2-BD20-47EA-8A33-4651FCC35AB8}"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DF4C12B-A8E5-47E1-9B94-B989F9FF031E}" type="datetimeFigureOut">
              <a:rPr lang="es-ES" smtClean="0"/>
              <a:t>29/03/2023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FA4C1B2-BD20-47EA-8A33-4651FCC35AB8}"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DF4C12B-A8E5-47E1-9B94-B989F9FF031E}" type="datetimeFigureOut">
              <a:rPr lang="es-ES" smtClean="0"/>
              <a:t>29/03/2023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FA4C1B2-BD20-47EA-8A33-4651FCC35AB8}"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DF4C12B-A8E5-47E1-9B94-B989F9FF031E}" type="datetimeFigureOut">
              <a:rPr lang="es-ES" smtClean="0"/>
              <a:t>29/03/2023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FA4C1B2-BD20-47EA-8A33-4651FCC35AB8}"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4C12B-A8E5-47E1-9B94-B989F9FF031E}" type="datetimeFigureOut">
              <a:rPr lang="es-ES" smtClean="0"/>
              <a:t>29/03/2023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FA4C1B2-BD20-47EA-8A33-4651FCC35AB8}"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F4C12B-A8E5-47E1-9B94-B989F9FF031E}" type="datetimeFigureOut">
              <a:rPr lang="es-ES" smtClean="0"/>
              <a:t>29/03/2023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FA4C1B2-BD20-47EA-8A33-4651FCC35AB8}"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F4C12B-A8E5-47E1-9B94-B989F9FF031E}" type="datetimeFigureOut">
              <a:rPr lang="es-ES" smtClean="0"/>
              <a:t>29/03/2023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FA4C1B2-BD20-47EA-8A33-4651FCC35AB8}" type="slidenum">
              <a:rPr lang="es-ES" smtClean="0"/>
              <a:t>‹Nº›</a:t>
            </a:fld>
            <a:endParaRPr lang="es-ES"/>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DF4C12B-A8E5-47E1-9B94-B989F9FF031E}" type="datetimeFigureOut">
              <a:rPr lang="es-ES" smtClean="0"/>
              <a:t>29/03/2023</a:t>
            </a:fld>
            <a:endParaRPr lang="es-ES"/>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FA4C1B2-BD20-47EA-8A33-4651FCC35AB8}"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contenido"/>
          <p:cNvSpPr>
            <a:spLocks noGrp="1"/>
          </p:cNvSpPr>
          <p:nvPr>
            <p:ph idx="4294967295"/>
          </p:nvPr>
        </p:nvSpPr>
        <p:spPr>
          <a:xfrm>
            <a:off x="719667" y="260351"/>
            <a:ext cx="10363200" cy="6715125"/>
          </a:xfrm>
          <a:ln w="12700"/>
        </p:spPr>
        <p:txBody>
          <a:bodyPr lIns="92075" tIns="46038" rIns="92075" bIns="46038"/>
          <a:lstStyle/>
          <a:p>
            <a:pPr eaLnBrk="1" hangingPunct="1">
              <a:buFontTx/>
              <a:buNone/>
              <a:defRPr/>
            </a:pPr>
            <a:endParaRPr lang="es-ES" altLang="zh-CN" sz="2400" b="1" u="sng" dirty="0" smtClean="0">
              <a:solidFill>
                <a:srgbClr val="800000"/>
              </a:solidFill>
            </a:endParaRPr>
          </a:p>
          <a:p>
            <a:pPr eaLnBrk="1" hangingPunct="1">
              <a:buFont typeface="Wingdings" panose="05000000000000000000" pitchFamily="2" charset="2"/>
              <a:buNone/>
              <a:defRPr/>
            </a:pPr>
            <a:endParaRPr lang="es-ES" altLang="zh-CN" sz="2000" b="1" u="sng" dirty="0" smtClean="0"/>
          </a:p>
          <a:p>
            <a:pPr eaLnBrk="1" hangingPunct="1">
              <a:buFont typeface="Wingdings" panose="05000000000000000000" pitchFamily="2" charset="2"/>
              <a:buNone/>
              <a:defRPr/>
            </a:pPr>
            <a:endParaRPr lang="es-ES" altLang="zh-CN" sz="2000" b="1" u="sng" dirty="0" smtClean="0"/>
          </a:p>
          <a:p>
            <a:pPr eaLnBrk="1" hangingPunct="1">
              <a:buFont typeface="Wingdings" panose="05000000000000000000" pitchFamily="2"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Disciplina</a:t>
            </a:r>
            <a:r>
              <a:rPr lang="es-ES" altLang="zh-CN" sz="2400" b="1" dirty="0" smtClean="0">
                <a:latin typeface="Arial" panose="020B0604020202020204" pitchFamily="34" charset="0"/>
                <a:cs typeface="Arial" panose="020B0604020202020204" pitchFamily="34" charset="0"/>
              </a:rPr>
              <a:t>:  Medicina General</a:t>
            </a:r>
          </a:p>
          <a:p>
            <a:pPr eaLnBrk="1" hangingPunct="1">
              <a:buFont typeface="Wingdings" panose="05000000000000000000" pitchFamily="2"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Asignatura:</a:t>
            </a:r>
            <a:r>
              <a:rPr lang="es-ES" altLang="zh-CN" sz="2400" b="1" dirty="0" smtClean="0">
                <a:latin typeface="Arial" panose="020B0604020202020204" pitchFamily="34" charset="0"/>
                <a:cs typeface="Arial" panose="020B0604020202020204" pitchFamily="34" charset="0"/>
              </a:rPr>
              <a:t> Introducción a la MGI</a:t>
            </a:r>
          </a:p>
          <a:p>
            <a:pPr eaLnBrk="1" hangingPunct="1">
              <a:buFont typeface="Wingdings" panose="05000000000000000000" pitchFamily="2" charset="2"/>
              <a:buNone/>
              <a:defRPr/>
            </a:pPr>
            <a:r>
              <a:rPr lang="es-ES" sz="2400" b="1" dirty="0" smtClean="0">
                <a:effectLst>
                  <a:outerShdw blurRad="38100" dist="38100" dir="2700000" algn="tl">
                    <a:srgbClr val="C0C0C0"/>
                  </a:outerShdw>
                </a:effectLst>
                <a:latin typeface="Arial" panose="020B0604020202020204" pitchFamily="34" charset="0"/>
                <a:cs typeface="Arial" panose="020B0604020202020204" pitchFamily="34" charset="0"/>
              </a:rPr>
              <a:t>Carrera</a:t>
            </a:r>
            <a:r>
              <a:rPr lang="es-ES" sz="2400" b="1" dirty="0" smtClean="0">
                <a:latin typeface="Arial" panose="020B0604020202020204" pitchFamily="34" charset="0"/>
                <a:cs typeface="Arial" panose="020B0604020202020204" pitchFamily="34" charset="0"/>
              </a:rPr>
              <a:t>: Medicina Año: 1° año medicina (1er Periodo)</a:t>
            </a:r>
            <a:endParaRPr lang="es-ES" altLang="zh-CN" sz="2400" b="1" dirty="0" smtClean="0">
              <a:latin typeface="Arial" panose="020B0604020202020204" pitchFamily="34" charset="0"/>
              <a:cs typeface="Arial" panose="020B0604020202020204" pitchFamily="34" charset="0"/>
            </a:endParaRPr>
          </a:p>
          <a:p>
            <a:pPr eaLnBrk="1" hangingPunct="1">
              <a:buFont typeface="Wingdings 2" pitchFamily="18"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Tema # </a:t>
            </a: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IV</a:t>
            </a:r>
            <a:r>
              <a:rPr lang="es-ES" altLang="zh-CN" sz="2400" b="1" dirty="0" smtClean="0">
                <a:latin typeface="Arial" panose="020B0604020202020204" pitchFamily="34" charset="0"/>
                <a:cs typeface="Arial" panose="020B0604020202020204" pitchFamily="34" charset="0"/>
              </a:rPr>
              <a:t>:</a:t>
            </a:r>
            <a:r>
              <a:rPr lang="es-ES" sz="2400" b="1" dirty="0" smtClean="0">
                <a:latin typeface="Arial" panose="020B0604020202020204" pitchFamily="34" charset="0"/>
                <a:cs typeface="Arial" panose="020B0604020202020204" pitchFamily="34" charset="0"/>
              </a:rPr>
              <a:t> </a:t>
            </a:r>
            <a:r>
              <a:rPr lang="es-ES_tradnl" sz="2400" b="1" dirty="0" smtClean="0">
                <a:effectLst>
                  <a:outerShdw blurRad="38100" dist="38100" dir="2700000" algn="tl">
                    <a:srgbClr val="C0C0C0"/>
                  </a:outerShdw>
                </a:effectLst>
                <a:latin typeface="Arial" panose="020B0604020202020204" pitchFamily="34" charset="0"/>
                <a:cs typeface="Arial" panose="020B0604020202020204" pitchFamily="34" charset="0"/>
              </a:rPr>
              <a:t>La Entrevista</a:t>
            </a:r>
            <a:r>
              <a:rPr lang="es-ES_tradnl" sz="2400" b="1" dirty="0" smtClean="0">
                <a:latin typeface="Arial" panose="020B0604020202020204" pitchFamily="34" charset="0"/>
                <a:cs typeface="Arial" panose="020B0604020202020204" pitchFamily="34" charset="0"/>
              </a:rPr>
              <a:t>.</a:t>
            </a:r>
            <a:r>
              <a:rPr lang="es-ES" altLang="zh-CN" sz="2400" b="1" dirty="0" smtClean="0">
                <a:latin typeface="Arial" panose="020B0604020202020204" pitchFamily="34" charset="0"/>
                <a:cs typeface="Arial" panose="020B0604020202020204" pitchFamily="34" charset="0"/>
              </a:rPr>
              <a:t> </a:t>
            </a:r>
            <a:endParaRPr lang="es-MX" sz="24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Método: Expositivo y </a:t>
            </a:r>
            <a:r>
              <a:rPr lang="es-ES" altLang="zh-CN" sz="2400" b="1" dirty="0" smtClean="0">
                <a:latin typeface="Arial" panose="020B0604020202020204" pitchFamily="34" charset="0"/>
                <a:cs typeface="Arial" panose="020B0604020202020204" pitchFamily="34" charset="0"/>
              </a:rPr>
              <a:t>Elaboración conjunta</a:t>
            </a: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a:t>
            </a:r>
          </a:p>
          <a:p>
            <a:pPr eaLnBrk="1" hangingPunct="1">
              <a:buFont typeface="Wingdings" panose="05000000000000000000" pitchFamily="2"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Medios de enseñanza: </a:t>
            </a:r>
            <a:r>
              <a:rPr lang="es-ES" altLang="zh-CN" sz="2400" b="1" dirty="0" smtClean="0">
                <a:latin typeface="Arial" panose="020B0604020202020204" pitchFamily="34" charset="0"/>
                <a:cs typeface="Arial" panose="020B0604020202020204" pitchFamily="34" charset="0"/>
              </a:rPr>
              <a:t>Diapositiva en PowerPoint, pizarrón.</a:t>
            </a:r>
          </a:p>
          <a:p>
            <a:pPr eaLnBrk="1" hangingPunct="1">
              <a:buFont typeface="Wingdings" panose="05000000000000000000" pitchFamily="2"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Función didáctica principal: </a:t>
            </a:r>
            <a:r>
              <a:rPr lang="es-ES" altLang="zh-CN" sz="2400" b="1" dirty="0" smtClean="0">
                <a:latin typeface="Arial" panose="020B0604020202020204" pitchFamily="34" charset="0"/>
                <a:cs typeface="Arial" panose="020B0604020202020204" pitchFamily="34" charset="0"/>
              </a:rPr>
              <a:t>Introducción a nuevos contenidos.</a:t>
            </a:r>
          </a:p>
          <a:p>
            <a:pPr eaLnBrk="1" hangingPunct="1">
              <a:buFont typeface="Wingdings" panose="05000000000000000000" pitchFamily="2" charset="2"/>
              <a:buNone/>
              <a:defRPr/>
            </a:pPr>
            <a:r>
              <a:rPr lang="es-ES" sz="2400" b="1" dirty="0" smtClean="0">
                <a:effectLst>
                  <a:outerShdw blurRad="38100" dist="38100" dir="2700000" algn="tl">
                    <a:srgbClr val="C0C0C0"/>
                  </a:outerShdw>
                </a:effectLst>
                <a:latin typeface="Arial" panose="020B0604020202020204" pitchFamily="34" charset="0"/>
                <a:cs typeface="Arial" panose="020B0604020202020204" pitchFamily="34" charset="0"/>
              </a:rPr>
              <a:t>Tiempo</a:t>
            </a:r>
            <a:r>
              <a:rPr lang="en-US" sz="2400" b="1" dirty="0" smtClean="0">
                <a:effectLst>
                  <a:outerShdw blurRad="38100" dist="38100" dir="2700000" algn="tl">
                    <a:srgbClr val="C0C0C0"/>
                  </a:outerShdw>
                </a:effectLst>
                <a:latin typeface="Arial" panose="020B0604020202020204" pitchFamily="34" charset="0"/>
                <a:cs typeface="Arial" panose="020B0604020202020204" pitchFamily="34" charset="0"/>
              </a:rPr>
              <a:t> de </a:t>
            </a:r>
            <a:r>
              <a:rPr lang="es-ES" sz="2400" b="1" dirty="0" smtClean="0">
                <a:effectLst>
                  <a:outerShdw blurRad="38100" dist="38100" dir="2700000" algn="tl">
                    <a:srgbClr val="C0C0C0"/>
                  </a:outerShdw>
                </a:effectLst>
                <a:latin typeface="Arial" panose="020B0604020202020204" pitchFamily="34" charset="0"/>
                <a:cs typeface="Arial" panose="020B0604020202020204" pitchFamily="34" charset="0"/>
              </a:rPr>
              <a:t>duración</a:t>
            </a:r>
            <a:r>
              <a:rPr lang="es-ES" sz="2400" b="1" dirty="0" smtClean="0">
                <a:latin typeface="Arial" panose="020B0604020202020204" pitchFamily="34" charset="0"/>
                <a:cs typeface="Arial" panose="020B0604020202020204" pitchFamily="34" charset="0"/>
              </a:rPr>
              <a:t>: 50 min</a:t>
            </a:r>
            <a:endParaRPr lang="es-ES" altLang="zh-CN" sz="24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defRPr/>
            </a:pPr>
            <a:r>
              <a:rPr lang="es-ES" altLang="zh-CN" sz="2400" b="1" dirty="0" smtClean="0">
                <a:effectLst>
                  <a:outerShdw blurRad="38100" dist="38100" dir="2700000" algn="tl">
                    <a:srgbClr val="C0C0C0"/>
                  </a:outerShdw>
                </a:effectLst>
                <a:latin typeface="Arial" panose="020B0604020202020204" pitchFamily="34" charset="0"/>
                <a:cs typeface="Arial" panose="020B0604020202020204" pitchFamily="34" charset="0"/>
              </a:rPr>
              <a:t>F.O.D</a:t>
            </a:r>
            <a:r>
              <a:rPr lang="es-ES" altLang="zh-CN" sz="2400" b="1" dirty="0" smtClean="0">
                <a:latin typeface="Arial" panose="020B0604020202020204" pitchFamily="34" charset="0"/>
                <a:cs typeface="Arial" panose="020B0604020202020204" pitchFamily="34" charset="0"/>
              </a:rPr>
              <a:t>: Conferencia.</a:t>
            </a:r>
          </a:p>
          <a:p>
            <a:pPr algn="just" eaLnBrk="1" hangingPunct="1">
              <a:defRPr/>
            </a:pPr>
            <a:endParaRPr lang="es-ES" sz="2400" b="1" dirty="0" smtClean="0">
              <a:solidFill>
                <a:srgbClr val="2E0000"/>
              </a:solidFill>
            </a:endParaRPr>
          </a:p>
        </p:txBody>
      </p:sp>
      <p:sp>
        <p:nvSpPr>
          <p:cNvPr id="2" name="1 Rectángulo"/>
          <p:cNvSpPr/>
          <p:nvPr/>
        </p:nvSpPr>
        <p:spPr>
          <a:xfrm>
            <a:off x="-86547" y="609601"/>
            <a:ext cx="13090325" cy="58477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es-ES" sz="3200" b="1" cap="all" dirty="0">
                <a:ln w="0"/>
                <a:effectLst>
                  <a:reflection blurRad="12700" stA="50000" endPos="50000" dist="5000" dir="5400000" sy="-100000" rotWithShape="0"/>
                </a:effectLst>
                <a:cs typeface="Arial" panose="020B0604020202020204" pitchFamily="34" charset="0"/>
              </a:rPr>
              <a:t>Parte Informativa</a:t>
            </a:r>
            <a:endParaRPr lang="en-US" sz="3200" b="1" cap="all" dirty="0">
              <a:ln w="0"/>
              <a:effectLst>
                <a:reflection blurRad="12700" stA="50000" endPos="50000" dist="5000" dir="5400000" sy="-100000" rotWithShape="0"/>
              </a:effectLst>
              <a:cs typeface="Arial" panose="020B0604020202020204" pitchFamily="34" charset="0"/>
            </a:endParaRPr>
          </a:p>
        </p:txBody>
      </p:sp>
    </p:spTree>
    <p:extLst>
      <p:ext uri="{BB962C8B-B14F-4D97-AF65-F5344CB8AC3E}">
        <p14:creationId xmlns:p14="http://schemas.microsoft.com/office/powerpoint/2010/main" val="2021381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anim calcmode="lin" valueType="num">
                                      <p:cBhvr>
                                        <p:cTn id="7" dur="1000" fill="hold"/>
                                        <p:tgtEl>
                                          <p:spTgt spid="5122">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122">
                                            <p:txEl>
                                              <p:pRg st="3" end="3"/>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anim calcmode="lin" valueType="num">
                                      <p:cBhvr>
                                        <p:cTn id="11" dur="1000" fill="hold"/>
                                        <p:tgtEl>
                                          <p:spTgt spid="5122">
                                            <p:txEl>
                                              <p:pRg st="4" end="4"/>
                                            </p:txEl>
                                          </p:spTgt>
                                        </p:tgtEl>
                                        <p:attrNameLst>
                                          <p:attrName>ppt_w</p:attrName>
                                        </p:attrNameLst>
                                      </p:cBhvr>
                                      <p:tavLst>
                                        <p:tav tm="0">
                                          <p:val>
                                            <p:fltVal val="0"/>
                                          </p:val>
                                        </p:tav>
                                        <p:tav tm="100000">
                                          <p:val>
                                            <p:strVal val="#ppt_w"/>
                                          </p:val>
                                        </p:tav>
                                      </p:tavLst>
                                    </p:anim>
                                    <p:anim calcmode="lin" valueType="num">
                                      <p:cBhvr>
                                        <p:cTn id="12" dur="1000" fill="hold"/>
                                        <p:tgtEl>
                                          <p:spTgt spid="5122">
                                            <p:txEl>
                                              <p:pRg st="4" end="4"/>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22">
                                            <p:txEl>
                                              <p:pRg st="5" end="5"/>
                                            </p:txEl>
                                          </p:spTgt>
                                        </p:tgtEl>
                                        <p:attrNameLst>
                                          <p:attrName>style.visibility</p:attrName>
                                        </p:attrNameLst>
                                      </p:cBhvr>
                                      <p:to>
                                        <p:strVal val="visible"/>
                                      </p:to>
                                    </p:set>
                                    <p:anim calcmode="lin" valueType="num">
                                      <p:cBhvr>
                                        <p:cTn id="15" dur="1000" fill="hold"/>
                                        <p:tgtEl>
                                          <p:spTgt spid="5122">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5122">
                                            <p:txEl>
                                              <p:pRg st="5" end="5"/>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anim calcmode="lin" valueType="num">
                                      <p:cBhvr>
                                        <p:cTn id="19" dur="1000" fill="hold"/>
                                        <p:tgtEl>
                                          <p:spTgt spid="5122">
                                            <p:txEl>
                                              <p:pRg st="6" end="6"/>
                                            </p:txEl>
                                          </p:spTgt>
                                        </p:tgtEl>
                                        <p:attrNameLst>
                                          <p:attrName>ppt_w</p:attrName>
                                        </p:attrNameLst>
                                      </p:cBhvr>
                                      <p:tavLst>
                                        <p:tav tm="0">
                                          <p:val>
                                            <p:fltVal val="0"/>
                                          </p:val>
                                        </p:tav>
                                        <p:tav tm="100000">
                                          <p:val>
                                            <p:strVal val="#ppt_w"/>
                                          </p:val>
                                        </p:tav>
                                      </p:tavLst>
                                    </p:anim>
                                    <p:anim calcmode="lin" valueType="num">
                                      <p:cBhvr>
                                        <p:cTn id="20" dur="1000" fill="hold"/>
                                        <p:tgtEl>
                                          <p:spTgt spid="5122">
                                            <p:txEl>
                                              <p:pRg st="6" end="6"/>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122">
                                            <p:txEl>
                                              <p:pRg st="7" end="7"/>
                                            </p:txEl>
                                          </p:spTgt>
                                        </p:tgtEl>
                                        <p:attrNameLst>
                                          <p:attrName>style.visibility</p:attrName>
                                        </p:attrNameLst>
                                      </p:cBhvr>
                                      <p:to>
                                        <p:strVal val="visible"/>
                                      </p:to>
                                    </p:set>
                                    <p:anim calcmode="lin" valueType="num">
                                      <p:cBhvr>
                                        <p:cTn id="23" dur="1000" fill="hold"/>
                                        <p:tgtEl>
                                          <p:spTgt spid="5122">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5122">
                                            <p:txEl>
                                              <p:pRg st="7" end="7"/>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122">
                                            <p:txEl>
                                              <p:pRg st="8" end="8"/>
                                            </p:txEl>
                                          </p:spTgt>
                                        </p:tgtEl>
                                        <p:attrNameLst>
                                          <p:attrName>style.visibility</p:attrName>
                                        </p:attrNameLst>
                                      </p:cBhvr>
                                      <p:to>
                                        <p:strVal val="visible"/>
                                      </p:to>
                                    </p:set>
                                    <p:anim calcmode="lin" valueType="num">
                                      <p:cBhvr>
                                        <p:cTn id="27" dur="1000" fill="hold"/>
                                        <p:tgtEl>
                                          <p:spTgt spid="5122">
                                            <p:txEl>
                                              <p:pRg st="8" end="8"/>
                                            </p:txEl>
                                          </p:spTgt>
                                        </p:tgtEl>
                                        <p:attrNameLst>
                                          <p:attrName>ppt_w</p:attrName>
                                        </p:attrNameLst>
                                      </p:cBhvr>
                                      <p:tavLst>
                                        <p:tav tm="0">
                                          <p:val>
                                            <p:fltVal val="0"/>
                                          </p:val>
                                        </p:tav>
                                        <p:tav tm="100000">
                                          <p:val>
                                            <p:strVal val="#ppt_w"/>
                                          </p:val>
                                        </p:tav>
                                      </p:tavLst>
                                    </p:anim>
                                    <p:anim calcmode="lin" valueType="num">
                                      <p:cBhvr>
                                        <p:cTn id="28" dur="1000" fill="hold"/>
                                        <p:tgtEl>
                                          <p:spTgt spid="5122">
                                            <p:txEl>
                                              <p:pRg st="8" end="8"/>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122">
                                            <p:txEl>
                                              <p:pRg st="9" end="9"/>
                                            </p:txEl>
                                          </p:spTgt>
                                        </p:tgtEl>
                                        <p:attrNameLst>
                                          <p:attrName>style.visibility</p:attrName>
                                        </p:attrNameLst>
                                      </p:cBhvr>
                                      <p:to>
                                        <p:strVal val="visible"/>
                                      </p:to>
                                    </p:set>
                                    <p:anim calcmode="lin" valueType="num">
                                      <p:cBhvr>
                                        <p:cTn id="31" dur="1000" fill="hold"/>
                                        <p:tgtEl>
                                          <p:spTgt spid="5122">
                                            <p:txEl>
                                              <p:pRg st="9" end="9"/>
                                            </p:txEl>
                                          </p:spTgt>
                                        </p:tgtEl>
                                        <p:attrNameLst>
                                          <p:attrName>ppt_w</p:attrName>
                                        </p:attrNameLst>
                                      </p:cBhvr>
                                      <p:tavLst>
                                        <p:tav tm="0">
                                          <p:val>
                                            <p:fltVal val="0"/>
                                          </p:val>
                                        </p:tav>
                                        <p:tav tm="100000">
                                          <p:val>
                                            <p:strVal val="#ppt_w"/>
                                          </p:val>
                                        </p:tav>
                                      </p:tavLst>
                                    </p:anim>
                                    <p:anim calcmode="lin" valueType="num">
                                      <p:cBhvr>
                                        <p:cTn id="32" dur="1000" fill="hold"/>
                                        <p:tgtEl>
                                          <p:spTgt spid="5122">
                                            <p:txEl>
                                              <p:pRg st="9" end="9"/>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122">
                                            <p:txEl>
                                              <p:pRg st="10" end="10"/>
                                            </p:txEl>
                                          </p:spTgt>
                                        </p:tgtEl>
                                        <p:attrNameLst>
                                          <p:attrName>style.visibility</p:attrName>
                                        </p:attrNameLst>
                                      </p:cBhvr>
                                      <p:to>
                                        <p:strVal val="visible"/>
                                      </p:to>
                                    </p:set>
                                    <p:anim calcmode="lin" valueType="num">
                                      <p:cBhvr>
                                        <p:cTn id="35" dur="1000" fill="hold"/>
                                        <p:tgtEl>
                                          <p:spTgt spid="5122">
                                            <p:txEl>
                                              <p:pRg st="10" end="10"/>
                                            </p:txEl>
                                          </p:spTgt>
                                        </p:tgtEl>
                                        <p:attrNameLst>
                                          <p:attrName>ppt_w</p:attrName>
                                        </p:attrNameLst>
                                      </p:cBhvr>
                                      <p:tavLst>
                                        <p:tav tm="0">
                                          <p:val>
                                            <p:fltVal val="0"/>
                                          </p:val>
                                        </p:tav>
                                        <p:tav tm="100000">
                                          <p:val>
                                            <p:strVal val="#ppt_w"/>
                                          </p:val>
                                        </p:tav>
                                      </p:tavLst>
                                    </p:anim>
                                    <p:anim calcmode="lin" valueType="num">
                                      <p:cBhvr>
                                        <p:cTn id="36" dur="1000" fill="hold"/>
                                        <p:tgtEl>
                                          <p:spTgt spid="5122">
                                            <p:txEl>
                                              <p:pRg st="10" end="10"/>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122">
                                            <p:txEl>
                                              <p:pRg st="11" end="11"/>
                                            </p:txEl>
                                          </p:spTgt>
                                        </p:tgtEl>
                                        <p:attrNameLst>
                                          <p:attrName>style.visibility</p:attrName>
                                        </p:attrNameLst>
                                      </p:cBhvr>
                                      <p:to>
                                        <p:strVal val="visible"/>
                                      </p:to>
                                    </p:set>
                                    <p:anim calcmode="lin" valueType="num">
                                      <p:cBhvr>
                                        <p:cTn id="39" dur="1000" fill="hold"/>
                                        <p:tgtEl>
                                          <p:spTgt spid="5122">
                                            <p:txEl>
                                              <p:pRg st="11" end="11"/>
                                            </p:txEl>
                                          </p:spTgt>
                                        </p:tgtEl>
                                        <p:attrNameLst>
                                          <p:attrName>ppt_w</p:attrName>
                                        </p:attrNameLst>
                                      </p:cBhvr>
                                      <p:tavLst>
                                        <p:tav tm="0">
                                          <p:val>
                                            <p:fltVal val="0"/>
                                          </p:val>
                                        </p:tav>
                                        <p:tav tm="100000">
                                          <p:val>
                                            <p:strVal val="#ppt_w"/>
                                          </p:val>
                                        </p:tav>
                                      </p:tavLst>
                                    </p:anim>
                                    <p:anim calcmode="lin" valueType="num">
                                      <p:cBhvr>
                                        <p:cTn id="40" dur="1000" fill="hold"/>
                                        <p:tgtEl>
                                          <p:spTgt spid="5122">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70457" y="997274"/>
            <a:ext cx="11694016" cy="4893647"/>
          </a:xfrm>
          <a:prstGeom prst="rect">
            <a:avLst/>
          </a:prstGeom>
          <a:noFill/>
        </p:spPr>
        <p:txBody>
          <a:bodyPr wrap="square" rtlCol="0">
            <a:spAutoFit/>
          </a:bodyPr>
          <a:lstStyle/>
          <a:p>
            <a:pPr algn="just"/>
            <a:endParaRPr lang="es-ES" sz="2400" u="sng" dirty="0">
              <a:solidFill>
                <a:schemeClr val="bg2">
                  <a:lumMod val="50000"/>
                </a:schemeClr>
              </a:solidFill>
              <a:latin typeface="Arial" panose="020B0604020202020204" pitchFamily="34" charset="0"/>
              <a:cs typeface="Arial" panose="020B0604020202020204" pitchFamily="34" charset="0"/>
            </a:endParaRPr>
          </a:p>
          <a:p>
            <a:pPr algn="just"/>
            <a:r>
              <a:rPr lang="es-ES" sz="2400" u="sng" dirty="0" smtClean="0">
                <a:solidFill>
                  <a:schemeClr val="bg2">
                    <a:lumMod val="50000"/>
                  </a:schemeClr>
                </a:solidFill>
                <a:latin typeface="Arial" panose="020B0604020202020204" pitchFamily="34" charset="0"/>
                <a:cs typeface="Arial" panose="020B0604020202020204" pitchFamily="34" charset="0"/>
              </a:rPr>
              <a:t>ETAPA </a:t>
            </a:r>
            <a:r>
              <a:rPr lang="es-ES" sz="2400" u="sng" dirty="0">
                <a:solidFill>
                  <a:schemeClr val="bg2">
                    <a:lumMod val="50000"/>
                  </a:schemeClr>
                </a:solidFill>
                <a:latin typeface="Arial" panose="020B0604020202020204" pitchFamily="34" charset="0"/>
                <a:cs typeface="Arial" panose="020B0604020202020204" pitchFamily="34" charset="0"/>
              </a:rPr>
              <a:t>DE </a:t>
            </a:r>
            <a:r>
              <a:rPr lang="es-ES" sz="2400" u="sng" dirty="0" smtClean="0">
                <a:solidFill>
                  <a:schemeClr val="bg2">
                    <a:lumMod val="50000"/>
                  </a:schemeClr>
                </a:solidFill>
                <a:latin typeface="Arial" panose="020B0604020202020204" pitchFamily="34" charset="0"/>
                <a:cs typeface="Arial" panose="020B0604020202020204" pitchFamily="34" charset="0"/>
              </a:rPr>
              <a:t>INICIO: </a:t>
            </a:r>
          </a:p>
          <a:p>
            <a:pPr algn="just"/>
            <a:r>
              <a:rPr lang="es-ES" sz="2400" u="sng" dirty="0" smtClean="0">
                <a:solidFill>
                  <a:schemeClr val="bg2">
                    <a:lumMod val="50000"/>
                  </a:schemeClr>
                </a:solidFill>
                <a:latin typeface="Arial" panose="020B0604020202020204" pitchFamily="34" charset="0"/>
                <a:cs typeface="Arial" panose="020B0604020202020204" pitchFamily="34" charset="0"/>
              </a:rPr>
              <a:t> </a:t>
            </a:r>
          </a:p>
          <a:p>
            <a:pPr algn="just"/>
            <a:r>
              <a:rPr lang="es-ES" sz="2400" dirty="0" smtClean="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Estudio </a:t>
            </a:r>
            <a:r>
              <a:rPr lang="es-ES" sz="2400" b="1" dirty="0">
                <a:latin typeface="Arial" panose="020B0604020202020204" pitchFamily="34" charset="0"/>
                <a:cs typeface="Arial" panose="020B0604020202020204" pitchFamily="34" charset="0"/>
              </a:rPr>
              <a:t>observacional </a:t>
            </a:r>
            <a:r>
              <a:rPr lang="es-ES" sz="2400" b="1" dirty="0" smtClean="0">
                <a:latin typeface="Arial" panose="020B0604020202020204" pitchFamily="34" charset="0"/>
                <a:cs typeface="Arial" panose="020B0604020202020204" pitchFamily="34" charset="0"/>
              </a:rPr>
              <a:t>recíproco</a:t>
            </a:r>
            <a:r>
              <a:rPr lang="es-ES" sz="2400" dirty="0" smtClean="0">
                <a:latin typeface="Arial" panose="020B0604020202020204" pitchFamily="34" charset="0"/>
                <a:cs typeface="Arial" panose="020B0604020202020204" pitchFamily="34" charset="0"/>
              </a:rPr>
              <a:t>. Saludo </a:t>
            </a:r>
            <a:r>
              <a:rPr lang="es-ES" sz="2400" dirty="0">
                <a:latin typeface="Arial" panose="020B0604020202020204" pitchFamily="34" charset="0"/>
                <a:cs typeface="Arial" panose="020B0604020202020204" pitchFamily="34" charset="0"/>
              </a:rPr>
              <a:t>inicial, recogida de los datos personales y crear un clima propicio</a:t>
            </a:r>
            <a:r>
              <a:rPr lang="es-ES" sz="2400" dirty="0" smtClean="0">
                <a:latin typeface="Arial" panose="020B0604020202020204" pitchFamily="34" charset="0"/>
                <a:cs typeface="Arial" panose="020B0604020202020204" pitchFamily="34" charset="0"/>
              </a:rPr>
              <a:t>.</a:t>
            </a:r>
          </a:p>
          <a:p>
            <a:pPr algn="just"/>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El entrevistado debe sentir la conversación placentera y </a:t>
            </a:r>
            <a:r>
              <a:rPr lang="es-ES" sz="2400" dirty="0" smtClean="0">
                <a:latin typeface="Arial" panose="020B0604020202020204" pitchFamily="34" charset="0"/>
                <a:cs typeface="Arial" panose="020B0604020202020204" pitchFamily="34" charset="0"/>
              </a:rPr>
              <a:t>fructífera. </a:t>
            </a:r>
            <a:r>
              <a:rPr lang="es-ES" sz="2400" dirty="0">
                <a:latin typeface="Arial" panose="020B0604020202020204" pitchFamily="34" charset="0"/>
                <a:cs typeface="Arial" panose="020B0604020202020204" pitchFamily="34" charset="0"/>
              </a:rPr>
              <a:t>Superar las barreras </a:t>
            </a:r>
            <a:r>
              <a:rPr lang="es-ES" sz="2400" dirty="0" smtClean="0">
                <a:latin typeface="Arial" panose="020B0604020202020204" pitchFamily="34" charset="0"/>
                <a:cs typeface="Arial" panose="020B0604020202020204" pitchFamily="34" charset="0"/>
              </a:rPr>
              <a:t>psicológicas</a:t>
            </a:r>
            <a:endParaRPr lang="es-ES" sz="2400" dirty="0">
              <a:latin typeface="Arial" panose="020B0604020202020204" pitchFamily="34"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Debe comenzar por el establecimiento de una relación con el paciente de </a:t>
            </a:r>
            <a:r>
              <a:rPr lang="es-ES" sz="2400" dirty="0" smtClean="0">
                <a:latin typeface="Arial" panose="020B0604020202020204" pitchFamily="34" charset="0"/>
                <a:cs typeface="Arial" panose="020B0604020202020204" pitchFamily="34" charset="0"/>
              </a:rPr>
              <a:t>confianza, seguridad, simpatía, un clima </a:t>
            </a:r>
            <a:r>
              <a:rPr lang="es-ES" sz="2400" dirty="0">
                <a:latin typeface="Arial" panose="020B0604020202020204" pitchFamily="34" charset="0"/>
                <a:cs typeface="Arial" panose="020B0604020202020204" pitchFamily="34" charset="0"/>
              </a:rPr>
              <a:t>psicológico </a:t>
            </a:r>
            <a:r>
              <a:rPr lang="es-ES" sz="2400" dirty="0" smtClean="0">
                <a:latin typeface="Arial" panose="020B0604020202020204" pitchFamily="34" charset="0"/>
                <a:cs typeface="Arial" panose="020B0604020202020204" pitchFamily="34" charset="0"/>
              </a:rPr>
              <a:t>apropiado RAPPORT</a:t>
            </a:r>
            <a:endParaRPr lang="es-ES" sz="2400" dirty="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Debe </a:t>
            </a:r>
            <a:r>
              <a:rPr lang="es-ES" sz="2400" dirty="0">
                <a:latin typeface="Arial" panose="020B0604020202020204" pitchFamily="34" charset="0"/>
                <a:cs typeface="Arial" panose="020B0604020202020204" pitchFamily="34" charset="0"/>
              </a:rPr>
              <a:t>establecer una </a:t>
            </a:r>
            <a:r>
              <a:rPr lang="es-ES" sz="2400" b="1" u="sng" dirty="0">
                <a:latin typeface="Arial" panose="020B0604020202020204" pitchFamily="34" charset="0"/>
                <a:cs typeface="Arial" panose="020B0604020202020204" pitchFamily="34" charset="0"/>
              </a:rPr>
              <a:t>relación empática </a:t>
            </a:r>
            <a:r>
              <a:rPr lang="es-ES" sz="2400" dirty="0">
                <a:latin typeface="Arial" panose="020B0604020202020204" pitchFamily="34" charset="0"/>
                <a:cs typeface="Arial" panose="020B0604020202020204" pitchFamily="34" charset="0"/>
              </a:rPr>
              <a:t>(habilidad para recibir y decodificar los la comunicación afectiva del paciente, que le permiten comprender sus sentimientos, comprender sus estados emocionales desde su punto de vista </a:t>
            </a:r>
            <a:r>
              <a:rPr lang="es-ES" sz="2400" dirty="0" smtClean="0">
                <a:latin typeface="Arial" panose="020B0604020202020204" pitchFamily="34" charset="0"/>
                <a:cs typeface="Arial" panose="020B0604020202020204" pitchFamily="34" charset="0"/>
              </a:rPr>
              <a:t>.</a:t>
            </a:r>
          </a:p>
          <a:p>
            <a:pPr algn="just"/>
            <a:endParaRPr lang="es-ES" sz="24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4614" y="97956"/>
            <a:ext cx="1609859"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476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219450" y="1123950"/>
            <a:ext cx="6153150"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smtClean="0">
                <a:solidFill>
                  <a:schemeClr val="tx1"/>
                </a:solidFill>
                <a:latin typeface="Arial" panose="020B0604020202020204" pitchFamily="34" charset="0"/>
                <a:cs typeface="Arial" panose="020B0604020202020204" pitchFamily="34" charset="0"/>
              </a:rPr>
              <a:t>Elementos </a:t>
            </a:r>
            <a:r>
              <a:rPr lang="es-ES" sz="2800" b="1" dirty="0">
                <a:solidFill>
                  <a:schemeClr val="tx1"/>
                </a:solidFill>
                <a:latin typeface="Arial" panose="020B0604020202020204" pitchFamily="34" charset="0"/>
                <a:cs typeface="Arial" panose="020B0604020202020204" pitchFamily="34" charset="0"/>
              </a:rPr>
              <a:t>de la relación empática </a:t>
            </a:r>
            <a:endParaRPr lang="es-US" sz="2800" dirty="0">
              <a:solidFill>
                <a:schemeClr val="tx1"/>
              </a:solidFill>
            </a:endParaRPr>
          </a:p>
        </p:txBody>
      </p:sp>
      <p:sp>
        <p:nvSpPr>
          <p:cNvPr id="3" name="2 Rectángulo redondeado"/>
          <p:cNvSpPr/>
          <p:nvPr/>
        </p:nvSpPr>
        <p:spPr>
          <a:xfrm>
            <a:off x="1200150" y="4038600"/>
            <a:ext cx="2876550"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Personalizar </a:t>
            </a:r>
          </a:p>
          <a:p>
            <a:pPr algn="ctr"/>
            <a:r>
              <a:rPr lang="es-ES" sz="2400" b="1" dirty="0" smtClean="0">
                <a:solidFill>
                  <a:schemeClr val="tx1"/>
                </a:solidFill>
                <a:latin typeface="Arial" panose="020B0604020202020204" pitchFamily="34" charset="0"/>
                <a:cs typeface="Arial" panose="020B0604020202020204" pitchFamily="34" charset="0"/>
              </a:rPr>
              <a:t>la relación</a:t>
            </a:r>
            <a:endParaRPr lang="es-US" sz="2400" b="1" dirty="0">
              <a:solidFill>
                <a:schemeClr val="tx1"/>
              </a:solidFill>
            </a:endParaRPr>
          </a:p>
        </p:txBody>
      </p:sp>
      <p:cxnSp>
        <p:nvCxnSpPr>
          <p:cNvPr id="5" name="4 Conector recto de flecha"/>
          <p:cNvCxnSpPr/>
          <p:nvPr/>
        </p:nvCxnSpPr>
        <p:spPr>
          <a:xfrm flipH="1">
            <a:off x="3409950" y="2876550"/>
            <a:ext cx="2190751"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6076950" y="2876550"/>
            <a:ext cx="0"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6648450" y="2876550"/>
            <a:ext cx="1981200" cy="1009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redondeado"/>
          <p:cNvSpPr/>
          <p:nvPr/>
        </p:nvSpPr>
        <p:spPr>
          <a:xfrm>
            <a:off x="4652962" y="4038600"/>
            <a:ext cx="3162300"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Participación </a:t>
            </a:r>
          </a:p>
          <a:p>
            <a:pPr algn="ctr"/>
            <a:r>
              <a:rPr lang="es-ES" sz="2400" b="1" dirty="0" smtClean="0">
                <a:solidFill>
                  <a:schemeClr val="tx1"/>
                </a:solidFill>
                <a:latin typeface="Arial" panose="020B0604020202020204" pitchFamily="34" charset="0"/>
                <a:cs typeface="Arial" panose="020B0604020202020204" pitchFamily="34" charset="0"/>
              </a:rPr>
              <a:t>del otro</a:t>
            </a:r>
            <a:endParaRPr lang="es-US" b="1" dirty="0"/>
          </a:p>
        </p:txBody>
      </p:sp>
      <p:sp>
        <p:nvSpPr>
          <p:cNvPr id="11" name="10 Rectángulo redondeado"/>
          <p:cNvSpPr/>
          <p:nvPr/>
        </p:nvSpPr>
        <p:spPr>
          <a:xfrm>
            <a:off x="8305800" y="4076700"/>
            <a:ext cx="3095625" cy="156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Acercamiento </a:t>
            </a:r>
            <a:r>
              <a:rPr lang="es-ES" sz="2400" b="1" dirty="0">
                <a:solidFill>
                  <a:schemeClr val="tx1"/>
                </a:solidFill>
                <a:latin typeface="Arial" panose="020B0604020202020204" pitchFamily="34" charset="0"/>
                <a:cs typeface="Arial" panose="020B0604020202020204" pitchFamily="34" charset="0"/>
              </a:rPr>
              <a:t>afectivo</a:t>
            </a:r>
            <a:endParaRPr lang="es-US" sz="2400" dirty="0">
              <a:solidFill>
                <a:schemeClr val="tx1"/>
              </a:solidFill>
            </a:endParaRPr>
          </a:p>
        </p:txBody>
      </p:sp>
    </p:spTree>
    <p:extLst>
      <p:ext uri="{BB962C8B-B14F-4D97-AF65-F5344CB8AC3E}">
        <p14:creationId xmlns:p14="http://schemas.microsoft.com/office/powerpoint/2010/main" val="1890302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031" y="270457"/>
            <a:ext cx="11874321" cy="6001643"/>
          </a:xfrm>
          <a:prstGeom prst="rect">
            <a:avLst/>
          </a:prstGeom>
          <a:noFill/>
        </p:spPr>
        <p:txBody>
          <a:bodyPr wrap="square" rtlCol="0">
            <a:spAutoFit/>
          </a:bodyPr>
          <a:lstStyle/>
          <a:p>
            <a:pPr algn="just"/>
            <a:r>
              <a:rPr lang="es-ES" sz="2400" b="1" u="sng" dirty="0" smtClean="0">
                <a:solidFill>
                  <a:schemeClr val="bg2">
                    <a:lumMod val="50000"/>
                  </a:schemeClr>
                </a:solidFill>
                <a:latin typeface="Arial" panose="020B0604020202020204" pitchFamily="34" charset="0"/>
                <a:cs typeface="Arial" panose="020B0604020202020204" pitchFamily="34" charset="0"/>
              </a:rPr>
              <a:t>PARTE CENTRAL:</a:t>
            </a:r>
          </a:p>
          <a:p>
            <a:pPr algn="just"/>
            <a:r>
              <a:rPr lang="es-ES" sz="2400" dirty="0" smtClean="0">
                <a:latin typeface="Arial" panose="020B0604020202020204" pitchFamily="34" charset="0"/>
                <a:cs typeface="Arial" panose="020B0604020202020204" pitchFamily="34" charset="0"/>
              </a:rPr>
              <a:t>Se penetra en la relación medico-paciente, se pasa al motivo de la consulta</a:t>
            </a:r>
          </a:p>
          <a:p>
            <a:pPr algn="just"/>
            <a:r>
              <a:rPr lang="es-ES" sz="2400" dirty="0">
                <a:latin typeface="Arial" panose="020B0604020202020204" pitchFamily="34" charset="0"/>
                <a:cs typeface="Arial" panose="020B0604020202020204" pitchFamily="34" charset="0"/>
              </a:rPr>
              <a:t>en esta etapa el médico debe tener en cuenta el nivel sociocultural de la persona y cumplir con los siguientes requisitos: </a:t>
            </a:r>
            <a:endParaRPr lang="es-ES" sz="24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a:p>
            <a:pPr algn="just"/>
            <a:r>
              <a:rPr lang="es-ES" sz="2400" b="1" dirty="0">
                <a:solidFill>
                  <a:schemeClr val="bg2">
                    <a:lumMod val="50000"/>
                  </a:schemeClr>
                </a:solidFill>
                <a:latin typeface="Arial" panose="020B0604020202020204" pitchFamily="34" charset="0"/>
                <a:cs typeface="Arial" panose="020B0604020202020204" pitchFamily="34" charset="0"/>
              </a:rPr>
              <a:t>REQUISITOS A TENER EN CUENTA EN ESTA ETAPA</a:t>
            </a:r>
            <a:r>
              <a:rPr lang="es-ES" sz="2400" dirty="0">
                <a:solidFill>
                  <a:schemeClr val="bg2">
                    <a:lumMod val="50000"/>
                  </a:schemeClr>
                </a:solidFill>
                <a:latin typeface="Arial" panose="020B0604020202020204" pitchFamily="34" charset="0"/>
                <a:cs typeface="Arial" panose="020B0604020202020204" pitchFamily="34" charset="0"/>
              </a:rPr>
              <a:t>:</a:t>
            </a:r>
          </a:p>
          <a:p>
            <a:pPr algn="just"/>
            <a:r>
              <a:rPr lang="es-ES" sz="2400" dirty="0">
                <a:latin typeface="Arial" panose="020B0604020202020204" pitchFamily="34" charset="0"/>
                <a:cs typeface="Arial" panose="020B0604020202020204" pitchFamily="34" charset="0"/>
              </a:rPr>
              <a:t>a) Utilizar respuestas de tipo abierto</a:t>
            </a:r>
          </a:p>
          <a:p>
            <a:pPr algn="just"/>
            <a:r>
              <a:rPr lang="es-ES" sz="2400" dirty="0">
                <a:latin typeface="Arial" panose="020B0604020202020204" pitchFamily="34" charset="0"/>
                <a:cs typeface="Arial" panose="020B0604020202020204" pitchFamily="34" charset="0"/>
              </a:rPr>
              <a:t>b) Evitar hablar demasiado y aprender a escuchar sin interrumpir</a:t>
            </a:r>
          </a:p>
          <a:p>
            <a:pPr algn="just"/>
            <a:r>
              <a:rPr lang="es-ES" sz="2400" dirty="0">
                <a:latin typeface="Arial" panose="020B0604020202020204" pitchFamily="34" charset="0"/>
                <a:cs typeface="Arial" panose="020B0604020202020204" pitchFamily="34" charset="0"/>
              </a:rPr>
              <a:t>c) Emplear el silencio para provocar que el sujeto se exprese</a:t>
            </a:r>
          </a:p>
          <a:p>
            <a:pPr algn="just"/>
            <a:r>
              <a:rPr lang="es-ES" sz="2400" dirty="0">
                <a:latin typeface="Arial" panose="020B0604020202020204" pitchFamily="34" charset="0"/>
                <a:cs typeface="Arial" panose="020B0604020202020204" pitchFamily="34" charset="0"/>
              </a:rPr>
              <a:t>d) Mostar una actitud de aceptación</a:t>
            </a:r>
          </a:p>
          <a:p>
            <a:pPr algn="just"/>
            <a:r>
              <a:rPr lang="es-ES" sz="2400" dirty="0">
                <a:latin typeface="Arial" panose="020B0604020202020204" pitchFamily="34" charset="0"/>
                <a:cs typeface="Arial" panose="020B0604020202020204" pitchFamily="34" charset="0"/>
              </a:rPr>
              <a:t>e) Observar con atención a la persona para hacer una correcta interpretación del lenguaje verbal la expresividad y el lenguaje extra </a:t>
            </a:r>
            <a:r>
              <a:rPr lang="es-ES" sz="2400" dirty="0" smtClean="0">
                <a:latin typeface="Arial" panose="020B0604020202020204" pitchFamily="34" charset="0"/>
                <a:cs typeface="Arial" panose="020B0604020202020204" pitchFamily="34" charset="0"/>
              </a:rPr>
              <a:t>verbal</a:t>
            </a:r>
          </a:p>
          <a:p>
            <a:pPr algn="just"/>
            <a:endParaRPr lang="es-ES" sz="2400" dirty="0">
              <a:latin typeface="Arial" panose="020B0604020202020204" pitchFamily="34" charset="0"/>
              <a:cs typeface="Arial" panose="020B0604020202020204" pitchFamily="34" charset="0"/>
            </a:endParaRPr>
          </a:p>
          <a:p>
            <a:pPr algn="just"/>
            <a:r>
              <a:rPr lang="es-ES" sz="2400" b="1" u="sng" dirty="0" smtClean="0">
                <a:solidFill>
                  <a:schemeClr val="bg2">
                    <a:lumMod val="50000"/>
                  </a:schemeClr>
                </a:solidFill>
                <a:latin typeface="Arial" panose="020B0604020202020204" pitchFamily="34" charset="0"/>
                <a:cs typeface="Arial" panose="020B0604020202020204" pitchFamily="34" charset="0"/>
              </a:rPr>
              <a:t>CONCLUSIÓN:</a:t>
            </a:r>
            <a:r>
              <a:rPr lang="es-ES" sz="2400" dirty="0" smtClean="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Se hace un resumen de la entrevista por el médico se le expresa la gratitud por la información recibida, deja claro el compromiso del medico por solucionar el problema, se le pide al sujeto si desea añadir algo más </a:t>
            </a:r>
          </a:p>
        </p:txBody>
      </p:sp>
    </p:spTree>
    <p:extLst>
      <p:ext uri="{BB962C8B-B14F-4D97-AF65-F5344CB8AC3E}">
        <p14:creationId xmlns:p14="http://schemas.microsoft.com/office/powerpoint/2010/main" val="3097990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3488" y="419417"/>
            <a:ext cx="11638208" cy="6370975"/>
          </a:xfrm>
          <a:prstGeom prst="rect">
            <a:avLst/>
          </a:prstGeom>
          <a:noFill/>
        </p:spPr>
        <p:txBody>
          <a:bodyPr wrap="square" rtlCol="0">
            <a:spAutoFit/>
          </a:bodyPr>
          <a:lstStyle/>
          <a:p>
            <a:pPr algn="ctr"/>
            <a:r>
              <a:rPr lang="es-ES" sz="2400" b="1" dirty="0">
                <a:solidFill>
                  <a:schemeClr val="bg2">
                    <a:lumMod val="50000"/>
                  </a:schemeClr>
                </a:solidFill>
                <a:latin typeface="Arial" panose="020B0604020202020204" pitchFamily="34" charset="0"/>
                <a:cs typeface="Arial" panose="020B0604020202020204" pitchFamily="34" charset="0"/>
              </a:rPr>
              <a:t>ALGUNOS REQUISITOS Y HABILIDADES PARA ENTREVISTAR CON </a:t>
            </a:r>
            <a:r>
              <a:rPr lang="es-ES" sz="2400" b="1" dirty="0" smtClean="0">
                <a:solidFill>
                  <a:schemeClr val="bg2">
                    <a:lumMod val="50000"/>
                  </a:schemeClr>
                </a:solidFill>
                <a:latin typeface="Arial" panose="020B0604020202020204" pitchFamily="34" charset="0"/>
                <a:cs typeface="Arial" panose="020B0604020202020204" pitchFamily="34" charset="0"/>
              </a:rPr>
              <a:t>EFECTIVIDAD </a:t>
            </a:r>
            <a:endParaRPr lang="es-ES" sz="2400" dirty="0">
              <a:latin typeface="Arial" panose="020B0604020202020204" pitchFamily="34" charset="0"/>
              <a:cs typeface="Arial" panose="020B0604020202020204" pitchFamily="34" charset="0"/>
            </a:endParaRPr>
          </a:p>
          <a:p>
            <a:r>
              <a:rPr lang="es-ES" b="1" dirty="0"/>
              <a:t>-</a:t>
            </a:r>
            <a:r>
              <a:rPr lang="es-ES" sz="2000" b="1" dirty="0">
                <a:latin typeface="Arial" panose="020B0604020202020204" pitchFamily="34" charset="0"/>
                <a:cs typeface="Arial" panose="020B0604020202020204" pitchFamily="34" charset="0"/>
              </a:rPr>
              <a:t>EL LOCAL</a:t>
            </a:r>
            <a:r>
              <a:rPr lang="es-ES" sz="2000" dirty="0">
                <a:latin typeface="Arial" panose="020B0604020202020204" pitchFamily="34" charset="0"/>
                <a:cs typeface="Arial" panose="020B0604020202020204" pitchFamily="34" charset="0"/>
              </a:rPr>
              <a:t>: debe propiciar un ambiente agradable, organizado, limpio adecuada ventilación e iluminación</a:t>
            </a:r>
          </a:p>
          <a:p>
            <a:r>
              <a:rPr lang="es-ES" sz="2000" dirty="0">
                <a:latin typeface="Arial" panose="020B0604020202020204" pitchFamily="34" charset="0"/>
                <a:cs typeface="Arial" panose="020B0604020202020204" pitchFamily="34" charset="0"/>
              </a:rPr>
              <a:t>-</a:t>
            </a:r>
            <a:r>
              <a:rPr lang="es-ES" sz="2000" b="1" dirty="0">
                <a:latin typeface="Arial" panose="020B0604020202020204" pitchFamily="34" charset="0"/>
                <a:cs typeface="Arial" panose="020B0604020202020204" pitchFamily="34" charset="0"/>
              </a:rPr>
              <a:t>EL MÉDICO</a:t>
            </a:r>
            <a:r>
              <a:rPr lang="es-ES" sz="2000" dirty="0">
                <a:latin typeface="Arial" panose="020B0604020202020204" pitchFamily="34" charset="0"/>
                <a:cs typeface="Arial" panose="020B0604020202020204" pitchFamily="34" charset="0"/>
              </a:rPr>
              <a:t>: debe poseer cualidades y actitudes deseables entre ellas</a:t>
            </a:r>
          </a:p>
          <a:p>
            <a:r>
              <a:rPr lang="es-ES" sz="2000" dirty="0">
                <a:latin typeface="Arial" panose="020B0604020202020204" pitchFamily="34" charset="0"/>
                <a:cs typeface="Arial" panose="020B0604020202020204" pitchFamily="34" charset="0"/>
              </a:rPr>
              <a:t>-la seriedad, la seguridad y el aplomo</a:t>
            </a:r>
          </a:p>
          <a:p>
            <a:r>
              <a:rPr lang="es-ES" sz="2000" dirty="0">
                <a:latin typeface="Arial" panose="020B0604020202020204" pitchFamily="34" charset="0"/>
                <a:cs typeface="Arial" panose="020B0604020202020204" pitchFamily="34" charset="0"/>
              </a:rPr>
              <a:t>-el hablar pausado, dicción clara, el aplomo</a:t>
            </a:r>
          </a:p>
          <a:p>
            <a:r>
              <a:rPr lang="es-ES" sz="2000" dirty="0">
                <a:latin typeface="Arial" panose="020B0604020202020204" pitchFamily="34" charset="0"/>
                <a:cs typeface="Arial" panose="020B0604020202020204" pitchFamily="34" charset="0"/>
              </a:rPr>
              <a:t>-actitud cordial y afectuosa, el humor</a:t>
            </a:r>
          </a:p>
          <a:p>
            <a:r>
              <a:rPr lang="es-ES" sz="2000" dirty="0">
                <a:latin typeface="Arial" panose="020B0604020202020204" pitchFamily="34" charset="0"/>
                <a:cs typeface="Arial" panose="020B0604020202020204" pitchFamily="34" charset="0"/>
              </a:rPr>
              <a:t>-capacidad de inspirar confianza y simpatía</a:t>
            </a:r>
          </a:p>
          <a:p>
            <a:r>
              <a:rPr lang="es-ES" sz="2000" dirty="0">
                <a:latin typeface="Arial" panose="020B0604020202020204" pitchFamily="34" charset="0"/>
                <a:cs typeface="Arial" panose="020B0604020202020204" pitchFamily="34" charset="0"/>
              </a:rPr>
              <a:t>-interés sincero, humanismo</a:t>
            </a:r>
          </a:p>
          <a:p>
            <a:pPr algn="just"/>
            <a:r>
              <a:rPr lang="es-ES" sz="2000" dirty="0">
                <a:latin typeface="Arial" panose="020B0604020202020204" pitchFamily="34" charset="0"/>
                <a:cs typeface="Arial" panose="020B0604020202020204" pitchFamily="34" charset="0"/>
              </a:rPr>
              <a:t>-ser natural, sencillo, cooperativo y no imponerse</a:t>
            </a:r>
          </a:p>
          <a:p>
            <a:r>
              <a:rPr lang="es-ES" sz="2000" dirty="0">
                <a:latin typeface="Arial" panose="020B0604020202020204" pitchFamily="34" charset="0"/>
                <a:cs typeface="Arial" panose="020B0604020202020204" pitchFamily="34" charset="0"/>
              </a:rPr>
              <a:t>-evaluar los hechos de forma objetiva, sin prejuicios</a:t>
            </a:r>
          </a:p>
          <a:p>
            <a:r>
              <a:rPr lang="es-ES" sz="2000" dirty="0">
                <a:latin typeface="Arial" panose="020B0604020202020204" pitchFamily="34" charset="0"/>
                <a:cs typeface="Arial" panose="020B0604020202020204" pitchFamily="34" charset="0"/>
              </a:rPr>
              <a:t>-no mostrar sorpresa, emoción, contrariedad ante los hechos revelados</a:t>
            </a:r>
          </a:p>
          <a:p>
            <a:r>
              <a:rPr lang="es-ES" sz="2000" dirty="0">
                <a:latin typeface="Arial" panose="020B0604020202020204" pitchFamily="34" charset="0"/>
                <a:cs typeface="Arial" panose="020B0604020202020204" pitchFamily="34" charset="0"/>
              </a:rPr>
              <a:t>-evitar los sermones, las críticas o censuras</a:t>
            </a:r>
          </a:p>
          <a:p>
            <a:r>
              <a:rPr lang="es-ES" sz="2000" dirty="0">
                <a:latin typeface="Arial" panose="020B0604020202020204" pitchFamily="34" charset="0"/>
                <a:cs typeface="Arial" panose="020B0604020202020204" pitchFamily="34" charset="0"/>
              </a:rPr>
              <a:t>-adoptar una actitud justa</a:t>
            </a:r>
          </a:p>
          <a:p>
            <a:r>
              <a:rPr lang="es-ES" sz="2000" dirty="0">
                <a:latin typeface="Arial" panose="020B0604020202020204" pitchFamily="34" charset="0"/>
                <a:cs typeface="Arial" panose="020B0604020202020204" pitchFamily="34" charset="0"/>
              </a:rPr>
              <a:t>-no interrumpir al entrevistado injustificadamente</a:t>
            </a:r>
          </a:p>
          <a:p>
            <a:r>
              <a:rPr lang="es-ES" sz="2000" dirty="0">
                <a:latin typeface="Arial" panose="020B0604020202020204" pitchFamily="34" charset="0"/>
                <a:cs typeface="Arial" panose="020B0604020202020204" pitchFamily="34" charset="0"/>
              </a:rPr>
              <a:t>-tratar situaciones intimas con mucho tacto y delicadeza</a:t>
            </a:r>
          </a:p>
          <a:p>
            <a:r>
              <a:rPr lang="es-ES" sz="2000" dirty="0" smtClean="0">
                <a:latin typeface="Arial" panose="020B0604020202020204" pitchFamily="34" charset="0"/>
                <a:cs typeface="Arial" panose="020B0604020202020204" pitchFamily="34" charset="0"/>
              </a:rPr>
              <a:t>-respetar la confidencialidad y la confiabilidad</a:t>
            </a: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-tener en cuenta las características socioculturales de la persona</a:t>
            </a:r>
          </a:p>
          <a:p>
            <a:r>
              <a:rPr lang="es-ES" sz="2000" dirty="0">
                <a:latin typeface="Arial" panose="020B0604020202020204" pitchFamily="34" charset="0"/>
                <a:cs typeface="Arial" panose="020B0604020202020204" pitchFamily="34" charset="0"/>
              </a:rPr>
              <a:t>-capacidad de autoevaluarse permanentemente y reflexionar sobre sus desaciertos</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471" y="3285709"/>
            <a:ext cx="1430271"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602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5910" y="916013"/>
            <a:ext cx="8989453" cy="5201424"/>
          </a:xfrm>
          <a:prstGeom prst="rect">
            <a:avLst/>
          </a:prstGeom>
          <a:noFill/>
        </p:spPr>
        <p:txBody>
          <a:bodyPr wrap="square" rtlCol="0">
            <a:spAutoFit/>
          </a:bodyPr>
          <a:lstStyle/>
          <a:p>
            <a:pPr algn="ctr"/>
            <a:r>
              <a:rPr lang="es-ES" sz="2400" b="1" dirty="0" smtClean="0">
                <a:solidFill>
                  <a:schemeClr val="bg2">
                    <a:lumMod val="50000"/>
                  </a:schemeClr>
                </a:solidFill>
                <a:latin typeface="Arial" panose="020B0604020202020204" pitchFamily="34" charset="0"/>
                <a:cs typeface="Arial" panose="020B0604020202020204" pitchFamily="34" charset="0"/>
              </a:rPr>
              <a:t>IMPORTANTE</a:t>
            </a:r>
          </a:p>
          <a:p>
            <a:pPr algn="just"/>
            <a:r>
              <a:rPr lang="es-ES" sz="2400" dirty="0" smtClean="0">
                <a:latin typeface="Arial" panose="020B0604020202020204" pitchFamily="34" charset="0"/>
                <a:cs typeface="Arial" panose="020B0604020202020204" pitchFamily="34" charset="0"/>
              </a:rPr>
              <a:t>1</a:t>
            </a:r>
            <a:r>
              <a:rPr lang="es-ES" sz="2400" dirty="0">
                <a:latin typeface="Arial" panose="020B0604020202020204" pitchFamily="34" charset="0"/>
                <a:cs typeface="Arial" panose="020B0604020202020204" pitchFamily="34" charset="0"/>
              </a:rPr>
              <a:t>.-</a:t>
            </a:r>
            <a:r>
              <a:rPr lang="es-ES" sz="2400" b="1" u="sng" dirty="0">
                <a:latin typeface="Arial" panose="020B0604020202020204" pitchFamily="34" charset="0"/>
                <a:cs typeface="Arial" panose="020B0604020202020204" pitchFamily="34" charset="0"/>
              </a:rPr>
              <a:t>Mirada atenta y observadora</a:t>
            </a:r>
            <a:r>
              <a:rPr lang="es-ES" sz="2400" dirty="0">
                <a:latin typeface="Arial" panose="020B0604020202020204" pitchFamily="34" charset="0"/>
                <a:cs typeface="Arial" panose="020B0604020202020204" pitchFamily="34" charset="0"/>
              </a:rPr>
              <a:t>: para hacer una correcta interpretación del lenguaje verbal y extraverbal, debe observar los signos sutiles, su estado de ánimo, su expresión, su </a:t>
            </a:r>
            <a:r>
              <a:rPr lang="es-ES" sz="2400" dirty="0" smtClean="0">
                <a:latin typeface="Arial" panose="020B0604020202020204" pitchFamily="34" charset="0"/>
                <a:cs typeface="Arial" panose="020B0604020202020204" pitchFamily="34" charset="0"/>
              </a:rPr>
              <a:t>gestualidad</a:t>
            </a:r>
          </a:p>
          <a:p>
            <a:pPr algn="just"/>
            <a:endParaRPr lang="es-ES" sz="2400" dirty="0">
              <a:latin typeface="Arial" panose="020B0604020202020204" pitchFamily="34" charset="0"/>
              <a:cs typeface="Arial" panose="020B0604020202020204" pitchFamily="34" charset="0"/>
            </a:endParaRPr>
          </a:p>
          <a:p>
            <a:pPr algn="just"/>
            <a:r>
              <a:rPr lang="es-ES" sz="2400" b="1" u="sng" dirty="0">
                <a:latin typeface="Arial" panose="020B0604020202020204" pitchFamily="34" charset="0"/>
                <a:cs typeface="Arial" panose="020B0604020202020204" pitchFamily="34" charset="0"/>
              </a:rPr>
              <a:t>2.-Escucha activa: </a:t>
            </a:r>
            <a:r>
              <a:rPr lang="es-ES" sz="2400" dirty="0">
                <a:latin typeface="Arial" panose="020B0604020202020204" pitchFamily="34" charset="0"/>
                <a:cs typeface="Arial" panose="020B0604020202020204" pitchFamily="34" charset="0"/>
              </a:rPr>
              <a:t>Percepción lo más exacto posible de lo que el otro dice o hace durante la comunicación, lo que se asume como comunicación no verbal </a:t>
            </a:r>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r>
              <a:rPr lang="es-ES" sz="2400" b="1" u="sng" dirty="0" smtClean="0">
                <a:latin typeface="Arial" panose="020B0604020202020204" pitchFamily="34" charset="0"/>
                <a:cs typeface="Arial" panose="020B0604020202020204" pitchFamily="34" charset="0"/>
              </a:rPr>
              <a:t>El </a:t>
            </a:r>
            <a:r>
              <a:rPr lang="es-ES" sz="2400" b="1" u="sng" dirty="0">
                <a:latin typeface="Arial" panose="020B0604020202020204" pitchFamily="34" charset="0"/>
                <a:cs typeface="Arial" panose="020B0604020202020204" pitchFamily="34" charset="0"/>
              </a:rPr>
              <a:t>arte de </a:t>
            </a:r>
            <a:r>
              <a:rPr lang="es-ES" sz="2400" b="1" u="sng" dirty="0" smtClean="0">
                <a:latin typeface="Arial" panose="020B0604020202020204" pitchFamily="34" charset="0"/>
                <a:cs typeface="Arial" panose="020B0604020202020204" pitchFamily="34" charset="0"/>
              </a:rPr>
              <a:t>escuchar:</a:t>
            </a:r>
            <a:r>
              <a:rPr lang="es-ES" sz="2400" b="1"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ayuda </a:t>
            </a:r>
            <a:r>
              <a:rPr lang="es-ES" sz="2400" dirty="0">
                <a:latin typeface="Arial" panose="020B0604020202020204" pitchFamily="34" charset="0"/>
                <a:cs typeface="Arial" panose="020B0604020202020204" pitchFamily="34" charset="0"/>
              </a:rPr>
              <a:t>a que el entrevistado se sienta libre para contar su </a:t>
            </a:r>
            <a:r>
              <a:rPr lang="es-ES" sz="2400" dirty="0" smtClean="0">
                <a:latin typeface="Arial" panose="020B0604020202020204" pitchFamily="34" charset="0"/>
                <a:cs typeface="Arial" panose="020B0604020202020204" pitchFamily="34" charset="0"/>
              </a:rPr>
              <a:t>problema, emplee actitudes positivas, escuche de forma atenta</a:t>
            </a:r>
          </a:p>
          <a:p>
            <a:pPr algn="just"/>
            <a:endParaRPr lang="es-ES" sz="2000" dirty="0" smtClean="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9584905" y="3205985"/>
            <a:ext cx="2298391" cy="3310415"/>
          </a:xfrm>
          <a:prstGeom prst="rect">
            <a:avLst/>
          </a:prstGeom>
        </p:spPr>
      </p:pic>
    </p:spTree>
    <p:extLst>
      <p:ext uri="{BB962C8B-B14F-4D97-AF65-F5344CB8AC3E}">
        <p14:creationId xmlns:p14="http://schemas.microsoft.com/office/powerpoint/2010/main" val="197105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67250" y="76108"/>
            <a:ext cx="7259805" cy="849309"/>
          </a:xfrm>
        </p:spPr>
        <p:txBody>
          <a:bodyPr/>
          <a:lstStyle/>
          <a:p>
            <a:pPr marL="182880" indent="0" algn="ctr">
              <a:buNone/>
            </a:pPr>
            <a:r>
              <a:rPr lang="es-ES" sz="2800" u="sng" dirty="0">
                <a:solidFill>
                  <a:schemeClr val="bg2">
                    <a:lumMod val="50000"/>
                  </a:schemeClr>
                </a:solidFill>
                <a:latin typeface="Arial" panose="020B0604020202020204" pitchFamily="34" charset="0"/>
                <a:cs typeface="Arial" panose="020B0604020202020204" pitchFamily="34" charset="0"/>
              </a:rPr>
              <a:t>E</a:t>
            </a:r>
            <a:r>
              <a:rPr lang="es-ES" sz="2800" u="sng" dirty="0" smtClean="0">
                <a:solidFill>
                  <a:schemeClr val="bg2">
                    <a:lumMod val="50000"/>
                  </a:schemeClr>
                </a:solidFill>
                <a:latin typeface="Arial" panose="020B0604020202020204" pitchFamily="34" charset="0"/>
                <a:cs typeface="Arial" panose="020B0604020202020204" pitchFamily="34" charset="0"/>
              </a:rPr>
              <a:t>lementos </a:t>
            </a:r>
            <a:r>
              <a:rPr lang="es-ES" sz="2800" u="sng" dirty="0">
                <a:solidFill>
                  <a:schemeClr val="bg2">
                    <a:lumMod val="50000"/>
                  </a:schemeClr>
                </a:solidFill>
                <a:latin typeface="Arial" panose="020B0604020202020204" pitchFamily="34" charset="0"/>
                <a:cs typeface="Arial" panose="020B0604020202020204" pitchFamily="34" charset="0"/>
              </a:rPr>
              <a:t>que la facilitan:</a:t>
            </a:r>
            <a:r>
              <a:rPr lang="es-ES" u="sng" dirty="0">
                <a:latin typeface="Arial" panose="020B0604020202020204" pitchFamily="34" charset="0"/>
                <a:cs typeface="Arial" panose="020B0604020202020204" pitchFamily="34" charset="0"/>
              </a:rPr>
              <a:t/>
            </a:r>
            <a:br>
              <a:rPr lang="es-ES" u="sng" dirty="0">
                <a:latin typeface="Arial" panose="020B0604020202020204" pitchFamily="34" charset="0"/>
                <a:cs typeface="Arial" panose="020B0604020202020204" pitchFamily="34" charset="0"/>
              </a:rPr>
            </a:br>
            <a:endParaRPr lang="es-ES" dirty="0"/>
          </a:p>
        </p:txBody>
      </p:sp>
      <p:sp>
        <p:nvSpPr>
          <p:cNvPr id="3" name="2 Subtítulo"/>
          <p:cNvSpPr>
            <a:spLocks noGrp="1"/>
          </p:cNvSpPr>
          <p:nvPr>
            <p:ph type="subTitle" idx="1"/>
          </p:nvPr>
        </p:nvSpPr>
        <p:spPr>
          <a:xfrm>
            <a:off x="683046" y="1002535"/>
            <a:ext cx="10547331" cy="4792958"/>
          </a:xfrm>
        </p:spPr>
        <p:txBody>
          <a:bodyPr>
            <a:normAutofit fontScale="47500" lnSpcReduction="20000"/>
          </a:bodyPr>
          <a:lstStyle/>
          <a:p>
            <a:pPr algn="just">
              <a:lnSpc>
                <a:spcPct val="120000"/>
              </a:lnSpc>
            </a:pPr>
            <a:r>
              <a:rPr lang="es-ES" sz="5600" dirty="0" smtClean="0">
                <a:latin typeface="Arial" panose="020B0604020202020204" pitchFamily="34" charset="0"/>
                <a:cs typeface="Arial" panose="020B0604020202020204" pitchFamily="34" charset="0"/>
              </a:rPr>
              <a:t>-</a:t>
            </a:r>
            <a:r>
              <a:rPr lang="es-ES" sz="5900" dirty="0">
                <a:solidFill>
                  <a:schemeClr val="tx1"/>
                </a:solidFill>
                <a:latin typeface="Arial" panose="020B0604020202020204" pitchFamily="34" charset="0"/>
                <a:cs typeface="Arial" panose="020B0604020202020204" pitchFamily="34" charset="0"/>
              </a:rPr>
              <a:t>Inste a su paciente a seguir hablando usando empatía reflexiva con frases como: “le comprendo”, “por supuesto”, “claro está”</a:t>
            </a:r>
          </a:p>
          <a:p>
            <a:pPr algn="just">
              <a:lnSpc>
                <a:spcPct val="120000"/>
              </a:lnSpc>
            </a:pPr>
            <a:r>
              <a:rPr lang="es-ES" sz="5900" dirty="0">
                <a:solidFill>
                  <a:schemeClr val="tx1"/>
                </a:solidFill>
                <a:latin typeface="Arial" panose="020B0604020202020204" pitchFamily="34" charset="0"/>
                <a:cs typeface="Arial" panose="020B0604020202020204" pitchFamily="34" charset="0"/>
              </a:rPr>
              <a:t>-Use gestos de concentración: mano en la barbilla, sacarse las gafas, mover afirmativamente la cabeza, contacto visual constante, dedo en la sien.</a:t>
            </a:r>
          </a:p>
          <a:p>
            <a:pPr algn="just">
              <a:lnSpc>
                <a:spcPct val="120000"/>
              </a:lnSpc>
            </a:pPr>
            <a:r>
              <a:rPr lang="es-ES" sz="5900" dirty="0">
                <a:solidFill>
                  <a:schemeClr val="tx1"/>
                </a:solidFill>
                <a:latin typeface="Arial" panose="020B0604020202020204" pitchFamily="34" charset="0"/>
                <a:cs typeface="Arial" panose="020B0604020202020204" pitchFamily="34" charset="0"/>
              </a:rPr>
              <a:t>-Use el </a:t>
            </a:r>
            <a:r>
              <a:rPr lang="es-ES" sz="5900" dirty="0" smtClean="0">
                <a:solidFill>
                  <a:schemeClr val="tx1"/>
                </a:solidFill>
                <a:latin typeface="Arial" panose="020B0604020202020204" pitchFamily="34" charset="0"/>
                <a:cs typeface="Arial" panose="020B0604020202020204" pitchFamily="34" charset="0"/>
              </a:rPr>
              <a:t>silencio.</a:t>
            </a:r>
            <a:endParaRPr lang="es-ES" sz="5900" dirty="0">
              <a:solidFill>
                <a:schemeClr val="tx1"/>
              </a:solidFill>
              <a:latin typeface="Arial" panose="020B0604020202020204" pitchFamily="34" charset="0"/>
              <a:cs typeface="Arial" panose="020B0604020202020204" pitchFamily="34" charset="0"/>
            </a:endParaRPr>
          </a:p>
          <a:p>
            <a:pPr algn="just">
              <a:lnSpc>
                <a:spcPct val="120000"/>
              </a:lnSpc>
            </a:pPr>
            <a:r>
              <a:rPr lang="es-ES" sz="5900" dirty="0">
                <a:solidFill>
                  <a:schemeClr val="tx1"/>
                </a:solidFill>
                <a:latin typeface="Arial" panose="020B0604020202020204" pitchFamily="34" charset="0"/>
                <a:cs typeface="Arial" panose="020B0604020202020204" pitchFamily="34" charset="0"/>
              </a:rPr>
              <a:t> -Percepción de los estados de ánimo y sentimiento: </a:t>
            </a:r>
            <a:r>
              <a:rPr lang="es-ES" sz="5900" dirty="0" smtClean="0">
                <a:solidFill>
                  <a:schemeClr val="tx1"/>
                </a:solidFill>
                <a:latin typeface="Arial" panose="020B0604020202020204" pitchFamily="34" charset="0"/>
                <a:cs typeface="Arial" panose="020B0604020202020204" pitchFamily="34" charset="0"/>
              </a:rPr>
              <a:t>          Estados </a:t>
            </a:r>
            <a:r>
              <a:rPr lang="es-ES" sz="5900" dirty="0">
                <a:solidFill>
                  <a:schemeClr val="tx1"/>
                </a:solidFill>
                <a:latin typeface="Arial" panose="020B0604020202020204" pitchFamily="34" charset="0"/>
                <a:cs typeface="Arial" panose="020B0604020202020204" pitchFamily="34" charset="0"/>
              </a:rPr>
              <a:t>emocionales (tristeza, ansiedad, cansancio, aburrimiento, desinterés) expresados de forma no verbal</a:t>
            </a:r>
          </a:p>
          <a:p>
            <a:pPr>
              <a:lnSpc>
                <a:spcPct val="120000"/>
              </a:lnSpc>
            </a:pPr>
            <a:endParaRPr lang="es-ES" sz="5900" dirty="0">
              <a:solidFill>
                <a:schemeClr val="tx1"/>
              </a:solidFill>
            </a:endParaRPr>
          </a:p>
        </p:txBody>
      </p:sp>
    </p:spTree>
    <p:extLst>
      <p:ext uri="{BB962C8B-B14F-4D97-AF65-F5344CB8AC3E}">
        <p14:creationId xmlns:p14="http://schemas.microsoft.com/office/powerpoint/2010/main" val="3736160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943" y="1033403"/>
            <a:ext cx="8371265" cy="4154984"/>
          </a:xfrm>
          <a:prstGeom prst="rect">
            <a:avLst/>
          </a:prstGeom>
          <a:noFill/>
        </p:spPr>
        <p:txBody>
          <a:bodyPr wrap="square" rtlCol="0">
            <a:spAutoFit/>
          </a:bodyPr>
          <a:lstStyle/>
          <a:p>
            <a:pPr algn="ctr"/>
            <a:r>
              <a:rPr lang="es-ES" sz="2400" dirty="0" smtClean="0">
                <a:latin typeface="Arial" panose="020B0604020202020204" pitchFamily="34" charset="0"/>
                <a:cs typeface="Arial" panose="020B0604020202020204" pitchFamily="34" charset="0"/>
              </a:rPr>
              <a:t>      </a:t>
            </a:r>
            <a:r>
              <a:rPr lang="es-ES" sz="2400" dirty="0" smtClean="0">
                <a:solidFill>
                  <a:schemeClr val="bg2">
                    <a:lumMod val="50000"/>
                  </a:schemeClr>
                </a:solidFill>
                <a:latin typeface="Arial" panose="020B0604020202020204" pitchFamily="34" charset="0"/>
                <a:cs typeface="Arial" panose="020B0604020202020204" pitchFamily="34" charset="0"/>
              </a:rPr>
              <a:t>CONSEJOS </a:t>
            </a:r>
            <a:r>
              <a:rPr lang="es-ES" sz="2400" dirty="0">
                <a:solidFill>
                  <a:schemeClr val="bg2">
                    <a:lumMod val="50000"/>
                  </a:schemeClr>
                </a:solidFill>
                <a:latin typeface="Arial" panose="020B0604020202020204" pitchFamily="34" charset="0"/>
                <a:cs typeface="Arial" panose="020B0604020202020204" pitchFamily="34" charset="0"/>
              </a:rPr>
              <a:t>PARA UNA BUENA ENTREVISTA:</a:t>
            </a:r>
          </a:p>
          <a:p>
            <a:pPr algn="just"/>
            <a:r>
              <a:rPr lang="es-ES" sz="2400" b="1" dirty="0">
                <a:latin typeface="Arial" panose="020B0604020202020204" pitchFamily="34" charset="0"/>
                <a:cs typeface="Arial" panose="020B0604020202020204" pitchFamily="34" charset="0"/>
              </a:rPr>
              <a:t>Saber escuchar</a:t>
            </a:r>
            <a:r>
              <a:rPr lang="es-ES" sz="2400" dirty="0">
                <a:latin typeface="Arial" panose="020B0604020202020204" pitchFamily="34" charset="0"/>
                <a:cs typeface="Arial" panose="020B0604020202020204" pitchFamily="34" charset="0"/>
              </a:rPr>
              <a:t>: No interrumpir al entrevistado, discutir o criticar sus opiniones, ni siquiera las equivocadas.</a:t>
            </a:r>
          </a:p>
          <a:p>
            <a:pPr algn="just"/>
            <a:r>
              <a:rPr lang="es-ES" sz="2400" b="1" dirty="0">
                <a:latin typeface="Arial" panose="020B0604020202020204" pitchFamily="34" charset="0"/>
                <a:cs typeface="Arial" panose="020B0604020202020204" pitchFamily="34" charset="0"/>
              </a:rPr>
              <a:t>Saber conversar</a:t>
            </a:r>
            <a:r>
              <a:rPr lang="es-ES" sz="2400" dirty="0">
                <a:latin typeface="Arial" panose="020B0604020202020204" pitchFamily="34" charset="0"/>
                <a:cs typeface="Arial" panose="020B0604020202020204" pitchFamily="34" charset="0"/>
              </a:rPr>
              <a:t>: emplear lenguaje claro y apropiado a la mentalidad y cultura del entrevistado.</a:t>
            </a:r>
          </a:p>
          <a:p>
            <a:pPr algn="just"/>
            <a:r>
              <a:rPr lang="es-ES" sz="2400" b="1" dirty="0">
                <a:latin typeface="Arial" panose="020B0604020202020204" pitchFamily="34" charset="0"/>
                <a:cs typeface="Arial" panose="020B0604020202020204" pitchFamily="34" charset="0"/>
              </a:rPr>
              <a:t>Saber aconsejar</a:t>
            </a:r>
            <a:r>
              <a:rPr lang="es-ES" sz="2400" dirty="0">
                <a:latin typeface="Arial" panose="020B0604020202020204" pitchFamily="34" charset="0"/>
                <a:cs typeface="Arial" panose="020B0604020202020204" pitchFamily="34" charset="0"/>
              </a:rPr>
              <a:t>: no aportar soluciones procure que la respuesta sea hallada por el entrevistado.</a:t>
            </a:r>
          </a:p>
          <a:p>
            <a:pPr algn="just"/>
            <a:r>
              <a:rPr lang="es-ES" sz="2400" b="1" dirty="0">
                <a:latin typeface="Arial" panose="020B0604020202020204" pitchFamily="34" charset="0"/>
                <a:cs typeface="Arial" panose="020B0604020202020204" pitchFamily="34" charset="0"/>
              </a:rPr>
              <a:t>Mantenga atención a la conducta extra verbal </a:t>
            </a:r>
            <a:r>
              <a:rPr lang="es-ES" sz="2400" dirty="0">
                <a:latin typeface="Arial" panose="020B0604020202020204" pitchFamily="34" charset="0"/>
                <a:cs typeface="Arial" panose="020B0604020202020204" pitchFamily="34" charset="0"/>
              </a:rPr>
              <a:t>del otro y en la suya propia, pues esta puede suministrar información importante.    </a:t>
            </a:r>
          </a:p>
          <a:p>
            <a:pPr algn="just"/>
            <a:endParaRPr lang="es-ES" sz="24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208" y="952688"/>
            <a:ext cx="3601792" cy="431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240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sz="quarter" idx="13"/>
          </p:nvPr>
        </p:nvSpPr>
        <p:spPr>
          <a:xfrm rot="20683306">
            <a:off x="742940" y="1788285"/>
            <a:ext cx="10515600" cy="3000778"/>
          </a:xfrm>
          <a:ln w="57150">
            <a:solidFill>
              <a:srgbClr val="00B0F0"/>
            </a:solidFill>
          </a:ln>
        </p:spPr>
        <p:txBody>
          <a:bodyPr>
            <a:normAutofit/>
          </a:bodyPr>
          <a:lstStyle/>
          <a:p>
            <a:pPr algn="ctr">
              <a:buFontTx/>
              <a:buNone/>
            </a:pPr>
            <a:r>
              <a:rPr lang="es-ES" dirty="0" smtClean="0"/>
              <a:t> </a:t>
            </a:r>
          </a:p>
          <a:p>
            <a:pPr algn="ctr">
              <a:buFontTx/>
              <a:buNone/>
            </a:pPr>
            <a:endParaRPr lang="es-ES" dirty="0"/>
          </a:p>
          <a:p>
            <a:pPr algn="ctr">
              <a:buFontTx/>
              <a:buNone/>
            </a:pPr>
            <a:r>
              <a:rPr lang="es-ES" dirty="0" smtClean="0"/>
              <a:t>  </a:t>
            </a:r>
            <a:r>
              <a:rPr lang="es-ES" sz="4400" b="1" dirty="0" smtClean="0">
                <a:solidFill>
                  <a:srgbClr val="FF0066"/>
                </a:solidFill>
              </a:rPr>
              <a:t>¿Cómo se manifiestan los principios éticos?</a:t>
            </a:r>
            <a:endParaRPr lang="es-ES" sz="4400" b="1" dirty="0">
              <a:solidFill>
                <a:srgbClr val="FF0066"/>
              </a:solidFill>
            </a:endParaRPr>
          </a:p>
        </p:txBody>
      </p:sp>
      <p:pic>
        <p:nvPicPr>
          <p:cNvPr id="3" name="2 Imagen" descr="medico_de_familia.jpg"/>
          <p:cNvPicPr>
            <a:picLocks noChangeAspect="1"/>
          </p:cNvPicPr>
          <p:nvPr/>
        </p:nvPicPr>
        <p:blipFill>
          <a:blip r:embed="rId2"/>
          <a:stretch>
            <a:fillRect/>
          </a:stretch>
        </p:blipFill>
        <p:spPr>
          <a:xfrm>
            <a:off x="8953500" y="4913558"/>
            <a:ext cx="3238500" cy="1925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5155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sz="quarter" idx="13"/>
          </p:nvPr>
        </p:nvSpPr>
        <p:spPr>
          <a:xfrm>
            <a:off x="798490" y="334583"/>
            <a:ext cx="10663707" cy="6121400"/>
          </a:xfrm>
          <a:ln w="57150">
            <a:solidFill>
              <a:srgbClr val="00B0F0"/>
            </a:solidFill>
          </a:ln>
        </p:spPr>
        <p:txBody>
          <a:bodyPr>
            <a:normAutofit/>
          </a:bodyPr>
          <a:lstStyle/>
          <a:p>
            <a:pPr>
              <a:lnSpc>
                <a:spcPct val="80000"/>
              </a:lnSpc>
              <a:buFont typeface="Wingdings" panose="05000000000000000000" pitchFamily="2" charset="2"/>
              <a:buChar char="Ø"/>
            </a:pPr>
            <a:endParaRPr lang="es-MX" sz="2000" dirty="0" smtClean="0">
              <a:latin typeface="Arial" pitchFamily="34" charset="0"/>
              <a:cs typeface="Arial" pitchFamily="34" charset="0"/>
            </a:endParaRPr>
          </a:p>
          <a:p>
            <a:pPr algn="just">
              <a:lnSpc>
                <a:spcPct val="80000"/>
              </a:lnSpc>
              <a:buFont typeface="Wingdings" panose="05000000000000000000" pitchFamily="2" charset="2"/>
              <a:buChar char="Ø"/>
            </a:pPr>
            <a:r>
              <a:rPr lang="es-MX" sz="2000" dirty="0" smtClean="0">
                <a:latin typeface="Arial" pitchFamily="34" charset="0"/>
                <a:cs typeface="Arial" pitchFamily="34" charset="0"/>
              </a:rPr>
              <a:t>Establecer  </a:t>
            </a:r>
            <a:r>
              <a:rPr lang="es-MX" sz="2000" dirty="0">
                <a:latin typeface="Arial" pitchFamily="34" charset="0"/>
                <a:cs typeface="Arial" pitchFamily="34" charset="0"/>
              </a:rPr>
              <a:t>relación con </a:t>
            </a:r>
            <a:r>
              <a:rPr lang="es-MX" sz="2000" dirty="0" smtClean="0">
                <a:latin typeface="Arial" pitchFamily="34" charset="0"/>
                <a:cs typeface="Arial" pitchFamily="34" charset="0"/>
              </a:rPr>
              <a:t>los pacientes y </a:t>
            </a:r>
            <a:r>
              <a:rPr lang="es-MX" sz="2000" dirty="0">
                <a:latin typeface="Arial" pitchFamily="34" charset="0"/>
                <a:cs typeface="Arial" pitchFamily="34" charset="0"/>
              </a:rPr>
              <a:t>familiares del paciente, informándoles, en cualquier momento, todos los aspectos relacionados con el manejo de la enfermedad, propiciando obtener el máximo apoyo y cooperación posibles, en lo relacionado con la prevención, curación y rehabilitación familiar.</a:t>
            </a: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Escuchar las preocupaciones y dificultades del paciente y sus familiares, darles la atención requerida y esforzarnos por viabilizar las soluciones posibles.</a:t>
            </a: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Utilizar, en todo momento de nuestras relaciones con los pacientes y sus familiares, un lenguaje claro, sencillo y comprensible, erradicando cualquier expresión soez o de mal gusto.</a:t>
            </a: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Conservar el secreto profesional, teniendo en cuenta los intereses del paciente, siempre que ello no ocasione un perjuicio social ni ponga en peligro la salud de otras personas.</a:t>
            </a: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No divulgar aspectos de la enfermedad que puedan estar relacionados con la vida íntima del paciente o sus familiares.</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1009939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sz="quarter" idx="13"/>
          </p:nvPr>
        </p:nvSpPr>
        <p:spPr>
          <a:xfrm>
            <a:off x="965915" y="333375"/>
            <a:ext cx="10045522" cy="5792788"/>
          </a:xfrm>
          <a:ln w="57150">
            <a:solidFill>
              <a:srgbClr val="00B0F0"/>
            </a:solidFill>
          </a:ln>
        </p:spPr>
        <p:txBody>
          <a:bodyPr/>
          <a:lstStyle/>
          <a:p>
            <a:pPr>
              <a:lnSpc>
                <a:spcPct val="80000"/>
              </a:lnSpc>
              <a:buFont typeface="Wingdings" panose="05000000000000000000" pitchFamily="2" charset="2"/>
              <a:buChar char="Ø"/>
            </a:pPr>
            <a:endParaRPr lang="es-MX" sz="2000" dirty="0" smtClean="0"/>
          </a:p>
          <a:p>
            <a:pPr algn="just">
              <a:lnSpc>
                <a:spcPct val="80000"/>
              </a:lnSpc>
              <a:buFont typeface="Wingdings" panose="05000000000000000000" pitchFamily="2" charset="2"/>
              <a:buChar char="Ø"/>
            </a:pPr>
            <a:r>
              <a:rPr lang="es-MX" sz="2000" dirty="0" smtClean="0">
                <a:latin typeface="Arial" pitchFamily="34" charset="0"/>
                <a:cs typeface="Arial" pitchFamily="34" charset="0"/>
              </a:rPr>
              <a:t>Al </a:t>
            </a:r>
            <a:r>
              <a:rPr lang="es-MX" sz="2000" dirty="0">
                <a:latin typeface="Arial" pitchFamily="34" charset="0"/>
                <a:cs typeface="Arial" pitchFamily="34" charset="0"/>
              </a:rPr>
              <a:t>publicar los resultados de observaciones y experiencias, para contribuir a la protección y mejoramiento de la salud y el avance científico-técnico de las ciencias médicas, tener en cuenta que la información no debe perjudicar la integridad psíquica y moral del paciente u otras personas, ni los intereses de la </a:t>
            </a:r>
            <a:r>
              <a:rPr lang="es-MX" sz="2000" dirty="0" smtClean="0">
                <a:latin typeface="Arial" pitchFamily="34" charset="0"/>
                <a:cs typeface="Arial" pitchFamily="34" charset="0"/>
              </a:rPr>
              <a:t>sociedad.</a:t>
            </a:r>
            <a:endParaRPr lang="es-MX" sz="2000" b="1" i="1" dirty="0">
              <a:solidFill>
                <a:srgbClr val="FF0000"/>
              </a:solidFill>
              <a:latin typeface="Arial" pitchFamily="34" charset="0"/>
              <a:cs typeface="Arial" pitchFamily="34" charset="0"/>
            </a:endParaRP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Mantener, en los casos de enfermedades de curso fatal, absoluta o relativa reserva sobre el diagnóstico y pronóstico en relación con el paciente y seleccionar a quién se debe dar esa información con el tacto necesario.</a:t>
            </a: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Tratar en la práctica médica cotidiana, de indicar los medicamentos básicos y esenciales que existan en el país, a fin de evitar dificultades e inquietudes en la población con la prescripción de marcas o productos similares no disponibles.</a:t>
            </a:r>
          </a:p>
          <a:p>
            <a:pPr algn="just">
              <a:lnSpc>
                <a:spcPct val="80000"/>
              </a:lnSpc>
              <a:buFont typeface="Wingdings" panose="05000000000000000000" pitchFamily="2" charset="2"/>
              <a:buChar char="Ø"/>
            </a:pPr>
            <a:endParaRPr lang="es-MX" sz="2000" dirty="0">
              <a:latin typeface="Arial" pitchFamily="34" charset="0"/>
              <a:cs typeface="Arial" pitchFamily="34" charset="0"/>
            </a:endParaRPr>
          </a:p>
          <a:p>
            <a:pPr algn="just">
              <a:lnSpc>
                <a:spcPct val="80000"/>
              </a:lnSpc>
              <a:buFont typeface="Wingdings" panose="05000000000000000000" pitchFamily="2" charset="2"/>
              <a:buChar char="Ø"/>
            </a:pPr>
            <a:r>
              <a:rPr lang="es-MX" sz="2000" dirty="0">
                <a:latin typeface="Arial" pitchFamily="34" charset="0"/>
                <a:cs typeface="Arial" pitchFamily="34" charset="0"/>
              </a:rPr>
              <a:t>Obtener, antes de aplicar cualquier medida diagnóstica o terapéutica, que pueda significar un alto riesgo para el paciente, su consentimiento o el de sus familiares, excepto en los casos de fuerza mayor.</a:t>
            </a: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443981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
          <p:cNvGrpSpPr>
            <a:grpSpLocks/>
          </p:cNvGrpSpPr>
          <p:nvPr/>
        </p:nvGrpSpPr>
        <p:grpSpPr bwMode="auto">
          <a:xfrm>
            <a:off x="4689476" y="2312988"/>
            <a:ext cx="3006725" cy="3694112"/>
            <a:chOff x="1655" y="1647"/>
            <a:chExt cx="2490" cy="2327"/>
          </a:xfrm>
        </p:grpSpPr>
        <p:sp>
          <p:nvSpPr>
            <p:cNvPr id="4" name="Freeform 4"/>
            <p:cNvSpPr>
              <a:spLocks/>
            </p:cNvSpPr>
            <p:nvPr/>
          </p:nvSpPr>
          <p:spPr bwMode="gray">
            <a:xfrm>
              <a:off x="1660" y="2336"/>
              <a:ext cx="912" cy="1231"/>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rgbClr val="E2D700"/>
                </a:gs>
                <a:gs pos="100000">
                  <a:srgbClr val="E2D700">
                    <a:gamma/>
                    <a:shade val="46275"/>
                    <a:invGamma/>
                  </a:srgbClr>
                </a:gs>
              </a:gsLst>
              <a:lin ang="5400000" scaled="1"/>
            </a:gradFill>
            <a:ln w="0">
              <a:noFill/>
              <a:prstDash val="solid"/>
              <a:round/>
              <a:headEnd/>
              <a:tailEnd/>
            </a:ln>
          </p:spPr>
          <p:txBody>
            <a:bodyPr/>
            <a:lstStyle/>
            <a:p>
              <a:pPr>
                <a:defRPr/>
              </a:pPr>
              <a:endParaRPr lang="es-ES" kern="0" dirty="0">
                <a:solidFill>
                  <a:sysClr val="windowText" lastClr="000000"/>
                </a:solidFill>
                <a:latin typeface="Constantia"/>
              </a:endParaRPr>
            </a:p>
          </p:txBody>
        </p:sp>
        <p:sp>
          <p:nvSpPr>
            <p:cNvPr id="5" name="Freeform 5"/>
            <p:cNvSpPr>
              <a:spLocks/>
            </p:cNvSpPr>
            <p:nvPr/>
          </p:nvSpPr>
          <p:spPr bwMode="gray">
            <a:xfrm rot="7200000">
              <a:off x="2726" y="1656"/>
              <a:ext cx="860" cy="1305"/>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rgbClr val="0F6FC6"/>
                </a:gs>
                <a:gs pos="100000">
                  <a:srgbClr val="0F6FC6">
                    <a:gamma/>
                    <a:shade val="46275"/>
                    <a:invGamma/>
                  </a:srgbClr>
                </a:gs>
              </a:gsLst>
              <a:lin ang="5400000" scaled="1"/>
            </a:gradFill>
            <a:ln w="0">
              <a:noFill/>
              <a:prstDash val="solid"/>
              <a:round/>
              <a:headEnd/>
              <a:tailEnd/>
            </a:ln>
          </p:spPr>
          <p:txBody>
            <a:bodyPr/>
            <a:lstStyle/>
            <a:p>
              <a:pPr>
                <a:defRPr/>
              </a:pPr>
              <a:endParaRPr lang="es-ES" kern="0" dirty="0">
                <a:solidFill>
                  <a:sysClr val="windowText" lastClr="000000"/>
                </a:solidFill>
                <a:latin typeface="Constantia"/>
              </a:endParaRPr>
            </a:p>
          </p:txBody>
        </p:sp>
        <p:grpSp>
          <p:nvGrpSpPr>
            <p:cNvPr id="18444" name="Group 6"/>
            <p:cNvGrpSpPr>
              <a:grpSpLocks/>
            </p:cNvGrpSpPr>
            <p:nvPr/>
          </p:nvGrpSpPr>
          <p:grpSpPr bwMode="auto">
            <a:xfrm>
              <a:off x="1712" y="1647"/>
              <a:ext cx="1480" cy="1302"/>
              <a:chOff x="1712" y="1389"/>
              <a:chExt cx="1480" cy="1302"/>
            </a:xfrm>
          </p:grpSpPr>
          <p:sp>
            <p:nvSpPr>
              <p:cNvPr id="16" name="AutoShape 7"/>
              <p:cNvSpPr>
                <a:spLocks noChangeArrowheads="1"/>
              </p:cNvSpPr>
              <p:nvPr/>
            </p:nvSpPr>
            <p:spPr bwMode="gray">
              <a:xfrm rot="-9000000">
                <a:off x="1712" y="2311"/>
                <a:ext cx="908" cy="380"/>
              </a:xfrm>
              <a:prstGeom prst="triangle">
                <a:avLst>
                  <a:gd name="adj" fmla="val 50000"/>
                </a:avLst>
              </a:prstGeom>
              <a:solidFill>
                <a:srgbClr val="0F6FC6"/>
              </a:solidFill>
              <a:ln>
                <a:noFill/>
              </a:ln>
              <a:extLst/>
            </p:spPr>
            <p:txBody>
              <a:bodyPr wrap="none" anchor="ctr"/>
              <a:lstStyle/>
              <a:p>
                <a:pPr>
                  <a:defRPr/>
                </a:pPr>
                <a:endParaRPr lang="en-US" kern="0" dirty="0">
                  <a:solidFill>
                    <a:sysClr val="windowText" lastClr="000000"/>
                  </a:solidFill>
                  <a:latin typeface="Constantia" pitchFamily="18" charset="0"/>
                </a:endParaRPr>
              </a:p>
            </p:txBody>
          </p:sp>
          <p:sp>
            <p:nvSpPr>
              <p:cNvPr id="17" name="Freeform 8"/>
              <p:cNvSpPr>
                <a:spLocks/>
              </p:cNvSpPr>
              <p:nvPr/>
            </p:nvSpPr>
            <p:spPr bwMode="gray">
              <a:xfrm rot="7200000">
                <a:off x="1961" y="1810"/>
                <a:ext cx="948" cy="507"/>
              </a:xfrm>
              <a:custGeom>
                <a:avLst/>
                <a:gdLst>
                  <a:gd name="T0" fmla="*/ 1914 w 750"/>
                  <a:gd name="T1" fmla="*/ 0 h 378"/>
                  <a:gd name="T2" fmla="*/ 0 w 750"/>
                  <a:gd name="T3" fmla="*/ 0 h 378"/>
                  <a:gd name="T4" fmla="*/ 6 w 750"/>
                  <a:gd name="T5" fmla="*/ 634 h 378"/>
                  <a:gd name="T6" fmla="*/ 71 w 750"/>
                  <a:gd name="T7" fmla="*/ 1234 h 378"/>
                  <a:gd name="T8" fmla="*/ 1914 w 750"/>
                  <a:gd name="T9" fmla="*/ 1234 h 378"/>
                  <a:gd name="T10" fmla="*/ 1914 w 750"/>
                  <a:gd name="T11" fmla="*/ 0 h 378"/>
                  <a:gd name="T12" fmla="*/ 1914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rgbClr val="0F6FC6"/>
              </a:solidFill>
              <a:ln>
                <a:noFill/>
              </a:ln>
              <a:extLst/>
            </p:spPr>
            <p:txBody>
              <a:bodyPr/>
              <a:lstStyle/>
              <a:p>
                <a:pPr>
                  <a:defRPr/>
                </a:pPr>
                <a:endParaRPr lang="en-US" kern="0" dirty="0">
                  <a:solidFill>
                    <a:sysClr val="windowText" lastClr="000000"/>
                  </a:solidFill>
                  <a:latin typeface="Constantia" pitchFamily="18" charset="0"/>
                </a:endParaRPr>
              </a:p>
            </p:txBody>
          </p:sp>
          <p:sp>
            <p:nvSpPr>
              <p:cNvPr id="18" name="Freeform 9"/>
              <p:cNvSpPr>
                <a:spLocks/>
              </p:cNvSpPr>
              <p:nvPr/>
            </p:nvSpPr>
            <p:spPr bwMode="gray">
              <a:xfrm rot="7200000">
                <a:off x="2637" y="1226"/>
                <a:ext cx="392" cy="718"/>
              </a:xfrm>
              <a:custGeom>
                <a:avLst/>
                <a:gdLst>
                  <a:gd name="T0" fmla="*/ 194 w 495"/>
                  <a:gd name="T1" fmla="*/ 85 h 971"/>
                  <a:gd name="T2" fmla="*/ 194 w 495"/>
                  <a:gd name="T3" fmla="*/ 291 h 971"/>
                  <a:gd name="T4" fmla="*/ 182 w 495"/>
                  <a:gd name="T5" fmla="*/ 288 h 971"/>
                  <a:gd name="T6" fmla="*/ 169 w 495"/>
                  <a:gd name="T7" fmla="*/ 285 h 971"/>
                  <a:gd name="T8" fmla="*/ 158 w 495"/>
                  <a:gd name="T9" fmla="*/ 278 h 971"/>
                  <a:gd name="T10" fmla="*/ 147 w 495"/>
                  <a:gd name="T11" fmla="*/ 268 h 971"/>
                  <a:gd name="T12" fmla="*/ 133 w 495"/>
                  <a:gd name="T13" fmla="*/ 255 h 971"/>
                  <a:gd name="T14" fmla="*/ 120 w 495"/>
                  <a:gd name="T15" fmla="*/ 240 h 971"/>
                  <a:gd name="T16" fmla="*/ 106 w 495"/>
                  <a:gd name="T17" fmla="*/ 219 h 971"/>
                  <a:gd name="T18" fmla="*/ 89 w 495"/>
                  <a:gd name="T19" fmla="*/ 194 h 971"/>
                  <a:gd name="T20" fmla="*/ 72 w 495"/>
                  <a:gd name="T21" fmla="*/ 166 h 971"/>
                  <a:gd name="T22" fmla="*/ 51 w 495"/>
                  <a:gd name="T23" fmla="*/ 131 h 971"/>
                  <a:gd name="T24" fmla="*/ 38 w 495"/>
                  <a:gd name="T25" fmla="*/ 110 h 971"/>
                  <a:gd name="T26" fmla="*/ 11 w 495"/>
                  <a:gd name="T27" fmla="*/ 63 h 971"/>
                  <a:gd name="T28" fmla="*/ 2 w 495"/>
                  <a:gd name="T29" fmla="*/ 38 h 971"/>
                  <a:gd name="T30" fmla="*/ 0 w 495"/>
                  <a:gd name="T31" fmla="*/ 18 h 971"/>
                  <a:gd name="T32" fmla="*/ 6 w 495"/>
                  <a:gd name="T33" fmla="*/ 0 h 971"/>
                  <a:gd name="T34" fmla="*/ 6 w 495"/>
                  <a:gd name="T35" fmla="*/ 13 h 971"/>
                  <a:gd name="T36" fmla="*/ 6 w 495"/>
                  <a:gd name="T37" fmla="*/ 21 h 971"/>
                  <a:gd name="T38" fmla="*/ 6 w 495"/>
                  <a:gd name="T39" fmla="*/ 30 h 971"/>
                  <a:gd name="T40" fmla="*/ 7 w 495"/>
                  <a:gd name="T41" fmla="*/ 38 h 971"/>
                  <a:gd name="T42" fmla="*/ 11 w 495"/>
                  <a:gd name="T43" fmla="*/ 49 h 971"/>
                  <a:gd name="T44" fmla="*/ 21 w 495"/>
                  <a:gd name="T45" fmla="*/ 59 h 971"/>
                  <a:gd name="T46" fmla="*/ 33 w 495"/>
                  <a:gd name="T47" fmla="*/ 69 h 971"/>
                  <a:gd name="T48" fmla="*/ 49 w 495"/>
                  <a:gd name="T49" fmla="*/ 78 h 971"/>
                  <a:gd name="T50" fmla="*/ 70 w 495"/>
                  <a:gd name="T51" fmla="*/ 83 h 971"/>
                  <a:gd name="T52" fmla="*/ 97 w 495"/>
                  <a:gd name="T53" fmla="*/ 85 h 971"/>
                  <a:gd name="T54" fmla="*/ 194 w 495"/>
                  <a:gd name="T55" fmla="*/ 85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rgbClr val="0F6FC6"/>
              </a:solidFill>
              <a:ln>
                <a:noFill/>
              </a:ln>
              <a:extLst/>
            </p:spPr>
            <p:txBody>
              <a:bodyPr/>
              <a:lstStyle/>
              <a:p>
                <a:pPr>
                  <a:defRPr/>
                </a:pPr>
                <a:endParaRPr lang="en-US" kern="0" dirty="0">
                  <a:solidFill>
                    <a:sysClr val="windowText" lastClr="000000"/>
                  </a:solidFill>
                  <a:latin typeface="Constantia" pitchFamily="18" charset="0"/>
                </a:endParaRPr>
              </a:p>
            </p:txBody>
          </p:sp>
        </p:grpSp>
        <p:sp>
          <p:nvSpPr>
            <p:cNvPr id="7" name="Freeform 10"/>
            <p:cNvSpPr>
              <a:spLocks/>
            </p:cNvSpPr>
            <p:nvPr/>
          </p:nvSpPr>
          <p:spPr bwMode="gray">
            <a:xfrm rot="14400000">
              <a:off x="2797" y="2824"/>
              <a:ext cx="860" cy="1304"/>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gradFill rotWithShape="1">
              <a:gsLst>
                <a:gs pos="0">
                  <a:srgbClr val="85DFD0"/>
                </a:gs>
                <a:gs pos="100000">
                  <a:srgbClr val="85DFD0">
                    <a:gamma/>
                    <a:shade val="46275"/>
                    <a:invGamma/>
                  </a:srgbClr>
                </a:gs>
              </a:gsLst>
              <a:lin ang="5400000" scaled="1"/>
            </a:gradFill>
            <a:ln w="0">
              <a:noFill/>
              <a:prstDash val="solid"/>
              <a:round/>
              <a:headEnd/>
              <a:tailEnd/>
            </a:ln>
          </p:spPr>
          <p:txBody>
            <a:bodyPr/>
            <a:lstStyle/>
            <a:p>
              <a:pPr>
                <a:defRPr/>
              </a:pPr>
              <a:endParaRPr lang="es-ES" kern="0" dirty="0">
                <a:solidFill>
                  <a:sysClr val="windowText" lastClr="000000"/>
                </a:solidFill>
                <a:latin typeface="Constantia"/>
              </a:endParaRPr>
            </a:p>
          </p:txBody>
        </p:sp>
        <p:grpSp>
          <p:nvGrpSpPr>
            <p:cNvPr id="18446" name="Group 11"/>
            <p:cNvGrpSpPr>
              <a:grpSpLocks/>
            </p:cNvGrpSpPr>
            <p:nvPr/>
          </p:nvGrpSpPr>
          <p:grpSpPr bwMode="auto">
            <a:xfrm>
              <a:off x="2849" y="2249"/>
              <a:ext cx="1296" cy="1381"/>
              <a:chOff x="2854" y="1996"/>
              <a:chExt cx="1296" cy="1381"/>
            </a:xfrm>
          </p:grpSpPr>
          <p:sp>
            <p:nvSpPr>
              <p:cNvPr id="13" name="AutoShape 12"/>
              <p:cNvSpPr>
                <a:spLocks noChangeArrowheads="1"/>
              </p:cNvSpPr>
              <p:nvPr/>
            </p:nvSpPr>
            <p:spPr bwMode="gray">
              <a:xfrm rot="-1800000">
                <a:off x="2854" y="1996"/>
                <a:ext cx="906" cy="380"/>
              </a:xfrm>
              <a:prstGeom prst="triangle">
                <a:avLst>
                  <a:gd name="adj" fmla="val 50000"/>
                </a:avLst>
              </a:prstGeom>
              <a:solidFill>
                <a:srgbClr val="85DFD0"/>
              </a:solidFill>
              <a:ln>
                <a:noFill/>
              </a:ln>
              <a:extLst/>
            </p:spPr>
            <p:txBody>
              <a:bodyPr wrap="none" anchor="ctr"/>
              <a:lstStyle/>
              <a:p>
                <a:pPr>
                  <a:defRPr/>
                </a:pPr>
                <a:endParaRPr lang="en-US" kern="0" dirty="0">
                  <a:solidFill>
                    <a:sysClr val="windowText" lastClr="000000"/>
                  </a:solidFill>
                  <a:latin typeface="Constantia" pitchFamily="18" charset="0"/>
                </a:endParaRPr>
              </a:p>
            </p:txBody>
          </p:sp>
          <p:sp>
            <p:nvSpPr>
              <p:cNvPr id="14" name="Freeform 13"/>
              <p:cNvSpPr>
                <a:spLocks/>
              </p:cNvSpPr>
              <p:nvPr/>
            </p:nvSpPr>
            <p:spPr bwMode="gray">
              <a:xfrm rot="-7200000">
                <a:off x="3100" y="2372"/>
                <a:ext cx="948" cy="506"/>
              </a:xfrm>
              <a:custGeom>
                <a:avLst/>
                <a:gdLst>
                  <a:gd name="T0" fmla="*/ 1914 w 750"/>
                  <a:gd name="T1" fmla="*/ 0 h 378"/>
                  <a:gd name="T2" fmla="*/ 0 w 750"/>
                  <a:gd name="T3" fmla="*/ 0 h 378"/>
                  <a:gd name="T4" fmla="*/ 6 w 750"/>
                  <a:gd name="T5" fmla="*/ 628 h 378"/>
                  <a:gd name="T6" fmla="*/ 71 w 750"/>
                  <a:gd name="T7" fmla="*/ 1223 h 378"/>
                  <a:gd name="T8" fmla="*/ 1914 w 750"/>
                  <a:gd name="T9" fmla="*/ 1223 h 378"/>
                  <a:gd name="T10" fmla="*/ 1914 w 750"/>
                  <a:gd name="T11" fmla="*/ 0 h 378"/>
                  <a:gd name="T12" fmla="*/ 1914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rgbClr val="85DFD0"/>
              </a:solidFill>
              <a:ln>
                <a:noFill/>
              </a:ln>
              <a:extLst/>
            </p:spPr>
            <p:txBody>
              <a:bodyPr/>
              <a:lstStyle/>
              <a:p>
                <a:pPr>
                  <a:defRPr/>
                </a:pPr>
                <a:endParaRPr lang="en-US" kern="0" dirty="0">
                  <a:solidFill>
                    <a:sysClr val="windowText" lastClr="000000"/>
                  </a:solidFill>
                  <a:latin typeface="Constantia" pitchFamily="18" charset="0"/>
                </a:endParaRPr>
              </a:p>
            </p:txBody>
          </p:sp>
          <p:sp>
            <p:nvSpPr>
              <p:cNvPr id="15" name="Freeform 14"/>
              <p:cNvSpPr>
                <a:spLocks/>
              </p:cNvSpPr>
              <p:nvPr/>
            </p:nvSpPr>
            <p:spPr bwMode="gray">
              <a:xfrm rot="-7200000">
                <a:off x="3618" y="2845"/>
                <a:ext cx="346" cy="718"/>
              </a:xfrm>
              <a:custGeom>
                <a:avLst/>
                <a:gdLst>
                  <a:gd name="T0" fmla="*/ 118 w 495"/>
                  <a:gd name="T1" fmla="*/ 85 h 971"/>
                  <a:gd name="T2" fmla="*/ 118 w 495"/>
                  <a:gd name="T3" fmla="*/ 291 h 971"/>
                  <a:gd name="T4" fmla="*/ 110 w 495"/>
                  <a:gd name="T5" fmla="*/ 288 h 971"/>
                  <a:gd name="T6" fmla="*/ 103 w 495"/>
                  <a:gd name="T7" fmla="*/ 285 h 971"/>
                  <a:gd name="T8" fmla="*/ 96 w 495"/>
                  <a:gd name="T9" fmla="*/ 278 h 971"/>
                  <a:gd name="T10" fmla="*/ 89 w 495"/>
                  <a:gd name="T11" fmla="*/ 268 h 971"/>
                  <a:gd name="T12" fmla="*/ 81 w 495"/>
                  <a:gd name="T13" fmla="*/ 255 h 971"/>
                  <a:gd name="T14" fmla="*/ 73 w 495"/>
                  <a:gd name="T15" fmla="*/ 240 h 971"/>
                  <a:gd name="T16" fmla="*/ 64 w 495"/>
                  <a:gd name="T17" fmla="*/ 219 h 971"/>
                  <a:gd name="T18" fmla="*/ 55 w 495"/>
                  <a:gd name="T19" fmla="*/ 194 h 971"/>
                  <a:gd name="T20" fmla="*/ 43 w 495"/>
                  <a:gd name="T21" fmla="*/ 166 h 971"/>
                  <a:gd name="T22" fmla="*/ 31 w 495"/>
                  <a:gd name="T23" fmla="*/ 131 h 971"/>
                  <a:gd name="T24" fmla="*/ 23 w 495"/>
                  <a:gd name="T25" fmla="*/ 110 h 971"/>
                  <a:gd name="T26" fmla="*/ 7 w 495"/>
                  <a:gd name="T27" fmla="*/ 63 h 971"/>
                  <a:gd name="T28" fmla="*/ 1 w 495"/>
                  <a:gd name="T29" fmla="*/ 38 h 971"/>
                  <a:gd name="T30" fmla="*/ 0 w 495"/>
                  <a:gd name="T31" fmla="*/ 18 h 971"/>
                  <a:gd name="T32" fmla="*/ 3 w 495"/>
                  <a:gd name="T33" fmla="*/ 0 h 971"/>
                  <a:gd name="T34" fmla="*/ 3 w 495"/>
                  <a:gd name="T35" fmla="*/ 13 h 971"/>
                  <a:gd name="T36" fmla="*/ 3 w 495"/>
                  <a:gd name="T37" fmla="*/ 21 h 971"/>
                  <a:gd name="T38" fmla="*/ 3 w 495"/>
                  <a:gd name="T39" fmla="*/ 30 h 971"/>
                  <a:gd name="T40" fmla="*/ 4 w 495"/>
                  <a:gd name="T41" fmla="*/ 38 h 971"/>
                  <a:gd name="T42" fmla="*/ 7 w 495"/>
                  <a:gd name="T43" fmla="*/ 49 h 971"/>
                  <a:gd name="T44" fmla="*/ 13 w 495"/>
                  <a:gd name="T45" fmla="*/ 59 h 971"/>
                  <a:gd name="T46" fmla="*/ 20 w 495"/>
                  <a:gd name="T47" fmla="*/ 69 h 971"/>
                  <a:gd name="T48" fmla="*/ 30 w 495"/>
                  <a:gd name="T49" fmla="*/ 78 h 971"/>
                  <a:gd name="T50" fmla="*/ 43 w 495"/>
                  <a:gd name="T51" fmla="*/ 83 h 971"/>
                  <a:gd name="T52" fmla="*/ 59 w 495"/>
                  <a:gd name="T53" fmla="*/ 85 h 971"/>
                  <a:gd name="T54" fmla="*/ 118 w 495"/>
                  <a:gd name="T55" fmla="*/ 85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rgbClr val="85DFD0"/>
              </a:solidFill>
              <a:ln>
                <a:noFill/>
              </a:ln>
              <a:extLst/>
            </p:spPr>
            <p:txBody>
              <a:bodyPr/>
              <a:lstStyle/>
              <a:p>
                <a:pPr>
                  <a:defRPr/>
                </a:pPr>
                <a:endParaRPr lang="en-US" kern="0" dirty="0">
                  <a:solidFill>
                    <a:sysClr val="windowText" lastClr="000000"/>
                  </a:solidFill>
                  <a:latin typeface="Constantia" pitchFamily="18" charset="0"/>
                </a:endParaRPr>
              </a:p>
            </p:txBody>
          </p:sp>
        </p:grpSp>
        <p:grpSp>
          <p:nvGrpSpPr>
            <p:cNvPr id="18447" name="Group 15"/>
            <p:cNvGrpSpPr>
              <a:grpSpLocks/>
            </p:cNvGrpSpPr>
            <p:nvPr/>
          </p:nvGrpSpPr>
          <p:grpSpPr bwMode="auto">
            <a:xfrm>
              <a:off x="1655" y="3095"/>
              <a:ext cx="1571" cy="879"/>
              <a:chOff x="1655" y="2837"/>
              <a:chExt cx="1571" cy="879"/>
            </a:xfrm>
          </p:grpSpPr>
          <p:sp>
            <p:nvSpPr>
              <p:cNvPr id="10" name="Freeform 16"/>
              <p:cNvSpPr>
                <a:spLocks/>
              </p:cNvSpPr>
              <p:nvPr/>
            </p:nvSpPr>
            <p:spPr bwMode="gray">
              <a:xfrm>
                <a:off x="1655" y="2837"/>
                <a:ext cx="365" cy="692"/>
              </a:xfrm>
              <a:custGeom>
                <a:avLst/>
                <a:gdLst>
                  <a:gd name="T0" fmla="*/ 148 w 495"/>
                  <a:gd name="T1" fmla="*/ 73 h 971"/>
                  <a:gd name="T2" fmla="*/ 148 w 495"/>
                  <a:gd name="T3" fmla="*/ 250 h 971"/>
                  <a:gd name="T4" fmla="*/ 138 w 495"/>
                  <a:gd name="T5" fmla="*/ 249 h 971"/>
                  <a:gd name="T6" fmla="*/ 129 w 495"/>
                  <a:gd name="T7" fmla="*/ 246 h 971"/>
                  <a:gd name="T8" fmla="*/ 120 w 495"/>
                  <a:gd name="T9" fmla="*/ 239 h 971"/>
                  <a:gd name="T10" fmla="*/ 111 w 495"/>
                  <a:gd name="T11" fmla="*/ 232 h 971"/>
                  <a:gd name="T12" fmla="*/ 102 w 495"/>
                  <a:gd name="T13" fmla="*/ 220 h 971"/>
                  <a:gd name="T14" fmla="*/ 91 w 495"/>
                  <a:gd name="T15" fmla="*/ 207 h 971"/>
                  <a:gd name="T16" fmla="*/ 81 w 495"/>
                  <a:gd name="T17" fmla="*/ 189 h 971"/>
                  <a:gd name="T18" fmla="*/ 68 w 495"/>
                  <a:gd name="T19" fmla="*/ 167 h 971"/>
                  <a:gd name="T20" fmla="*/ 55 w 495"/>
                  <a:gd name="T21" fmla="*/ 143 h 971"/>
                  <a:gd name="T22" fmla="*/ 38 w 495"/>
                  <a:gd name="T23" fmla="*/ 113 h 971"/>
                  <a:gd name="T24" fmla="*/ 28 w 495"/>
                  <a:gd name="T25" fmla="*/ 95 h 971"/>
                  <a:gd name="T26" fmla="*/ 9 w 495"/>
                  <a:gd name="T27" fmla="*/ 54 h 971"/>
                  <a:gd name="T28" fmla="*/ 1 w 495"/>
                  <a:gd name="T29" fmla="*/ 33 h 971"/>
                  <a:gd name="T30" fmla="*/ 0 w 495"/>
                  <a:gd name="T31" fmla="*/ 16 h 971"/>
                  <a:gd name="T32" fmla="*/ 4 w 495"/>
                  <a:gd name="T33" fmla="*/ 0 h 971"/>
                  <a:gd name="T34" fmla="*/ 4 w 495"/>
                  <a:gd name="T35" fmla="*/ 11 h 971"/>
                  <a:gd name="T36" fmla="*/ 4 w 495"/>
                  <a:gd name="T37" fmla="*/ 19 h 971"/>
                  <a:gd name="T38" fmla="*/ 4 w 495"/>
                  <a:gd name="T39" fmla="*/ 26 h 971"/>
                  <a:gd name="T40" fmla="*/ 5 w 495"/>
                  <a:gd name="T41" fmla="*/ 33 h 971"/>
                  <a:gd name="T42" fmla="*/ 9 w 495"/>
                  <a:gd name="T43" fmla="*/ 41 h 971"/>
                  <a:gd name="T44" fmla="*/ 16 w 495"/>
                  <a:gd name="T45" fmla="*/ 51 h 971"/>
                  <a:gd name="T46" fmla="*/ 26 w 495"/>
                  <a:gd name="T47" fmla="*/ 60 h 971"/>
                  <a:gd name="T48" fmla="*/ 37 w 495"/>
                  <a:gd name="T49" fmla="*/ 67 h 971"/>
                  <a:gd name="T50" fmla="*/ 53 w 495"/>
                  <a:gd name="T51" fmla="*/ 71 h 971"/>
                  <a:gd name="T52" fmla="*/ 73 w 495"/>
                  <a:gd name="T53" fmla="*/ 73 h 971"/>
                  <a:gd name="T54" fmla="*/ 148 w 495"/>
                  <a:gd name="T55" fmla="*/ 73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solidFill>
                <a:srgbClr val="E2D700"/>
              </a:solidFill>
              <a:ln>
                <a:noFill/>
              </a:ln>
              <a:extLst/>
            </p:spPr>
            <p:txBody>
              <a:bodyPr/>
              <a:lstStyle/>
              <a:p>
                <a:pPr>
                  <a:defRPr/>
                </a:pPr>
                <a:endParaRPr lang="en-US" kern="0" dirty="0">
                  <a:solidFill>
                    <a:sysClr val="windowText" lastClr="000000"/>
                  </a:solidFill>
                  <a:latin typeface="Constantia" pitchFamily="18" charset="0"/>
                </a:endParaRPr>
              </a:p>
            </p:txBody>
          </p:sp>
          <p:sp>
            <p:nvSpPr>
              <p:cNvPr id="11" name="AutoShape 17"/>
              <p:cNvSpPr>
                <a:spLocks noChangeArrowheads="1"/>
              </p:cNvSpPr>
              <p:nvPr/>
            </p:nvSpPr>
            <p:spPr bwMode="gray">
              <a:xfrm rot="5400000">
                <a:off x="2555" y="3096"/>
                <a:ext cx="872" cy="402"/>
              </a:xfrm>
              <a:prstGeom prst="triangle">
                <a:avLst>
                  <a:gd name="adj" fmla="val 50000"/>
                </a:avLst>
              </a:prstGeom>
              <a:solidFill>
                <a:srgbClr val="E2D700"/>
              </a:solidFill>
              <a:ln>
                <a:noFill/>
              </a:ln>
              <a:extLst/>
            </p:spPr>
            <p:txBody>
              <a:bodyPr wrap="none" anchor="ctr"/>
              <a:lstStyle/>
              <a:p>
                <a:pPr>
                  <a:defRPr/>
                </a:pPr>
                <a:endParaRPr lang="en-US" kern="0" dirty="0">
                  <a:solidFill>
                    <a:sysClr val="windowText" lastClr="000000"/>
                  </a:solidFill>
                  <a:latin typeface="Constantia" pitchFamily="18" charset="0"/>
                </a:endParaRPr>
              </a:p>
            </p:txBody>
          </p:sp>
          <p:sp>
            <p:nvSpPr>
              <p:cNvPr id="12" name="Freeform 18"/>
              <p:cNvSpPr>
                <a:spLocks/>
              </p:cNvSpPr>
              <p:nvPr/>
            </p:nvSpPr>
            <p:spPr bwMode="gray">
              <a:xfrm>
                <a:off x="1985" y="3040"/>
                <a:ext cx="1004" cy="489"/>
              </a:xfrm>
              <a:custGeom>
                <a:avLst/>
                <a:gdLst>
                  <a:gd name="T0" fmla="*/ 2419 w 750"/>
                  <a:gd name="T1" fmla="*/ 0 h 378"/>
                  <a:gd name="T2" fmla="*/ 0 w 750"/>
                  <a:gd name="T3" fmla="*/ 0 h 378"/>
                  <a:gd name="T4" fmla="*/ 7 w 750"/>
                  <a:gd name="T5" fmla="*/ 543 h 378"/>
                  <a:gd name="T6" fmla="*/ 91 w 750"/>
                  <a:gd name="T7" fmla="*/ 1059 h 378"/>
                  <a:gd name="T8" fmla="*/ 2419 w 750"/>
                  <a:gd name="T9" fmla="*/ 1059 h 378"/>
                  <a:gd name="T10" fmla="*/ 2419 w 750"/>
                  <a:gd name="T11" fmla="*/ 0 h 378"/>
                  <a:gd name="T12" fmla="*/ 2419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solidFill>
                <a:srgbClr val="E2D700"/>
              </a:solidFill>
              <a:ln>
                <a:noFill/>
              </a:ln>
              <a:extLst/>
            </p:spPr>
            <p:txBody>
              <a:bodyPr/>
              <a:lstStyle/>
              <a:p>
                <a:pPr>
                  <a:defRPr/>
                </a:pPr>
                <a:endParaRPr lang="en-US" kern="0" dirty="0">
                  <a:solidFill>
                    <a:sysClr val="windowText" lastClr="000000"/>
                  </a:solidFill>
                  <a:latin typeface="Constantia" pitchFamily="18" charset="0"/>
                </a:endParaRPr>
              </a:p>
            </p:txBody>
          </p:sp>
        </p:grpSp>
      </p:grpSp>
      <p:sp>
        <p:nvSpPr>
          <p:cNvPr id="18435" name="Rectangle 5"/>
          <p:cNvSpPr>
            <a:spLocks noChangeArrowheads="1"/>
          </p:cNvSpPr>
          <p:nvPr/>
        </p:nvSpPr>
        <p:spPr bwMode="auto">
          <a:xfrm>
            <a:off x="1581151" y="3295651"/>
            <a:ext cx="3241675" cy="1089025"/>
          </a:xfrm>
          <a:prstGeom prst="rect">
            <a:avLst/>
          </a:prstGeom>
          <a:solidFill>
            <a:srgbClr val="99CCFF"/>
          </a:solidFill>
          <a:ln w="19050">
            <a:solidFill>
              <a:schemeClr val="tx1"/>
            </a:solidFill>
            <a:miter lim="800000"/>
            <a:headEnd/>
            <a:tailEnd/>
          </a:ln>
        </p:spPr>
        <p:txBody>
          <a:bodyPr wrap="none" anchor="ct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lgn="ctr" eaLnBrk="1" hangingPunct="1">
              <a:spcBef>
                <a:spcPct val="0"/>
              </a:spcBef>
              <a:buClrTx/>
              <a:buSzTx/>
              <a:buFontTx/>
              <a:buNone/>
            </a:pPr>
            <a:r>
              <a:rPr lang="es-ES_tradnl" sz="1800" b="1">
                <a:solidFill>
                  <a:schemeClr val="tx1"/>
                </a:solidFill>
                <a:latin typeface="Arial" panose="020B0604020202020204" pitchFamily="34" charset="0"/>
                <a:cs typeface="Arial" panose="020B0604020202020204" pitchFamily="34" charset="0"/>
              </a:rPr>
              <a:t> </a:t>
            </a:r>
            <a:r>
              <a:rPr lang="es-ES_tradnl" sz="2800" b="1">
                <a:solidFill>
                  <a:schemeClr val="tx1"/>
                </a:solidFill>
                <a:latin typeface="Arial" panose="020B0604020202020204" pitchFamily="34" charset="0"/>
                <a:cs typeface="Arial" panose="020B0604020202020204" pitchFamily="34" charset="0"/>
              </a:rPr>
              <a:t>Método clínico</a:t>
            </a:r>
          </a:p>
        </p:txBody>
      </p:sp>
      <p:sp>
        <p:nvSpPr>
          <p:cNvPr id="18436" name="Rectangle 5"/>
          <p:cNvSpPr>
            <a:spLocks noChangeArrowheads="1"/>
          </p:cNvSpPr>
          <p:nvPr/>
        </p:nvSpPr>
        <p:spPr bwMode="auto">
          <a:xfrm>
            <a:off x="7494589" y="3241675"/>
            <a:ext cx="3138487" cy="1150938"/>
          </a:xfrm>
          <a:prstGeom prst="rect">
            <a:avLst/>
          </a:prstGeom>
          <a:solidFill>
            <a:srgbClr val="99CCFF"/>
          </a:solidFill>
          <a:ln w="3175">
            <a:solidFill>
              <a:schemeClr val="tx1"/>
            </a:solidFill>
            <a:miter lim="800000"/>
            <a:headEnd/>
            <a:tailEnd/>
          </a:ln>
        </p:spPr>
        <p:txBody>
          <a:bodyPr wrap="none" anchor="ct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lgn="ctr" eaLnBrk="1" hangingPunct="1">
              <a:spcBef>
                <a:spcPct val="0"/>
              </a:spcBef>
              <a:buClrTx/>
              <a:buSzTx/>
              <a:buFontTx/>
              <a:buNone/>
            </a:pPr>
            <a:r>
              <a:rPr lang="es-ES_tradnl" sz="2400" b="1">
                <a:solidFill>
                  <a:schemeClr val="tx1"/>
                </a:solidFill>
                <a:latin typeface="Arial" panose="020B0604020202020204" pitchFamily="34" charset="0"/>
                <a:cs typeface="Arial" panose="020B0604020202020204" pitchFamily="34" charset="0"/>
              </a:rPr>
              <a:t> Método </a:t>
            </a:r>
          </a:p>
          <a:p>
            <a:pPr algn="ctr" eaLnBrk="1" hangingPunct="1">
              <a:spcBef>
                <a:spcPct val="0"/>
              </a:spcBef>
              <a:buClrTx/>
              <a:buSzTx/>
              <a:buFontTx/>
              <a:buNone/>
            </a:pPr>
            <a:r>
              <a:rPr lang="es-ES_tradnl" sz="2400" b="1">
                <a:solidFill>
                  <a:schemeClr val="tx1"/>
                </a:solidFill>
                <a:latin typeface="Arial" panose="020B0604020202020204" pitchFamily="34" charset="0"/>
                <a:cs typeface="Arial" panose="020B0604020202020204" pitchFamily="34" charset="0"/>
              </a:rPr>
              <a:t>epidemiológico </a:t>
            </a:r>
          </a:p>
        </p:txBody>
      </p:sp>
      <p:sp>
        <p:nvSpPr>
          <p:cNvPr id="18437" name="Rectangle 5"/>
          <p:cNvSpPr>
            <a:spLocks noChangeArrowheads="1"/>
          </p:cNvSpPr>
          <p:nvPr/>
        </p:nvSpPr>
        <p:spPr bwMode="auto">
          <a:xfrm>
            <a:off x="2514600" y="1143000"/>
            <a:ext cx="7086600" cy="1131888"/>
          </a:xfrm>
          <a:prstGeom prst="rect">
            <a:avLst/>
          </a:prstGeom>
          <a:solidFill>
            <a:srgbClr val="99CCFF"/>
          </a:solidFill>
          <a:ln w="19050">
            <a:solidFill>
              <a:schemeClr val="tx1"/>
            </a:solidFill>
            <a:miter lim="800000"/>
            <a:headEnd/>
            <a:tailEnd/>
          </a:ln>
        </p:spPr>
        <p:txBody>
          <a:bodyPr wrap="none" anchor="ct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lgn="ctr" eaLnBrk="1" hangingPunct="1">
              <a:spcBef>
                <a:spcPct val="0"/>
              </a:spcBef>
              <a:buClrTx/>
              <a:buSzTx/>
              <a:buFontTx/>
              <a:buNone/>
            </a:pPr>
            <a:r>
              <a:rPr lang="pt-BR" sz="2400" b="1">
                <a:solidFill>
                  <a:schemeClr val="tx1"/>
                </a:solidFill>
                <a:latin typeface="Arial" panose="020B0604020202020204" pitchFamily="34" charset="0"/>
                <a:cs typeface="Arial" panose="020B0604020202020204" pitchFamily="34" charset="0"/>
              </a:rPr>
              <a:t>Hombre. Ser biosicosocial</a:t>
            </a:r>
          </a:p>
        </p:txBody>
      </p:sp>
      <p:sp>
        <p:nvSpPr>
          <p:cNvPr id="18438" name="Rectangle 5"/>
          <p:cNvSpPr>
            <a:spLocks noChangeArrowheads="1"/>
          </p:cNvSpPr>
          <p:nvPr/>
        </p:nvSpPr>
        <p:spPr bwMode="auto">
          <a:xfrm>
            <a:off x="3071813" y="6154738"/>
            <a:ext cx="6400800" cy="609600"/>
          </a:xfrm>
          <a:prstGeom prst="rect">
            <a:avLst/>
          </a:prstGeom>
          <a:solidFill>
            <a:srgbClr val="99CCFF"/>
          </a:solidFill>
          <a:ln w="19050">
            <a:solidFill>
              <a:schemeClr val="tx1"/>
            </a:solidFill>
            <a:miter lim="800000"/>
            <a:headEnd/>
            <a:tailEnd/>
          </a:ln>
        </p:spPr>
        <p:txBody>
          <a:bodyPr wrap="none" anchor="ctr"/>
          <a:lstStyle>
            <a:lvl1pPr marL="342900" indent="-342900">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lgn="ctr" eaLnBrk="1" hangingPunct="1">
              <a:spcBef>
                <a:spcPct val="0"/>
              </a:spcBef>
              <a:buClrTx/>
              <a:buSzTx/>
              <a:buFontTx/>
              <a:buNone/>
            </a:pPr>
            <a:r>
              <a:rPr lang="es-ES_tradnl" sz="3600" b="1">
                <a:solidFill>
                  <a:schemeClr val="tx1"/>
                </a:solidFill>
                <a:latin typeface="Arial" panose="020B0604020202020204" pitchFamily="34" charset="0"/>
                <a:cs typeface="Arial" panose="020B0604020202020204" pitchFamily="34" charset="0"/>
              </a:rPr>
              <a:t>Sistema Nacional de Salud</a:t>
            </a:r>
          </a:p>
        </p:txBody>
      </p:sp>
      <p:sp>
        <p:nvSpPr>
          <p:cNvPr id="19481" name="Line 25"/>
          <p:cNvSpPr>
            <a:spLocks noChangeShapeType="1"/>
          </p:cNvSpPr>
          <p:nvPr/>
        </p:nvSpPr>
        <p:spPr bwMode="auto">
          <a:xfrm>
            <a:off x="3200400" y="5638800"/>
            <a:ext cx="0"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a:extLst/>
        </p:spPr>
        <p:txBody>
          <a:bodyPr/>
          <a:lstStyle/>
          <a:p>
            <a:pPr eaLnBrk="1" hangingPunct="1">
              <a:defRPr/>
            </a:pPr>
            <a:endParaRPr lang="en-US" dirty="0">
              <a:latin typeface="Arial" charset="0"/>
            </a:endParaRPr>
          </a:p>
        </p:txBody>
      </p:sp>
      <p:sp>
        <p:nvSpPr>
          <p:cNvPr id="18440" name="AutoShape 31"/>
          <p:cNvSpPr>
            <a:spLocks noChangeArrowheads="1"/>
          </p:cNvSpPr>
          <p:nvPr/>
        </p:nvSpPr>
        <p:spPr bwMode="auto">
          <a:xfrm rot="-7865527">
            <a:off x="3226595" y="5271295"/>
            <a:ext cx="976313" cy="485775"/>
          </a:xfrm>
          <a:prstGeom prst="leftArrow">
            <a:avLst>
              <a:gd name="adj1" fmla="val 50000"/>
              <a:gd name="adj2" fmla="val 50245"/>
            </a:avLst>
          </a:prstGeom>
          <a:solidFill>
            <a:srgbClr val="CAE13F"/>
          </a:solidFill>
          <a:ln>
            <a:noFill/>
          </a:ln>
          <a:effectLst>
            <a:prstShdw prst="shdw17" dist="17961" dir="2700000">
              <a:srgbClr val="798726"/>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eaLnBrk="1" hangingPunct="1">
              <a:spcBef>
                <a:spcPct val="0"/>
              </a:spcBef>
              <a:buClrTx/>
              <a:buSzTx/>
              <a:buFontTx/>
              <a:buNone/>
            </a:pPr>
            <a:endParaRPr lang="en-US" sz="900">
              <a:solidFill>
                <a:schemeClr val="tx1"/>
              </a:solidFill>
              <a:latin typeface="Arial" panose="020B0604020202020204" pitchFamily="34" charset="0"/>
            </a:endParaRPr>
          </a:p>
        </p:txBody>
      </p:sp>
      <p:sp>
        <p:nvSpPr>
          <p:cNvPr id="18441" name="AutoShape 32"/>
          <p:cNvSpPr>
            <a:spLocks noChangeArrowheads="1"/>
          </p:cNvSpPr>
          <p:nvPr/>
        </p:nvSpPr>
        <p:spPr bwMode="auto">
          <a:xfrm rot="-3285358">
            <a:off x="8157370" y="5282407"/>
            <a:ext cx="976312" cy="485775"/>
          </a:xfrm>
          <a:prstGeom prst="leftArrow">
            <a:avLst>
              <a:gd name="adj1" fmla="val 50000"/>
              <a:gd name="adj2" fmla="val 50245"/>
            </a:avLst>
          </a:prstGeom>
          <a:solidFill>
            <a:srgbClr val="99FFCC"/>
          </a:solidFill>
          <a:ln>
            <a:noFill/>
          </a:ln>
          <a:effectLst>
            <a:prstShdw prst="shdw17" dist="17961" dir="2700000">
              <a:srgbClr val="5C99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eaLnBrk="1" hangingPunct="1">
              <a:spcBef>
                <a:spcPct val="0"/>
              </a:spcBef>
              <a:buClrTx/>
              <a:buSzTx/>
              <a:buFontTx/>
              <a:buNone/>
            </a:pPr>
            <a:endParaRPr lang="en-US" sz="900">
              <a:solidFill>
                <a:schemeClr val="tx1"/>
              </a:solidFill>
              <a:latin typeface="Arial" panose="020B0604020202020204" pitchFamily="34" charset="0"/>
            </a:endParaRPr>
          </a:p>
        </p:txBody>
      </p:sp>
    </p:spTree>
    <p:extLst>
      <p:ext uri="{BB962C8B-B14F-4D97-AF65-F5344CB8AC3E}">
        <p14:creationId xmlns:p14="http://schemas.microsoft.com/office/powerpoint/2010/main" val="3834341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6518" y="559426"/>
            <a:ext cx="11258282" cy="5940088"/>
          </a:xfrm>
          <a:prstGeom prst="rect">
            <a:avLst/>
          </a:prstGeom>
          <a:noFill/>
          <a:ln w="57150">
            <a:solidFill>
              <a:srgbClr val="00B0F0"/>
            </a:solidFill>
          </a:ln>
        </p:spPr>
        <p:txBody>
          <a:bodyPr wrap="square" rtlCol="0">
            <a:spAutoFit/>
          </a:bodyPr>
          <a:lstStyle/>
          <a:p>
            <a:pPr algn="just"/>
            <a:r>
              <a:rPr lang="es-ES" sz="2000" b="1" dirty="0" smtClean="0">
                <a:latin typeface="Arial" pitchFamily="34" charset="0"/>
                <a:cs typeface="Arial" pitchFamily="34" charset="0"/>
              </a:rPr>
              <a:t>                                                EL CONSENTIMIENTO INFORMADO</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ES LA ACEPTACION VOLUNTARIA POR PARTE DE LA PERSONA A SER SOMETIDO A UNA PRÁCTICA MÉDICA UNA VEZ ENTERADO DE ELLA. </a:t>
            </a:r>
          </a:p>
          <a:p>
            <a:pPr algn="just"/>
            <a:r>
              <a:rPr lang="es-ES" dirty="0" smtClean="0">
                <a:latin typeface="Arial" pitchFamily="34" charset="0"/>
                <a:cs typeface="Arial" pitchFamily="34" charset="0"/>
              </a:rPr>
              <a:t>LA </a:t>
            </a:r>
            <a:r>
              <a:rPr lang="es-ES" dirty="0">
                <a:latin typeface="Arial" pitchFamily="34" charset="0"/>
                <a:cs typeface="Arial" pitchFamily="34" charset="0"/>
              </a:rPr>
              <a:t>SOLICITUD DEL CONSENTIMIENTO  La persona </a:t>
            </a:r>
            <a:r>
              <a:rPr lang="es-ES" u="sng" dirty="0">
                <a:solidFill>
                  <a:srgbClr val="FF0000"/>
                </a:solidFill>
                <a:latin typeface="Arial" pitchFamily="34" charset="0"/>
                <a:cs typeface="Arial" pitchFamily="34" charset="0"/>
              </a:rPr>
              <a:t>debe ser </a:t>
            </a:r>
            <a:r>
              <a:rPr lang="es-ES" u="sng" dirty="0" smtClean="0">
                <a:solidFill>
                  <a:srgbClr val="FF0000"/>
                </a:solidFill>
                <a:latin typeface="Arial" pitchFamily="34" charset="0"/>
                <a:cs typeface="Arial" pitchFamily="34" charset="0"/>
              </a:rPr>
              <a:t>informada de forma clara y oportuna</a:t>
            </a:r>
            <a:r>
              <a:rPr lang="es-ES" dirty="0" smtClean="0">
                <a:solidFill>
                  <a:srgbClr val="FF0000"/>
                </a:solidFill>
                <a:latin typeface="Arial" pitchFamily="34" charset="0"/>
                <a:cs typeface="Arial" pitchFamily="34" charset="0"/>
              </a:rPr>
              <a:t> </a:t>
            </a:r>
            <a:r>
              <a:rPr lang="es-ES" dirty="0">
                <a:latin typeface="Arial" pitchFamily="34" charset="0"/>
                <a:cs typeface="Arial" pitchFamily="34" charset="0"/>
              </a:rPr>
              <a:t>para que tenga el derecho a </a:t>
            </a:r>
            <a:r>
              <a:rPr lang="es-ES" dirty="0" smtClean="0">
                <a:latin typeface="Arial" pitchFamily="34" charset="0"/>
                <a:cs typeface="Arial" pitchFamily="34" charset="0"/>
              </a:rPr>
              <a:t>elegir (</a:t>
            </a:r>
            <a:r>
              <a:rPr lang="es-ES" dirty="0">
                <a:latin typeface="Arial" pitchFamily="34" charset="0"/>
                <a:cs typeface="Arial" pitchFamily="34" charset="0"/>
              </a:rPr>
              <a:t>autonomía</a:t>
            </a:r>
            <a:r>
              <a:rPr lang="es-ES" dirty="0" smtClean="0">
                <a:latin typeface="Arial" pitchFamily="34" charset="0"/>
                <a:cs typeface="Arial" pitchFamily="34" charset="0"/>
              </a:rPr>
              <a:t>)</a:t>
            </a:r>
          </a:p>
          <a:p>
            <a:pPr algn="just"/>
            <a:endParaRPr lang="es-ES" dirty="0" smtClean="0">
              <a:latin typeface="Arial" pitchFamily="34" charset="0"/>
              <a:cs typeface="Arial" pitchFamily="34" charset="0"/>
            </a:endParaRPr>
          </a:p>
          <a:p>
            <a:pPr algn="just"/>
            <a:r>
              <a:rPr lang="es-ES" dirty="0" smtClean="0">
                <a:latin typeface="Arial" pitchFamily="34" charset="0"/>
                <a:cs typeface="Arial" pitchFamily="34" charset="0"/>
              </a:rPr>
              <a:t>EL RESPETO A LA LIBRE ELECCION DEL SUJETO A PARTIR DE UNA INFORMACIÓN CLARA Y OPORTUNA DE LOS PROCEDERES DIAGNÓSTICOS TERAPEUTICOS QUE SE LE PROPONEN</a:t>
            </a: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EL CONSENTIMIENTO COMPRENDE: -LA INFORMACION</a:t>
            </a:r>
          </a:p>
          <a:p>
            <a:pPr algn="just"/>
            <a:r>
              <a:rPr lang="es-ES" dirty="0">
                <a:latin typeface="Arial" pitchFamily="34" charset="0"/>
                <a:cs typeface="Arial" pitchFamily="34" charset="0"/>
              </a:rPr>
              <a:t> </a:t>
            </a:r>
            <a:r>
              <a:rPr lang="es-ES" dirty="0" smtClean="0">
                <a:latin typeface="Arial" pitchFamily="34" charset="0"/>
                <a:cs typeface="Arial" pitchFamily="34" charset="0"/>
              </a:rPr>
              <a:t>                                                                -LA VOLUNTARIEDAD</a:t>
            </a:r>
          </a:p>
          <a:p>
            <a:pPr algn="just"/>
            <a:r>
              <a:rPr lang="es-ES" dirty="0">
                <a:latin typeface="Arial" pitchFamily="34" charset="0"/>
                <a:cs typeface="Arial" pitchFamily="34" charset="0"/>
              </a:rPr>
              <a:t> </a:t>
            </a:r>
            <a:r>
              <a:rPr lang="es-ES" dirty="0" smtClean="0">
                <a:latin typeface="Arial" pitchFamily="34" charset="0"/>
                <a:cs typeface="Arial" pitchFamily="34" charset="0"/>
              </a:rPr>
              <a:t>                                                                -LA COMPRENSION</a:t>
            </a:r>
          </a:p>
          <a:p>
            <a:pPr algn="just"/>
            <a:endParaRPr lang="es-ES" dirty="0" smtClean="0">
              <a:latin typeface="Arial" pitchFamily="34" charset="0"/>
              <a:cs typeface="Arial" pitchFamily="34" charset="0"/>
            </a:endParaRPr>
          </a:p>
          <a:p>
            <a:pPr algn="just"/>
            <a:r>
              <a:rPr lang="es-ES" dirty="0">
                <a:latin typeface="Arial" pitchFamily="34" charset="0"/>
                <a:cs typeface="Arial" pitchFamily="34" charset="0"/>
              </a:rPr>
              <a:t>ES RESPONSABILIDAD DEL MÉDICO OFRECER INFORMACION CLARA COMPRENSIBLE DE LO QUE SE VA A HACER</a:t>
            </a: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EL CONSENTIMIENTO ES UNA NECESIDAD DE LA PRÁCTICA ASISTENCIAL E INVESTIGATIVA</a:t>
            </a:r>
          </a:p>
          <a:p>
            <a:pPr algn="just"/>
            <a:endParaRPr lang="es-ES" dirty="0">
              <a:latin typeface="Arial" pitchFamily="34" charset="0"/>
              <a:cs typeface="Arial" pitchFamily="34" charset="0"/>
            </a:endParaRPr>
          </a:p>
          <a:p>
            <a:pPr algn="just"/>
            <a:r>
              <a:rPr lang="es-ES" dirty="0" smtClean="0">
                <a:latin typeface="Arial" pitchFamily="34" charset="0"/>
                <a:cs typeface="Arial" pitchFamily="34" charset="0"/>
              </a:rPr>
              <a:t>SE OBTIENE DE FORMA EXITOSA CON LA ESTRECHA RELACIÒN MEDICO -PACIENTE</a:t>
            </a:r>
          </a:p>
          <a:p>
            <a:pPr algn="just"/>
            <a:r>
              <a:rPr lang="es-ES" sz="2000" dirty="0"/>
              <a:t> </a:t>
            </a:r>
            <a:r>
              <a:rPr lang="es-ES" sz="2000" dirty="0" smtClean="0"/>
              <a:t> </a:t>
            </a:r>
            <a:endParaRPr lang="es-ES" sz="2000" dirty="0"/>
          </a:p>
        </p:txBody>
      </p:sp>
    </p:spTree>
    <p:extLst>
      <p:ext uri="{BB962C8B-B14F-4D97-AF65-F5344CB8AC3E}">
        <p14:creationId xmlns:p14="http://schemas.microsoft.com/office/powerpoint/2010/main" val="308363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8700" y="1743268"/>
            <a:ext cx="9848850" cy="4105082"/>
          </a:xfrm>
        </p:spPr>
        <p:txBody>
          <a:bodyPr/>
          <a:lstStyle/>
          <a:p>
            <a:pPr marL="0" indent="0" algn="l">
              <a:buNone/>
            </a:pPr>
            <a:r>
              <a:rPr lang="es-ES" sz="2400" dirty="0" smtClean="0">
                <a:effectLst/>
                <a:latin typeface="Arial" pitchFamily="34" charset="0"/>
                <a:cs typeface="Arial" pitchFamily="34" charset="0"/>
              </a:rPr>
              <a:t>Entrevista  1. Adolescente de 14 años</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2. Adulto mayor</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3. Paciente obeso</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4. Embarazada</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5. Madre de un lactante de 6 meses</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6. Paciente fumador</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7. Paciente alcohólico</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8. Paciente hipertenso</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 Entrevista 9. Mujer de 50 años</a:t>
            </a:r>
            <a:br>
              <a:rPr lang="es-ES" sz="2400" dirty="0" smtClean="0">
                <a:effectLst/>
                <a:latin typeface="Arial" pitchFamily="34" charset="0"/>
                <a:cs typeface="Arial" pitchFamily="34" charset="0"/>
              </a:rPr>
            </a:br>
            <a:r>
              <a:rPr lang="es-ES" sz="2400" dirty="0" smtClean="0">
                <a:effectLst/>
                <a:latin typeface="Arial" pitchFamily="34" charset="0"/>
                <a:cs typeface="Arial" pitchFamily="34" charset="0"/>
              </a:rPr>
              <a:t>entrevista  10. </a:t>
            </a:r>
            <a:r>
              <a:rPr lang="es-MX" sz="2400" dirty="0">
                <a:effectLst/>
                <a:latin typeface="Arial" pitchFamily="34" charset="0"/>
                <a:cs typeface="Arial" pitchFamily="34" charset="0"/>
              </a:rPr>
              <a:t>Adulto de 40 años sedentario</a:t>
            </a:r>
            <a:br>
              <a:rPr lang="es-MX" sz="2400" dirty="0">
                <a:effectLst/>
                <a:latin typeface="Arial" pitchFamily="34" charset="0"/>
                <a:cs typeface="Arial" pitchFamily="34" charset="0"/>
              </a:rPr>
            </a:br>
            <a:r>
              <a:rPr lang="es-ES" sz="2400" dirty="0" smtClean="0">
                <a:solidFill>
                  <a:srgbClr val="C00000"/>
                </a:solidFill>
                <a:effectLst/>
                <a:latin typeface="Arial" pitchFamily="34" charset="0"/>
                <a:cs typeface="Arial" pitchFamily="34" charset="0"/>
              </a:rPr>
              <a:t>Esta actividad la realizaran en educación en el terreno y será evaluada semana próxima en seminario.</a:t>
            </a:r>
            <a:br>
              <a:rPr lang="es-ES" sz="2400" dirty="0" smtClean="0">
                <a:solidFill>
                  <a:srgbClr val="C00000"/>
                </a:solidFill>
                <a:effectLst/>
                <a:latin typeface="Arial" pitchFamily="34" charset="0"/>
                <a:cs typeface="Arial" pitchFamily="34" charset="0"/>
              </a:rPr>
            </a:br>
            <a:r>
              <a:rPr lang="es-ES" sz="2400" dirty="0" smtClean="0">
                <a:solidFill>
                  <a:srgbClr val="C00000"/>
                </a:solidFill>
                <a:effectLst/>
                <a:latin typeface="Arial" pitchFamily="34" charset="0"/>
                <a:cs typeface="Arial" pitchFamily="34" charset="0"/>
              </a:rPr>
              <a:t>Debe ser de forma individual y se entrega informe escrito.</a:t>
            </a:r>
            <a:endParaRPr lang="es-US" sz="2400" dirty="0">
              <a:solidFill>
                <a:srgbClr val="C00000"/>
              </a:solidFill>
              <a:latin typeface="Arial" pitchFamily="34" charset="0"/>
              <a:cs typeface="Arial" pitchFamily="34" charset="0"/>
            </a:endParaRPr>
          </a:p>
        </p:txBody>
      </p:sp>
      <p:sp>
        <p:nvSpPr>
          <p:cNvPr id="3" name="2 Marcador de contenido"/>
          <p:cNvSpPr>
            <a:spLocks noGrp="1"/>
          </p:cNvSpPr>
          <p:nvPr>
            <p:ph sz="quarter" idx="13"/>
          </p:nvPr>
        </p:nvSpPr>
        <p:spPr>
          <a:xfrm>
            <a:off x="1524000" y="731520"/>
            <a:ext cx="8534400" cy="697230"/>
          </a:xfrm>
          <a:ln w="57150">
            <a:solidFill>
              <a:schemeClr val="accent1"/>
            </a:solidFill>
          </a:ln>
        </p:spPr>
        <p:txBody>
          <a:bodyPr>
            <a:noAutofit/>
          </a:bodyPr>
          <a:lstStyle/>
          <a:p>
            <a:pPr marL="45720" indent="0" algn="ctr">
              <a:buNone/>
            </a:pPr>
            <a:r>
              <a:rPr lang="es-ES" sz="4000" b="1" dirty="0" smtClean="0">
                <a:latin typeface="Arial" pitchFamily="34" charset="0"/>
                <a:cs typeface="Arial" pitchFamily="34" charset="0"/>
              </a:rPr>
              <a:t>Próxima actividad:</a:t>
            </a:r>
            <a:endParaRPr lang="es-US" sz="4000" b="1" dirty="0">
              <a:latin typeface="Arial" pitchFamily="34" charset="0"/>
              <a:cs typeface="Arial" pitchFamily="34" charset="0"/>
            </a:endParaRPr>
          </a:p>
        </p:txBody>
      </p:sp>
    </p:spTree>
    <p:extLst>
      <p:ext uri="{BB962C8B-B14F-4D97-AF65-F5344CB8AC3E}">
        <p14:creationId xmlns:p14="http://schemas.microsoft.com/office/powerpoint/2010/main" val="1178308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08597" y="1991709"/>
            <a:ext cx="8311165" cy="3447098"/>
          </a:xfrm>
          <a:prstGeom prst="rect">
            <a:avLst/>
          </a:prstGeom>
        </p:spPr>
        <p:txBody>
          <a:bodyPr wrap="square">
            <a:spAutoFit/>
          </a:bodyPr>
          <a:lstStyle/>
          <a:p>
            <a:pPr algn="just"/>
            <a:r>
              <a:rPr lang="es-ES" sz="3200" dirty="0" smtClean="0">
                <a:latin typeface="Arial" panose="020B0604020202020204" pitchFamily="34" charset="0"/>
                <a:cs typeface="Arial" panose="020B0604020202020204" pitchFamily="34" charset="0"/>
              </a:rPr>
              <a:t>Bibliografía:</a:t>
            </a:r>
          </a:p>
          <a:p>
            <a:pPr algn="just"/>
            <a:endParaRPr lang="es-ES" dirty="0">
              <a:latin typeface="Arial" panose="020B0604020202020204" pitchFamily="34" charset="0"/>
              <a:cs typeface="Arial" panose="020B0604020202020204" pitchFamily="34" charset="0"/>
            </a:endParaRPr>
          </a:p>
          <a:p>
            <a:pPr algn="just"/>
            <a:r>
              <a:rPr lang="es-ES" sz="2800" dirty="0" smtClean="0">
                <a:latin typeface="Arial" panose="020B0604020202020204" pitchFamily="34" charset="0"/>
                <a:cs typeface="Arial" panose="020B0604020202020204" pitchFamily="34" charset="0"/>
              </a:rPr>
              <a:t>1- Álvarez </a:t>
            </a:r>
            <a:r>
              <a:rPr lang="es-ES" sz="2800" dirty="0" err="1">
                <a:latin typeface="Arial" panose="020B0604020202020204" pitchFamily="34" charset="0"/>
                <a:cs typeface="Arial" panose="020B0604020202020204" pitchFamily="34" charset="0"/>
              </a:rPr>
              <a:t>Sintes</a:t>
            </a:r>
            <a:r>
              <a:rPr lang="es-ES" sz="2800" dirty="0">
                <a:latin typeface="Arial" panose="020B0604020202020204" pitchFamily="34" charset="0"/>
                <a:cs typeface="Arial" panose="020B0604020202020204" pitchFamily="34" charset="0"/>
              </a:rPr>
              <a:t> y col –Medicina General Integral. </a:t>
            </a:r>
            <a:r>
              <a:rPr lang="es-ES" sz="2800" dirty="0" smtClean="0">
                <a:latin typeface="Arial" panose="020B0604020202020204" pitchFamily="34" charset="0"/>
                <a:cs typeface="Arial" panose="020B0604020202020204" pitchFamily="34" charset="0"/>
              </a:rPr>
              <a:t>Edición </a:t>
            </a:r>
            <a:r>
              <a:rPr lang="es-ES" sz="2800" dirty="0">
                <a:latin typeface="Arial" panose="020B0604020202020204" pitchFamily="34" charset="0"/>
                <a:cs typeface="Arial" panose="020B0604020202020204" pitchFamily="34" charset="0"/>
              </a:rPr>
              <a:t>2014 </a:t>
            </a:r>
            <a:r>
              <a:rPr lang="es-ES" sz="2800" dirty="0" err="1">
                <a:latin typeface="Arial" panose="020B0604020202020204" pitchFamily="34" charset="0"/>
                <a:cs typeface="Arial" panose="020B0604020202020204" pitchFamily="34" charset="0"/>
              </a:rPr>
              <a:t>vol</a:t>
            </a:r>
            <a:r>
              <a:rPr lang="es-ES" sz="2800" dirty="0">
                <a:latin typeface="Arial" panose="020B0604020202020204" pitchFamily="34" charset="0"/>
                <a:cs typeface="Arial" panose="020B0604020202020204" pitchFamily="34" charset="0"/>
              </a:rPr>
              <a:t> I </a:t>
            </a:r>
            <a:r>
              <a:rPr lang="es-ES" sz="2800" dirty="0" smtClean="0">
                <a:latin typeface="Arial" panose="020B0604020202020204" pitchFamily="34" charset="0"/>
                <a:cs typeface="Arial" panose="020B0604020202020204" pitchFamily="34" charset="0"/>
              </a:rPr>
              <a:t>pág. 33-36.</a:t>
            </a:r>
          </a:p>
          <a:p>
            <a:pPr algn="just"/>
            <a:endParaRPr lang="es-ES" sz="2800" dirty="0">
              <a:latin typeface="Arial" panose="020B0604020202020204" pitchFamily="34" charset="0"/>
              <a:cs typeface="Arial" panose="020B0604020202020204" pitchFamily="34" charset="0"/>
            </a:endParaRPr>
          </a:p>
          <a:p>
            <a:pPr lvl="0" algn="just"/>
            <a:r>
              <a:rPr lang="es-ES" sz="2800" dirty="0" smtClean="0">
                <a:latin typeface="Arial" panose="020B0604020202020204" pitchFamily="34" charset="0"/>
                <a:ea typeface="Times New Roman" panose="02020603050405020304" pitchFamily="18" charset="0"/>
                <a:cs typeface="Arial" panose="020B0604020202020204" pitchFamily="34" charset="0"/>
              </a:rPr>
              <a:t>2- </a:t>
            </a:r>
            <a:r>
              <a:rPr lang="es-ES" sz="2800" dirty="0">
                <a:latin typeface="Arial" panose="020B0604020202020204" pitchFamily="34" charset="0"/>
                <a:ea typeface="Times New Roman" panose="02020603050405020304" pitchFamily="18" charset="0"/>
                <a:cs typeface="Arial" panose="020B0604020202020204" pitchFamily="34" charset="0"/>
              </a:rPr>
              <a:t>Núñez de </a:t>
            </a:r>
            <a:r>
              <a:rPr lang="es-ES" sz="2800" dirty="0" smtClean="0">
                <a:latin typeface="Arial" panose="020B0604020202020204" pitchFamily="34" charset="0"/>
                <a:ea typeface="Times New Roman" panose="02020603050405020304" pitchFamily="18" charset="0"/>
                <a:cs typeface="Arial" panose="020B0604020202020204" pitchFamily="34" charset="0"/>
              </a:rPr>
              <a:t>Villavicencio Fernando.</a:t>
            </a:r>
            <a:r>
              <a:rPr lang="es-ES" sz="2800" dirty="0">
                <a:latin typeface="Arial" panose="020B0604020202020204" pitchFamily="34" charset="0"/>
                <a:ea typeface="Times New Roman" panose="02020603050405020304" pitchFamily="18" charset="0"/>
                <a:cs typeface="Arial" panose="020B0604020202020204" pitchFamily="34" charset="0"/>
              </a:rPr>
              <a:t> Psicología </a:t>
            </a:r>
            <a:r>
              <a:rPr lang="es-ES" sz="2800" dirty="0" smtClean="0">
                <a:latin typeface="Arial" panose="020B0604020202020204" pitchFamily="34" charset="0"/>
                <a:ea typeface="Times New Roman" panose="02020603050405020304" pitchFamily="18" charset="0"/>
                <a:cs typeface="Arial" panose="020B0604020202020204" pitchFamily="34" charset="0"/>
              </a:rPr>
              <a:t>Médica, </a:t>
            </a:r>
            <a:r>
              <a:rPr lang="es-ES" sz="2800" dirty="0" err="1" smtClean="0">
                <a:latin typeface="Arial" panose="020B0604020202020204" pitchFamily="34" charset="0"/>
                <a:ea typeface="Times New Roman" panose="02020603050405020304" pitchFamily="18" charset="0"/>
                <a:cs typeface="Arial" panose="020B0604020202020204" pitchFamily="34" charset="0"/>
              </a:rPr>
              <a:t>tomoII</a:t>
            </a:r>
            <a:r>
              <a:rPr lang="es-ES" sz="2800" dirty="0" smtClean="0">
                <a:latin typeface="Arial" panose="020B0604020202020204" pitchFamily="34" charset="0"/>
                <a:ea typeface="Times New Roman" panose="02020603050405020304" pitchFamily="18" charset="0"/>
                <a:cs typeface="Arial" panose="020B0604020202020204" pitchFamily="34" charset="0"/>
              </a:rPr>
              <a:t>  página </a:t>
            </a:r>
            <a:r>
              <a:rPr lang="es-ES" sz="2800" dirty="0">
                <a:latin typeface="Arial" panose="020B0604020202020204" pitchFamily="34" charset="0"/>
                <a:ea typeface="Times New Roman" panose="02020603050405020304" pitchFamily="18" charset="0"/>
                <a:cs typeface="Arial" panose="020B0604020202020204" pitchFamily="34" charset="0"/>
              </a:rPr>
              <a:t>85 a 87.</a:t>
            </a:r>
            <a:endParaRPr lang="es-ES" sz="4000" dirty="0">
              <a:latin typeface="Arial" panose="020B0604020202020204" pitchFamily="34" charset="0"/>
            </a:endParaRPr>
          </a:p>
          <a:p>
            <a:pPr algn="just"/>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04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1905000" y="288926"/>
            <a:ext cx="8382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lgn="ctr">
              <a:spcBef>
                <a:spcPct val="0"/>
              </a:spcBef>
              <a:buClrTx/>
              <a:buSzTx/>
              <a:buFontTx/>
              <a:buNone/>
            </a:pPr>
            <a:r>
              <a:rPr lang="es-ES" sz="3600" b="1">
                <a:solidFill>
                  <a:srgbClr val="000000"/>
                </a:solidFill>
                <a:latin typeface="Arial" panose="020B0604020202020204" pitchFamily="34" charset="0"/>
                <a:cs typeface="Times New Roman" panose="02020603050405020304" pitchFamily="18" charset="0"/>
              </a:rPr>
              <a:t>Pregunta de comprobación</a:t>
            </a:r>
          </a:p>
          <a:p>
            <a:pPr algn="just">
              <a:spcBef>
                <a:spcPct val="0"/>
              </a:spcBef>
              <a:buClrTx/>
              <a:buSzTx/>
              <a:buFontTx/>
              <a:buNone/>
            </a:pPr>
            <a:endParaRPr lang="es-ES" sz="2000" b="1">
              <a:solidFill>
                <a:srgbClr val="000000"/>
              </a:solidFill>
              <a:latin typeface="Arial" panose="020B0604020202020204" pitchFamily="34" charset="0"/>
              <a:cs typeface="Times New Roman" panose="02020603050405020304" pitchFamily="18" charset="0"/>
            </a:endParaRPr>
          </a:p>
          <a:p>
            <a:pPr algn="just">
              <a:spcBef>
                <a:spcPct val="0"/>
              </a:spcBef>
              <a:buClrTx/>
              <a:buSzTx/>
              <a:buFontTx/>
              <a:buNone/>
            </a:pPr>
            <a:endParaRPr lang="es-ES" sz="1100" b="1">
              <a:solidFill>
                <a:schemeClr val="tx1"/>
              </a:solidFill>
              <a:latin typeface="Arial" panose="020B0604020202020204" pitchFamily="34" charset="0"/>
            </a:endParaRPr>
          </a:p>
          <a:p>
            <a:pPr algn="just">
              <a:spcBef>
                <a:spcPct val="0"/>
              </a:spcBef>
              <a:buClrTx/>
              <a:buSzTx/>
              <a:buFontTx/>
              <a:buNone/>
            </a:pPr>
            <a:endParaRPr lang="es-ES" sz="900">
              <a:solidFill>
                <a:schemeClr val="tx1"/>
              </a:solidFill>
              <a:latin typeface="Arial" panose="020B0604020202020204" pitchFamily="34" charset="0"/>
            </a:endParaRPr>
          </a:p>
        </p:txBody>
      </p:sp>
      <p:sp>
        <p:nvSpPr>
          <p:cNvPr id="40963" name="CuadroTexto 2"/>
          <p:cNvSpPr txBox="1">
            <a:spLocks noChangeArrowheads="1"/>
          </p:cNvSpPr>
          <p:nvPr/>
        </p:nvSpPr>
        <p:spPr bwMode="auto">
          <a:xfrm>
            <a:off x="2324100" y="1447800"/>
            <a:ext cx="7543800" cy="3970338"/>
          </a:xfrm>
          <a:prstGeom prst="rect">
            <a:avLst/>
          </a:prstGeom>
          <a:noFill/>
          <a:ln w="38100">
            <a:solidFill>
              <a:srgbClr val="FFCC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lgn="just">
              <a:lnSpc>
                <a:spcPct val="150000"/>
              </a:lnSpc>
              <a:spcBef>
                <a:spcPct val="0"/>
              </a:spcBef>
              <a:buClrTx/>
              <a:buSzTx/>
              <a:buFontTx/>
              <a:buNone/>
            </a:pPr>
            <a:r>
              <a:rPr lang="es-ES" sz="2400" b="1" dirty="0">
                <a:solidFill>
                  <a:schemeClr val="tx1"/>
                </a:solidFill>
                <a:latin typeface="Arial" panose="020B0604020202020204" pitchFamily="34" charset="0"/>
              </a:rPr>
              <a:t>1- </a:t>
            </a:r>
            <a:r>
              <a:rPr lang="es-MX" sz="2400" dirty="0">
                <a:solidFill>
                  <a:schemeClr val="tx1"/>
                </a:solidFill>
                <a:latin typeface="Arial Black" panose="020B0A04020102020204" pitchFamily="34" charset="0"/>
              </a:rPr>
              <a:t>Ejemplifica con tus vivencias como se materializan los principios básicos del sistema de salud de Cuba</a:t>
            </a:r>
            <a:r>
              <a:rPr lang="es-ES" sz="2400" b="1" dirty="0">
                <a:solidFill>
                  <a:schemeClr val="tx1"/>
                </a:solidFill>
                <a:latin typeface="Arial Black" panose="020B0A04020102020204" pitchFamily="34" charset="0"/>
              </a:rPr>
              <a:t>.</a:t>
            </a:r>
          </a:p>
          <a:p>
            <a:pPr algn="just">
              <a:lnSpc>
                <a:spcPct val="150000"/>
              </a:lnSpc>
              <a:spcBef>
                <a:spcPct val="0"/>
              </a:spcBef>
              <a:buClrTx/>
              <a:buSzTx/>
              <a:buFontTx/>
              <a:buNone/>
            </a:pPr>
            <a:endParaRPr lang="es-ES" sz="2400" b="1" dirty="0">
              <a:solidFill>
                <a:schemeClr val="tx1"/>
              </a:solidFill>
              <a:latin typeface="Arial Black" panose="020B0A04020102020204" pitchFamily="34" charset="0"/>
            </a:endParaRPr>
          </a:p>
          <a:p>
            <a:pPr algn="just">
              <a:lnSpc>
                <a:spcPct val="150000"/>
              </a:lnSpc>
              <a:spcBef>
                <a:spcPct val="0"/>
              </a:spcBef>
              <a:buClrTx/>
              <a:buSzTx/>
              <a:buFont typeface="Wingdings 2" panose="05020102010507070707" pitchFamily="18" charset="2"/>
              <a:buNone/>
            </a:pPr>
            <a:r>
              <a:rPr lang="es-ES" sz="2400" b="1" dirty="0">
                <a:solidFill>
                  <a:schemeClr val="tx1"/>
                </a:solidFill>
                <a:latin typeface="Arial Black" panose="020B0A04020102020204" pitchFamily="34" charset="0"/>
              </a:rPr>
              <a:t>2- </a:t>
            </a:r>
            <a:r>
              <a:rPr lang="es-MX" sz="2400" dirty="0">
                <a:solidFill>
                  <a:schemeClr val="tx1"/>
                </a:solidFill>
                <a:latin typeface="Arial Black" panose="020B0A04020102020204" pitchFamily="34" charset="0"/>
              </a:rPr>
              <a:t>Cita cuales son los tipos de atención medica que se realizan en Cuba.</a:t>
            </a:r>
          </a:p>
          <a:p>
            <a:pPr>
              <a:lnSpc>
                <a:spcPct val="150000"/>
              </a:lnSpc>
              <a:spcBef>
                <a:spcPct val="0"/>
              </a:spcBef>
              <a:buClrTx/>
              <a:buSzTx/>
              <a:buFontTx/>
              <a:buNone/>
            </a:pPr>
            <a:endParaRPr lang="es-ES" sz="2400" b="1"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80200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899374" y="831939"/>
            <a:ext cx="3047992" cy="1503273"/>
          </a:xfrm>
          <a:prstGeom prst="ellipse">
            <a:avLst/>
          </a:prstGeom>
          <a:solidFill>
            <a:schemeClr val="bg2">
              <a:lumMod val="75000"/>
            </a:schemeClr>
          </a:solidFill>
          <a:effectLst>
            <a:outerShdw blurRad="76200" dir="18900000" sy="23000" kx="-1200000" algn="bl" rotWithShape="0">
              <a:prstClr val="black">
                <a:alpha val="2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s-ES" sz="2200" b="1" dirty="0">
              <a:latin typeface="Arial" pitchFamily="34" charset="0"/>
              <a:cs typeface="Arial" pitchFamily="34" charset="0"/>
            </a:endParaRPr>
          </a:p>
        </p:txBody>
      </p:sp>
      <p:sp>
        <p:nvSpPr>
          <p:cNvPr id="5" name="4 Elipse"/>
          <p:cNvSpPr/>
          <p:nvPr/>
        </p:nvSpPr>
        <p:spPr>
          <a:xfrm>
            <a:off x="4223109" y="3078051"/>
            <a:ext cx="3230213" cy="1922585"/>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Font typeface="Times New Roman" pitchFamily="16" charset="0"/>
              <a:buNone/>
              <a:defRPr/>
            </a:pPr>
            <a:r>
              <a:rPr lang="es-ES" sz="2400" b="1" dirty="0" smtClean="0">
                <a:solidFill>
                  <a:schemeClr val="tx1"/>
                </a:solidFill>
                <a:latin typeface="Arial" pitchFamily="34" charset="0"/>
                <a:cs typeface="Arial" pitchFamily="34" charset="0"/>
              </a:rPr>
              <a:t> Recolección  de información</a:t>
            </a:r>
            <a:endParaRPr lang="es-ES" sz="2400" b="1" dirty="0">
              <a:solidFill>
                <a:schemeClr val="tx1"/>
              </a:solidFill>
              <a:latin typeface="Arial" pitchFamily="34" charset="0"/>
              <a:cs typeface="Arial" pitchFamily="34" charset="0"/>
            </a:endParaRPr>
          </a:p>
          <a:p>
            <a:pPr algn="ctr" eaLnBrk="1" hangingPunct="1">
              <a:buClr>
                <a:srgbClr val="000000"/>
              </a:buClr>
              <a:buFont typeface="Times New Roman" pitchFamily="16" charset="0"/>
              <a:buNone/>
              <a:defRPr/>
            </a:pPr>
            <a:endParaRPr lang="es-ES" sz="3600" b="1" u="sng" dirty="0">
              <a:solidFill>
                <a:schemeClr val="tx1"/>
              </a:solidFill>
              <a:latin typeface="Arial" pitchFamily="34" charset="0"/>
              <a:cs typeface="Arial" pitchFamily="34" charset="0"/>
            </a:endParaRPr>
          </a:p>
        </p:txBody>
      </p:sp>
      <p:sp>
        <p:nvSpPr>
          <p:cNvPr id="6" name="5 Elipse"/>
          <p:cNvSpPr/>
          <p:nvPr/>
        </p:nvSpPr>
        <p:spPr>
          <a:xfrm>
            <a:off x="8161660" y="4825004"/>
            <a:ext cx="3062278" cy="1790720"/>
          </a:xfrm>
          <a:prstGeom prst="ellipse">
            <a:avLst/>
          </a:prstGeom>
          <a:solidFill>
            <a:srgbClr val="37B4CD"/>
          </a:solidFill>
          <a:ln>
            <a:noFill/>
          </a:ln>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Times New Roman" panose="02020603050405020304" pitchFamily="18" charset="0"/>
              </a:defRPr>
            </a:lvl1pPr>
            <a:lvl2pPr marL="742950" indent="-285750">
              <a:defRPr kumimoji="1">
                <a:solidFill>
                  <a:schemeClr val="tx1"/>
                </a:solidFill>
                <a:latin typeface="Times New Roman" panose="02020603050405020304" pitchFamily="18" charset="0"/>
              </a:defRPr>
            </a:lvl2pPr>
            <a:lvl3pPr marL="1143000" indent="-228600">
              <a:defRPr kumimoji="1">
                <a:solidFill>
                  <a:schemeClr val="tx1"/>
                </a:solidFill>
                <a:latin typeface="Times New Roman" panose="02020603050405020304" pitchFamily="18" charset="0"/>
              </a:defRPr>
            </a:lvl3pPr>
            <a:lvl4pPr marL="1600200" indent="-228600">
              <a:defRPr kumimoji="1">
                <a:solidFill>
                  <a:schemeClr val="tx1"/>
                </a:solidFill>
                <a:latin typeface="Times New Roman" panose="02020603050405020304" pitchFamily="18" charset="0"/>
              </a:defRPr>
            </a:lvl4pPr>
            <a:lvl5pPr marL="2057400" indent="-228600">
              <a:defRPr kumimoji="1">
                <a:solidFill>
                  <a:schemeClr val="tx1"/>
                </a:solidFill>
                <a:latin typeface="Times New Roman" panose="02020603050405020304" pitchFamily="18" charset="0"/>
              </a:defRPr>
            </a:lvl5pPr>
            <a:lvl6pPr marL="2514600" indent="-228600" fontAlgn="base">
              <a:spcBef>
                <a:spcPct val="0"/>
              </a:spcBef>
              <a:spcAft>
                <a:spcPct val="0"/>
              </a:spcAft>
              <a:defRPr kumimoji="1">
                <a:solidFill>
                  <a:schemeClr val="tx1"/>
                </a:solidFill>
                <a:latin typeface="Times New Roman" panose="02020603050405020304" pitchFamily="18" charset="0"/>
              </a:defRPr>
            </a:lvl6pPr>
            <a:lvl7pPr marL="2971800" indent="-228600" fontAlgn="base">
              <a:spcBef>
                <a:spcPct val="0"/>
              </a:spcBef>
              <a:spcAft>
                <a:spcPct val="0"/>
              </a:spcAft>
              <a:defRPr kumimoji="1">
                <a:solidFill>
                  <a:schemeClr val="tx1"/>
                </a:solidFill>
                <a:latin typeface="Times New Roman" panose="02020603050405020304" pitchFamily="18" charset="0"/>
              </a:defRPr>
            </a:lvl7pPr>
            <a:lvl8pPr marL="3429000" indent="-228600" fontAlgn="base">
              <a:spcBef>
                <a:spcPct val="0"/>
              </a:spcBef>
              <a:spcAft>
                <a:spcPct val="0"/>
              </a:spcAft>
              <a:defRPr kumimoji="1">
                <a:solidFill>
                  <a:schemeClr val="tx1"/>
                </a:solidFill>
                <a:latin typeface="Times New Roman" panose="02020603050405020304" pitchFamily="18" charset="0"/>
              </a:defRPr>
            </a:lvl8pPr>
            <a:lvl9pPr marL="3886200" indent="-228600" fontAlgn="base">
              <a:spcBef>
                <a:spcPct val="0"/>
              </a:spcBef>
              <a:spcAft>
                <a:spcPct val="0"/>
              </a:spcAft>
              <a:defRPr kumimoji="1">
                <a:solidFill>
                  <a:schemeClr val="tx1"/>
                </a:solidFill>
                <a:latin typeface="Times New Roman" panose="02020603050405020304" pitchFamily="18" charset="0"/>
              </a:defRPr>
            </a:lvl9pPr>
          </a:lstStyle>
          <a:p>
            <a:pPr algn="ctr" eaLnBrk="1" hangingPunct="1">
              <a:defRPr/>
            </a:pPr>
            <a:r>
              <a:rPr lang="es-ES" sz="2800" b="1" dirty="0" err="1" smtClean="0">
                <a:latin typeface="Arial" pitchFamily="34" charset="0"/>
                <a:cs typeface="Arial" pitchFamily="34" charset="0"/>
              </a:rPr>
              <a:t>Interrogato</a:t>
            </a:r>
            <a:endParaRPr lang="es-ES" sz="2800" b="1" dirty="0" smtClean="0">
              <a:latin typeface="Arial" pitchFamily="34" charset="0"/>
              <a:cs typeface="Arial" pitchFamily="34" charset="0"/>
            </a:endParaRPr>
          </a:p>
          <a:p>
            <a:pPr algn="ctr" eaLnBrk="1" hangingPunct="1">
              <a:defRPr/>
            </a:pPr>
            <a:r>
              <a:rPr lang="es-ES" sz="2800" b="1" dirty="0" smtClean="0">
                <a:latin typeface="Arial" pitchFamily="34" charset="0"/>
                <a:cs typeface="Arial" pitchFamily="34" charset="0"/>
              </a:rPr>
              <a:t>rio</a:t>
            </a:r>
            <a:endParaRPr lang="es-ES" sz="2800" b="1" dirty="0">
              <a:latin typeface="Arial" pitchFamily="34" charset="0"/>
              <a:cs typeface="Arial" pitchFamily="34" charset="0"/>
            </a:endParaRPr>
          </a:p>
        </p:txBody>
      </p:sp>
      <p:sp>
        <p:nvSpPr>
          <p:cNvPr id="8" name="Freeform 12"/>
          <p:cNvSpPr>
            <a:spLocks/>
          </p:cNvSpPr>
          <p:nvPr/>
        </p:nvSpPr>
        <p:spPr bwMode="gray">
          <a:xfrm rot="3352825" flipH="1" flipV="1">
            <a:off x="6384009" y="5222197"/>
            <a:ext cx="1285884" cy="1014412"/>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000066"/>
          </a:solidFill>
          <a:ln w="12700">
            <a:noFill/>
            <a:prstDash val="solid"/>
            <a:round/>
            <a:headEnd/>
            <a:tailEnd/>
          </a:ln>
          <a:scene3d>
            <a:camera prst="orthographicFront"/>
            <a:lightRig rig="threePt" dir="t"/>
          </a:scene3d>
          <a:sp3d>
            <a:bevelT/>
          </a:sp3d>
        </p:spPr>
        <p:txBody>
          <a:bodyPr/>
          <a:lstStyle/>
          <a:p>
            <a:pPr eaLnBrk="1" hangingPunct="1">
              <a:defRPr/>
            </a:pPr>
            <a:endParaRPr lang="en-US"/>
          </a:p>
        </p:txBody>
      </p:sp>
      <p:sp>
        <p:nvSpPr>
          <p:cNvPr id="9" name="Freeform 12"/>
          <p:cNvSpPr>
            <a:spLocks/>
          </p:cNvSpPr>
          <p:nvPr/>
        </p:nvSpPr>
        <p:spPr bwMode="gray">
          <a:xfrm rot="12899768" flipH="1" flipV="1">
            <a:off x="2598014" y="2439642"/>
            <a:ext cx="1285884" cy="1014412"/>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solidFill>
            <a:srgbClr val="000066"/>
          </a:solidFill>
          <a:ln w="12700">
            <a:noFill/>
            <a:prstDash val="solid"/>
            <a:round/>
            <a:headEnd/>
            <a:tailEnd/>
          </a:ln>
          <a:scene3d>
            <a:camera prst="orthographicFront"/>
            <a:lightRig rig="threePt" dir="t"/>
          </a:scene3d>
          <a:sp3d>
            <a:bevelT/>
          </a:sp3d>
        </p:spPr>
        <p:txBody>
          <a:bodyPr/>
          <a:lstStyle/>
          <a:p>
            <a:pPr eaLnBrk="1" hangingPunct="1">
              <a:defRPr/>
            </a:pPr>
            <a:endParaRPr lang="en-US"/>
          </a:p>
        </p:txBody>
      </p:sp>
      <p:sp>
        <p:nvSpPr>
          <p:cNvPr id="13329" name="CuadroTexto 6"/>
          <p:cNvSpPr txBox="1">
            <a:spLocks noChangeArrowheads="1"/>
          </p:cNvSpPr>
          <p:nvPr/>
        </p:nvSpPr>
        <p:spPr bwMode="auto">
          <a:xfrm>
            <a:off x="1114784" y="1443576"/>
            <a:ext cx="310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Garamond" panose="02020404030301010803" pitchFamily="18"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Garamond" panose="02020404030301010803" pitchFamily="18"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Garamond" panose="02020404030301010803" pitchFamily="18"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Garamond" panose="02020404030301010803" pitchFamily="18"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Garamond" panose="02020404030301010803" pitchFamily="18" charset="0"/>
              </a:defRPr>
            </a:lvl9pPr>
          </a:lstStyle>
          <a:p>
            <a:pPr>
              <a:spcBef>
                <a:spcPct val="0"/>
              </a:spcBef>
              <a:buClrTx/>
              <a:buSzTx/>
              <a:buFontTx/>
              <a:buNone/>
            </a:pPr>
            <a:r>
              <a:rPr lang="es-ES" sz="2800" b="1" dirty="0" smtClean="0">
                <a:solidFill>
                  <a:schemeClr val="tx1"/>
                </a:solidFill>
                <a:latin typeface="Arial" panose="020B0604020202020204" pitchFamily="34" charset="0"/>
              </a:rPr>
              <a:t>Método clínico</a:t>
            </a:r>
            <a:endParaRPr lang="es-MX" sz="2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3189416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34808" y="1187581"/>
            <a:ext cx="9567135" cy="1793167"/>
          </a:xfrm>
        </p:spPr>
        <p:txBody>
          <a:bodyPr/>
          <a:lstStyle/>
          <a:p>
            <a:pPr marL="182880" indent="0">
              <a:buNone/>
            </a:pPr>
            <a:r>
              <a:rPr lang="es-ES" dirty="0" smtClean="0">
                <a:solidFill>
                  <a:schemeClr val="tx1"/>
                </a:solidFill>
              </a:rPr>
              <a:t>TEMA : LA ENTREVISTA</a:t>
            </a:r>
            <a:endParaRPr lang="es-E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831" y="2622125"/>
            <a:ext cx="3603625" cy="270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39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1065" y="682580"/>
            <a:ext cx="11423560" cy="6001643"/>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-Sumario:</a:t>
            </a:r>
          </a:p>
          <a:p>
            <a:pPr hangingPunct="0"/>
            <a:r>
              <a:rPr lang="es-ES" sz="2400" dirty="0" smtClean="0"/>
              <a:t> 1-La </a:t>
            </a:r>
            <a:r>
              <a:rPr lang="es-ES" sz="2400" dirty="0"/>
              <a:t>entrevista.  Etapas. El interrogatorio. La relación empática como expresión de una comunicación efectiva. Aspectos éticos. Requisitos y habilidades para entrevistar con efectividad. El arte de escuchar. Empatía. </a:t>
            </a:r>
            <a:endParaRPr lang="es-ES" sz="2400" dirty="0" smtClean="0"/>
          </a:p>
          <a:p>
            <a:pPr hangingPunct="0"/>
            <a:endParaRPr lang="es-MX" sz="2400" dirty="0"/>
          </a:p>
          <a:p>
            <a:r>
              <a:rPr lang="es-ES" sz="2400" dirty="0" smtClean="0"/>
              <a:t>2-</a:t>
            </a:r>
            <a:r>
              <a:rPr lang="es-ES_tradnl" sz="2400" dirty="0" smtClean="0"/>
              <a:t> </a:t>
            </a:r>
            <a:r>
              <a:rPr lang="es-ES_tradnl" sz="2400" dirty="0"/>
              <a:t>Entrevista: particularidades de la comunicación según edad. </a:t>
            </a:r>
            <a:endParaRPr lang="es-ES_tradnl" sz="2400" dirty="0" smtClean="0"/>
          </a:p>
          <a:p>
            <a:endParaRPr lang="es-MX" sz="2400" dirty="0"/>
          </a:p>
          <a:p>
            <a:r>
              <a:rPr lang="es-ES_tradnl" sz="2400" dirty="0" smtClean="0"/>
              <a:t>3-  </a:t>
            </a:r>
            <a:r>
              <a:rPr lang="es-ES_tradnl" sz="2400" dirty="0"/>
              <a:t>La confidencialidad de los datos obtenidos como evidencia del respeto a la dignidad de las personas</a:t>
            </a:r>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-Objetivos</a:t>
            </a:r>
          </a:p>
          <a:p>
            <a:pPr algn="just"/>
            <a:r>
              <a:rPr lang="es-ES" sz="2400" dirty="0" smtClean="0">
                <a:latin typeface="Arial" panose="020B0604020202020204" pitchFamily="34" charset="0"/>
                <a:cs typeface="Arial" panose="020B0604020202020204" pitchFamily="34" charset="0"/>
              </a:rPr>
              <a:t>Integrar los conocimientos de comunicación y ética en la realización de la entrevista.</a:t>
            </a:r>
          </a:p>
          <a:p>
            <a:pPr algn="just"/>
            <a:endParaRPr lang="es-ES" sz="2400" dirty="0" smtClean="0">
              <a:latin typeface="Arial" panose="020B0604020202020204" pitchFamily="34" charset="0"/>
              <a:cs typeface="Arial" panose="020B0604020202020204" pitchFamily="34" charset="0"/>
            </a:endParaRPr>
          </a:p>
          <a:p>
            <a:pPr algn="just"/>
            <a:endParaRPr lang="es-E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67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76517" y="965984"/>
            <a:ext cx="11423561" cy="5078313"/>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                                          </a:t>
            </a:r>
            <a:r>
              <a:rPr lang="es-ES" sz="2800" dirty="0" smtClean="0">
                <a:solidFill>
                  <a:srgbClr val="0070C0"/>
                </a:solidFill>
                <a:latin typeface="Arial" panose="020B0604020202020204" pitchFamily="34" charset="0"/>
                <a:cs typeface="Arial" panose="020B0604020202020204" pitchFamily="34" charset="0"/>
              </a:rPr>
              <a:t>ENTREVISTA MÉDICA</a:t>
            </a:r>
          </a:p>
          <a:p>
            <a:pPr algn="just"/>
            <a:endParaRPr lang="es-ES" sz="2400" dirty="0">
              <a:solidFill>
                <a:srgbClr val="0070C0"/>
              </a:solidFill>
              <a:latin typeface="Arial" panose="020B0604020202020204" pitchFamily="34" charset="0"/>
              <a:cs typeface="Arial" panose="020B0604020202020204" pitchFamily="34" charset="0"/>
            </a:endParaRPr>
          </a:p>
          <a:p>
            <a:pPr algn="just"/>
            <a:endParaRPr lang="es-ES" sz="2400" dirty="0" smtClean="0">
              <a:solidFill>
                <a:srgbClr val="0070C0"/>
              </a:solidFill>
              <a:latin typeface="Arial" panose="020B0604020202020204" pitchFamily="34" charset="0"/>
              <a:cs typeface="Arial" panose="020B0604020202020204" pitchFamily="34" charset="0"/>
            </a:endParaRPr>
          </a:p>
          <a:p>
            <a:pPr algn="just"/>
            <a:r>
              <a:rPr lang="es-ES" sz="2800" dirty="0" smtClean="0">
                <a:latin typeface="Arial" panose="020B0604020202020204" pitchFamily="34" charset="0"/>
                <a:cs typeface="Arial" panose="020B0604020202020204" pitchFamily="34" charset="0"/>
              </a:rPr>
              <a:t>La entrevista constituye un modelo de comunicación, sirve de marco a la interacción intelectual y afectiva conocida como relación médico-paciente, proceso comunicativo por excelencia</a:t>
            </a:r>
          </a:p>
          <a:p>
            <a:pPr algn="just"/>
            <a:endParaRPr lang="es-ES" sz="2800" dirty="0" smtClean="0">
              <a:latin typeface="Arial" panose="020B0604020202020204" pitchFamily="34" charset="0"/>
              <a:cs typeface="Arial" panose="020B0604020202020204" pitchFamily="34" charset="0"/>
            </a:endParaRPr>
          </a:p>
          <a:p>
            <a:pPr algn="just"/>
            <a:r>
              <a:rPr lang="es-ES" sz="2800" dirty="0" smtClean="0">
                <a:latin typeface="Arial" panose="020B0604020202020204" pitchFamily="34" charset="0"/>
                <a:cs typeface="Arial" panose="020B0604020202020204" pitchFamily="34" charset="0"/>
              </a:rPr>
              <a:t>En medicina se emplean 3 modalidades de entrevista:</a:t>
            </a:r>
          </a:p>
          <a:p>
            <a:pPr algn="just"/>
            <a:r>
              <a:rPr lang="es-ES" sz="2800" dirty="0" smtClean="0">
                <a:latin typeface="Arial" panose="020B0604020202020204" pitchFamily="34" charset="0"/>
                <a:cs typeface="Arial" panose="020B0604020202020204" pitchFamily="34" charset="0"/>
              </a:rPr>
              <a:t>1.-Entrevista médica individual</a:t>
            </a:r>
          </a:p>
          <a:p>
            <a:pPr algn="just"/>
            <a:r>
              <a:rPr lang="es-ES" sz="2800" dirty="0" smtClean="0">
                <a:latin typeface="Arial" panose="020B0604020202020204" pitchFamily="34" charset="0"/>
                <a:cs typeface="Arial" panose="020B0604020202020204" pitchFamily="34" charset="0"/>
              </a:rPr>
              <a:t>2.-Entrevista familiar</a:t>
            </a:r>
          </a:p>
          <a:p>
            <a:pPr algn="just"/>
            <a:r>
              <a:rPr lang="es-ES" sz="2800" dirty="0" smtClean="0">
                <a:latin typeface="Arial" panose="020B0604020202020204" pitchFamily="34" charset="0"/>
                <a:cs typeface="Arial" panose="020B0604020202020204" pitchFamily="34" charset="0"/>
              </a:rPr>
              <a:t>3.-Entrevista educativa</a:t>
            </a:r>
          </a:p>
          <a:p>
            <a:pPr algn="just"/>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994" y="4613587"/>
            <a:ext cx="3381085" cy="190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46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3639" y="2305319"/>
            <a:ext cx="6781531" cy="3416320"/>
          </a:xfrm>
          <a:prstGeom prst="rect">
            <a:avLst/>
          </a:prstGeom>
          <a:noFill/>
        </p:spPr>
        <p:txBody>
          <a:bodyPr wrap="square" rtlCol="0">
            <a:spAutoFit/>
          </a:bodyPr>
          <a:lstStyle/>
          <a:p>
            <a:pPr algn="ctr"/>
            <a:r>
              <a:rPr lang="es-ES" sz="2800" dirty="0" smtClean="0">
                <a:latin typeface="Arial" panose="020B0604020202020204" pitchFamily="34" charset="0"/>
                <a:cs typeface="Arial" panose="020B0604020202020204" pitchFamily="34" charset="0"/>
              </a:rPr>
              <a:t>ENTREVISTA MÉDICA INDIVIDUAL</a:t>
            </a:r>
          </a:p>
          <a:p>
            <a:pPr algn="ctr"/>
            <a:endParaRPr lang="es-ES" sz="2400" dirty="0" smtClean="0">
              <a:solidFill>
                <a:srgbClr val="0070C0"/>
              </a:solidFill>
              <a:latin typeface="Arial" panose="020B0604020202020204" pitchFamily="34" charset="0"/>
              <a:cs typeface="Arial" panose="020B0604020202020204" pitchFamily="34" charset="0"/>
            </a:endParaRPr>
          </a:p>
          <a:p>
            <a:pPr algn="just"/>
            <a:r>
              <a:rPr lang="es-ES" sz="2800" dirty="0" smtClean="0">
                <a:latin typeface="Arial" panose="020B0604020202020204" pitchFamily="34" charset="0"/>
                <a:cs typeface="Arial" panose="020B0604020202020204" pitchFamily="34" charset="0"/>
              </a:rPr>
              <a:t>Es compleja, están presente factores cognitivos, conativos y afectivos orientados hacia el diagnóstico, la relación médico paciente y el tratamiento.</a:t>
            </a:r>
          </a:p>
          <a:p>
            <a:pPr algn="just"/>
            <a:endParaRPr lang="es-ES" sz="2800" dirty="0" smtClean="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850" y="1735614"/>
            <a:ext cx="4628177" cy="352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064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3953814" y="991673"/>
            <a:ext cx="3503053" cy="1687133"/>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70C0"/>
                </a:solidFill>
                <a:latin typeface="Arial" panose="020B0604020202020204" pitchFamily="34" charset="0"/>
                <a:cs typeface="Arial" panose="020B0604020202020204" pitchFamily="34" charset="0"/>
              </a:rPr>
              <a:t>ETAPAS DE LA ENTREVISTA</a:t>
            </a:r>
            <a:endParaRPr lang="es-ES" sz="2400" dirty="0"/>
          </a:p>
        </p:txBody>
      </p:sp>
      <p:sp>
        <p:nvSpPr>
          <p:cNvPr id="7" name="6 Elipse"/>
          <p:cNvSpPr/>
          <p:nvPr/>
        </p:nvSpPr>
        <p:spPr>
          <a:xfrm>
            <a:off x="991673" y="4218532"/>
            <a:ext cx="2764778" cy="154546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rgbClr val="0070C0"/>
                </a:solidFill>
                <a:latin typeface="Arial" panose="020B0604020202020204" pitchFamily="34" charset="0"/>
                <a:cs typeface="Arial" panose="020B0604020202020204" pitchFamily="34" charset="0"/>
              </a:rPr>
              <a:t>Inicio</a:t>
            </a:r>
            <a:endParaRPr lang="es-ES" sz="3200" dirty="0">
              <a:solidFill>
                <a:srgbClr val="0070C0"/>
              </a:solidFill>
            </a:endParaRPr>
          </a:p>
        </p:txBody>
      </p:sp>
      <p:sp>
        <p:nvSpPr>
          <p:cNvPr id="8" name="7 Elipse"/>
          <p:cNvSpPr/>
          <p:nvPr/>
        </p:nvSpPr>
        <p:spPr>
          <a:xfrm>
            <a:off x="4250028" y="4218533"/>
            <a:ext cx="2884867" cy="154546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latin typeface="Arial" panose="020B0604020202020204" pitchFamily="34" charset="0"/>
                <a:cs typeface="Arial" panose="020B0604020202020204" pitchFamily="34" charset="0"/>
              </a:rPr>
              <a:t>Parte </a:t>
            </a:r>
            <a:r>
              <a:rPr lang="es-ES" sz="3200" dirty="0">
                <a:solidFill>
                  <a:srgbClr val="0070C0"/>
                </a:solidFill>
                <a:latin typeface="Arial" panose="020B0604020202020204" pitchFamily="34" charset="0"/>
                <a:cs typeface="Arial" panose="020B0604020202020204" pitchFamily="34" charset="0"/>
              </a:rPr>
              <a:t>central</a:t>
            </a:r>
            <a:r>
              <a:rPr lang="es-ES" dirty="0">
                <a:latin typeface="Arial" panose="020B0604020202020204" pitchFamily="34" charset="0"/>
                <a:cs typeface="Arial" panose="020B0604020202020204" pitchFamily="34" charset="0"/>
              </a:rPr>
              <a:t>             </a:t>
            </a:r>
          </a:p>
        </p:txBody>
      </p:sp>
      <p:sp>
        <p:nvSpPr>
          <p:cNvPr id="9" name="8 Elipse"/>
          <p:cNvSpPr/>
          <p:nvPr/>
        </p:nvSpPr>
        <p:spPr>
          <a:xfrm>
            <a:off x="7804597" y="3889213"/>
            <a:ext cx="3193961" cy="164849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3200" dirty="0">
                <a:solidFill>
                  <a:srgbClr val="0070C0"/>
                </a:solidFill>
                <a:latin typeface="Arial" panose="020B0604020202020204" pitchFamily="34" charset="0"/>
                <a:cs typeface="Arial" panose="020B0604020202020204" pitchFamily="34" charset="0"/>
              </a:rPr>
              <a:t>Conclusión</a:t>
            </a:r>
          </a:p>
        </p:txBody>
      </p:sp>
      <p:sp>
        <p:nvSpPr>
          <p:cNvPr id="10" name="9 Flecha abajo"/>
          <p:cNvSpPr/>
          <p:nvPr/>
        </p:nvSpPr>
        <p:spPr>
          <a:xfrm rot="2407352">
            <a:off x="3327254" y="2279546"/>
            <a:ext cx="858395" cy="2204106"/>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5259070" y="2717443"/>
            <a:ext cx="858395" cy="150109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rot="19237313">
            <a:off x="7173354" y="2288952"/>
            <a:ext cx="858395" cy="201213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51802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637</TotalTime>
  <Words>1542</Words>
  <Application>Microsoft Office PowerPoint</Application>
  <PresentationFormat>Personalizado</PresentationFormat>
  <Paragraphs>160</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Transmisión de listas</vt:lpstr>
      <vt:lpstr>Presentación de PowerPoint</vt:lpstr>
      <vt:lpstr>Presentación de PowerPoint</vt:lpstr>
      <vt:lpstr>Presentación de PowerPoint</vt:lpstr>
      <vt:lpstr>Presentación de PowerPoint</vt:lpstr>
      <vt:lpstr>TEMA : LA ENTREVISTA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Elementos que la facilitan: </vt:lpstr>
      <vt:lpstr>Presentación de PowerPoint</vt:lpstr>
      <vt:lpstr>Presentación de PowerPoint</vt:lpstr>
      <vt:lpstr>Presentación de PowerPoint</vt:lpstr>
      <vt:lpstr>Presentación de PowerPoint</vt:lpstr>
      <vt:lpstr>Presentación de PowerPoint</vt:lpstr>
      <vt:lpstr>Entrevista  1. Adolescente de 14 años Entrevista  2. Adulto mayor Entrevista  3. Paciente obeso Entrevista  4. Embarazada Entrevista  5. Madre de un lactante de 6 meses Entrevista  6. Paciente fumador Entrevista  7. Paciente alcohólico Entrevista  8. Paciente hipertenso  Entrevista 9. Mujer de 50 años entrevista  10. Adulto de 40 años sedentario Esta actividad la realizaran en educación en el terreno y será evaluada semana próxima en seminario. Debe ser de forma individual y se entrega informe escrito.</vt:lpstr>
      <vt:lpstr>Presentación de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IV LA ENTREVISTA</dc:title>
  <dc:creator>Dr</dc:creator>
  <cp:lastModifiedBy>Filial de Ciencias Médicas "Lidia Doce Sánchez"</cp:lastModifiedBy>
  <cp:revision>45</cp:revision>
  <dcterms:created xsi:type="dcterms:W3CDTF">2018-08-06T18:08:22Z</dcterms:created>
  <dcterms:modified xsi:type="dcterms:W3CDTF">2023-03-29T15:30:31Z</dcterms:modified>
</cp:coreProperties>
</file>