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03" r:id="rId2"/>
    <p:sldId id="256" r:id="rId3"/>
    <p:sldId id="257" r:id="rId4"/>
    <p:sldId id="298" r:id="rId5"/>
    <p:sldId id="301" r:id="rId6"/>
    <p:sldId id="302" r:id="rId7"/>
    <p:sldId id="259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6" r:id="rId20"/>
    <p:sldId id="296" r:id="rId21"/>
    <p:sldId id="275" r:id="rId22"/>
    <p:sldId id="277" r:id="rId23"/>
    <p:sldId id="279" r:id="rId24"/>
    <p:sldId id="274" r:id="rId25"/>
    <p:sldId id="280" r:id="rId26"/>
    <p:sldId id="281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E80CA-D137-4D05-8E59-3C3C3A1590F3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67AD-584F-41BD-91CF-8EE1D9E12D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64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72803A-340B-45D3-9DDB-076BBBED4C4D}" type="slidenum">
              <a:rPr lang="es-ES"/>
              <a:pPr eaLnBrk="1" hangingPunct="1"/>
              <a:t>21</a:t>
            </a:fld>
            <a:endParaRPr lang="es-E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>
                <a:latin typeface="Arial" panose="020B0604020202020204" pitchFamily="34" charset="0"/>
              </a:rPr>
              <a:t>Uscar el pulso cartídeo es un método inseguro</a:t>
            </a:r>
          </a:p>
        </p:txBody>
      </p:sp>
    </p:spTree>
    <p:extLst>
      <p:ext uri="{BB962C8B-B14F-4D97-AF65-F5344CB8AC3E}">
        <p14:creationId xmlns:p14="http://schemas.microsoft.com/office/powerpoint/2010/main" val="45611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DEDFA-8E33-4153-A4FD-83BCF1C3B245}" type="slidenum">
              <a:rPr lang="es-ES"/>
              <a:pPr eaLnBrk="1" hangingPunct="1"/>
              <a:t>24</a:t>
            </a:fld>
            <a:endParaRPr lang="es-E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>
                <a:latin typeface="Arial" panose="020B0604020202020204" pitchFamily="34" charset="0"/>
              </a:rPr>
              <a:t>Uscar el pulso cartídeo es un método inseguro</a:t>
            </a:r>
          </a:p>
        </p:txBody>
      </p:sp>
    </p:spTree>
    <p:extLst>
      <p:ext uri="{BB962C8B-B14F-4D97-AF65-F5344CB8AC3E}">
        <p14:creationId xmlns:p14="http://schemas.microsoft.com/office/powerpoint/2010/main" val="161138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68E6F6-8078-447B-B01B-52B9F4DC52B8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0527D2-1D9D-48A4-A4DD-CA6FC175851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A-OCTAVIO\00-TALLERES\a-semergen-universidad\2-RCP%20BASICA\RCP%20VIDEOS\2006%2011%2009%20-%20maniobra%20de%20traccion%20mandibular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A-OCTAVIO\00-TALLERES\a-semergen-universidad\2-RCP%20BASICA\RCP%20VIDEOS\2006%2011%2009%20-%20maniobra%20de%20traccion%20mandibular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/>
          <p:cNvSpPr>
            <a:spLocks noGrp="1"/>
          </p:cNvSpPr>
          <p:nvPr>
            <p:ph idx="4294967295"/>
          </p:nvPr>
        </p:nvSpPr>
        <p:spPr>
          <a:xfrm>
            <a:off x="719667" y="260351"/>
            <a:ext cx="10363200" cy="6715125"/>
          </a:xfrm>
          <a:ln w="12700"/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endParaRPr lang="es-ES" altLang="zh-CN" sz="2400" b="1" u="sng" dirty="0" smtClean="0">
              <a:solidFill>
                <a:srgbClr val="8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altLang="zh-CN" sz="2000" b="1" u="sng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altLang="zh-CN" sz="2000" b="1" u="sng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Medicina General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Asignatura: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Introducción a la MGI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Carrera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Medicina Año: 1° año medicina (1er Periodo)</a:t>
            </a:r>
            <a:endParaRPr lang="es-E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s-E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# V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Procederes diagnósticos  y terapéuticos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Método: Expositivo y 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Elaboración conjunta</a:t>
            </a:r>
            <a:r>
              <a:rPr lang="es-E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Medios de enseñanza: 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Diapositiva en PowerPoint, pizarrón.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Función didáctica principal: 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 a nuevos contenidos.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duración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50 min</a:t>
            </a:r>
            <a:endParaRPr lang="es-E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F.O.D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Conferencia.</a:t>
            </a:r>
          </a:p>
          <a:p>
            <a:pPr algn="just" eaLnBrk="1" hangingPunct="1">
              <a:defRPr/>
            </a:pPr>
            <a:endParaRPr lang="es-ES" sz="2400" b="1" dirty="0" smtClean="0">
              <a:solidFill>
                <a:srgbClr val="2E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6547" y="609601"/>
            <a:ext cx="1309032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rial" panose="020B0604020202020204" pitchFamily="34" charset="0"/>
              </a:rPr>
              <a:t>Parte Informativa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_bW9cHKvK4CM/TMCuDIL98uI/AAAAAAAAAks/X8f5Ad-E3oc/s1600/AHA-CAB+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9466"/>
            <a:ext cx="9049555" cy="658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8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9" y="0"/>
            <a:ext cx="6272010" cy="6858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334850"/>
            <a:ext cx="10972800" cy="631064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819400" y="152401"/>
            <a:ext cx="6858000" cy="83099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/>
              <a:t>Soporte Vital Básico en el adulto:          Algoritmo básico</a:t>
            </a:r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3276600" y="1295400"/>
            <a:ext cx="4343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/>
              <a:t>Comprobar inconsciencia  </a:t>
            </a:r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5638800" y="175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29" name="AutoShape 8"/>
          <p:cNvSpPr>
            <a:spLocks noChangeArrowheads="1"/>
          </p:cNvSpPr>
          <p:nvPr/>
        </p:nvSpPr>
        <p:spPr bwMode="auto">
          <a:xfrm>
            <a:off x="4495800" y="35814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1600" b="1"/>
              <a:t>Abrir la vía aérea</a:t>
            </a:r>
          </a:p>
        </p:txBody>
      </p:sp>
      <p:sp>
        <p:nvSpPr>
          <p:cNvPr id="26630" name="AutoShape 9"/>
          <p:cNvSpPr>
            <a:spLocks noChangeArrowheads="1"/>
          </p:cNvSpPr>
          <p:nvPr/>
        </p:nvSpPr>
        <p:spPr bwMode="auto">
          <a:xfrm>
            <a:off x="4038600" y="5943600"/>
            <a:ext cx="3733800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1600" b="1"/>
              <a:t>DISPOSITIVOS/MEDICAMENTOS</a:t>
            </a:r>
          </a:p>
        </p:txBody>
      </p:sp>
      <p:sp>
        <p:nvSpPr>
          <p:cNvPr id="26631" name="AutoShape 10"/>
          <p:cNvSpPr>
            <a:spLocks noChangeArrowheads="1"/>
          </p:cNvSpPr>
          <p:nvPr/>
        </p:nvSpPr>
        <p:spPr bwMode="auto">
          <a:xfrm>
            <a:off x="7353300" y="1981200"/>
            <a:ext cx="3505200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dirty="0"/>
              <a:t>Pedir ayuda , llamar al 116</a:t>
            </a:r>
          </a:p>
        </p:txBody>
      </p:sp>
      <p:sp>
        <p:nvSpPr>
          <p:cNvPr id="26632" name="AutoShape 11"/>
          <p:cNvSpPr>
            <a:spLocks noChangeArrowheads="1"/>
          </p:cNvSpPr>
          <p:nvPr/>
        </p:nvSpPr>
        <p:spPr bwMode="auto">
          <a:xfrm>
            <a:off x="4343400" y="2133600"/>
            <a:ext cx="2819400" cy="9906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30 compresiones</a:t>
            </a:r>
          </a:p>
          <a:p>
            <a:pPr algn="ctr" eaLnBrk="1" hangingPunct="1"/>
            <a:r>
              <a:rPr lang="es-ES" b="1"/>
              <a:t>  torácicas </a:t>
            </a:r>
          </a:p>
          <a:p>
            <a:pPr algn="ctr" eaLnBrk="1" hangingPunct="1"/>
            <a:r>
              <a:rPr lang="es-ES" b="1"/>
              <a:t>a 100/minuto</a:t>
            </a:r>
          </a:p>
        </p:txBody>
      </p:sp>
      <p:sp>
        <p:nvSpPr>
          <p:cNvPr id="26633" name="AutoShape 12"/>
          <p:cNvSpPr>
            <a:spLocks noChangeArrowheads="1"/>
          </p:cNvSpPr>
          <p:nvPr/>
        </p:nvSpPr>
        <p:spPr bwMode="auto">
          <a:xfrm>
            <a:off x="4419600" y="4419600"/>
            <a:ext cx="2743200" cy="4572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2 ventilaciones</a:t>
            </a:r>
          </a:p>
        </p:txBody>
      </p:sp>
      <p:sp>
        <p:nvSpPr>
          <p:cNvPr id="26634" name="Text Box 19"/>
          <p:cNvSpPr txBox="1">
            <a:spLocks noChangeArrowheads="1"/>
          </p:cNvSpPr>
          <p:nvPr/>
        </p:nvSpPr>
        <p:spPr bwMode="auto">
          <a:xfrm>
            <a:off x="7772400" y="1219201"/>
            <a:ext cx="2667000" cy="5810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/>
              <a:t>Seguridad del equipo, gritar y golpear</a:t>
            </a:r>
          </a:p>
        </p:txBody>
      </p:sp>
      <p:sp>
        <p:nvSpPr>
          <p:cNvPr id="26635" name="Text Box 20"/>
          <p:cNvSpPr txBox="1">
            <a:spLocks noChangeArrowheads="1"/>
          </p:cNvSpPr>
          <p:nvPr/>
        </p:nvSpPr>
        <p:spPr bwMode="auto">
          <a:xfrm>
            <a:off x="7620000" y="4038601"/>
            <a:ext cx="3048000" cy="3968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dirty="0"/>
              <a:t>Maniobra frente mentón</a:t>
            </a:r>
          </a:p>
        </p:txBody>
      </p:sp>
      <p:sp>
        <p:nvSpPr>
          <p:cNvPr id="26636" name="Text Box 22"/>
          <p:cNvSpPr txBox="1">
            <a:spLocks noChangeArrowheads="1"/>
          </p:cNvSpPr>
          <p:nvPr/>
        </p:nvSpPr>
        <p:spPr bwMode="auto">
          <a:xfrm>
            <a:off x="8001000" y="2667000"/>
            <a:ext cx="2667000" cy="12001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/>
              <a:t>Empezar siempre con las compresiones torácicas. </a:t>
            </a:r>
          </a:p>
          <a:p>
            <a:pPr eaLnBrk="1" hangingPunct="1">
              <a:spcBef>
                <a:spcPct val="50000"/>
              </a:spcBef>
            </a:pPr>
            <a:r>
              <a:rPr lang="es-ES" sz="1600" b="1" dirty="0"/>
              <a:t>Repetir ciclos sin interrupción</a:t>
            </a:r>
          </a:p>
        </p:txBody>
      </p:sp>
      <p:sp>
        <p:nvSpPr>
          <p:cNvPr id="26637" name="Line 23"/>
          <p:cNvSpPr>
            <a:spLocks noChangeShapeType="1"/>
          </p:cNvSpPr>
          <p:nvPr/>
        </p:nvSpPr>
        <p:spPr bwMode="auto">
          <a:xfrm>
            <a:off x="56388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38" name="AutoShape 24"/>
          <p:cNvSpPr>
            <a:spLocks noChangeArrowheads="1"/>
          </p:cNvSpPr>
          <p:nvPr/>
        </p:nvSpPr>
        <p:spPr bwMode="auto">
          <a:xfrm>
            <a:off x="4724400" y="5257800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NO RESPIRA</a:t>
            </a:r>
          </a:p>
        </p:txBody>
      </p:sp>
      <p:sp>
        <p:nvSpPr>
          <p:cNvPr id="26639" name="Line 25"/>
          <p:cNvSpPr>
            <a:spLocks noChangeShapeType="1"/>
          </p:cNvSpPr>
          <p:nvPr/>
        </p:nvSpPr>
        <p:spPr bwMode="auto">
          <a:xfrm>
            <a:off x="5638800" y="3124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40" name="Line 26"/>
          <p:cNvSpPr>
            <a:spLocks noChangeShapeType="1"/>
          </p:cNvSpPr>
          <p:nvPr/>
        </p:nvSpPr>
        <p:spPr bwMode="auto">
          <a:xfrm>
            <a:off x="56388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41" name="Line 27"/>
          <p:cNvSpPr>
            <a:spLocks noChangeShapeType="1"/>
          </p:cNvSpPr>
          <p:nvPr/>
        </p:nvSpPr>
        <p:spPr bwMode="auto">
          <a:xfrm>
            <a:off x="5638800" y="5638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42" name="AutoShape 28"/>
          <p:cNvSpPr>
            <a:spLocks noChangeArrowheads="1"/>
          </p:cNvSpPr>
          <p:nvPr/>
        </p:nvSpPr>
        <p:spPr bwMode="auto">
          <a:xfrm>
            <a:off x="1854558" y="1800226"/>
            <a:ext cx="1574442" cy="2571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/>
              <a:t>CONCIENTE</a:t>
            </a:r>
          </a:p>
        </p:txBody>
      </p:sp>
      <p:sp>
        <p:nvSpPr>
          <p:cNvPr id="26643" name="Line 29"/>
          <p:cNvSpPr>
            <a:spLocks noChangeShapeType="1"/>
          </p:cNvSpPr>
          <p:nvPr/>
        </p:nvSpPr>
        <p:spPr bwMode="auto">
          <a:xfrm flipH="1">
            <a:off x="3733800" y="1828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44" name="AutoShape 30"/>
          <p:cNvSpPr>
            <a:spLocks noChangeArrowheads="1"/>
          </p:cNvSpPr>
          <p:nvPr/>
        </p:nvSpPr>
        <p:spPr bwMode="auto">
          <a:xfrm>
            <a:off x="1854558" y="2514600"/>
            <a:ext cx="1498242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/>
              <a:t>Posición </a:t>
            </a:r>
          </a:p>
          <a:p>
            <a:pPr algn="ctr" eaLnBrk="1" hangingPunct="1"/>
            <a:r>
              <a:rPr lang="es-ES" b="1" dirty="0"/>
              <a:t>lateral de</a:t>
            </a:r>
          </a:p>
          <a:p>
            <a:pPr algn="ctr" eaLnBrk="1" hangingPunct="1"/>
            <a:r>
              <a:rPr lang="es-ES" b="1" dirty="0"/>
              <a:t>seguridad</a:t>
            </a:r>
          </a:p>
        </p:txBody>
      </p:sp>
      <p:sp>
        <p:nvSpPr>
          <p:cNvPr id="26645" name="Line 31"/>
          <p:cNvSpPr>
            <a:spLocks noChangeShapeType="1"/>
          </p:cNvSpPr>
          <p:nvPr/>
        </p:nvSpPr>
        <p:spPr bwMode="auto">
          <a:xfrm>
            <a:off x="26670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46" name="AutoShape 32"/>
          <p:cNvSpPr>
            <a:spLocks noChangeArrowheads="1"/>
          </p:cNvSpPr>
          <p:nvPr/>
        </p:nvSpPr>
        <p:spPr bwMode="auto">
          <a:xfrm rot="-10584299">
            <a:off x="3706813" y="2836863"/>
            <a:ext cx="614362" cy="1600200"/>
          </a:xfrm>
          <a:prstGeom prst="curvedLeftArrow">
            <a:avLst>
              <a:gd name="adj1" fmla="val 52093"/>
              <a:gd name="adj2" fmla="val 1041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/>
          </a:p>
        </p:txBody>
      </p:sp>
      <p:sp>
        <p:nvSpPr>
          <p:cNvPr id="26647" name="AutoShape 33"/>
          <p:cNvSpPr>
            <a:spLocks noChangeArrowheads="1"/>
          </p:cNvSpPr>
          <p:nvPr/>
        </p:nvSpPr>
        <p:spPr bwMode="auto">
          <a:xfrm>
            <a:off x="6934200" y="2971800"/>
            <a:ext cx="685800" cy="1524000"/>
          </a:xfrm>
          <a:prstGeom prst="curvedLeftArrow">
            <a:avLst>
              <a:gd name="adj1" fmla="val 44444"/>
              <a:gd name="adj2" fmla="val 88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416300" cy="36576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629400" y="2743201"/>
            <a:ext cx="3352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/>
              <a:t>- golpear suavemente los </a:t>
            </a:r>
            <a:r>
              <a:rPr lang="es-ES" sz="2400" b="1" dirty="0" smtClean="0"/>
              <a:t>hombros</a:t>
            </a:r>
            <a:endParaRPr lang="es-ES" sz="2400" b="1" dirty="0"/>
          </a:p>
          <a:p>
            <a:pPr eaLnBrk="1" hangingPunct="1">
              <a:spcBef>
                <a:spcPct val="50000"/>
              </a:spcBef>
            </a:pPr>
            <a:r>
              <a:rPr lang="es-ES" sz="2400" b="1" dirty="0">
                <a:solidFill>
                  <a:srgbClr val="0000FF"/>
                </a:solidFill>
              </a:rPr>
              <a:t>- </a:t>
            </a:r>
            <a:r>
              <a:rPr lang="es-ES" sz="2400" b="1" i="1" dirty="0">
                <a:solidFill>
                  <a:srgbClr val="0000FF"/>
                </a:solidFill>
              </a:rPr>
              <a:t>¿se encuentra bien?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90800" y="276395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27653" name="AutoShape 7"/>
          <p:cNvSpPr>
            <a:spLocks noChangeArrowheads="1"/>
          </p:cNvSpPr>
          <p:nvPr/>
        </p:nvSpPr>
        <p:spPr bwMode="auto">
          <a:xfrm>
            <a:off x="2590800" y="1371600"/>
            <a:ext cx="7391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/>
              <a:t>Compruebe si hay respuesta en la víctima:</a:t>
            </a:r>
          </a:p>
        </p:txBody>
      </p:sp>
    </p:spTree>
    <p:extLst>
      <p:ext uri="{BB962C8B-B14F-4D97-AF65-F5344CB8AC3E}">
        <p14:creationId xmlns:p14="http://schemas.microsoft.com/office/powerpoint/2010/main" val="38930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743200" y="228601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590800" y="1371600"/>
            <a:ext cx="73914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/>
              <a:t>El paciente </a:t>
            </a:r>
            <a:r>
              <a:rPr lang="es-ES" sz="2400" b="1">
                <a:solidFill>
                  <a:srgbClr val="990000"/>
                </a:solidFill>
              </a:rPr>
              <a:t>SI</a:t>
            </a:r>
            <a:r>
              <a:rPr lang="es-ES" sz="2400" b="1"/>
              <a:t> responde:</a:t>
            </a:r>
          </a:p>
        </p:txBody>
      </p:sp>
      <p:sp>
        <p:nvSpPr>
          <p:cNvPr id="28676" name="Text Box 20"/>
          <p:cNvSpPr txBox="1">
            <a:spLocks noChangeArrowheads="1"/>
          </p:cNvSpPr>
          <p:nvPr/>
        </p:nvSpPr>
        <p:spPr bwMode="auto">
          <a:xfrm>
            <a:off x="2819400" y="2133600"/>
            <a:ext cx="4038600" cy="1016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Descartar </a:t>
            </a:r>
            <a:r>
              <a:rPr lang="es-ES" sz="2000" u="sng"/>
              <a:t>Hemorragia profusa y asfixia por atragantamiento</a:t>
            </a:r>
            <a:r>
              <a:rPr lang="es-ES" sz="2000"/>
              <a:t> y actuar en consecuencia</a:t>
            </a:r>
          </a:p>
        </p:txBody>
      </p:sp>
      <p:sp>
        <p:nvSpPr>
          <p:cNvPr id="28677" name="Text Box 21"/>
          <p:cNvSpPr txBox="1">
            <a:spLocks noChangeArrowheads="1"/>
          </p:cNvSpPr>
          <p:nvPr/>
        </p:nvSpPr>
        <p:spPr bwMode="auto">
          <a:xfrm>
            <a:off x="4114800" y="3429000"/>
            <a:ext cx="4343400" cy="406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Colocar en posición de seguridad</a:t>
            </a:r>
          </a:p>
        </p:txBody>
      </p:sp>
      <p:pic>
        <p:nvPicPr>
          <p:cNvPr id="2867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4343400" cy="16510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Oval 23"/>
          <p:cNvSpPr>
            <a:spLocks noChangeArrowheads="1"/>
          </p:cNvSpPr>
          <p:nvPr/>
        </p:nvSpPr>
        <p:spPr bwMode="auto">
          <a:xfrm>
            <a:off x="6096000" y="137160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06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983246"/>
            <a:ext cx="36671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969294"/>
            <a:ext cx="3762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743200" y="447541"/>
            <a:ext cx="6858000" cy="9461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 Posición de recuperación (1)</a:t>
            </a:r>
          </a:p>
        </p:txBody>
      </p:sp>
      <p:sp>
        <p:nvSpPr>
          <p:cNvPr id="29701" name="AutoShape 7"/>
          <p:cNvSpPr>
            <a:spLocks noChangeArrowheads="1"/>
          </p:cNvSpPr>
          <p:nvPr/>
        </p:nvSpPr>
        <p:spPr bwMode="auto">
          <a:xfrm>
            <a:off x="2514600" y="1752600"/>
            <a:ext cx="457200" cy="433388"/>
          </a:xfrm>
          <a:prstGeom prst="bevel">
            <a:avLst>
              <a:gd name="adj" fmla="val 1941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1</a:t>
            </a:r>
          </a:p>
        </p:txBody>
      </p:sp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6553200" y="1752600"/>
            <a:ext cx="457200" cy="433388"/>
          </a:xfrm>
          <a:prstGeom prst="bevel">
            <a:avLst>
              <a:gd name="adj" fmla="val 1941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63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45494"/>
            <a:ext cx="34290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26494"/>
            <a:ext cx="4800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2286000" y="1828800"/>
            <a:ext cx="457200" cy="433388"/>
          </a:xfrm>
          <a:prstGeom prst="bevel">
            <a:avLst>
              <a:gd name="adj" fmla="val 1941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3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743200" y="537693"/>
            <a:ext cx="6858000" cy="9461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 Posición de recuperación (2)</a:t>
            </a: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5867400" y="2209800"/>
            <a:ext cx="457200" cy="433388"/>
          </a:xfrm>
          <a:prstGeom prst="bevel">
            <a:avLst>
              <a:gd name="adj" fmla="val 1941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810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32503"/>
            <a:ext cx="3505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810778" y="3308797"/>
            <a:ext cx="335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3200" b="1" dirty="0"/>
              <a:t> Pida ayuda y prepárese para actuar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743200" y="396026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2514600" y="1841678"/>
            <a:ext cx="3352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 </a:t>
            </a:r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6427631" y="1355501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responde: C-A-B</a:t>
            </a:r>
          </a:p>
        </p:txBody>
      </p:sp>
    </p:spTree>
    <p:extLst>
      <p:ext uri="{BB962C8B-B14F-4D97-AF65-F5344CB8AC3E}">
        <p14:creationId xmlns:p14="http://schemas.microsoft.com/office/powerpoint/2010/main" val="1949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15048"/>
            <a:ext cx="6553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2514600" y="1912513"/>
            <a:ext cx="78486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/>
              <a:t>El paciente </a:t>
            </a:r>
            <a:r>
              <a:rPr lang="es-ES" sz="2400" b="1" dirty="0">
                <a:solidFill>
                  <a:srgbClr val="990000"/>
                </a:solidFill>
              </a:rPr>
              <a:t>NO</a:t>
            </a:r>
            <a:r>
              <a:rPr lang="es-ES" sz="2400" b="1" dirty="0"/>
              <a:t> responde y no respira normalmente</a:t>
            </a:r>
          </a:p>
          <a:p>
            <a:pPr algn="ctr" eaLnBrk="1" hangingPunct="1"/>
            <a:r>
              <a:rPr lang="es-ES" sz="2400" b="1" dirty="0"/>
              <a:t>compresiones torácicas 30 / 2  ininterrumpidamente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743200" y="640725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7032938" y="1355501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dirty="0"/>
              <a:t> responde: C-A-B</a:t>
            </a:r>
          </a:p>
        </p:txBody>
      </p:sp>
    </p:spTree>
    <p:extLst>
      <p:ext uri="{BB962C8B-B14F-4D97-AF65-F5344CB8AC3E}">
        <p14:creationId xmlns:p14="http://schemas.microsoft.com/office/powerpoint/2010/main" val="24438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8643" y="1380874"/>
            <a:ext cx="8113690" cy="1396962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TÈCNICAS DE SOCORRISMO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4855" y="3556001"/>
            <a:ext cx="9865217" cy="1473200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 V</a:t>
            </a: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PROCEDERES DIAGNÒSTICOS-TERAPEÙTICOS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REANIMACIÒN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CARDIO- PULMONAR CEREBRAL BÀSICA</a:t>
            </a:r>
          </a:p>
        </p:txBody>
      </p:sp>
      <p:pic>
        <p:nvPicPr>
          <p:cNvPr id="4" name="Picture 4" descr="Curso PreHospital Trauma Life Support, Republica Dominic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39436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3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8604"/>
            <a:ext cx="39243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514600" y="1661375"/>
            <a:ext cx="78486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/>
              <a:t>El paciente </a:t>
            </a:r>
            <a:r>
              <a:rPr lang="es-ES" sz="2400" b="1" dirty="0">
                <a:solidFill>
                  <a:srgbClr val="990000"/>
                </a:solidFill>
              </a:rPr>
              <a:t>NO</a:t>
            </a:r>
            <a:r>
              <a:rPr lang="es-ES" sz="2400" b="1" dirty="0"/>
              <a:t> responde y no respira normalmente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086600" y="2442693"/>
            <a:ext cx="3048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/>
              <a:t>Tras las 30 compresiones torácicas                 </a:t>
            </a:r>
            <a:r>
              <a:rPr lang="es-ES" sz="2400" b="1" u="sng" dirty="0"/>
              <a:t>2 ventilaciones de 1 </a:t>
            </a:r>
            <a:r>
              <a:rPr lang="es-ES" sz="2400" b="1" u="sng" dirty="0" err="1"/>
              <a:t>seg</a:t>
            </a:r>
            <a:r>
              <a:rPr lang="es-ES" sz="2400" b="1" dirty="0"/>
              <a:t> y con el volumen normal del reanimador y rápidamente volver a las compresiones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43200" y="652364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</p:spTree>
    <p:extLst>
      <p:ext uri="{BB962C8B-B14F-4D97-AF65-F5344CB8AC3E}">
        <p14:creationId xmlns:p14="http://schemas.microsoft.com/office/powerpoint/2010/main" val="31478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743200" y="488157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2895600" y="5418786"/>
            <a:ext cx="716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u="sng" dirty="0">
                <a:solidFill>
                  <a:srgbClr val="990000"/>
                </a:solidFill>
              </a:rPr>
              <a:t>Secuencia compresiones / ventilaciones </a:t>
            </a:r>
            <a:r>
              <a:rPr lang="es-ES" sz="2800" b="1" dirty="0">
                <a:solidFill>
                  <a:srgbClr val="990000"/>
                </a:solidFill>
              </a:rPr>
              <a:t>=   30/2 e ininterrumpidamente.</a:t>
            </a:r>
            <a:r>
              <a:rPr lang="es-ES" sz="2800" b="1" dirty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33796" name="AutoShape 9"/>
          <p:cNvSpPr>
            <a:spLocks noChangeArrowheads="1"/>
          </p:cNvSpPr>
          <p:nvPr/>
        </p:nvSpPr>
        <p:spPr bwMode="auto">
          <a:xfrm>
            <a:off x="6362700" y="1291107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responde: C-A-B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2819400" y="3119908"/>
            <a:ext cx="7162800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0000"/>
                </a:solidFill>
                <a:latin typeface="Arial" charset="0"/>
              </a:rPr>
              <a:t>.....por lo cual, se deben iniciar inmediatamente </a:t>
            </a:r>
            <a:r>
              <a:rPr lang="es-ES" sz="2400" b="1" i="1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compresiones torácicas de 4-5 </a:t>
            </a:r>
            <a:r>
              <a:rPr lang="es-ES" sz="2400" b="1" i="1" u="sng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cms</a:t>
            </a:r>
            <a:r>
              <a:rPr lang="es-ES" sz="2400" b="1" i="1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charset="0"/>
              </a:rPr>
              <a:t>a ritmo de 100/minuto seguidas de dos ventilaciones de 1 segundo boca a boca ó con bolsa.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AHORA SE USA COMO MINIMO 5cm</a:t>
            </a: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2514600" y="1905000"/>
            <a:ext cx="4114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/>
              <a:t>El paciente </a:t>
            </a:r>
            <a:r>
              <a:rPr lang="es-ES" sz="2400" b="1" dirty="0">
                <a:solidFill>
                  <a:srgbClr val="990000"/>
                </a:solidFill>
              </a:rPr>
              <a:t>NO</a:t>
            </a:r>
            <a:r>
              <a:rPr lang="es-ES" sz="2400" b="1" dirty="0"/>
              <a:t> responde </a:t>
            </a:r>
          </a:p>
          <a:p>
            <a:pPr algn="ctr" eaLnBrk="1" hangingPunct="1"/>
            <a:r>
              <a:rPr lang="es-ES" sz="2400" b="1" dirty="0"/>
              <a:t>y no respira normalmente </a:t>
            </a:r>
          </a:p>
        </p:txBody>
      </p:sp>
      <p:sp>
        <p:nvSpPr>
          <p:cNvPr id="33799" name="AutoShape 12"/>
          <p:cNvSpPr>
            <a:spLocks noChangeArrowheads="1"/>
          </p:cNvSpPr>
          <p:nvPr/>
        </p:nvSpPr>
        <p:spPr bwMode="auto">
          <a:xfrm>
            <a:off x="7239000" y="2057400"/>
            <a:ext cx="2590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600" b="1" dirty="0"/>
              <a:t>C </a:t>
            </a:r>
            <a:r>
              <a:rPr lang="es-ES" sz="2800" b="1" dirty="0"/>
              <a:t> </a:t>
            </a:r>
            <a:r>
              <a:rPr lang="es-ES" sz="2800" dirty="0"/>
              <a:t>(</a:t>
            </a:r>
            <a:r>
              <a:rPr lang="es-ES" sz="2800" dirty="0" err="1"/>
              <a:t>Circulation</a:t>
            </a:r>
            <a:r>
              <a:rPr lang="es-E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5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14274"/>
            <a:ext cx="4800600" cy="359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705100" y="623887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6362700" y="1143000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dirty="0"/>
              <a:t> responde: A - B - C </a:t>
            </a:r>
          </a:p>
        </p:txBody>
      </p:sp>
      <p:sp>
        <p:nvSpPr>
          <p:cNvPr id="35845" name="AutoShape 6"/>
          <p:cNvSpPr>
            <a:spLocks noChangeArrowheads="1"/>
          </p:cNvSpPr>
          <p:nvPr/>
        </p:nvSpPr>
        <p:spPr bwMode="auto">
          <a:xfrm>
            <a:off x="2514600" y="1797139"/>
            <a:ext cx="78486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/>
              <a:t>El paciente </a:t>
            </a:r>
            <a:r>
              <a:rPr lang="es-ES" sz="2400" b="1" dirty="0">
                <a:solidFill>
                  <a:srgbClr val="990000"/>
                </a:solidFill>
              </a:rPr>
              <a:t>NO</a:t>
            </a:r>
            <a:r>
              <a:rPr lang="es-ES" sz="2400" b="1" dirty="0"/>
              <a:t> responde y no respira normalmente</a:t>
            </a:r>
          </a:p>
          <a:p>
            <a:pPr algn="ctr" eaLnBrk="1" hangingPunct="1"/>
            <a:r>
              <a:rPr lang="es-ES" sz="2400" b="1" dirty="0"/>
              <a:t>compresiones torácicas 30 / 2  ininterrumpidamente</a:t>
            </a:r>
          </a:p>
        </p:txBody>
      </p:sp>
    </p:spTree>
    <p:extLst>
      <p:ext uri="{BB962C8B-B14F-4D97-AF65-F5344CB8AC3E}">
        <p14:creationId xmlns:p14="http://schemas.microsoft.com/office/powerpoint/2010/main" val="25767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_jeNdZ5NPon8/TQTxrY7lDrI/AAAAAAAAANg/KMaeWaEkih8/s1600/DALLAS%2B1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43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http://1.bp.blogspot.com/_JgbUeGkVmlY/TMlRcOQHeYI/AAAAAAAAChs/YXXXnfWOajs/s320/rcp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528570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2590800" y="1752600"/>
            <a:ext cx="3962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/>
              <a:t>El paciente </a:t>
            </a:r>
            <a:r>
              <a:rPr lang="es-ES" sz="2400" b="1" dirty="0">
                <a:solidFill>
                  <a:srgbClr val="990000"/>
                </a:solidFill>
              </a:rPr>
              <a:t>NO</a:t>
            </a:r>
            <a:r>
              <a:rPr lang="es-ES" sz="2400" b="1" dirty="0"/>
              <a:t> responde </a:t>
            </a:r>
          </a:p>
          <a:p>
            <a:pPr algn="ctr" eaLnBrk="1" hangingPunct="1"/>
            <a:r>
              <a:rPr lang="es-ES" sz="2400" b="1" dirty="0"/>
              <a:t>y no respira normalmente 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819400" y="623887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</a:t>
            </a:r>
            <a:r>
              <a:rPr lang="es-ES" sz="2800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2772" name="AutoShape 8"/>
          <p:cNvSpPr>
            <a:spLocks noChangeArrowheads="1"/>
          </p:cNvSpPr>
          <p:nvPr/>
        </p:nvSpPr>
        <p:spPr bwMode="auto">
          <a:xfrm>
            <a:off x="7239000" y="1905000"/>
            <a:ext cx="2590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600" b="1" dirty="0"/>
              <a:t>C </a:t>
            </a:r>
            <a:r>
              <a:rPr lang="es-ES" sz="2800" b="1" dirty="0"/>
              <a:t> </a:t>
            </a:r>
            <a:r>
              <a:rPr lang="es-ES" sz="2800" dirty="0"/>
              <a:t>(</a:t>
            </a:r>
            <a:r>
              <a:rPr lang="es-ES" sz="2800" dirty="0" err="1"/>
              <a:t>Circulation</a:t>
            </a:r>
            <a:r>
              <a:rPr lang="es-ES" sz="2800" dirty="0"/>
              <a:t>)</a:t>
            </a:r>
          </a:p>
        </p:txBody>
      </p:sp>
      <p:sp>
        <p:nvSpPr>
          <p:cNvPr id="32773" name="AutoShape 13"/>
          <p:cNvSpPr>
            <a:spLocks noChangeArrowheads="1"/>
          </p:cNvSpPr>
          <p:nvPr/>
        </p:nvSpPr>
        <p:spPr bwMode="auto">
          <a:xfrm>
            <a:off x="6324600" y="1143000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responde: C-A-B</a:t>
            </a:r>
          </a:p>
        </p:txBody>
      </p:sp>
      <p:pic>
        <p:nvPicPr>
          <p:cNvPr id="32774" name="Picture 19" descr="palpacion del pulso carotide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1560"/>
            <a:ext cx="3657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0" descr="palpacion del pulso carotide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041560"/>
            <a:ext cx="35845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2895600" y="5442399"/>
            <a:ext cx="6858000" cy="1196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/>
              <a:t>Buscar el pulso </a:t>
            </a:r>
            <a:r>
              <a:rPr lang="es-ES" sz="2400" b="1" dirty="0" err="1"/>
              <a:t>carotídeo</a:t>
            </a:r>
            <a:r>
              <a:rPr lang="es-ES" sz="2400" b="1" dirty="0"/>
              <a:t> es un método inseguro para confirmar la presencia o ausencia de circulación.........</a:t>
            </a:r>
          </a:p>
        </p:txBody>
      </p:sp>
    </p:spTree>
    <p:extLst>
      <p:ext uri="{BB962C8B-B14F-4D97-AF65-F5344CB8AC3E}">
        <p14:creationId xmlns:p14="http://schemas.microsoft.com/office/powerpoint/2010/main" val="8451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76470"/>
            <a:ext cx="3244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172200" y="3551507"/>
            <a:ext cx="4648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/>
              <a:t>Apertura de la </a:t>
            </a:r>
            <a:r>
              <a:rPr lang="es-ES" sz="2400" b="1" dirty="0" smtClean="0"/>
              <a:t>vía aérea </a:t>
            </a:r>
            <a:endParaRPr lang="es-E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s-ES" sz="2800" b="1" dirty="0">
                <a:solidFill>
                  <a:srgbClr val="CC3300"/>
                </a:solidFill>
              </a:rPr>
              <a:t>maniobra frente-mentón</a:t>
            </a:r>
            <a:endParaRPr lang="es-ES" sz="2800" b="1" dirty="0"/>
          </a:p>
          <a:p>
            <a:pPr algn="ctr" eaLnBrk="1" hangingPunct="1">
              <a:spcBef>
                <a:spcPct val="50000"/>
              </a:spcBef>
            </a:pPr>
            <a:r>
              <a:rPr lang="es-ES" sz="2400" b="1" dirty="0"/>
              <a:t> descartar cuerpos extraños extraíbles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2514600" y="1905000"/>
            <a:ext cx="3352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 </a:t>
            </a: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6400800" y="1905000"/>
            <a:ext cx="3733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600" b="1" dirty="0"/>
              <a:t>A </a:t>
            </a:r>
            <a:r>
              <a:rPr lang="es-ES" sz="2800" b="1" dirty="0"/>
              <a:t> </a:t>
            </a:r>
            <a:r>
              <a:rPr lang="es-ES" sz="2800" dirty="0"/>
              <a:t>(</a:t>
            </a:r>
            <a:r>
              <a:rPr lang="es-ES" sz="2800" dirty="0" err="1"/>
              <a:t>airway</a:t>
            </a:r>
            <a:r>
              <a:rPr lang="es-ES" sz="2800" dirty="0"/>
              <a:t> = vía aérea</a:t>
            </a: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743200" y="718738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38919" name="AutoShape 11"/>
          <p:cNvSpPr>
            <a:spLocks noChangeArrowheads="1"/>
          </p:cNvSpPr>
          <p:nvPr/>
        </p:nvSpPr>
        <p:spPr bwMode="auto">
          <a:xfrm>
            <a:off x="6324600" y="1275009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responde: C-A-B</a:t>
            </a:r>
          </a:p>
        </p:txBody>
      </p:sp>
    </p:spTree>
    <p:extLst>
      <p:ext uri="{BB962C8B-B14F-4D97-AF65-F5344CB8AC3E}">
        <p14:creationId xmlns:p14="http://schemas.microsoft.com/office/powerpoint/2010/main" val="36325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21509" y="3805158"/>
            <a:ext cx="36576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s-ES" b="1" dirty="0"/>
              <a:t>Apertura de la vía aérea </a:t>
            </a:r>
            <a:r>
              <a:rPr lang="es-ES" b="1" dirty="0">
                <a:solidFill>
                  <a:srgbClr val="CC3300"/>
                </a:solidFill>
              </a:rPr>
              <a:t>MANIOBRA DE </a:t>
            </a:r>
            <a:r>
              <a:rPr lang="es-ES" b="1" dirty="0" smtClean="0">
                <a:solidFill>
                  <a:srgbClr val="CC3300"/>
                </a:solidFill>
              </a:rPr>
              <a:t>TRACCIÓN </a:t>
            </a:r>
            <a:r>
              <a:rPr lang="es-ES" b="1" dirty="0">
                <a:solidFill>
                  <a:srgbClr val="CC3300"/>
                </a:solidFill>
              </a:rPr>
              <a:t>MANDIBULAR</a:t>
            </a:r>
            <a:r>
              <a:rPr lang="es-ES" b="1" dirty="0"/>
              <a:t> </a:t>
            </a:r>
          </a:p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s-ES" b="1" dirty="0"/>
              <a:t>sin extensión del cuello, en pacientes traumáticos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743200" y="911181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6186152" y="1703231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responde: C-A-B</a:t>
            </a:r>
          </a:p>
        </p:txBody>
      </p:sp>
      <p:pic>
        <p:nvPicPr>
          <p:cNvPr id="116745" name="2006 11 09 - maniobra de traccion mandibula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8051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10"/>
          <p:cNvSpPr>
            <a:spLocks noChangeArrowheads="1"/>
          </p:cNvSpPr>
          <p:nvPr/>
        </p:nvSpPr>
        <p:spPr bwMode="auto">
          <a:xfrm>
            <a:off x="2514600" y="2542504"/>
            <a:ext cx="3352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 </a:t>
            </a:r>
          </a:p>
        </p:txBody>
      </p:sp>
      <p:sp>
        <p:nvSpPr>
          <p:cNvPr id="39943" name="AutoShape 11"/>
          <p:cNvSpPr>
            <a:spLocks noChangeArrowheads="1"/>
          </p:cNvSpPr>
          <p:nvPr/>
        </p:nvSpPr>
        <p:spPr bwMode="auto">
          <a:xfrm>
            <a:off x="6490952" y="2466304"/>
            <a:ext cx="3733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600" b="1" dirty="0"/>
              <a:t>A </a:t>
            </a:r>
            <a:r>
              <a:rPr lang="es-ES" sz="2800" b="1" dirty="0"/>
              <a:t> </a:t>
            </a:r>
            <a:r>
              <a:rPr lang="es-ES" sz="2800" dirty="0"/>
              <a:t>(</a:t>
            </a:r>
            <a:r>
              <a:rPr lang="es-ES" sz="2800" dirty="0" err="1"/>
              <a:t>airway</a:t>
            </a:r>
            <a:r>
              <a:rPr lang="es-ES" sz="2800" dirty="0"/>
              <a:t> = vía aérea</a:t>
            </a:r>
          </a:p>
        </p:txBody>
      </p:sp>
    </p:spTree>
    <p:extLst>
      <p:ext uri="{BB962C8B-B14F-4D97-AF65-F5344CB8AC3E}">
        <p14:creationId xmlns:p14="http://schemas.microsoft.com/office/powerpoint/2010/main" val="26394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67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674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705600" y="3792280"/>
            <a:ext cx="36576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s-ES" b="1" dirty="0"/>
              <a:t>Apertura de la vía aérea </a:t>
            </a:r>
            <a:r>
              <a:rPr lang="es-ES" b="1" dirty="0">
                <a:solidFill>
                  <a:srgbClr val="CC3300"/>
                </a:solidFill>
              </a:rPr>
              <a:t>MANIOBRA DE </a:t>
            </a:r>
            <a:r>
              <a:rPr lang="es-ES" b="1" dirty="0" smtClean="0">
                <a:solidFill>
                  <a:srgbClr val="CC3300"/>
                </a:solidFill>
              </a:rPr>
              <a:t>TRACCIÓN </a:t>
            </a:r>
            <a:r>
              <a:rPr lang="es-ES" b="1" dirty="0">
                <a:solidFill>
                  <a:srgbClr val="CC3300"/>
                </a:solidFill>
              </a:rPr>
              <a:t>MANDIBULAR</a:t>
            </a:r>
            <a:r>
              <a:rPr lang="es-ES" b="1" dirty="0"/>
              <a:t> </a:t>
            </a:r>
          </a:p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s-ES" b="1" dirty="0"/>
              <a:t>sin extensión del cuello, en pacientes traumáticos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658414" y="987717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6362700" y="1687133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responde: C-A-B</a:t>
            </a:r>
          </a:p>
        </p:txBody>
      </p:sp>
      <p:pic>
        <p:nvPicPr>
          <p:cNvPr id="116745" name="2006 11 09 - maniobra de traccion mandibula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14" y="3467637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10"/>
          <p:cNvSpPr>
            <a:spLocks noChangeArrowheads="1"/>
          </p:cNvSpPr>
          <p:nvPr/>
        </p:nvSpPr>
        <p:spPr bwMode="auto">
          <a:xfrm>
            <a:off x="2455572" y="2478109"/>
            <a:ext cx="3352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 </a:t>
            </a:r>
          </a:p>
        </p:txBody>
      </p:sp>
      <p:sp>
        <p:nvSpPr>
          <p:cNvPr id="39943" name="AutoShape 11"/>
          <p:cNvSpPr>
            <a:spLocks noChangeArrowheads="1"/>
          </p:cNvSpPr>
          <p:nvPr/>
        </p:nvSpPr>
        <p:spPr bwMode="auto">
          <a:xfrm>
            <a:off x="6629400" y="2401909"/>
            <a:ext cx="3733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600" b="1" dirty="0"/>
              <a:t>A </a:t>
            </a:r>
            <a:r>
              <a:rPr lang="es-ES" sz="2800" b="1" dirty="0"/>
              <a:t> </a:t>
            </a:r>
            <a:r>
              <a:rPr lang="es-ES" sz="2800" dirty="0"/>
              <a:t>(</a:t>
            </a:r>
            <a:r>
              <a:rPr lang="es-ES" sz="2800" dirty="0" err="1"/>
              <a:t>airway</a:t>
            </a:r>
            <a:r>
              <a:rPr lang="es-ES" sz="2800" dirty="0"/>
              <a:t> = vía aérea</a:t>
            </a:r>
          </a:p>
        </p:txBody>
      </p:sp>
    </p:spTree>
    <p:extLst>
      <p:ext uri="{BB962C8B-B14F-4D97-AF65-F5344CB8AC3E}">
        <p14:creationId xmlns:p14="http://schemas.microsoft.com/office/powerpoint/2010/main" val="7147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67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674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27231"/>
            <a:ext cx="83820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743200" y="652125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81400" y="2557127"/>
            <a:ext cx="578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rgbClr val="990000"/>
                </a:solidFill>
              </a:rPr>
              <a:t>Maniobra de tracción mandibular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514600" y="1821288"/>
            <a:ext cx="3352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 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472238" y="1657082"/>
            <a:ext cx="3733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600" b="1" dirty="0"/>
              <a:t>A </a:t>
            </a:r>
            <a:r>
              <a:rPr lang="es-ES" sz="2800" b="1" dirty="0"/>
              <a:t> </a:t>
            </a:r>
            <a:r>
              <a:rPr lang="es-ES" sz="2800" dirty="0"/>
              <a:t>(</a:t>
            </a:r>
            <a:r>
              <a:rPr lang="es-ES" sz="2800" dirty="0" err="1"/>
              <a:t>airway</a:t>
            </a:r>
            <a:r>
              <a:rPr lang="es-ES" sz="2800" dirty="0"/>
              <a:t> = vía aérea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6324600" y="1171977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responde: C-A-B</a:t>
            </a:r>
          </a:p>
        </p:txBody>
      </p:sp>
    </p:spTree>
    <p:extLst>
      <p:ext uri="{BB962C8B-B14F-4D97-AF65-F5344CB8AC3E}">
        <p14:creationId xmlns:p14="http://schemas.microsoft.com/office/powerpoint/2010/main" val="40731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/>
          <p:cNvSpPr>
            <a:spLocks noChangeArrowheads="1"/>
          </p:cNvSpPr>
          <p:nvPr/>
        </p:nvSpPr>
        <p:spPr bwMode="auto">
          <a:xfrm>
            <a:off x="2514600" y="2270975"/>
            <a:ext cx="3352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 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324600" y="3643000"/>
            <a:ext cx="3886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Ver, </a:t>
            </a:r>
            <a:r>
              <a:rPr lang="es-ES" sz="2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oir</a:t>
            </a:r>
            <a:r>
              <a:rPr 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y sentir la respiración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 no más de 10 </a:t>
            </a:r>
            <a:r>
              <a:rPr lang="es-ES" sz="2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seg</a:t>
            </a:r>
            <a:endParaRPr lang="es-ES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YA NO SE USA RETRASA EL RCP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2744810" y="1007270"/>
            <a:ext cx="6858000" cy="519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/>
              <a:t>Soporte Vital Básico en el adulto:</a:t>
            </a:r>
          </a:p>
        </p:txBody>
      </p: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10" y="3071611"/>
            <a:ext cx="35814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10"/>
          <p:cNvSpPr>
            <a:spLocks noChangeArrowheads="1"/>
          </p:cNvSpPr>
          <p:nvPr/>
        </p:nvSpPr>
        <p:spPr bwMode="auto">
          <a:xfrm>
            <a:off x="6286500" y="2232875"/>
            <a:ext cx="39624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/>
              <a:t>B</a:t>
            </a:r>
            <a:r>
              <a:rPr lang="es-ES" sz="2800" b="1" dirty="0"/>
              <a:t> </a:t>
            </a:r>
            <a:r>
              <a:rPr lang="es-ES" sz="2400" b="1" dirty="0"/>
              <a:t> </a:t>
            </a:r>
            <a:r>
              <a:rPr lang="es-ES" sz="2400" dirty="0"/>
              <a:t>(</a:t>
            </a:r>
            <a:r>
              <a:rPr lang="es-ES" sz="2400" dirty="0" err="1"/>
              <a:t>Breathing</a:t>
            </a:r>
            <a:r>
              <a:rPr lang="es-ES" sz="2400" dirty="0"/>
              <a:t> = Ventilación)</a:t>
            </a:r>
          </a:p>
        </p:txBody>
      </p:sp>
      <p:sp>
        <p:nvSpPr>
          <p:cNvPr id="41991" name="AutoShape 11"/>
          <p:cNvSpPr>
            <a:spLocks noChangeArrowheads="1"/>
          </p:cNvSpPr>
          <p:nvPr/>
        </p:nvSpPr>
        <p:spPr bwMode="auto">
          <a:xfrm>
            <a:off x="6286500" y="1584102"/>
            <a:ext cx="4343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/>
              <a:t>El paciente </a:t>
            </a:r>
            <a:r>
              <a:rPr lang="es-ES" sz="2000" b="1" dirty="0">
                <a:solidFill>
                  <a:srgbClr val="990000"/>
                </a:solidFill>
              </a:rPr>
              <a:t>NO</a:t>
            </a:r>
            <a:r>
              <a:rPr lang="es-ES" sz="2000" b="1" dirty="0"/>
              <a:t> responde: C-A-B</a:t>
            </a:r>
          </a:p>
        </p:txBody>
      </p:sp>
    </p:spTree>
    <p:extLst>
      <p:ext uri="{BB962C8B-B14F-4D97-AF65-F5344CB8AC3E}">
        <p14:creationId xmlns:p14="http://schemas.microsoft.com/office/powerpoint/2010/main" val="32467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0946" y="810491"/>
            <a:ext cx="11776558" cy="56938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b="1" i="1" u="sng" dirty="0" smtClean="0">
                <a:latin typeface="Arial" pitchFamily="34" charset="0"/>
                <a:cs typeface="Arial" pitchFamily="34" charset="0"/>
              </a:rPr>
              <a:t>REANIMACIÓN CARDIOPULMONAR CEREBRAL BÀSICA (RCPC-B) </a:t>
            </a:r>
          </a:p>
          <a:p>
            <a:pPr algn="just"/>
            <a:endParaRPr lang="es-ES" sz="2800" b="1" i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CONCEPTOS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PARO CARDIACO: 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El paro cardiaco es la interrupción inesperada y repentina del funcionamiento del corazón. La víctima puede tener diagnosticado o no una enfermedad previa del corazón. También se conoce como parada  cardiaca  o arresto cardíaco. Cese global de la circulación(actividad mecánica cardiaca)en un individuo no era esperada su muerte y  </a:t>
            </a:r>
            <a:r>
              <a:rPr lang="es-ES" sz="2800" u="sng" dirty="0" smtClean="0">
                <a:latin typeface="Arial" pitchFamily="34" charset="0"/>
                <a:cs typeface="Arial" pitchFamily="34" charset="0"/>
              </a:rPr>
              <a:t>se diagnostica por la ausencia de respuesta neurológica (no responde al llamado, no se mueve, no respira y no tiene pulso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39951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819400" y="242554"/>
            <a:ext cx="6858000" cy="83099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/>
              <a:t>Soporte Vital Básico en el adulto:          Algoritmo básico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3276600" y="1295400"/>
            <a:ext cx="4343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/>
              <a:t>Comprobar inconsciencia  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638800" y="1676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572000" y="20574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1600" b="1"/>
              <a:t>Abrir la vía aérea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191000" y="2819400"/>
            <a:ext cx="2971800" cy="304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1600" b="1" dirty="0"/>
              <a:t>Comprobar ventilación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7162800" y="3505200"/>
            <a:ext cx="35052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/>
              <a:t>Pedir ayuda , llamar al 116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4343400" y="4191000"/>
            <a:ext cx="2819400" cy="9906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/>
              <a:t>30 compresiones</a:t>
            </a:r>
          </a:p>
          <a:p>
            <a:pPr algn="ctr" eaLnBrk="1" hangingPunct="1"/>
            <a:r>
              <a:rPr lang="es-ES" b="1" dirty="0"/>
              <a:t>  torácicas </a:t>
            </a:r>
          </a:p>
          <a:p>
            <a:pPr algn="ctr" eaLnBrk="1" hangingPunct="1"/>
            <a:r>
              <a:rPr lang="es-ES" b="1" dirty="0"/>
              <a:t>a 100/minuto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4419600" y="5562600"/>
            <a:ext cx="2743200" cy="4572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2 ventilaciones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772400" y="1219201"/>
            <a:ext cx="26670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/>
              <a:t>Seguridad del equipo, gritar y golpear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010400" y="2057401"/>
            <a:ext cx="3048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Maniobra frente mentón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391400" y="2743201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Ver, oir, sentir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8077200" y="4343401"/>
            <a:ext cx="2209800" cy="1681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/>
              <a:t>Empezar siempre con las compresiones torácicas. </a:t>
            </a:r>
          </a:p>
          <a:p>
            <a:pPr eaLnBrk="1" hangingPunct="1">
              <a:spcBef>
                <a:spcPct val="50000"/>
              </a:spcBef>
            </a:pPr>
            <a:r>
              <a:rPr lang="es-ES" sz="1600" b="1"/>
              <a:t>Repetir ciclos sin interrupción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638800" y="2438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4648200" y="3505200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NO RESPIRA</a:t>
            </a: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638800" y="3124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5638800" y="3810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57150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2286000" y="3505200"/>
            <a:ext cx="1371600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/>
              <a:t>Sí respira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H="1">
            <a:off x="3657600" y="3657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1981200" y="4267200"/>
            <a:ext cx="137160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/>
              <a:t>Posición </a:t>
            </a:r>
          </a:p>
          <a:p>
            <a:pPr algn="ctr" eaLnBrk="1" hangingPunct="1"/>
            <a:r>
              <a:rPr lang="es-ES" b="1" dirty="0"/>
              <a:t>lateral de</a:t>
            </a:r>
          </a:p>
          <a:p>
            <a:pPr algn="ctr" eaLnBrk="1" hangingPunct="1"/>
            <a:r>
              <a:rPr lang="es-ES" b="1" dirty="0"/>
              <a:t>seguridad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2590800" y="3886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 rot="-10584299">
            <a:off x="3576638" y="4338638"/>
            <a:ext cx="614362" cy="1600200"/>
          </a:xfrm>
          <a:prstGeom prst="curvedLeftArrow">
            <a:avLst>
              <a:gd name="adj1" fmla="val 52093"/>
              <a:gd name="adj2" fmla="val 1041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/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7239000" y="4419600"/>
            <a:ext cx="685800" cy="1524000"/>
          </a:xfrm>
          <a:prstGeom prst="curvedLeftArrow">
            <a:avLst>
              <a:gd name="adj1" fmla="val 44444"/>
              <a:gd name="adj2" fmla="val 88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15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2819400" y="152401"/>
            <a:ext cx="6858000" cy="83099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/>
              <a:t>Soporte Vital Básico en el adulto:          Algoritmo básico</a:t>
            </a:r>
          </a:p>
        </p:txBody>
      </p:sp>
      <p:sp>
        <p:nvSpPr>
          <p:cNvPr id="44035" name="AutoShape 5"/>
          <p:cNvSpPr>
            <a:spLocks noChangeArrowheads="1"/>
          </p:cNvSpPr>
          <p:nvPr/>
        </p:nvSpPr>
        <p:spPr bwMode="auto">
          <a:xfrm>
            <a:off x="3276600" y="1295400"/>
            <a:ext cx="4343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/>
              <a:t>Comprobar inconsciencia  </a:t>
            </a:r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5638800" y="175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37" name="AutoShape 8"/>
          <p:cNvSpPr>
            <a:spLocks noChangeArrowheads="1"/>
          </p:cNvSpPr>
          <p:nvPr/>
        </p:nvSpPr>
        <p:spPr bwMode="auto">
          <a:xfrm>
            <a:off x="4495800" y="35814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1600" b="1"/>
              <a:t>Abrir la vía aérea</a:t>
            </a:r>
          </a:p>
        </p:txBody>
      </p:sp>
      <p:sp>
        <p:nvSpPr>
          <p:cNvPr id="44038" name="AutoShape 9"/>
          <p:cNvSpPr>
            <a:spLocks noChangeArrowheads="1"/>
          </p:cNvSpPr>
          <p:nvPr/>
        </p:nvSpPr>
        <p:spPr bwMode="auto">
          <a:xfrm>
            <a:off x="4038600" y="5943600"/>
            <a:ext cx="3733800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1600" b="1"/>
              <a:t>DISPOSITIVOS/MEDICAMENTOS</a:t>
            </a:r>
          </a:p>
        </p:txBody>
      </p:sp>
      <p:sp>
        <p:nvSpPr>
          <p:cNvPr id="44039" name="AutoShape 10"/>
          <p:cNvSpPr>
            <a:spLocks noChangeArrowheads="1"/>
          </p:cNvSpPr>
          <p:nvPr/>
        </p:nvSpPr>
        <p:spPr bwMode="auto">
          <a:xfrm>
            <a:off x="7305004" y="1828800"/>
            <a:ext cx="35052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dirty="0"/>
              <a:t>Pedir ayuda , llamar al 116</a:t>
            </a:r>
          </a:p>
        </p:txBody>
      </p:sp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4343400" y="2133600"/>
            <a:ext cx="2819400" cy="9906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30 compresiones</a:t>
            </a:r>
          </a:p>
          <a:p>
            <a:pPr algn="ctr" eaLnBrk="1" hangingPunct="1"/>
            <a:r>
              <a:rPr lang="es-ES" b="1"/>
              <a:t>  torácicas </a:t>
            </a:r>
          </a:p>
          <a:p>
            <a:pPr algn="ctr" eaLnBrk="1" hangingPunct="1"/>
            <a:r>
              <a:rPr lang="es-ES" b="1"/>
              <a:t>a 100/minuto</a:t>
            </a:r>
          </a:p>
        </p:txBody>
      </p:sp>
      <p:sp>
        <p:nvSpPr>
          <p:cNvPr id="44041" name="AutoShape 12"/>
          <p:cNvSpPr>
            <a:spLocks noChangeArrowheads="1"/>
          </p:cNvSpPr>
          <p:nvPr/>
        </p:nvSpPr>
        <p:spPr bwMode="auto">
          <a:xfrm>
            <a:off x="4419600" y="4419600"/>
            <a:ext cx="2743200" cy="4572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2 ventilaciones</a:t>
            </a:r>
          </a:p>
        </p:txBody>
      </p:sp>
      <p:sp>
        <p:nvSpPr>
          <p:cNvPr id="44042" name="Text Box 19"/>
          <p:cNvSpPr txBox="1">
            <a:spLocks noChangeArrowheads="1"/>
          </p:cNvSpPr>
          <p:nvPr/>
        </p:nvSpPr>
        <p:spPr bwMode="auto">
          <a:xfrm>
            <a:off x="7772400" y="1219201"/>
            <a:ext cx="2667000" cy="581025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/>
              <a:t>Seguridad del equipo, gritar y golpear</a:t>
            </a:r>
          </a:p>
        </p:txBody>
      </p:sp>
      <p:sp>
        <p:nvSpPr>
          <p:cNvPr id="44043" name="Text Box 20"/>
          <p:cNvSpPr txBox="1">
            <a:spLocks noChangeArrowheads="1"/>
          </p:cNvSpPr>
          <p:nvPr/>
        </p:nvSpPr>
        <p:spPr bwMode="auto">
          <a:xfrm>
            <a:off x="7620000" y="4038601"/>
            <a:ext cx="3048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Maniobra frente mentón</a:t>
            </a:r>
          </a:p>
        </p:txBody>
      </p:sp>
      <p:sp>
        <p:nvSpPr>
          <p:cNvPr id="44044" name="Text Box 22"/>
          <p:cNvSpPr txBox="1">
            <a:spLocks noChangeArrowheads="1"/>
          </p:cNvSpPr>
          <p:nvPr/>
        </p:nvSpPr>
        <p:spPr bwMode="auto">
          <a:xfrm>
            <a:off x="8001000" y="2667000"/>
            <a:ext cx="2667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/>
              <a:t>Empezar siempre con las compresiones torácicas. </a:t>
            </a:r>
          </a:p>
          <a:p>
            <a:pPr eaLnBrk="1" hangingPunct="1">
              <a:spcBef>
                <a:spcPct val="50000"/>
              </a:spcBef>
            </a:pPr>
            <a:r>
              <a:rPr lang="es-ES" sz="1600" b="1"/>
              <a:t>Repetir ciclos sin interrupción</a:t>
            </a:r>
          </a:p>
        </p:txBody>
      </p:sp>
      <p:sp>
        <p:nvSpPr>
          <p:cNvPr id="44045" name="Line 23"/>
          <p:cNvSpPr>
            <a:spLocks noChangeShapeType="1"/>
          </p:cNvSpPr>
          <p:nvPr/>
        </p:nvSpPr>
        <p:spPr bwMode="auto">
          <a:xfrm>
            <a:off x="56388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46" name="AutoShape 24"/>
          <p:cNvSpPr>
            <a:spLocks noChangeArrowheads="1"/>
          </p:cNvSpPr>
          <p:nvPr/>
        </p:nvSpPr>
        <p:spPr bwMode="auto">
          <a:xfrm>
            <a:off x="4724400" y="5257800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FF8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NO RESPIRA</a:t>
            </a:r>
          </a:p>
        </p:txBody>
      </p:sp>
      <p:sp>
        <p:nvSpPr>
          <p:cNvPr id="44047" name="Line 25"/>
          <p:cNvSpPr>
            <a:spLocks noChangeShapeType="1"/>
          </p:cNvSpPr>
          <p:nvPr/>
        </p:nvSpPr>
        <p:spPr bwMode="auto">
          <a:xfrm>
            <a:off x="5638800" y="3124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48" name="Line 26"/>
          <p:cNvSpPr>
            <a:spLocks noChangeShapeType="1"/>
          </p:cNvSpPr>
          <p:nvPr/>
        </p:nvSpPr>
        <p:spPr bwMode="auto">
          <a:xfrm>
            <a:off x="56388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49" name="Line 27"/>
          <p:cNvSpPr>
            <a:spLocks noChangeShapeType="1"/>
          </p:cNvSpPr>
          <p:nvPr/>
        </p:nvSpPr>
        <p:spPr bwMode="auto">
          <a:xfrm>
            <a:off x="5638800" y="5638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50" name="AutoShape 28"/>
          <p:cNvSpPr>
            <a:spLocks noChangeArrowheads="1"/>
          </p:cNvSpPr>
          <p:nvPr/>
        </p:nvSpPr>
        <p:spPr bwMode="auto">
          <a:xfrm>
            <a:off x="2057400" y="1752600"/>
            <a:ext cx="1371600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/>
              <a:t>CONCIENTE</a:t>
            </a:r>
          </a:p>
        </p:txBody>
      </p:sp>
      <p:sp>
        <p:nvSpPr>
          <p:cNvPr id="44051" name="Line 29"/>
          <p:cNvSpPr>
            <a:spLocks noChangeShapeType="1"/>
          </p:cNvSpPr>
          <p:nvPr/>
        </p:nvSpPr>
        <p:spPr bwMode="auto">
          <a:xfrm flipH="1">
            <a:off x="3733800" y="1828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52" name="AutoShape 30"/>
          <p:cNvSpPr>
            <a:spLocks noChangeArrowheads="1"/>
          </p:cNvSpPr>
          <p:nvPr/>
        </p:nvSpPr>
        <p:spPr bwMode="auto">
          <a:xfrm>
            <a:off x="1981200" y="2514600"/>
            <a:ext cx="1371600" cy="1066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/>
              <a:t>Posición </a:t>
            </a:r>
          </a:p>
          <a:p>
            <a:pPr algn="ctr" eaLnBrk="1" hangingPunct="1"/>
            <a:r>
              <a:rPr lang="es-ES" b="1" dirty="0"/>
              <a:t>lateral de</a:t>
            </a:r>
          </a:p>
          <a:p>
            <a:pPr algn="ctr" eaLnBrk="1" hangingPunct="1"/>
            <a:r>
              <a:rPr lang="es-ES" b="1" dirty="0"/>
              <a:t>seguridad</a:t>
            </a:r>
          </a:p>
        </p:txBody>
      </p:sp>
      <p:sp>
        <p:nvSpPr>
          <p:cNvPr id="44053" name="Line 31"/>
          <p:cNvSpPr>
            <a:spLocks noChangeShapeType="1"/>
          </p:cNvSpPr>
          <p:nvPr/>
        </p:nvSpPr>
        <p:spPr bwMode="auto">
          <a:xfrm>
            <a:off x="26670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54" name="AutoShape 32"/>
          <p:cNvSpPr>
            <a:spLocks noChangeArrowheads="1"/>
          </p:cNvSpPr>
          <p:nvPr/>
        </p:nvSpPr>
        <p:spPr bwMode="auto">
          <a:xfrm rot="-10584299">
            <a:off x="3706813" y="2836863"/>
            <a:ext cx="614362" cy="1600200"/>
          </a:xfrm>
          <a:prstGeom prst="curvedLeftArrow">
            <a:avLst>
              <a:gd name="adj1" fmla="val 52093"/>
              <a:gd name="adj2" fmla="val 1041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/>
          </a:p>
        </p:txBody>
      </p:sp>
      <p:sp>
        <p:nvSpPr>
          <p:cNvPr id="44055" name="AutoShape 33"/>
          <p:cNvSpPr>
            <a:spLocks noChangeArrowheads="1"/>
          </p:cNvSpPr>
          <p:nvPr/>
        </p:nvSpPr>
        <p:spPr bwMode="auto">
          <a:xfrm>
            <a:off x="6934200" y="2971800"/>
            <a:ext cx="685800" cy="1524000"/>
          </a:xfrm>
          <a:prstGeom prst="curvedLeftArrow">
            <a:avLst>
              <a:gd name="adj1" fmla="val 44444"/>
              <a:gd name="adj2" fmla="val 88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56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24259" y="349944"/>
            <a:ext cx="6607914" cy="71596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s-ES" sz="3200" b="1" dirty="0">
                <a:solidFill>
                  <a:schemeClr val="tx1"/>
                </a:solidFill>
              </a:rPr>
              <a:t>DURANTE LA RCP 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5570" y="1425753"/>
            <a:ext cx="7777162" cy="359700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dirty="0"/>
              <a:t>- 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Minimize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interrupciones</a:t>
            </a:r>
          </a:p>
          <a:p>
            <a:pPr eaLnBrk="1" hangingPunct="1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Ciclos 30:2  ( 5 ciclos – 2min )</a:t>
            </a:r>
          </a:p>
          <a:p>
            <a:pPr eaLnBrk="1" hangingPunct="1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Bolsa máscara 1 </a:t>
            </a:r>
            <a:r>
              <a:rPr lang="es-E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vent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c/5-6 </a:t>
            </a:r>
            <a:r>
              <a:rPr lang="es-E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.( 10-</a:t>
            </a:r>
          </a:p>
          <a:p>
            <a:pPr eaLnBrk="1" hangingPunct="1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s-E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vent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/min)</a:t>
            </a:r>
          </a:p>
          <a:p>
            <a:pPr eaLnBrk="1" hangingPunct="1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Después que dispositivo avanzado de vía aérea, 1 </a:t>
            </a:r>
            <a:r>
              <a:rPr lang="es-E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vent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c/6-8 </a:t>
            </a:r>
            <a:r>
              <a:rPr lang="es-E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( 8-10 </a:t>
            </a:r>
            <a:r>
              <a:rPr lang="es-E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vent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/min</a:t>
            </a:r>
          </a:p>
          <a:p>
            <a:pPr eaLnBrk="1" hangingPunct="1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Compresión 100xmin.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64" y="4280792"/>
            <a:ext cx="5978436" cy="257720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06829" y="393722"/>
            <a:ext cx="8229600" cy="11398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s-ES" sz="3600" dirty="0">
                <a:solidFill>
                  <a:schemeClr val="tx1"/>
                </a:solidFill>
              </a:rPr>
              <a:t>OPTIMICE LAS COMPRESIONES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9244" y="1906074"/>
            <a:ext cx="6722772" cy="400758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sz="3600" dirty="0"/>
              <a:t>-  </a:t>
            </a:r>
            <a:r>
              <a:rPr lang="es-ES" sz="3600" b="1" dirty="0"/>
              <a:t>30:2 (15:2)</a:t>
            </a:r>
            <a:r>
              <a:rPr lang="es-ES" sz="36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sz="3600" dirty="0"/>
              <a:t>-  Menos interrupción  en las compresiones y se optimiza la presión de perfusión coronaria y cerebral</a:t>
            </a:r>
          </a:p>
        </p:txBody>
      </p:sp>
      <p:pic>
        <p:nvPicPr>
          <p:cNvPr id="4" name="Picture 2" descr="http://1.bp.blogspot.com/_jeNdZ5NPon8/TQTxrY7lDrI/AAAAAAAAANg/KMaeWaEkih8/s1600/DALLAS%2B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28" y="1906073"/>
            <a:ext cx="4343400" cy="39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8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good_by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22276"/>
            <a:ext cx="8281987" cy="621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49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2" y="358236"/>
            <a:ext cx="11281893" cy="63709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REANIMACION CARDIOPULMONAR CEREBRAL BÀSICA(RCP-B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todas  las maniobras realizadas para restaurar la oxigenación y circulación eficiente en una persona en PCR, incluye una serie de pasos en cascada que agilizan el reconocimiento de los principales signos vitales (ABC DEL APOYO VITAL)</a:t>
            </a:r>
          </a:p>
          <a:p>
            <a:pPr algn="just"/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CADENA DE SUPERVIVENCIA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UNA SERIE DE PASOS CONSIDERADOS IMPRESCINDIBLES PARA LA CORRECTA RECUPERACIÒN ANTE UN PARO</a:t>
            </a:r>
          </a:p>
          <a:p>
            <a:pPr algn="just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ESLABONES: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-Rápido reconocimiento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-Rápido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acceso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SIUM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-Rápido apoyo vital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bàsico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-Rápido desfibrilación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-Rápido apoyo vital avanzado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19" y="4152003"/>
            <a:ext cx="5978436" cy="257720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9092" y="914400"/>
            <a:ext cx="11758411" cy="52629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DETENCION DE LA RCPC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existe criterio uniforme acerca de en que momento detener las acciones de reanimación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plantea que luego de </a:t>
            </a:r>
            <a:r>
              <a:rPr lang="es-E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30 minutos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asistolia a pesar de haber realizado el apoyo vital avanzado</a:t>
            </a:r>
          </a:p>
          <a:p>
            <a:pPr algn="just"/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EFICACIA DE LAS MANIOBRAS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-El tórax se eleva con la insuflación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-No hay escape de aire en la insuflación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-No hay dilatación gástrica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-Cada compresión es seguida de una pulsación  arterial palpable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2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0918" y="901521"/>
            <a:ext cx="8551572" cy="31085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EFICACIA DE LA RCPC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-Se recupera la dilatación de las pupilas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-Mejora la coloración violácea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-Inicio de los movimientos respiratorios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-Se recupera el pulso espontáneo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-Recuperación de la conciencia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32" y="4962301"/>
            <a:ext cx="4343400" cy="1651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4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6220" y="873356"/>
            <a:ext cx="9594760" cy="52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sz="2800" b="1" dirty="0" smtClean="0"/>
              <a:t>Conceptos: LA CADENA DE SUPERVIVENCIA</a:t>
            </a:r>
            <a:r>
              <a:rPr lang="es-ES" sz="2800" b="1" dirty="0" smtClean="0">
                <a:solidFill>
                  <a:schemeClr val="accent2"/>
                </a:solidFill>
              </a:rPr>
              <a:t>                                          </a:t>
            </a:r>
            <a:endParaRPr lang="es-ES" sz="2800" b="1" dirty="0">
              <a:solidFill>
                <a:srgbClr val="990000"/>
              </a:solidFill>
            </a:endParaRPr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363829" y="2167946"/>
            <a:ext cx="5715000" cy="40544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000" b="1" dirty="0"/>
              <a:t>Reconocer personas en riesgo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dirty="0"/>
              <a:t>		Alertar al </a:t>
            </a:r>
            <a:r>
              <a:rPr lang="es-ES" sz="2000" dirty="0" smtClean="0"/>
              <a:t>104</a:t>
            </a:r>
            <a:endParaRPr lang="es-ES" sz="2000" dirty="0"/>
          </a:p>
          <a:p>
            <a:pPr eaLnBrk="1" hangingPunct="1">
              <a:spcBef>
                <a:spcPct val="50000"/>
              </a:spcBef>
            </a:pPr>
            <a:r>
              <a:rPr lang="es-ES" sz="2000" dirty="0"/>
              <a:t>		Evitar la Parada </a:t>
            </a:r>
            <a:r>
              <a:rPr lang="es-ES" sz="2000" dirty="0" err="1" smtClean="0"/>
              <a:t>Cardio</a:t>
            </a:r>
            <a:r>
              <a:rPr lang="es-ES" sz="2000" dirty="0" smtClean="0"/>
              <a:t>- Respiratoria</a:t>
            </a:r>
            <a:endParaRPr lang="es-ES" sz="2000" dirty="0"/>
          </a:p>
          <a:p>
            <a:pPr eaLnBrk="1" hangingPunct="1">
              <a:spcBef>
                <a:spcPct val="50000"/>
              </a:spcBef>
            </a:pPr>
            <a:r>
              <a:rPr lang="es-ES" sz="2000" dirty="0"/>
              <a:t>2. </a:t>
            </a:r>
            <a:r>
              <a:rPr lang="es-ES" sz="2000" b="1" dirty="0"/>
              <a:t>Soporte Vital Precoz por testigos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dirty="0"/>
              <a:t>		Mejora el pronóstico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dirty="0"/>
              <a:t>3. </a:t>
            </a:r>
            <a:r>
              <a:rPr lang="es-ES" sz="2000" b="1" dirty="0"/>
              <a:t>Desfibrilación precoz</a:t>
            </a:r>
            <a:r>
              <a:rPr lang="es-ES" sz="20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dirty="0"/>
              <a:t>		Mejora el pronóstico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dirty="0"/>
              <a:t>4. </a:t>
            </a:r>
            <a:r>
              <a:rPr lang="es-ES" sz="2000" b="1" dirty="0"/>
              <a:t>Cuidados post RCP-soporte vital avanzado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dirty="0"/>
              <a:t>		Restaurar la calidad de vida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9" y="2690231"/>
            <a:ext cx="5978436" cy="257720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Cadena de supervivenci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371601"/>
            <a:ext cx="67913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90800" y="4267201"/>
            <a:ext cx="1828800" cy="1323975"/>
          </a:xfrm>
          <a:prstGeom prst="rect">
            <a:avLst/>
          </a:prstGeom>
          <a:solidFill>
            <a:srgbClr val="DEF1F2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i="1"/>
              <a:t>Reconocimiento precoz de la urgencia médica y llamada de auxilio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572000" y="4419601"/>
            <a:ext cx="1676400" cy="835025"/>
          </a:xfrm>
          <a:prstGeom prst="rect">
            <a:avLst/>
          </a:prstGeom>
          <a:solidFill>
            <a:srgbClr val="DEF1F2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i="1" dirty="0"/>
              <a:t>RCP precoz realizada por testigos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400800" y="4572000"/>
            <a:ext cx="1600200" cy="590550"/>
          </a:xfrm>
          <a:prstGeom prst="rect">
            <a:avLst/>
          </a:prstGeom>
          <a:solidFill>
            <a:srgbClr val="DEF1F2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i="1" dirty="0"/>
              <a:t>Desfibrilación precoz 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8153400" y="4267200"/>
            <a:ext cx="1905000" cy="1079500"/>
          </a:xfrm>
          <a:prstGeom prst="rect">
            <a:avLst/>
          </a:prstGeom>
          <a:solidFill>
            <a:srgbClr val="DEF1F2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i="1"/>
              <a:t>Soporte Vital Avanzado y cuidados post-RCP</a:t>
            </a:r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 flipH="1">
            <a:off x="3276600" y="3429000"/>
            <a:ext cx="838200" cy="762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H="1">
            <a:off x="5334000" y="3505200"/>
            <a:ext cx="228600" cy="838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7010400" y="3606084"/>
            <a:ext cx="152400" cy="88971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8382000" y="3505200"/>
            <a:ext cx="457200" cy="762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2590800" y="832282"/>
            <a:ext cx="6858000" cy="52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 smtClean="0"/>
              <a:t>       </a:t>
            </a:r>
            <a:r>
              <a:rPr lang="es-ES" sz="2800" b="1" dirty="0"/>
              <a:t>La cadena de supervivencia</a:t>
            </a:r>
          </a:p>
        </p:txBody>
      </p:sp>
    </p:spTree>
    <p:extLst>
      <p:ext uri="{BB962C8B-B14F-4D97-AF65-F5344CB8AC3E}">
        <p14:creationId xmlns:p14="http://schemas.microsoft.com/office/powerpoint/2010/main" val="25459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360053" y="530930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es-ES" sz="4400" b="1" dirty="0">
                <a:latin typeface="Arial" charset="0"/>
              </a:rPr>
              <a:t>Cadena de Supervivencia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1952"/>
            <a:ext cx="9144000" cy="44958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367</TotalTime>
  <Words>1176</Words>
  <Application>Microsoft Office PowerPoint</Application>
  <PresentationFormat>Personalizado</PresentationFormat>
  <Paragraphs>209</Paragraphs>
  <Slides>35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Forma de onda</vt:lpstr>
      <vt:lpstr>Presentación de PowerPoint</vt:lpstr>
      <vt:lpstr>TÈCNICAS DE SOCORRISMO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DURANTE LA RCP :</vt:lpstr>
      <vt:lpstr>OPTIMICE LAS COMPRESIONES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TÈCNICAS DE SOCORRISMO</dc:title>
  <dc:creator>Dr</dc:creator>
  <cp:lastModifiedBy>Filial de Ciencias Médicas "Lidia Doce Sánchez"</cp:lastModifiedBy>
  <cp:revision>27</cp:revision>
  <dcterms:created xsi:type="dcterms:W3CDTF">2017-07-31T22:41:46Z</dcterms:created>
  <dcterms:modified xsi:type="dcterms:W3CDTF">2023-03-29T15:29:30Z</dcterms:modified>
</cp:coreProperties>
</file>