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6" r:id="rId2"/>
    <p:sldId id="257" r:id="rId3"/>
    <p:sldId id="259" r:id="rId4"/>
    <p:sldId id="261"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EY" initials="A" lastIdx="1" clrIdx="0">
    <p:extLst>
      <p:ext uri="{19B8F6BF-5375-455C-9EA6-DF929625EA0E}">
        <p15:presenceInfo xmlns:p15="http://schemas.microsoft.com/office/powerpoint/2012/main" userId="ALEX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22" autoAdjust="0"/>
    <p:restoredTop sz="94557" autoAdjust="0"/>
  </p:normalViewPr>
  <p:slideViewPr>
    <p:cSldViewPr snapToGrid="0">
      <p:cViewPr varScale="1">
        <p:scale>
          <a:sx n="62" d="100"/>
          <a:sy n="62" d="100"/>
        </p:scale>
        <p:origin x="48"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50440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C73235F-6AFE-417E-B55E-1894E670F5E2}" type="datetimeFigureOut">
              <a:rPr lang="es-MX" smtClean="0"/>
              <a:t>07/02/2023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240754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3213959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39604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43559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4101596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4065248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1888791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424122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133175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21072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C73235F-6AFE-417E-B55E-1894E670F5E2}" type="datetimeFigureOut">
              <a:rPr lang="es-MX" smtClean="0"/>
              <a:t>07/02/2023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411631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C73235F-6AFE-417E-B55E-1894E670F5E2}" type="datetimeFigureOut">
              <a:rPr lang="es-MX" smtClean="0"/>
              <a:t>07/02/2023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236724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186965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204518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0C73235F-6AFE-417E-B55E-1894E670F5E2}" type="datetimeFigureOut">
              <a:rPr lang="es-MX" smtClean="0"/>
              <a:t>07/02/2023</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242217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C73235F-6AFE-417E-B55E-1894E670F5E2}" type="datetimeFigureOut">
              <a:rPr lang="es-MX" smtClean="0"/>
              <a:t>07/02/2023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D0E030-8B7C-479E-B44D-61C0CD81F9F6}" type="slidenum">
              <a:rPr lang="es-MX" smtClean="0"/>
              <a:t>‹Nº›</a:t>
            </a:fld>
            <a:endParaRPr lang="es-MX"/>
          </a:p>
        </p:txBody>
      </p:sp>
    </p:spTree>
    <p:extLst>
      <p:ext uri="{BB962C8B-B14F-4D97-AF65-F5344CB8AC3E}">
        <p14:creationId xmlns:p14="http://schemas.microsoft.com/office/powerpoint/2010/main" val="139594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NUL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19">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19">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19">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C73235F-6AFE-417E-B55E-1894E670F5E2}" type="datetimeFigureOut">
              <a:rPr lang="es-MX" smtClean="0"/>
              <a:t>07/02/2023</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D0E030-8B7C-479E-B44D-61C0CD81F9F6}" type="slidenum">
              <a:rPr lang="es-MX" smtClean="0"/>
              <a:t>‹Nº›</a:t>
            </a:fld>
            <a:endParaRPr lang="es-MX"/>
          </a:p>
        </p:txBody>
      </p:sp>
    </p:spTree>
    <p:extLst>
      <p:ext uri="{BB962C8B-B14F-4D97-AF65-F5344CB8AC3E}">
        <p14:creationId xmlns:p14="http://schemas.microsoft.com/office/powerpoint/2010/main" val="2185303563"/>
      </p:ext>
    </p:extLst>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F317BE1-CD22-4E74-A3A9-226928A3F003}"/>
              </a:ext>
            </a:extLst>
          </p:cNvPr>
          <p:cNvSpPr>
            <a:spLocks noGrp="1"/>
          </p:cNvSpPr>
          <p:nvPr>
            <p:ph type="ctrTitle"/>
          </p:nvPr>
        </p:nvSpPr>
        <p:spPr>
          <a:xfrm>
            <a:off x="1554480" y="211015"/>
            <a:ext cx="8220221" cy="923331"/>
          </a:xfrm>
        </p:spPr>
        <p:txBody>
          <a:bodyPr>
            <a:normAutofit fontScale="90000"/>
          </a:bodyPr>
          <a:lstStyle/>
          <a:p>
            <a:pPr algn="ctr"/>
            <a:r>
              <a:rPr lang="en-US" sz="2800" b="1" i="1" dirty="0">
                <a:solidFill>
                  <a:schemeClr val="tx1"/>
                </a:solidFill>
                <a:latin typeface="Arial" panose="020B0604020202020204" pitchFamily="34" charset="0"/>
                <a:cs typeface="Arial" panose="020B0604020202020204" pitchFamily="34" charset="0"/>
              </a:rPr>
              <a:t>Faculty of Medical Sciences </a:t>
            </a:r>
            <a:br>
              <a:rPr lang="en-US" sz="2800" b="1" i="1" dirty="0">
                <a:solidFill>
                  <a:schemeClr val="tx1"/>
                </a:solidFill>
                <a:latin typeface="Arial" panose="020B0604020202020204" pitchFamily="34" charset="0"/>
                <a:cs typeface="Arial" panose="020B0604020202020204" pitchFamily="34" charset="0"/>
              </a:rPr>
            </a:br>
            <a:r>
              <a:rPr lang="en-US" sz="2800" b="1" i="1" dirty="0">
                <a:solidFill>
                  <a:schemeClr val="tx1"/>
                </a:solidFill>
                <a:latin typeface="Arial" panose="020B0604020202020204" pitchFamily="34" charset="0"/>
                <a:cs typeface="Arial" panose="020B0604020202020204" pitchFamily="34" charset="0"/>
              </a:rPr>
              <a:t>Sagua la Grande</a:t>
            </a:r>
            <a:endParaRPr lang="es-MX" sz="2800" b="1" i="1" dirty="0">
              <a:solidFill>
                <a:schemeClr val="tx1"/>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xmlns="" id="{DDAEB6F5-9A70-43D1-BA9D-87C7BD24BA00}"/>
              </a:ext>
            </a:extLst>
          </p:cNvPr>
          <p:cNvSpPr>
            <a:spLocks noGrp="1"/>
          </p:cNvSpPr>
          <p:nvPr>
            <p:ph type="subTitle" idx="1"/>
          </p:nvPr>
        </p:nvSpPr>
        <p:spPr>
          <a:xfrm rot="10800000" flipV="1">
            <a:off x="4155537" y="6086389"/>
            <a:ext cx="5850401" cy="360950"/>
          </a:xfrm>
        </p:spPr>
        <p:txBody>
          <a:bodyPr>
            <a:noAutofit/>
          </a:bodyPr>
          <a:lstStyle/>
          <a:p>
            <a:endParaRPr lang="es-MX" b="1" dirty="0">
              <a:solidFill>
                <a:schemeClr val="tx1"/>
              </a:solidFill>
              <a:latin typeface="Arial" panose="020B0604020202020204" pitchFamily="34" charset="0"/>
              <a:cs typeface="Arial" panose="020B0604020202020204" pitchFamily="34" charset="0"/>
            </a:endParaRPr>
          </a:p>
        </p:txBody>
      </p:sp>
      <p:pic>
        <p:nvPicPr>
          <p:cNvPr id="6" name="Imagen 5">
            <a:extLst>
              <a:ext uri="{FF2B5EF4-FFF2-40B4-BE49-F238E27FC236}">
                <a16:creationId xmlns:a16="http://schemas.microsoft.com/office/drawing/2014/main" xmlns="" id="{34E82E5B-95DF-4D46-AD27-459B8A7413B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7421" y="1288878"/>
            <a:ext cx="2025748" cy="1951893"/>
          </a:xfrm>
          <a:prstGeom prst="rect">
            <a:avLst/>
          </a:prstGeom>
          <a:noFill/>
          <a:ln>
            <a:noFill/>
          </a:ln>
        </p:spPr>
      </p:pic>
      <p:sp>
        <p:nvSpPr>
          <p:cNvPr id="4" name="CuadroTexto 3">
            <a:extLst>
              <a:ext uri="{FF2B5EF4-FFF2-40B4-BE49-F238E27FC236}">
                <a16:creationId xmlns:a16="http://schemas.microsoft.com/office/drawing/2014/main" xmlns="" id="{B931D5E1-71BB-4F95-A4F1-4D072FD2A31B}"/>
              </a:ext>
            </a:extLst>
          </p:cNvPr>
          <p:cNvSpPr txBox="1"/>
          <p:nvPr/>
        </p:nvSpPr>
        <p:spPr>
          <a:xfrm>
            <a:off x="2164520" y="3526529"/>
            <a:ext cx="6415600" cy="461665"/>
          </a:xfrm>
          <a:prstGeom prst="rect">
            <a:avLst/>
          </a:prstGeom>
          <a:noFill/>
        </p:spPr>
        <p:txBody>
          <a:bodyPr wrap="square" rtlCol="0">
            <a:spAutoFit/>
          </a:bodyPr>
          <a:lstStyle/>
          <a:p>
            <a:r>
              <a:rPr lang="es-MX" sz="2400" smtClean="0"/>
              <a:t>Author </a:t>
            </a:r>
            <a:r>
              <a:rPr lang="es-MX" sz="2400" dirty="0" smtClean="0"/>
              <a:t>Lic. Iris Batista </a:t>
            </a:r>
            <a:r>
              <a:rPr lang="es-MX" sz="2400" dirty="0" err="1" smtClean="0"/>
              <a:t>Mestre</a:t>
            </a:r>
            <a:endParaRPr lang="es-MX" sz="2400" dirty="0"/>
          </a:p>
        </p:txBody>
      </p:sp>
    </p:spTree>
    <p:extLst>
      <p:ext uri="{BB962C8B-B14F-4D97-AF65-F5344CB8AC3E}">
        <p14:creationId xmlns:p14="http://schemas.microsoft.com/office/powerpoint/2010/main" val="729762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2A8B3600-857F-4E1C-AF8E-F64A9AFB69BE}"/>
              </a:ext>
            </a:extLst>
          </p:cNvPr>
          <p:cNvSpPr/>
          <p:nvPr/>
        </p:nvSpPr>
        <p:spPr>
          <a:xfrm>
            <a:off x="952500" y="616025"/>
            <a:ext cx="10287000" cy="4401205"/>
          </a:xfrm>
          <a:prstGeom prst="rect">
            <a:avLst/>
          </a:prstGeom>
        </p:spPr>
        <p:txBody>
          <a:bodyPr wrap="square">
            <a:spAutoFit/>
          </a:bodyPr>
          <a:lstStyle/>
          <a:p>
            <a:pPr algn="ctr"/>
            <a:r>
              <a:rPr lang="en-US" sz="3600" b="1" dirty="0" smtClean="0"/>
              <a:t>Title</a:t>
            </a:r>
            <a:endParaRPr lang="en-US" sz="3600" b="1" dirty="0"/>
          </a:p>
          <a:p>
            <a:pPr algn="ctr"/>
            <a:r>
              <a:rPr lang="en-US" sz="3600" b="1" dirty="0"/>
              <a:t>Unhealthy eating, a risk factor for chronic diseases.</a:t>
            </a:r>
          </a:p>
          <a:p>
            <a:pPr algn="ctr"/>
            <a:endParaRPr lang="en-US" sz="3600" b="1" dirty="0"/>
          </a:p>
          <a:p>
            <a:pPr algn="ctr"/>
            <a:r>
              <a:rPr lang="en-US" sz="3600" b="1" dirty="0"/>
              <a:t>Objective</a:t>
            </a:r>
          </a:p>
          <a:p>
            <a:pPr algn="ctr"/>
            <a:r>
              <a:rPr lang="en-US" sz="3600" b="1" dirty="0"/>
              <a:t>Explain unhealthy eating as a risk factor for chronic diseases.</a:t>
            </a:r>
          </a:p>
          <a:p>
            <a:pPr algn="ctr"/>
            <a:endParaRPr lang="es-MX" sz="2800" dirty="0">
              <a:latin typeface="Baskerville Old Face"/>
            </a:endParaRPr>
          </a:p>
        </p:txBody>
      </p:sp>
      <p:sp>
        <p:nvSpPr>
          <p:cNvPr id="4" name="CuadroTexto 3">
            <a:extLst>
              <a:ext uri="{FF2B5EF4-FFF2-40B4-BE49-F238E27FC236}">
                <a16:creationId xmlns:a16="http://schemas.microsoft.com/office/drawing/2014/main" xmlns="" id="{197E537D-B60F-4FF9-994C-EA7BC40CD7A8}"/>
              </a:ext>
            </a:extLst>
          </p:cNvPr>
          <p:cNvSpPr txBox="1"/>
          <p:nvPr/>
        </p:nvSpPr>
        <p:spPr>
          <a:xfrm>
            <a:off x="3071886" y="5017230"/>
            <a:ext cx="6048228" cy="523220"/>
          </a:xfrm>
          <a:prstGeom prst="rect">
            <a:avLst/>
          </a:prstGeom>
          <a:noFill/>
        </p:spPr>
        <p:txBody>
          <a:bodyPr wrap="square" rtlCol="0">
            <a:spAutoFit/>
          </a:bodyPr>
          <a:lstStyle/>
          <a:p>
            <a:r>
              <a:rPr lang="es-MX" sz="2800" b="1" dirty="0" err="1" smtClean="0">
                <a:latin typeface="Arial" panose="020B0604020202020204" pitchFamily="34" charset="0"/>
                <a:cs typeface="Arial" panose="020B0604020202020204" pitchFamily="34" charset="0"/>
              </a:rPr>
              <a:t>Adviser</a:t>
            </a:r>
            <a:r>
              <a:rPr lang="es-MX" sz="2800" b="1" dirty="0" smtClean="0">
                <a:latin typeface="Arial" panose="020B0604020202020204" pitchFamily="34" charset="0"/>
                <a:cs typeface="Arial" panose="020B0604020202020204" pitchFamily="34" charset="0"/>
              </a:rPr>
              <a:t> : </a:t>
            </a:r>
            <a:r>
              <a:rPr lang="es-MX" sz="2800" b="1" dirty="0">
                <a:latin typeface="Arial" panose="020B0604020202020204" pitchFamily="34" charset="0"/>
                <a:cs typeface="Arial" panose="020B0604020202020204" pitchFamily="34" charset="0"/>
              </a:rPr>
              <a:t>Lic. Iris Batista Mestre</a:t>
            </a:r>
          </a:p>
        </p:txBody>
      </p:sp>
      <p:sp>
        <p:nvSpPr>
          <p:cNvPr id="2" name="CuadroTexto 1">
            <a:extLst>
              <a:ext uri="{FF2B5EF4-FFF2-40B4-BE49-F238E27FC236}">
                <a16:creationId xmlns:a16="http://schemas.microsoft.com/office/drawing/2014/main" xmlns="" id="{BD440819-6F2C-4A21-831A-B5FA07E794CF}"/>
              </a:ext>
            </a:extLst>
          </p:cNvPr>
          <p:cNvSpPr txBox="1"/>
          <p:nvPr/>
        </p:nvSpPr>
        <p:spPr>
          <a:xfrm>
            <a:off x="4469278" y="5540450"/>
            <a:ext cx="3488787" cy="461665"/>
          </a:xfrm>
          <a:prstGeom prst="rect">
            <a:avLst/>
          </a:prstGeom>
          <a:noFill/>
        </p:spPr>
        <p:txBody>
          <a:bodyPr wrap="square" rtlCol="0">
            <a:spAutoFit/>
          </a:bodyPr>
          <a:lstStyle/>
          <a:p>
            <a:r>
              <a:rPr lang="es-MX" sz="2400" dirty="0">
                <a:latin typeface="Arial" panose="020B0604020202020204" pitchFamily="34" charset="0"/>
                <a:cs typeface="Arial" panose="020B0604020202020204" pitchFamily="34" charset="0"/>
              </a:rPr>
              <a:t>Assistant Professor</a:t>
            </a:r>
          </a:p>
        </p:txBody>
      </p:sp>
    </p:spTree>
    <p:extLst>
      <p:ext uri="{BB962C8B-B14F-4D97-AF65-F5344CB8AC3E}">
        <p14:creationId xmlns:p14="http://schemas.microsoft.com/office/powerpoint/2010/main" val="411777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2">
            <a:extLst>
              <a:ext uri="{FF2B5EF4-FFF2-40B4-BE49-F238E27FC236}">
                <a16:creationId xmlns:a16="http://schemas.microsoft.com/office/drawing/2014/main" xmlns="" id="{0891BCBD-867B-4927-A342-E8149F08BBCA}"/>
              </a:ext>
            </a:extLst>
          </p:cNvPr>
          <p:cNvSpPr/>
          <p:nvPr/>
        </p:nvSpPr>
        <p:spPr>
          <a:xfrm>
            <a:off x="2590164" y="365116"/>
            <a:ext cx="6195060" cy="936625"/>
          </a:xfrm>
          <a:prstGeom prst="cube">
            <a:avLst>
              <a:gd name="adj" fmla="val 25000"/>
            </a:avLst>
          </a:prstGeom>
          <a:solidFill>
            <a:srgbClr val="00B0F0"/>
          </a:solid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buFont typeface="Times New Roman" pitchFamily="16" charset="0"/>
              <a:buNone/>
              <a:defRPr/>
            </a:pPr>
            <a:r>
              <a:rPr lang="es-MX" sz="2800" b="1" spc="-1" dirty="0">
                <a:latin typeface="Baskerville Old Face" pitchFamily="18" charset="0"/>
              </a:rPr>
              <a:t> </a:t>
            </a:r>
            <a:r>
              <a:rPr lang="es-MX" sz="2800" b="1" spc="-1" dirty="0"/>
              <a:t>BAD EATING HABITS</a:t>
            </a:r>
          </a:p>
        </p:txBody>
      </p:sp>
      <p:sp>
        <p:nvSpPr>
          <p:cNvPr id="7" name="2 Flecha abajo">
            <a:extLst>
              <a:ext uri="{FF2B5EF4-FFF2-40B4-BE49-F238E27FC236}">
                <a16:creationId xmlns:a16="http://schemas.microsoft.com/office/drawing/2014/main" xmlns="" id="{90033B05-16B2-4C96-AD56-9C2D7CA1AFEF}"/>
              </a:ext>
            </a:extLst>
          </p:cNvPr>
          <p:cNvSpPr>
            <a:spLocks noChangeArrowheads="1"/>
          </p:cNvSpPr>
          <p:nvPr/>
        </p:nvSpPr>
        <p:spPr bwMode="auto">
          <a:xfrm>
            <a:off x="5440679" y="1468610"/>
            <a:ext cx="434342" cy="738024"/>
          </a:xfrm>
          <a:prstGeom prst="downArrow">
            <a:avLst>
              <a:gd name="adj1" fmla="val 50000"/>
              <a:gd name="adj2" fmla="val 50074"/>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s-MX" altLang="es-MX" dirty="0"/>
          </a:p>
        </p:txBody>
      </p:sp>
      <p:sp>
        <p:nvSpPr>
          <p:cNvPr id="9" name="3 Esquina doblada">
            <a:extLst>
              <a:ext uri="{FF2B5EF4-FFF2-40B4-BE49-F238E27FC236}">
                <a16:creationId xmlns:a16="http://schemas.microsoft.com/office/drawing/2014/main" xmlns="" id="{15B5E7C7-D293-4DE4-817B-8CEA5C6DFEF6}"/>
              </a:ext>
            </a:extLst>
          </p:cNvPr>
          <p:cNvSpPr>
            <a:spLocks noChangeArrowheads="1"/>
          </p:cNvSpPr>
          <p:nvPr/>
        </p:nvSpPr>
        <p:spPr bwMode="auto">
          <a:xfrm>
            <a:off x="2216626" y="2357530"/>
            <a:ext cx="7129463" cy="1728788"/>
          </a:xfrm>
          <a:prstGeom prst="foldedCorner">
            <a:avLst>
              <a:gd name="adj" fmla="val 16667"/>
            </a:avLst>
          </a:prstGeom>
          <a:solidFill>
            <a:srgbClr val="00B0F0"/>
          </a:solidFill>
          <a:ln w="9525" algn="ctr">
            <a:solidFill>
              <a:schemeClr val="tx1"/>
            </a:solidFill>
            <a:round/>
            <a:headEnd/>
            <a:tailEnd/>
          </a:ln>
          <a:effectLst/>
          <a:extLst/>
        </p:spPr>
        <p:txBody>
          <a:bodyPr/>
          <a:lstStyle/>
          <a:p>
            <a:endParaRPr lang="es-MX" altLang="es-MX"/>
          </a:p>
        </p:txBody>
      </p:sp>
      <p:sp>
        <p:nvSpPr>
          <p:cNvPr id="10" name="Rectangle 4">
            <a:extLst>
              <a:ext uri="{FF2B5EF4-FFF2-40B4-BE49-F238E27FC236}">
                <a16:creationId xmlns:a16="http://schemas.microsoft.com/office/drawing/2014/main" xmlns="" id="{76B44A7A-DE8A-4832-A61F-5C386D37CFCC}"/>
              </a:ext>
            </a:extLst>
          </p:cNvPr>
          <p:cNvSpPr>
            <a:spLocks noChangeArrowheads="1"/>
          </p:cNvSpPr>
          <p:nvPr/>
        </p:nvSpPr>
        <p:spPr bwMode="auto">
          <a:xfrm>
            <a:off x="2618672" y="2430017"/>
            <a:ext cx="6387936" cy="1075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Lst>
              <a:defRPr>
                <a:solidFill>
                  <a:schemeClr val="tx1"/>
                </a:solidFill>
                <a:latin typeface="Arial" panose="020B0604020202020204" pitchFamily="34" charset="0"/>
                <a:ea typeface="Microsoft YaHei" panose="020B0503020204020204" pitchFamily="34" charset="-122"/>
              </a:defRPr>
            </a:lvl9pPr>
          </a:lstStyle>
          <a:p>
            <a:pPr algn="ctr" eaLnBrk="1">
              <a:lnSpc>
                <a:spcPct val="100000"/>
              </a:lnSpc>
            </a:pPr>
            <a:r>
              <a:rPr lang="en-US" altLang="es-MX" sz="3200" b="1" dirty="0">
                <a:latin typeface="+mj-lt"/>
              </a:rPr>
              <a:t>Those actions performed by people that lead to a poor diet</a:t>
            </a:r>
            <a:endParaRPr lang="es-MX" altLang="es-MX" sz="3200" b="1" dirty="0">
              <a:latin typeface="+mj-lt"/>
            </a:endParaRPr>
          </a:p>
        </p:txBody>
      </p:sp>
      <p:sp>
        <p:nvSpPr>
          <p:cNvPr id="16" name="5 Proceso alternativo">
            <a:extLst>
              <a:ext uri="{FF2B5EF4-FFF2-40B4-BE49-F238E27FC236}">
                <a16:creationId xmlns:a16="http://schemas.microsoft.com/office/drawing/2014/main" xmlns="" id="{B725607E-9518-4ED1-9F47-3AAA0E81CBBA}"/>
              </a:ext>
            </a:extLst>
          </p:cNvPr>
          <p:cNvSpPr>
            <a:spLocks noChangeArrowheads="1"/>
          </p:cNvSpPr>
          <p:nvPr/>
        </p:nvSpPr>
        <p:spPr bwMode="auto">
          <a:xfrm>
            <a:off x="2556107" y="5167609"/>
            <a:ext cx="6789982" cy="1605612"/>
          </a:xfrm>
          <a:prstGeom prst="flowChartAlternateProcess">
            <a:avLst/>
          </a:prstGeom>
          <a:solidFill>
            <a:srgbClr val="00B0F0"/>
          </a:solidFill>
          <a:ln w="9525" algn="ctr">
            <a:solidFill>
              <a:schemeClr val="tx1"/>
            </a:solidFill>
            <a:round/>
            <a:headEnd/>
            <a:tailEnd/>
          </a:ln>
          <a:effectLst/>
          <a:extLst/>
        </p:spPr>
        <p:txBody>
          <a:bodyPr/>
          <a:lstStyle/>
          <a:p>
            <a:pPr algn="ctr"/>
            <a:r>
              <a:rPr lang="en-US" altLang="es-MX" sz="3200" b="1" dirty="0">
                <a:latin typeface="+mj-lt"/>
              </a:rPr>
              <a:t>Reference to not eating </a:t>
            </a:r>
            <a:r>
              <a:rPr lang="en-US" altLang="es-MX" sz="3200" b="1" dirty="0" smtClean="0">
                <a:latin typeface="+mj-lt"/>
              </a:rPr>
              <a:t>properly </a:t>
            </a:r>
            <a:r>
              <a:rPr lang="en-US" altLang="es-MX" sz="3200" b="1" dirty="0">
                <a:latin typeface="+mj-lt"/>
              </a:rPr>
              <a:t>or in a balanced way</a:t>
            </a:r>
            <a:endParaRPr lang="es-MX" altLang="es-MX" sz="3200" b="1" dirty="0">
              <a:latin typeface="+mj-lt"/>
            </a:endParaRPr>
          </a:p>
        </p:txBody>
      </p:sp>
      <p:sp>
        <p:nvSpPr>
          <p:cNvPr id="18" name="2 Flecha abajo">
            <a:extLst>
              <a:ext uri="{FF2B5EF4-FFF2-40B4-BE49-F238E27FC236}">
                <a16:creationId xmlns:a16="http://schemas.microsoft.com/office/drawing/2014/main" xmlns="" id="{3B3B02B2-B9CE-4C27-8FFB-0215C985B54E}"/>
              </a:ext>
            </a:extLst>
          </p:cNvPr>
          <p:cNvSpPr>
            <a:spLocks noChangeArrowheads="1"/>
          </p:cNvSpPr>
          <p:nvPr/>
        </p:nvSpPr>
        <p:spPr bwMode="auto">
          <a:xfrm>
            <a:off x="5440679" y="4237214"/>
            <a:ext cx="434342" cy="738024"/>
          </a:xfrm>
          <a:prstGeom prst="downArrow">
            <a:avLst>
              <a:gd name="adj1" fmla="val 50000"/>
              <a:gd name="adj2" fmla="val 50074"/>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s-MX" altLang="es-MX" dirty="0"/>
          </a:p>
        </p:txBody>
      </p:sp>
      <p:pic>
        <p:nvPicPr>
          <p:cNvPr id="23" name="Imagen 22">
            <a:extLst>
              <a:ext uri="{FF2B5EF4-FFF2-40B4-BE49-F238E27FC236}">
                <a16:creationId xmlns:a16="http://schemas.microsoft.com/office/drawing/2014/main" xmlns="" id="{9483DFAB-87DC-42B6-B905-EA86114614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541"/>
            <a:ext cx="1942306" cy="1714500"/>
          </a:xfrm>
          <a:prstGeom prst="rect">
            <a:avLst/>
          </a:prstGeom>
        </p:spPr>
      </p:pic>
      <p:pic>
        <p:nvPicPr>
          <p:cNvPr id="25" name="Imagen 24">
            <a:extLst>
              <a:ext uri="{FF2B5EF4-FFF2-40B4-BE49-F238E27FC236}">
                <a16:creationId xmlns:a16="http://schemas.microsoft.com/office/drawing/2014/main" xmlns="" id="{814C1A3D-F8D3-4AE1-B179-E289B4DD1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454" y="5058721"/>
            <a:ext cx="2505075" cy="1714500"/>
          </a:xfrm>
          <a:prstGeom prst="rect">
            <a:avLst/>
          </a:prstGeom>
        </p:spPr>
      </p:pic>
    </p:spTree>
    <p:extLst>
      <p:ext uri="{BB962C8B-B14F-4D97-AF65-F5344CB8AC3E}">
        <p14:creationId xmlns:p14="http://schemas.microsoft.com/office/powerpoint/2010/main" val="34775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AC951C21-CE42-4455-814A-43D36A81F28C}"/>
              </a:ext>
            </a:extLst>
          </p:cNvPr>
          <p:cNvSpPr>
            <a:spLocks noChangeArrowheads="1"/>
          </p:cNvSpPr>
          <p:nvPr/>
        </p:nvSpPr>
        <p:spPr bwMode="auto">
          <a:xfrm>
            <a:off x="2297113" y="151606"/>
            <a:ext cx="7086600" cy="1131888"/>
          </a:xfrm>
          <a:prstGeom prst="rect">
            <a:avLst/>
          </a:prstGeom>
          <a:solidFill>
            <a:srgbClr val="00B0F0"/>
          </a:solidFill>
          <a:ln w="63500" cap="sq" cmpd="thickThin">
            <a:solidFill>
              <a:srgbClr val="000000"/>
            </a:solidFill>
            <a:miter lim="800000"/>
            <a:headEnd/>
            <a:tailEnd/>
          </a:ln>
          <a:effectLst/>
          <a:extLst/>
        </p:spPr>
        <p:txBody>
          <a:bodyPr wrap="none" anchor="ctr"/>
          <a:lstStyle/>
          <a:p>
            <a:pPr algn="ctr"/>
            <a:r>
              <a:rPr lang="es-MX" sz="4000" b="1" spc="-1" dirty="0"/>
              <a:t>BAD EATING HABITS</a:t>
            </a:r>
            <a:endParaRPr lang="es-MX" altLang="es-MX" sz="4000" b="1" dirty="0">
              <a:latin typeface="Baskerville Old Face"/>
            </a:endParaRPr>
          </a:p>
        </p:txBody>
      </p:sp>
      <p:sp>
        <p:nvSpPr>
          <p:cNvPr id="5" name="2 Flecha izquierda, derecha y arriba">
            <a:extLst>
              <a:ext uri="{FF2B5EF4-FFF2-40B4-BE49-F238E27FC236}">
                <a16:creationId xmlns:a16="http://schemas.microsoft.com/office/drawing/2014/main" xmlns="" id="{A118DAC0-7BC5-4759-9546-9C160BD45658}"/>
              </a:ext>
            </a:extLst>
          </p:cNvPr>
          <p:cNvSpPr/>
          <p:nvPr/>
        </p:nvSpPr>
        <p:spPr bwMode="auto">
          <a:xfrm>
            <a:off x="5283200" y="1571123"/>
            <a:ext cx="1114425" cy="1268684"/>
          </a:xfrm>
          <a:prstGeom prst="leftRigh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6" name="2 Flecha izquierda, derecha y arriba">
            <a:extLst>
              <a:ext uri="{FF2B5EF4-FFF2-40B4-BE49-F238E27FC236}">
                <a16:creationId xmlns:a16="http://schemas.microsoft.com/office/drawing/2014/main" xmlns="" id="{A5E9B2C7-0BCD-43BE-84D6-ED8C5538D81F}"/>
              </a:ext>
            </a:extLst>
          </p:cNvPr>
          <p:cNvSpPr/>
          <p:nvPr/>
        </p:nvSpPr>
        <p:spPr bwMode="auto">
          <a:xfrm>
            <a:off x="5283199" y="3127436"/>
            <a:ext cx="1114425" cy="1346223"/>
          </a:xfrm>
          <a:prstGeom prst="leftRigh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7" name="Rectangle 5">
            <a:extLst>
              <a:ext uri="{FF2B5EF4-FFF2-40B4-BE49-F238E27FC236}">
                <a16:creationId xmlns:a16="http://schemas.microsoft.com/office/drawing/2014/main" xmlns="" id="{2758DC0E-E944-4D90-B7BA-0FBF145E5A1D}"/>
              </a:ext>
            </a:extLst>
          </p:cNvPr>
          <p:cNvSpPr>
            <a:spLocks noChangeArrowheads="1"/>
          </p:cNvSpPr>
          <p:nvPr/>
        </p:nvSpPr>
        <p:spPr bwMode="auto">
          <a:xfrm>
            <a:off x="6688196" y="3647343"/>
            <a:ext cx="4472171"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s-MX" altLang="es-MX" sz="2800" b="1" dirty="0">
                <a:latin typeface="+mj-lt"/>
                <a:cs typeface="Arial" panose="020B0604020202020204" pitchFamily="34" charset="0"/>
              </a:rPr>
              <a:t>    Prolonged fasting</a:t>
            </a:r>
          </a:p>
        </p:txBody>
      </p:sp>
      <p:sp>
        <p:nvSpPr>
          <p:cNvPr id="8" name="Rectangle 5">
            <a:extLst>
              <a:ext uri="{FF2B5EF4-FFF2-40B4-BE49-F238E27FC236}">
                <a16:creationId xmlns:a16="http://schemas.microsoft.com/office/drawing/2014/main" xmlns="" id="{98EC43DA-87FA-40DF-8221-A93691D93A62}"/>
              </a:ext>
            </a:extLst>
          </p:cNvPr>
          <p:cNvSpPr>
            <a:spLocks noChangeArrowheads="1"/>
          </p:cNvSpPr>
          <p:nvPr/>
        </p:nvSpPr>
        <p:spPr bwMode="auto">
          <a:xfrm>
            <a:off x="6688195" y="1899545"/>
            <a:ext cx="4472173"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n-US" altLang="es-MX" sz="2800" b="1" dirty="0">
                <a:latin typeface="+mj-lt"/>
                <a:cs typeface="Arial" panose="020B0604020202020204" pitchFamily="34" charset="0"/>
              </a:rPr>
              <a:t>Drinking lots of soft drinks</a:t>
            </a:r>
            <a:endParaRPr lang="es-MX" altLang="es-MX" sz="2800" b="1" dirty="0">
              <a:latin typeface="+mj-lt"/>
              <a:cs typeface="Arial" panose="020B0604020202020204" pitchFamily="34" charset="0"/>
            </a:endParaRPr>
          </a:p>
        </p:txBody>
      </p:sp>
      <p:sp>
        <p:nvSpPr>
          <p:cNvPr id="9" name="Rectangle 5">
            <a:extLst>
              <a:ext uri="{FF2B5EF4-FFF2-40B4-BE49-F238E27FC236}">
                <a16:creationId xmlns:a16="http://schemas.microsoft.com/office/drawing/2014/main" xmlns="" id="{4733DCE2-85B4-4FA6-BF7D-33E83106E266}"/>
              </a:ext>
            </a:extLst>
          </p:cNvPr>
          <p:cNvSpPr>
            <a:spLocks noChangeArrowheads="1"/>
          </p:cNvSpPr>
          <p:nvPr/>
        </p:nvSpPr>
        <p:spPr bwMode="auto">
          <a:xfrm>
            <a:off x="520453" y="1899545"/>
            <a:ext cx="4472173"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s-MX" altLang="es-MX" sz="2400" b="1" dirty="0">
                <a:latin typeface="+mj-lt"/>
                <a:cs typeface="Arial" panose="020B0604020202020204" pitchFamily="34" charset="0"/>
              </a:rPr>
              <a:t>Not drinking enough water</a:t>
            </a:r>
          </a:p>
        </p:txBody>
      </p:sp>
      <p:sp>
        <p:nvSpPr>
          <p:cNvPr id="11" name="Rectangle 5">
            <a:extLst>
              <a:ext uri="{FF2B5EF4-FFF2-40B4-BE49-F238E27FC236}">
                <a16:creationId xmlns:a16="http://schemas.microsoft.com/office/drawing/2014/main" xmlns="" id="{55942790-7A26-440E-85BF-B94B7D4FED9F}"/>
              </a:ext>
            </a:extLst>
          </p:cNvPr>
          <p:cNvSpPr>
            <a:spLocks noChangeArrowheads="1"/>
          </p:cNvSpPr>
          <p:nvPr/>
        </p:nvSpPr>
        <p:spPr bwMode="auto">
          <a:xfrm>
            <a:off x="520451" y="3621138"/>
            <a:ext cx="4472173"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s-MX" altLang="es-MX" sz="2800" b="1" dirty="0">
                <a:latin typeface="+mj-lt"/>
                <a:cs typeface="Arial" panose="020B0604020202020204" pitchFamily="34" charset="0"/>
              </a:rPr>
              <a:t>  Eating between meals</a:t>
            </a:r>
          </a:p>
        </p:txBody>
      </p:sp>
      <p:sp>
        <p:nvSpPr>
          <p:cNvPr id="12" name="2 Flecha izquierda, derecha y arriba">
            <a:extLst>
              <a:ext uri="{FF2B5EF4-FFF2-40B4-BE49-F238E27FC236}">
                <a16:creationId xmlns:a16="http://schemas.microsoft.com/office/drawing/2014/main" xmlns="" id="{083CC4CC-4688-4FDE-B49C-D7C2632A931F}"/>
              </a:ext>
            </a:extLst>
          </p:cNvPr>
          <p:cNvSpPr/>
          <p:nvPr/>
        </p:nvSpPr>
        <p:spPr bwMode="auto">
          <a:xfrm>
            <a:off x="5283199" y="4871305"/>
            <a:ext cx="1114425" cy="1236206"/>
          </a:xfrm>
          <a:prstGeom prst="leftRigh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13" name="Rectangle 5">
            <a:extLst>
              <a:ext uri="{FF2B5EF4-FFF2-40B4-BE49-F238E27FC236}">
                <a16:creationId xmlns:a16="http://schemas.microsoft.com/office/drawing/2014/main" xmlns="" id="{129A274E-EE63-44AF-A8CD-7B3EABDD56F5}"/>
              </a:ext>
            </a:extLst>
          </p:cNvPr>
          <p:cNvSpPr>
            <a:spLocks noChangeArrowheads="1"/>
          </p:cNvSpPr>
          <p:nvPr/>
        </p:nvSpPr>
        <p:spPr bwMode="auto">
          <a:xfrm>
            <a:off x="520453" y="5342731"/>
            <a:ext cx="4472173"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s-MX" altLang="es-MX" sz="2400" b="1" dirty="0">
                <a:latin typeface="+mj-lt"/>
                <a:cs typeface="Arial" panose="020B0604020202020204" pitchFamily="34" charset="0"/>
              </a:rPr>
              <a:t>Drinking alcoholic beverages</a:t>
            </a:r>
          </a:p>
        </p:txBody>
      </p:sp>
      <p:sp>
        <p:nvSpPr>
          <p:cNvPr id="14" name="Rectangle 5">
            <a:extLst>
              <a:ext uri="{FF2B5EF4-FFF2-40B4-BE49-F238E27FC236}">
                <a16:creationId xmlns:a16="http://schemas.microsoft.com/office/drawing/2014/main" xmlns="" id="{38915D33-A1BF-4A04-8404-9FF0132792B8}"/>
              </a:ext>
            </a:extLst>
          </p:cNvPr>
          <p:cNvSpPr>
            <a:spLocks noChangeArrowheads="1"/>
          </p:cNvSpPr>
          <p:nvPr/>
        </p:nvSpPr>
        <p:spPr bwMode="auto">
          <a:xfrm>
            <a:off x="6688196" y="5318676"/>
            <a:ext cx="4472172" cy="1223962"/>
          </a:xfrm>
          <a:prstGeom prst="rect">
            <a:avLst/>
          </a:prstGeom>
          <a:solidFill>
            <a:srgbClr val="00B0F0"/>
          </a:solidFill>
          <a:ln w="63500" cap="sq" cmpd="dbl">
            <a:solidFill>
              <a:srgbClr val="000000"/>
            </a:solidFill>
            <a:miter lim="800000"/>
            <a:headEnd/>
            <a:tailEnd/>
          </a:ln>
          <a:effectLst/>
          <a:extLst/>
        </p:spPr>
        <p:txBody>
          <a:bodyPr wrap="none" lIns="90000" tIns="46800" rIns="90000" bIns="46800" anchor="ctr"/>
          <a:lstStyle>
            <a:lvl1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Lst>
              <a:defRPr>
                <a:solidFill>
                  <a:schemeClr val="tx1"/>
                </a:solidFill>
                <a:latin typeface="Arial" panose="020B0604020202020204" pitchFamily="34" charset="0"/>
                <a:ea typeface="Microsoft YaHei" panose="020B0503020204020204" pitchFamily="34" charset="-122"/>
              </a:defRPr>
            </a:lvl9pPr>
          </a:lstStyle>
          <a:p>
            <a:pPr eaLnBrk="1">
              <a:lnSpc>
                <a:spcPct val="100000"/>
              </a:lnSpc>
            </a:pPr>
            <a:r>
              <a:rPr lang="en-US" altLang="es-MX" sz="2800" b="1" dirty="0">
                <a:latin typeface="+mj-lt"/>
                <a:cs typeface="Arial" panose="020B0604020202020204" pitchFamily="34" charset="0"/>
              </a:rPr>
              <a:t>Do not eat a varied diet</a:t>
            </a:r>
            <a:endParaRPr lang="es-MX" altLang="es-MX" sz="2800" b="1" dirty="0">
              <a:latin typeface="+mj-lt"/>
              <a:cs typeface="Arial" panose="020B0604020202020204" pitchFamily="34" charset="0"/>
            </a:endParaRPr>
          </a:p>
        </p:txBody>
      </p:sp>
    </p:spTree>
    <p:extLst>
      <p:ext uri="{BB962C8B-B14F-4D97-AF65-F5344CB8AC3E}">
        <p14:creationId xmlns:p14="http://schemas.microsoft.com/office/powerpoint/2010/main" val="377458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Pergamino horizontal">
            <a:extLst>
              <a:ext uri="{FF2B5EF4-FFF2-40B4-BE49-F238E27FC236}">
                <a16:creationId xmlns:a16="http://schemas.microsoft.com/office/drawing/2014/main" xmlns="" id="{F41C135F-338B-4600-B035-B627D41A938E}"/>
              </a:ext>
            </a:extLst>
          </p:cNvPr>
          <p:cNvSpPr>
            <a:spLocks noChangeArrowheads="1"/>
          </p:cNvSpPr>
          <p:nvPr/>
        </p:nvSpPr>
        <p:spPr bwMode="auto">
          <a:xfrm>
            <a:off x="3161025" y="76677"/>
            <a:ext cx="5869947" cy="1862150"/>
          </a:xfrm>
          <a:prstGeom prst="horizontalScroll">
            <a:avLst>
              <a:gd name="adj" fmla="val 12500"/>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s-MX" altLang="es-MX" dirty="0"/>
          </a:p>
        </p:txBody>
      </p:sp>
      <p:sp>
        <p:nvSpPr>
          <p:cNvPr id="5" name="CuadroTexto 4">
            <a:extLst>
              <a:ext uri="{FF2B5EF4-FFF2-40B4-BE49-F238E27FC236}">
                <a16:creationId xmlns:a16="http://schemas.microsoft.com/office/drawing/2014/main" xmlns="" id="{555EADBA-6AE4-41BE-801D-A2C988B26860}"/>
              </a:ext>
            </a:extLst>
          </p:cNvPr>
          <p:cNvSpPr txBox="1"/>
          <p:nvPr/>
        </p:nvSpPr>
        <p:spPr>
          <a:xfrm>
            <a:off x="3508383" y="666659"/>
            <a:ext cx="5522589" cy="584775"/>
          </a:xfrm>
          <a:prstGeom prst="rect">
            <a:avLst/>
          </a:prstGeom>
          <a:noFill/>
        </p:spPr>
        <p:txBody>
          <a:bodyPr wrap="square" rtlCol="0">
            <a:spAutoFit/>
          </a:bodyPr>
          <a:lstStyle/>
          <a:p>
            <a:r>
              <a:rPr lang="es-MX" sz="3200" b="1" dirty="0">
                <a:latin typeface="+mj-lt"/>
              </a:rPr>
              <a:t>     CHRONIC DISEASES</a:t>
            </a:r>
          </a:p>
        </p:txBody>
      </p:sp>
      <p:sp>
        <p:nvSpPr>
          <p:cNvPr id="9" name="2 Flecha a la derecha con bandas">
            <a:extLst>
              <a:ext uri="{FF2B5EF4-FFF2-40B4-BE49-F238E27FC236}">
                <a16:creationId xmlns:a16="http://schemas.microsoft.com/office/drawing/2014/main" xmlns="" id="{F3330C18-8066-4F41-B7E5-5D58DA5E3B8E}"/>
              </a:ext>
            </a:extLst>
          </p:cNvPr>
          <p:cNvSpPr/>
          <p:nvPr/>
        </p:nvSpPr>
        <p:spPr bwMode="auto">
          <a:xfrm rot="5400000">
            <a:off x="6665706" y="2377921"/>
            <a:ext cx="1260475" cy="360353"/>
          </a:xfrm>
          <a:prstGeom prst="strip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pic>
        <p:nvPicPr>
          <p:cNvPr id="3" name="Imagen 2">
            <a:extLst>
              <a:ext uri="{FF2B5EF4-FFF2-40B4-BE49-F238E27FC236}">
                <a16:creationId xmlns:a16="http://schemas.microsoft.com/office/drawing/2014/main" xmlns="" id="{4D8D8BAF-AE34-4D80-8B5F-171F75D96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550" y="3173938"/>
            <a:ext cx="2066925" cy="1714500"/>
          </a:xfrm>
          <a:prstGeom prst="rect">
            <a:avLst/>
          </a:prstGeom>
        </p:spPr>
      </p:pic>
      <p:pic>
        <p:nvPicPr>
          <p:cNvPr id="7" name="Imagen 6">
            <a:extLst>
              <a:ext uri="{FF2B5EF4-FFF2-40B4-BE49-F238E27FC236}">
                <a16:creationId xmlns:a16="http://schemas.microsoft.com/office/drawing/2014/main" xmlns="" id="{42ACDD06-3CE8-462E-BDBA-846A488C1D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5272" y="3766195"/>
            <a:ext cx="2590798" cy="1714500"/>
          </a:xfrm>
          <a:prstGeom prst="rect">
            <a:avLst/>
          </a:prstGeom>
        </p:spPr>
      </p:pic>
      <p:pic>
        <p:nvPicPr>
          <p:cNvPr id="14" name="Imagen 13">
            <a:extLst>
              <a:ext uri="{FF2B5EF4-FFF2-40B4-BE49-F238E27FC236}">
                <a16:creationId xmlns:a16="http://schemas.microsoft.com/office/drawing/2014/main" xmlns="" id="{0CA188D9-C00A-4D87-8155-533773E8B0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6728" y="3265525"/>
            <a:ext cx="2590800" cy="1622913"/>
          </a:xfrm>
          <a:prstGeom prst="rect">
            <a:avLst/>
          </a:prstGeom>
        </p:spPr>
      </p:pic>
      <p:pic>
        <p:nvPicPr>
          <p:cNvPr id="16" name="Imagen 15">
            <a:extLst>
              <a:ext uri="{FF2B5EF4-FFF2-40B4-BE49-F238E27FC236}">
                <a16:creationId xmlns:a16="http://schemas.microsoft.com/office/drawing/2014/main" xmlns="" id="{4C2D0CC3-2B4A-4ACF-B8FB-BFA473F4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619" y="3809057"/>
            <a:ext cx="2886075" cy="1628775"/>
          </a:xfrm>
          <a:prstGeom prst="rect">
            <a:avLst/>
          </a:prstGeom>
        </p:spPr>
      </p:pic>
      <p:sp>
        <p:nvSpPr>
          <p:cNvPr id="17" name="2 Flecha a la derecha con bandas">
            <a:extLst>
              <a:ext uri="{FF2B5EF4-FFF2-40B4-BE49-F238E27FC236}">
                <a16:creationId xmlns:a16="http://schemas.microsoft.com/office/drawing/2014/main" xmlns="" id="{7BE9B189-E61F-4DCB-856D-FA1E09BED1C1}"/>
              </a:ext>
            </a:extLst>
          </p:cNvPr>
          <p:cNvSpPr/>
          <p:nvPr/>
        </p:nvSpPr>
        <p:spPr bwMode="auto">
          <a:xfrm rot="2228107">
            <a:off x="9247706" y="2218519"/>
            <a:ext cx="1222136" cy="267665"/>
          </a:xfrm>
          <a:prstGeom prst="strip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18" name="2 Flecha a la derecha con bandas">
            <a:extLst>
              <a:ext uri="{FF2B5EF4-FFF2-40B4-BE49-F238E27FC236}">
                <a16:creationId xmlns:a16="http://schemas.microsoft.com/office/drawing/2014/main" xmlns="" id="{E8C5A584-8357-4F2D-82BC-8B6B5CB37113}"/>
              </a:ext>
            </a:extLst>
          </p:cNvPr>
          <p:cNvSpPr/>
          <p:nvPr/>
        </p:nvSpPr>
        <p:spPr bwMode="auto">
          <a:xfrm rot="5400000">
            <a:off x="3916331" y="2388889"/>
            <a:ext cx="1260475" cy="360353"/>
          </a:xfrm>
          <a:prstGeom prst="strip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19" name="2 Flecha a la derecha con bandas">
            <a:extLst>
              <a:ext uri="{FF2B5EF4-FFF2-40B4-BE49-F238E27FC236}">
                <a16:creationId xmlns:a16="http://schemas.microsoft.com/office/drawing/2014/main" xmlns="" id="{28BDEE7C-1B59-4122-85D9-6F57981B4D72}"/>
              </a:ext>
            </a:extLst>
          </p:cNvPr>
          <p:cNvSpPr/>
          <p:nvPr/>
        </p:nvSpPr>
        <p:spPr bwMode="auto">
          <a:xfrm rot="7768888">
            <a:off x="1805617" y="2204238"/>
            <a:ext cx="1260475" cy="323066"/>
          </a:xfrm>
          <a:prstGeom prst="strip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Times New Roman" pitchFamily="16" charset="0"/>
              <a:buNone/>
              <a:defRPr/>
            </a:pPr>
            <a:endParaRPr lang="es-MX">
              <a:latin typeface="Arial" charset="0"/>
              <a:ea typeface="Microsoft YaHei" charset="-122"/>
            </a:endParaRPr>
          </a:p>
        </p:txBody>
      </p:sp>
      <p:sp>
        <p:nvSpPr>
          <p:cNvPr id="20" name="CuadroTexto 19">
            <a:extLst>
              <a:ext uri="{FF2B5EF4-FFF2-40B4-BE49-F238E27FC236}">
                <a16:creationId xmlns:a16="http://schemas.microsoft.com/office/drawing/2014/main" xmlns="" id="{2C01C14F-A6A7-43F1-8210-24BF080C02D0}"/>
              </a:ext>
            </a:extLst>
          </p:cNvPr>
          <p:cNvSpPr txBox="1"/>
          <p:nvPr/>
        </p:nvSpPr>
        <p:spPr>
          <a:xfrm>
            <a:off x="731520" y="5013359"/>
            <a:ext cx="1719718" cy="523220"/>
          </a:xfrm>
          <a:prstGeom prst="rect">
            <a:avLst/>
          </a:prstGeom>
          <a:noFill/>
        </p:spPr>
        <p:txBody>
          <a:bodyPr wrap="square" rtlCol="0">
            <a:spAutoFit/>
          </a:bodyPr>
          <a:lstStyle/>
          <a:p>
            <a:r>
              <a:rPr lang="es-MX" sz="2800" b="1" dirty="0">
                <a:latin typeface="+mj-lt"/>
              </a:rPr>
              <a:t>Obesity</a:t>
            </a:r>
          </a:p>
        </p:txBody>
      </p:sp>
      <p:sp>
        <p:nvSpPr>
          <p:cNvPr id="22" name="CuadroTexto 21">
            <a:extLst>
              <a:ext uri="{FF2B5EF4-FFF2-40B4-BE49-F238E27FC236}">
                <a16:creationId xmlns:a16="http://schemas.microsoft.com/office/drawing/2014/main" xmlns="" id="{F684C3F5-4B45-47BB-A1B7-7FA646436ADD}"/>
              </a:ext>
            </a:extLst>
          </p:cNvPr>
          <p:cNvSpPr txBox="1"/>
          <p:nvPr/>
        </p:nvSpPr>
        <p:spPr>
          <a:xfrm>
            <a:off x="3061522" y="5630649"/>
            <a:ext cx="2158298" cy="954107"/>
          </a:xfrm>
          <a:prstGeom prst="rect">
            <a:avLst/>
          </a:prstGeom>
          <a:noFill/>
        </p:spPr>
        <p:txBody>
          <a:bodyPr wrap="square" rtlCol="0">
            <a:spAutoFit/>
          </a:bodyPr>
          <a:lstStyle/>
          <a:p>
            <a:r>
              <a:rPr lang="es-MX" sz="2800" b="1" dirty="0"/>
              <a:t>Diabetes Mellitus</a:t>
            </a:r>
          </a:p>
        </p:txBody>
      </p:sp>
      <p:sp>
        <p:nvSpPr>
          <p:cNvPr id="23" name="CuadroTexto 22">
            <a:extLst>
              <a:ext uri="{FF2B5EF4-FFF2-40B4-BE49-F238E27FC236}">
                <a16:creationId xmlns:a16="http://schemas.microsoft.com/office/drawing/2014/main" xmlns="" id="{ABC775A5-7BE2-4DD0-9DC7-891D6302F9FD}"/>
              </a:ext>
            </a:extLst>
          </p:cNvPr>
          <p:cNvSpPr txBox="1"/>
          <p:nvPr/>
        </p:nvSpPr>
        <p:spPr>
          <a:xfrm>
            <a:off x="6096000" y="5500121"/>
            <a:ext cx="2934972" cy="954107"/>
          </a:xfrm>
          <a:prstGeom prst="rect">
            <a:avLst/>
          </a:prstGeom>
          <a:noFill/>
        </p:spPr>
        <p:txBody>
          <a:bodyPr wrap="square" rtlCol="0">
            <a:spAutoFit/>
          </a:bodyPr>
          <a:lstStyle/>
          <a:p>
            <a:r>
              <a:rPr lang="es-MX" sz="2800" b="1" dirty="0"/>
              <a:t>Cardiovascular diseases</a:t>
            </a:r>
          </a:p>
        </p:txBody>
      </p:sp>
      <p:sp>
        <p:nvSpPr>
          <p:cNvPr id="24" name="CuadroTexto 23">
            <a:extLst>
              <a:ext uri="{FF2B5EF4-FFF2-40B4-BE49-F238E27FC236}">
                <a16:creationId xmlns:a16="http://schemas.microsoft.com/office/drawing/2014/main" xmlns="" id="{99EDDB8C-D7F5-458F-A555-AAB51BAB0107}"/>
              </a:ext>
            </a:extLst>
          </p:cNvPr>
          <p:cNvSpPr txBox="1"/>
          <p:nvPr/>
        </p:nvSpPr>
        <p:spPr>
          <a:xfrm>
            <a:off x="9828874" y="5048071"/>
            <a:ext cx="1631606" cy="523220"/>
          </a:xfrm>
          <a:prstGeom prst="rect">
            <a:avLst/>
          </a:prstGeom>
          <a:noFill/>
        </p:spPr>
        <p:txBody>
          <a:bodyPr wrap="square" rtlCol="0">
            <a:spAutoFit/>
          </a:bodyPr>
          <a:lstStyle/>
          <a:p>
            <a:r>
              <a:rPr lang="es-MX" sz="2800" b="1" dirty="0"/>
              <a:t>Cancer</a:t>
            </a:r>
          </a:p>
        </p:txBody>
      </p:sp>
    </p:spTree>
    <p:extLst>
      <p:ext uri="{BB962C8B-B14F-4D97-AF65-F5344CB8AC3E}">
        <p14:creationId xmlns:p14="http://schemas.microsoft.com/office/powerpoint/2010/main" val="373152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3E7F46-5790-41EE-AE64-27488FDBB9AA}"/>
              </a:ext>
            </a:extLst>
          </p:cNvPr>
          <p:cNvSpPr>
            <a:spLocks noGrp="1"/>
          </p:cNvSpPr>
          <p:nvPr>
            <p:ph type="title"/>
          </p:nvPr>
        </p:nvSpPr>
        <p:spPr>
          <a:xfrm>
            <a:off x="646111" y="452718"/>
            <a:ext cx="9404723" cy="714900"/>
          </a:xfrm>
        </p:spPr>
        <p:txBody>
          <a:bodyPr/>
          <a:lstStyle/>
          <a:p>
            <a:pPr algn="ctr"/>
            <a:r>
              <a:rPr lang="es-MX" sz="2800" b="1" dirty="0">
                <a:solidFill>
                  <a:schemeClr val="tx1"/>
                </a:solidFill>
                <a:latin typeface="Arial" panose="020B0604020202020204" pitchFamily="34" charset="0"/>
                <a:cs typeface="Arial" panose="020B0604020202020204" pitchFamily="34" charset="0"/>
              </a:rPr>
              <a:t> </a:t>
            </a:r>
            <a:r>
              <a:rPr lang="en-US" sz="2800" b="1" dirty="0" smtClean="0">
                <a:solidFill>
                  <a:schemeClr val="tx1"/>
                </a:solidFill>
                <a:latin typeface="Arial" panose="020B0604020202020204" pitchFamily="34" charset="0"/>
                <a:cs typeface="Arial" panose="020B0604020202020204" pitchFamily="34" charset="0"/>
              </a:rPr>
              <a:t> </a:t>
            </a:r>
            <a:r>
              <a:rPr lang="en-US" sz="3200" b="1" dirty="0">
                <a:solidFill>
                  <a:schemeClr val="tx1"/>
                </a:solidFill>
                <a:cs typeface="Arial" panose="020B0604020202020204" pitchFamily="34" charset="0"/>
              </a:rPr>
              <a:t>How to avoid bad eating </a:t>
            </a:r>
            <a:r>
              <a:rPr lang="en-US" sz="3200" b="1" dirty="0" smtClean="0">
                <a:solidFill>
                  <a:schemeClr val="tx1"/>
                </a:solidFill>
                <a:cs typeface="Arial" panose="020B0604020202020204" pitchFamily="34" charset="0"/>
              </a:rPr>
              <a:t>habits </a:t>
            </a:r>
            <a:r>
              <a:rPr lang="es-MX" sz="2800" b="1" dirty="0" smtClean="0">
                <a:solidFill>
                  <a:schemeClr val="tx1"/>
                </a:solidFill>
                <a:latin typeface="Arial" panose="020B0604020202020204" pitchFamily="34" charset="0"/>
                <a:cs typeface="Arial" panose="020B0604020202020204" pitchFamily="34" charset="0"/>
              </a:rPr>
              <a:t>?</a:t>
            </a:r>
            <a:endParaRPr lang="es-MX" sz="2800" b="1" dirty="0">
              <a:solidFill>
                <a:schemeClr val="tx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E42185AC-FA44-48E0-846F-5F67F67F59D3}"/>
              </a:ext>
            </a:extLst>
          </p:cNvPr>
          <p:cNvSpPr>
            <a:spLocks noGrp="1"/>
          </p:cNvSpPr>
          <p:nvPr>
            <p:ph idx="1"/>
          </p:nvPr>
        </p:nvSpPr>
        <p:spPr>
          <a:xfrm>
            <a:off x="1202767" y="1546480"/>
            <a:ext cx="8946541" cy="4195481"/>
          </a:xfrm>
        </p:spPr>
        <p:txBody>
          <a:bodyPr>
            <a:noAutofit/>
          </a:bodyPr>
          <a:lstStyle/>
          <a:p>
            <a:r>
              <a:rPr lang="en-US" sz="2800" dirty="0">
                <a:cs typeface="Arial" panose="020B0604020202020204" pitchFamily="34" charset="0"/>
              </a:rPr>
              <a:t>Regulate salt and fat consumption </a:t>
            </a:r>
          </a:p>
          <a:p>
            <a:r>
              <a:rPr lang="en-US" sz="2800" dirty="0">
                <a:cs typeface="Arial" panose="020B0604020202020204" pitchFamily="34" charset="0"/>
              </a:rPr>
              <a:t>Avoid eating junk food</a:t>
            </a:r>
          </a:p>
          <a:p>
            <a:r>
              <a:rPr lang="en-US" sz="2800" dirty="0">
                <a:cs typeface="Arial" panose="020B0604020202020204" pitchFamily="34" charset="0"/>
              </a:rPr>
              <a:t>Avoid ingesting sweets and sugary drinks</a:t>
            </a:r>
          </a:p>
          <a:p>
            <a:r>
              <a:rPr lang="en-US" sz="2800" dirty="0">
                <a:cs typeface="Arial" panose="020B0604020202020204" pitchFamily="34" charset="0"/>
              </a:rPr>
              <a:t>Avoid prolonged fasting</a:t>
            </a:r>
          </a:p>
          <a:p>
            <a:r>
              <a:rPr lang="en-US" sz="2800" dirty="0">
                <a:cs typeface="Arial" panose="020B0604020202020204" pitchFamily="34" charset="0"/>
              </a:rPr>
              <a:t>Eat all 5 meals </a:t>
            </a:r>
            <a:r>
              <a:rPr lang="en-US" sz="2800" dirty="0" smtClean="0">
                <a:cs typeface="Arial" panose="020B0604020202020204" pitchFamily="34" charset="0"/>
              </a:rPr>
              <a:t>daily</a:t>
            </a:r>
            <a:endParaRPr lang="en-US" sz="2800" dirty="0">
              <a:cs typeface="Arial" panose="020B0604020202020204" pitchFamily="34" charset="0"/>
            </a:endParaRPr>
          </a:p>
          <a:p>
            <a:r>
              <a:rPr lang="en-US" sz="2800" dirty="0">
                <a:cs typeface="Arial" panose="020B0604020202020204" pitchFamily="34" charset="0"/>
              </a:rPr>
              <a:t>Eating foods rich in vitamins and minerals such as fruits and vegetables</a:t>
            </a:r>
          </a:p>
          <a:p>
            <a:r>
              <a:rPr lang="en-US" sz="2800" dirty="0">
                <a:cs typeface="Arial" panose="020B0604020202020204" pitchFamily="34" charset="0"/>
              </a:rPr>
              <a:t>Avoid eating elaborate meals outside </a:t>
            </a:r>
            <a:r>
              <a:rPr lang="en-US" sz="2800" dirty="0" smtClean="0">
                <a:cs typeface="Arial" panose="020B0604020202020204" pitchFamily="34" charset="0"/>
              </a:rPr>
              <a:t> </a:t>
            </a:r>
            <a:r>
              <a:rPr lang="en-US" sz="2800" dirty="0">
                <a:cs typeface="Arial" panose="020B0604020202020204" pitchFamily="34" charset="0"/>
              </a:rPr>
              <a:t>home</a:t>
            </a:r>
            <a:r>
              <a:rPr lang="en-US" sz="2800" dirty="0">
                <a:latin typeface="Arial" panose="020B0604020202020204" pitchFamily="34" charset="0"/>
                <a:cs typeface="Arial" panose="020B0604020202020204" pitchFamily="34" charset="0"/>
              </a:rPr>
              <a:t> </a:t>
            </a:r>
          </a:p>
          <a:p>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26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C11534A-3822-40BC-BC1B-03C597ADA79D}"/>
              </a:ext>
            </a:extLst>
          </p:cNvPr>
          <p:cNvSpPr>
            <a:spLocks noGrp="1"/>
          </p:cNvSpPr>
          <p:nvPr>
            <p:ph type="title"/>
          </p:nvPr>
        </p:nvSpPr>
        <p:spPr/>
        <p:txBody>
          <a:bodyPr/>
          <a:lstStyle/>
          <a:p>
            <a:pPr algn="ctr"/>
            <a:r>
              <a:rPr lang="en-US" sz="3200" b="1" dirty="0">
                <a:cs typeface="Arial" panose="020B0604020202020204" pitchFamily="34" charset="0"/>
              </a:rPr>
              <a:t>Benefits of eating fruits and vegetables</a:t>
            </a:r>
            <a:endParaRPr lang="es-MX" sz="3200" b="1" dirty="0">
              <a:cs typeface="Arial" panose="020B0604020202020204" pitchFamily="34" charset="0"/>
            </a:endParaRPr>
          </a:p>
        </p:txBody>
      </p:sp>
      <p:pic>
        <p:nvPicPr>
          <p:cNvPr id="4" name="Imagen 3">
            <a:extLst>
              <a:ext uri="{FF2B5EF4-FFF2-40B4-BE49-F238E27FC236}">
                <a16:creationId xmlns:a16="http://schemas.microsoft.com/office/drawing/2014/main" xmlns="" id="{9C4BCB1C-874E-4B45-AECD-B418528ADEA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7298" y="1301737"/>
            <a:ext cx="3560568" cy="2158805"/>
          </a:xfrm>
          <a:prstGeom prst="rect">
            <a:avLst/>
          </a:prstGeom>
          <a:noFill/>
          <a:ln>
            <a:noFill/>
          </a:ln>
        </p:spPr>
      </p:pic>
      <p:sp>
        <p:nvSpPr>
          <p:cNvPr id="6" name="CuadroTexto 5">
            <a:extLst>
              <a:ext uri="{FF2B5EF4-FFF2-40B4-BE49-F238E27FC236}">
                <a16:creationId xmlns:a16="http://schemas.microsoft.com/office/drawing/2014/main" xmlns="" id="{055EF6AB-1FA0-4FF3-BA4E-CCD3A2CFCF73}"/>
              </a:ext>
            </a:extLst>
          </p:cNvPr>
          <p:cNvSpPr txBox="1"/>
          <p:nvPr/>
        </p:nvSpPr>
        <p:spPr>
          <a:xfrm>
            <a:off x="4424415" y="1278626"/>
            <a:ext cx="6305889" cy="1938992"/>
          </a:xfrm>
          <a:prstGeom prst="rect">
            <a:avLst/>
          </a:prstGeom>
          <a:noFill/>
        </p:spPr>
        <p:txBody>
          <a:bodyPr wrap="square" rtlCol="0">
            <a:spAutoFit/>
          </a:bodyPr>
          <a:lstStyle/>
          <a:p>
            <a:r>
              <a:rPr lang="en-US" sz="2000" b="1" dirty="0">
                <a:latin typeface="+mj-lt"/>
                <a:cs typeface="Arial" panose="020B0604020202020204" pitchFamily="34" charset="0"/>
              </a:rPr>
              <a:t>VEGETABLES </a:t>
            </a:r>
            <a:r>
              <a:rPr lang="en-US" sz="2000" dirty="0">
                <a:latin typeface="+mj-lt"/>
              </a:rPr>
              <a:t>are important because have no fat or cholesterol, provide nutrients of of vitamins A,B and C , They help us to keep the defenses high , their color provide us different benefits, vegetables are rich in fibers, they are ideal for reducing cholesterol. </a:t>
            </a:r>
            <a:endParaRPr lang="es-MX" sz="2000" dirty="0">
              <a:latin typeface="+mj-lt"/>
            </a:endParaRPr>
          </a:p>
        </p:txBody>
      </p:sp>
      <p:pic>
        <p:nvPicPr>
          <p:cNvPr id="8" name="Imagen 7">
            <a:extLst>
              <a:ext uri="{FF2B5EF4-FFF2-40B4-BE49-F238E27FC236}">
                <a16:creationId xmlns:a16="http://schemas.microsoft.com/office/drawing/2014/main" xmlns="" id="{D294AFB3-6842-4837-B06C-5A4A258D6D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98" y="3959763"/>
            <a:ext cx="3560568" cy="2117273"/>
          </a:xfrm>
          <a:prstGeom prst="rect">
            <a:avLst/>
          </a:prstGeom>
        </p:spPr>
      </p:pic>
      <p:sp>
        <p:nvSpPr>
          <p:cNvPr id="9" name="Rectángulo 8">
            <a:extLst>
              <a:ext uri="{FF2B5EF4-FFF2-40B4-BE49-F238E27FC236}">
                <a16:creationId xmlns:a16="http://schemas.microsoft.com/office/drawing/2014/main" xmlns="" id="{B3A81AE8-EC7F-40BA-9D62-39D2D1E6BA8B}"/>
              </a:ext>
            </a:extLst>
          </p:cNvPr>
          <p:cNvSpPr/>
          <p:nvPr/>
        </p:nvSpPr>
        <p:spPr>
          <a:xfrm>
            <a:off x="4424415" y="3611790"/>
            <a:ext cx="6096000" cy="3246210"/>
          </a:xfrm>
          <a:prstGeom prst="rect">
            <a:avLst/>
          </a:prstGeom>
        </p:spPr>
        <p:txBody>
          <a:bodyPr>
            <a:spAutoFit/>
          </a:bodyPr>
          <a:lstStyle/>
          <a:p>
            <a:pPr algn="just">
              <a:lnSpc>
                <a:spcPct val="115000"/>
              </a:lnSpc>
              <a:spcAft>
                <a:spcPts val="1000"/>
              </a:spcAft>
            </a:pPr>
            <a:r>
              <a:rPr lang="en-US" sz="2000" dirty="0">
                <a:latin typeface="+mj-lt"/>
                <a:ea typeface="Calibri" panose="020F0502020204030204" pitchFamily="34" charset="0"/>
                <a:cs typeface="Times New Roman" panose="02020603050405020304" pitchFamily="18" charset="0"/>
              </a:rPr>
              <a:t>FRUITS CONSUMPTION are important for health because provide great variety and quantity of vitamins and minerals , hydrate the body quickly, help the proper functioning of digestive system, provide natural antioxidant vitamins, collaborate against overweight and obesity,  help to prevent diseases such as cardiovascular problems, digestive disorders and some types </a:t>
            </a:r>
            <a:r>
              <a:rPr lang="en-US" sz="2000">
                <a:latin typeface="+mj-lt"/>
                <a:ea typeface="Calibri" panose="020F0502020204030204" pitchFamily="34" charset="0"/>
                <a:cs typeface="Times New Roman" panose="02020603050405020304" pitchFamily="18" charset="0"/>
              </a:rPr>
              <a:t>of cancer.</a:t>
            </a:r>
            <a:endParaRPr lang="es-MX"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111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C4B4B1D8-2F52-4359-AB81-244601C9CE9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6775" y="379828"/>
            <a:ext cx="11296357" cy="6216552"/>
          </a:xfrm>
          <a:prstGeom prst="rect">
            <a:avLst/>
          </a:prstGeom>
          <a:noFill/>
          <a:ln>
            <a:noFill/>
          </a:ln>
        </p:spPr>
      </p:pic>
    </p:spTree>
    <p:extLst>
      <p:ext uri="{BB962C8B-B14F-4D97-AF65-F5344CB8AC3E}">
        <p14:creationId xmlns:p14="http://schemas.microsoft.com/office/powerpoint/2010/main" val="3694549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xmlns="" id="{BAD0147B-EEEA-42A9-8A8D-E48455477D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923" y="328246"/>
            <a:ext cx="11254154" cy="6260123"/>
          </a:xfrm>
        </p:spPr>
      </p:pic>
    </p:spTree>
    <p:extLst>
      <p:ext uri="{BB962C8B-B14F-4D97-AF65-F5344CB8AC3E}">
        <p14:creationId xmlns:p14="http://schemas.microsoft.com/office/powerpoint/2010/main" val="78443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246</TotalTime>
  <Words>265</Words>
  <Application>Microsoft Office PowerPoint</Application>
  <PresentationFormat>Panorámica</PresentationFormat>
  <Paragraphs>35</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Microsoft YaHei</vt:lpstr>
      <vt:lpstr>Arial</vt:lpstr>
      <vt:lpstr>Baskerville Old Face</vt:lpstr>
      <vt:lpstr>Calibri</vt:lpstr>
      <vt:lpstr>Century Gothic</vt:lpstr>
      <vt:lpstr>Times New Roman</vt:lpstr>
      <vt:lpstr>Wingdings 3</vt:lpstr>
      <vt:lpstr>Ion</vt:lpstr>
      <vt:lpstr>Faculty of Medical Sciences  Sagua la Grande</vt:lpstr>
      <vt:lpstr>Presentación de PowerPoint</vt:lpstr>
      <vt:lpstr>Presentación de PowerPoint</vt:lpstr>
      <vt:lpstr>Presentación de PowerPoint</vt:lpstr>
      <vt:lpstr>Presentación de PowerPoint</vt:lpstr>
      <vt:lpstr>  How to avoid bad eating habits ?</vt:lpstr>
      <vt:lpstr>Benefits of eating fruits and vegetables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ALEXEY</dc:creator>
  <cp:lastModifiedBy>FCMSAGUA</cp:lastModifiedBy>
  <cp:revision>61</cp:revision>
  <dcterms:created xsi:type="dcterms:W3CDTF">2022-06-14T23:34:52Z</dcterms:created>
  <dcterms:modified xsi:type="dcterms:W3CDTF">2023-02-07T19:05:00Z</dcterms:modified>
</cp:coreProperties>
</file>