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62" r:id="rId21"/>
    <p:sldId id="301" r:id="rId22"/>
    <p:sldId id="263" r:id="rId23"/>
    <p:sldId id="264" r:id="rId24"/>
    <p:sldId id="266" r:id="rId25"/>
    <p:sldId id="277" r:id="rId26"/>
    <p:sldId id="269" r:id="rId27"/>
    <p:sldId id="270" r:id="rId28"/>
    <p:sldId id="271" r:id="rId29"/>
    <p:sldId id="272" r:id="rId30"/>
    <p:sldId id="273" r:id="rId31"/>
    <p:sldId id="278" r:id="rId32"/>
    <p:sldId id="274" r:id="rId33"/>
    <p:sldId id="275" r:id="rId34"/>
    <p:sldId id="276" r:id="rId35"/>
    <p:sldId id="279" r:id="rId36"/>
    <p:sldId id="280" r:id="rId37"/>
    <p:sldId id="281" r:id="rId38"/>
    <p:sldId id="267" r:id="rId39"/>
    <p:sldId id="303" r:id="rId40"/>
  </p:sldIdLst>
  <p:sldSz cx="9144000" cy="6858000" type="screen4x3"/>
  <p:notesSz cx="6834188" cy="99790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0D38A-41E6-4C0A-921E-40E835C5089D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E559-ADC4-4423-B094-31AC78A135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285992"/>
            <a:ext cx="7772400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800" b="1" dirty="0" smtClean="0">
                <a:solidFill>
                  <a:schemeClr val="folHlink"/>
                </a:solidFill>
                <a:latin typeface="Comic Sans MS" pitchFamily="66" charset="0"/>
              </a:rPr>
              <a:t>CUERPOS EXTRAÑOS EN VIAS AERODIGESTIVAS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chemeClr val="folHlink"/>
                </a:solidFill>
                <a:latin typeface="Comic Sans MS" pitchFamily="66" charset="0"/>
              </a:rPr>
              <a:t>CUERPOS EXTRAÑOS BRONQUIALES: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b="1" dirty="0" smtClean="0"/>
              <a:t>Son los mas frecuentes en vías aéreas inferiores.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dirty="0" smtClean="0"/>
              <a:t>Presentan       mortalidad     considerable      en dependencia   de   su   diagnostico precoz y sus complicaciones.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dirty="0" smtClean="0"/>
              <a:t>Resulta importante   conocer   la naturaleza del objeto   inspirado: los  de   polietileno,  nylon y plásticos son    bien   tolerados  al igual que los metálicos. Los orgánicos (animales y vegetales) son   mal   tolerados     y     suelen     aparecer complicaciones tempranas. En especial el maní, al    liberar    ácido    </a:t>
            </a:r>
            <a:r>
              <a:rPr lang="es-ES" sz="2400" b="1" dirty="0" err="1" smtClean="0"/>
              <a:t>araquidònico</a:t>
            </a:r>
            <a:r>
              <a:rPr lang="es-ES" sz="2400" b="1" dirty="0" smtClean="0"/>
              <a:t> ocasionando bronconeumonía.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s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latin typeface="Comic Sans MS" pitchFamily="66" charset="0"/>
              </a:rPr>
              <a:t>CUADRO CLINICO: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s-ES" sz="2800" b="1" dirty="0" smtClean="0"/>
              <a:t>Tiene tres fases bien definidas: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000" b="1" dirty="0" smtClean="0"/>
              <a:t>FASE DE ASPIRACION O PENETRACION: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000" b="1" dirty="0" smtClean="0"/>
              <a:t>     Síntomas     y     signos  </a:t>
            </a:r>
            <a:r>
              <a:rPr lang="es-ES" sz="2000" b="1" dirty="0" err="1" smtClean="0"/>
              <a:t>iniciales</a:t>
            </a:r>
            <a:r>
              <a:rPr lang="es-ES" sz="2000" b="1" dirty="0" smtClean="0"/>
              <a:t>  de un  cuerpo   extraño </a:t>
            </a:r>
            <a:r>
              <a:rPr lang="es-ES" sz="2000" b="1" dirty="0" err="1" smtClean="0"/>
              <a:t>laringeo</a:t>
            </a:r>
            <a:r>
              <a:rPr lang="es-ES" sz="2000" b="1" dirty="0" smtClean="0"/>
              <a:t> o traqueal  la cual es  de  corta duración, por lo que suele llegar al medico en la etapa siguiente.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  <a:defRPr/>
            </a:pPr>
            <a:r>
              <a:rPr lang="es-ES" sz="2000" b="1" dirty="0" smtClean="0"/>
              <a:t>FASE DE FIJACION O ENCLAVAMIENTO O MAL LLAMADA SILENTE O PERIODO ASINTOMATICO. Prácticamente sin síntomas, puede presentarse tos ligera.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  <a:defRPr/>
            </a:pPr>
            <a:r>
              <a:rPr lang="es-ES" sz="2000" b="1" dirty="0" smtClean="0"/>
              <a:t>FASE DE COMPLICACIONES O FASE O PERIODO SINTOMATICO Transcurre en varias etapas: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/>
              <a:defRPr/>
            </a:pPr>
            <a:r>
              <a:rPr lang="es-ES" sz="2000" b="1" dirty="0" smtClean="0"/>
              <a:t> Se comporta     como un     </a:t>
            </a:r>
            <a:r>
              <a:rPr lang="es-ES" sz="2000" b="1" dirty="0" err="1" smtClean="0"/>
              <a:t>by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pass</a:t>
            </a:r>
            <a:r>
              <a:rPr lang="es-ES" sz="2000" b="1" dirty="0" smtClean="0"/>
              <a:t>   o   válvula de libre paso.(</a:t>
            </a:r>
            <a:r>
              <a:rPr lang="es-ES" sz="2000" b="1" dirty="0" err="1" smtClean="0"/>
              <a:t>pseudo</a:t>
            </a:r>
            <a:r>
              <a:rPr lang="es-ES" sz="2000" b="1" dirty="0" smtClean="0"/>
              <a:t> asma bronquial).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/>
              <a:defRPr/>
            </a:pPr>
            <a:r>
              <a:rPr lang="es-ES" sz="2000" b="1" dirty="0" smtClean="0"/>
              <a:t>El cuerpo extraño se comporta como una válvula de paso en un solo sentido( admisión de aire</a:t>
            </a:r>
            <a:r>
              <a:rPr lang="es-ES" sz="2000" b="1" dirty="0" smtClean="0"/>
              <a:t>). Produce Enfisema</a:t>
            </a:r>
            <a:endParaRPr lang="es-ES" sz="2000" b="1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/>
              <a:defRPr/>
            </a:pPr>
            <a:r>
              <a:rPr lang="es-ES" sz="2000" b="1" dirty="0" smtClean="0"/>
              <a:t>El cuerpo extraño se comporta como un válvula de cierre total o estrangulación de flujo aéreo</a:t>
            </a:r>
            <a:r>
              <a:rPr lang="es-ES" sz="2000" b="1" dirty="0" smtClean="0"/>
              <a:t>. Produce </a:t>
            </a:r>
            <a:r>
              <a:rPr lang="es-ES" sz="2000" b="1" dirty="0" err="1" smtClean="0"/>
              <a:t>Atelectasia</a:t>
            </a:r>
            <a:endParaRPr lang="es-ES" sz="2000" b="1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/>
              <a:defRPr/>
            </a:pPr>
            <a:endParaRPr lang="es-ES" sz="2000" b="1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  <a:defRPr/>
            </a:pPr>
            <a:endParaRPr lang="es-E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latin typeface="Comic Sans MS" pitchFamily="66" charset="0"/>
              </a:rPr>
              <a:t>DIAGNOSTICO: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715436" cy="5715016"/>
          </a:xfrm>
        </p:spPr>
        <p:txBody>
          <a:bodyPr>
            <a:normAutofit lnSpcReduction="10000"/>
          </a:bodyPr>
          <a:lstStyle/>
          <a:p>
            <a:pPr marL="533400" indent="-533400" algn="just" eaLnBrk="1" hangingPunct="1">
              <a:lnSpc>
                <a:spcPct val="80000"/>
              </a:lnSpc>
              <a:defRPr/>
            </a:pPr>
            <a:r>
              <a:rPr lang="es-ES" sz="2200" b="1" dirty="0" smtClean="0"/>
              <a:t>Interpretación del antecedente de que el niño estaba jugando con 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200" b="1" dirty="0" smtClean="0"/>
              <a:t>        algún objeto, la </a:t>
            </a:r>
            <a:r>
              <a:rPr lang="es-ES" sz="2200" b="1" dirty="0" err="1" smtClean="0"/>
              <a:t>semiologia</a:t>
            </a:r>
            <a:r>
              <a:rPr lang="es-ES" sz="2200" b="1" dirty="0" smtClean="0"/>
              <a:t>, examen físico y estudios radiológicos.</a:t>
            </a:r>
          </a:p>
          <a:p>
            <a:pPr marL="533400" indent="-533400" algn="just" eaLnBrk="1" hangingPunct="1">
              <a:lnSpc>
                <a:spcPct val="80000"/>
              </a:lnSpc>
              <a:defRPr/>
            </a:pPr>
            <a:r>
              <a:rPr lang="es-ES" sz="2200" b="1" dirty="0" smtClean="0"/>
              <a:t>En la primera fase los antecedentes y el cuadro clínico presentado.</a:t>
            </a:r>
          </a:p>
          <a:p>
            <a:pPr marL="533400" indent="-533400" algn="just" eaLnBrk="1" hangingPunct="1">
              <a:lnSpc>
                <a:spcPct val="80000"/>
              </a:lnSpc>
              <a:defRPr/>
            </a:pPr>
            <a:r>
              <a:rPr lang="es-ES" sz="2200" b="1" dirty="0" smtClean="0"/>
              <a:t>En la segunda fase suele ser asintomático.</a:t>
            </a:r>
          </a:p>
          <a:p>
            <a:pPr marL="533400" indent="-533400" algn="just" eaLnBrk="1" hangingPunct="1">
              <a:lnSpc>
                <a:spcPct val="80000"/>
              </a:lnSpc>
              <a:defRPr/>
            </a:pPr>
            <a:r>
              <a:rPr lang="es-ES" sz="2200" b="1" dirty="0" smtClean="0"/>
              <a:t>En la tercera etapa o de complicaciones 0 </a:t>
            </a:r>
            <a:r>
              <a:rPr lang="es-ES" sz="2200" b="1" dirty="0" err="1" smtClean="0"/>
              <a:t>sintomatica</a:t>
            </a:r>
            <a:r>
              <a:rPr lang="es-ES" sz="2200" b="1" dirty="0" smtClean="0"/>
              <a:t>, depende de las etapas: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lphaUcPeriod"/>
              <a:defRPr/>
            </a:pPr>
            <a:r>
              <a:rPr lang="es-ES" sz="2200" b="1" dirty="0" smtClean="0"/>
              <a:t>Sibilantes localizados. El lóbulo    inferior  derecho es el de  mayor incidencia. Esta etapa es libre al paso del aire.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lphaUcPeriod"/>
              <a:defRPr/>
            </a:pPr>
            <a:r>
              <a:rPr lang="es-ES" sz="2200" b="1" dirty="0" smtClean="0"/>
              <a:t>Aparece el edema progresivo de la mucosa.   La válvula  pasa a   ser permeable al paso del aire en un solo sentido, o sea solo permite   la entrada y no la salida. Enfisema localizado( aumento de la sonoridad pulmonar, disminución localizado del   murmullo vesicular, sibilantes aislados.). </a:t>
            </a:r>
            <a:r>
              <a:rPr lang="es-ES" sz="2200" b="1" dirty="0" err="1" smtClean="0"/>
              <a:t>Radiologicamente</a:t>
            </a:r>
            <a:r>
              <a:rPr lang="es-ES" sz="2200" b="1" dirty="0" smtClean="0"/>
              <a:t> hiperventilación, descenso del </a:t>
            </a:r>
            <a:r>
              <a:rPr lang="es-ES" sz="2200" b="1" dirty="0" err="1" smtClean="0"/>
              <a:t>hemidiafragma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homolateral</a:t>
            </a:r>
            <a:r>
              <a:rPr lang="es-ES" sz="2200" b="1" dirty="0" smtClean="0"/>
              <a:t> y separación de los espacios intercostales.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lphaUcPeriod"/>
              <a:defRPr/>
            </a:pPr>
            <a:r>
              <a:rPr lang="es-ES" sz="2200" b="1" dirty="0" smtClean="0"/>
              <a:t>Obstrucción total al paso del aire cuyo resultado    será   la </a:t>
            </a:r>
            <a:r>
              <a:rPr lang="es-ES" sz="2200" b="1" dirty="0" err="1" smtClean="0"/>
              <a:t>atelectasia</a:t>
            </a:r>
            <a:r>
              <a:rPr lang="es-ES" sz="2200" b="1" dirty="0" smtClean="0"/>
              <a:t> segmentaría o pulmón afectado seguido de sepsis del parénquima o el absceso. Se auscultará disminución o abolición del murmullo vesicular retracción de los órganos del mediastino y estrechamiento de los espacios intercostales</a:t>
            </a:r>
            <a:r>
              <a:rPr lang="es-ES" sz="2200" b="1" dirty="0" smtClean="0"/>
              <a:t>.</a:t>
            </a: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latin typeface="Comic Sans MS" pitchFamily="66" charset="0"/>
              </a:rPr>
              <a:t>CONDUCTA A SEGUIR: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38"/>
            <a:ext cx="8229600" cy="4916487"/>
          </a:xfrm>
        </p:spPr>
        <p:txBody>
          <a:bodyPr>
            <a:normAutofit fontScale="92500"/>
          </a:bodyPr>
          <a:lstStyle/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es-ES" sz="2800" b="1" dirty="0" smtClean="0"/>
              <a:t>Remisión a un centro especializado donde se     ingresara,     se    evaluara clínica y radiológicamente   hasta su    diagnóstico positivo o    inclusive   a   la </a:t>
            </a:r>
            <a:r>
              <a:rPr lang="es-ES" sz="2800" b="1" dirty="0" err="1" smtClean="0"/>
              <a:t>broncoscopía</a:t>
            </a:r>
            <a:r>
              <a:rPr lang="es-ES" sz="2800" b="1" dirty="0" smtClean="0"/>
              <a:t> diagnóstica y terapéutica.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b="1" dirty="0" smtClean="0">
                <a:latin typeface="Comic Sans MS" pitchFamily="66" charset="0"/>
              </a:rPr>
              <a:t>PROFILAXIS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800" b="1" dirty="0" smtClean="0">
                <a:latin typeface="Comic Sans MS" pitchFamily="66" charset="0"/>
              </a:rPr>
              <a:t>Educación sanitaria padres y tutores.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800" b="1" dirty="0" smtClean="0">
                <a:latin typeface="Comic Sans MS" pitchFamily="66" charset="0"/>
              </a:rPr>
              <a:t>Los fabricantes de juguetes   deben  señalar las edades      permisibles     para     jugar con ellos.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800" b="1" dirty="0" smtClean="0">
                <a:latin typeface="Comic Sans MS" pitchFamily="66" charset="0"/>
              </a:rPr>
              <a:t>Los frutos   con semillas   deberán   ser  colados.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800" b="1" dirty="0" smtClean="0">
                <a:latin typeface="Comic Sans MS" pitchFamily="66" charset="0"/>
              </a:rPr>
              <a:t>Donde exista la sanguijuela se  instruirá    sobre las medidas sanitarias de los alimentos y el agua.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s-ES" sz="2400" b="1" dirty="0" smtClean="0"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s-ES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s-E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90685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1500166" y="687441"/>
            <a:ext cx="5572164" cy="577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90683b"/>
          <p:cNvPicPr>
            <a:picLocks noChangeAspect="1" noChangeArrowheads="1"/>
          </p:cNvPicPr>
          <p:nvPr/>
        </p:nvPicPr>
        <p:blipFill>
          <a:blip r:embed="rId2">
            <a:lum bright="-24000" contrast="18000"/>
          </a:blip>
          <a:srcRect/>
          <a:stretch>
            <a:fillRect/>
          </a:stretch>
        </p:blipFill>
        <p:spPr bwMode="auto">
          <a:xfrm>
            <a:off x="5724525" y="476250"/>
            <a:ext cx="32400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90683a"/>
          <p:cNvPicPr>
            <a:picLocks noChangeAspect="1" noChangeArrowheads="1"/>
          </p:cNvPicPr>
          <p:nvPr/>
        </p:nvPicPr>
        <p:blipFill>
          <a:blip r:embed="rId3">
            <a:lum bright="-18000" contrast="-6000"/>
          </a:blip>
          <a:srcRect/>
          <a:stretch>
            <a:fillRect/>
          </a:stretch>
        </p:blipFill>
        <p:spPr bwMode="auto">
          <a:xfrm>
            <a:off x="1403350" y="549275"/>
            <a:ext cx="38163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 l="4089" t="1627" r="4178" b="3186"/>
          <a:stretch>
            <a:fillRect/>
          </a:stretch>
        </p:blipFill>
        <p:spPr bwMode="auto">
          <a:xfrm>
            <a:off x="1476375" y="0"/>
            <a:ext cx="7056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90686"/>
          <p:cNvPicPr>
            <a:picLocks noChangeAspect="1" noChangeArrowheads="1"/>
          </p:cNvPicPr>
          <p:nvPr/>
        </p:nvPicPr>
        <p:blipFill>
          <a:blip r:embed="rId2">
            <a:lum bright="-24000" contrast="-24000"/>
          </a:blip>
          <a:srcRect/>
          <a:stretch>
            <a:fillRect/>
          </a:stretch>
        </p:blipFill>
        <p:spPr bwMode="auto">
          <a:xfrm>
            <a:off x="1857356" y="296624"/>
            <a:ext cx="5429288" cy="63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smtClean="0">
                <a:solidFill>
                  <a:schemeClr val="folHlink"/>
                </a:solidFill>
                <a:latin typeface="Comic Sans MS" pitchFamily="66" charset="0"/>
              </a:rPr>
              <a:t>CUERPOS EXTRAÑOS ESOFAGICOS: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smtClean="0"/>
              <a:t>Se considerara a todo objeto alojado en el  esófago.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smtClean="0"/>
              <a:t>Anatómicamente   el esófago    se   divide   en tres porciones: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400" smtClean="0"/>
              <a:t>ESOFAGO CERVICAL: Por delante de la columna cervical, extendiéndose desde C5, C6 hasta  D1 o D2. En   el  existe el   primer  estrechamiento fisiológico: el cricofaringeo.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400" smtClean="0"/>
              <a:t>ESOFAGO TORAXICO:  Se extiende  desde D2 algo desplazado a la izquierda de la  columna vertebral. De   interés   endoscopico   esta  el estrechamiento por   compresión  del  cayado aórtico a nivel del tercio medio y en el   tercio inferior la estrechez al atravesar el diafragma.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Comic Sans MS" pitchFamily="66" charset="0"/>
              </a:rPr>
              <a:t>PATOGENIA: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Varia en dependencia    del cuerpo extraño, el tamaño del mismo y la edad del paciente.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Los mas voluminosos pueden causar asfixia por compresión  de la   pared posterior membranosa de la traquea.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En el adulto mayor se suma cierto grado de incoordinación neuromuscular.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solidFill>
                  <a:schemeClr val="folHlink"/>
                </a:solidFill>
                <a:latin typeface="Comic Sans MS" pitchFamily="66" charset="0"/>
              </a:rPr>
              <a:t>SUMARIO: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marL="609600" indent="-609600" eaLnBrk="1" hangingPunct="1">
              <a:buFontTx/>
              <a:buChar char="•"/>
              <a:defRPr/>
            </a:pPr>
            <a:r>
              <a:rPr lang="es-ES" smtClean="0"/>
              <a:t>Introducción general.</a:t>
            </a:r>
          </a:p>
          <a:p>
            <a:pPr marL="609600" indent="-609600" eaLnBrk="1" hangingPunct="1">
              <a:buFontTx/>
              <a:buChar char="•"/>
              <a:defRPr/>
            </a:pPr>
            <a:r>
              <a:rPr lang="es-ES" smtClean="0"/>
              <a:t>Cuerpo extraño laringotraquebronquial: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s-ES" smtClean="0"/>
              <a:t>    Patogenia, Cuadro Clínico, Diagnostico,</a:t>
            </a:r>
          </a:p>
          <a:p>
            <a:pPr marL="609600" indent="-609600" eaLnBrk="1" hangingPunct="1">
              <a:buFontTx/>
              <a:buChar char="•"/>
              <a:defRPr/>
            </a:pPr>
            <a:r>
              <a:rPr lang="es-ES" smtClean="0"/>
              <a:t>Conducta y profilaxis.</a:t>
            </a:r>
          </a:p>
          <a:p>
            <a:pPr marL="609600" indent="-609600" eaLnBrk="1" hangingPunct="1">
              <a:buFontTx/>
              <a:buChar char="•"/>
              <a:defRPr/>
            </a:pPr>
            <a:r>
              <a:rPr lang="es-ES" smtClean="0"/>
              <a:t>Cuerpos extraños esofágicos: patogenia, cuadro   clínico,   diagnóstico, conducta. </a:t>
            </a:r>
          </a:p>
          <a:p>
            <a:pPr marL="609600" indent="-609600" eaLnBrk="1" hangingPunct="1">
              <a:buFontTx/>
              <a:buChar char="•"/>
              <a:defRPr/>
            </a:pPr>
            <a:endParaRPr lang="es-ES" smtClean="0"/>
          </a:p>
          <a:p>
            <a:pPr marL="609600" indent="-609600" eaLnBrk="1" hangingPunct="1">
              <a:buFontTx/>
              <a:buChar char="•"/>
              <a:defRPr/>
            </a:pPr>
            <a:endParaRPr lang="es-ES" smtClean="0"/>
          </a:p>
          <a:p>
            <a:pPr marL="609600" indent="-609600" algn="r" eaLnBrk="1" hangingPunct="1">
              <a:buFontTx/>
              <a:buAutoNum type="arabicPeriod"/>
              <a:defRPr/>
            </a:pPr>
            <a:endParaRPr lang="es-ES" smtClean="0"/>
          </a:p>
          <a:p>
            <a:pPr marL="609600" indent="-609600" eaLnBrk="1" hangingPunct="1">
              <a:buFont typeface="Wingdings" pitchFamily="2" charset="2"/>
              <a:buChar char="§"/>
              <a:defRPr/>
            </a:pPr>
            <a:endParaRPr lang="es-ES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s-ES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s-ES" smtClean="0"/>
          </a:p>
          <a:p>
            <a:pPr marL="609600" indent="-609600" eaLnBrk="1" hangingPunct="1">
              <a:defRPr/>
            </a:pPr>
            <a:endParaRPr lang="es-ES" smtClean="0"/>
          </a:p>
          <a:p>
            <a:pPr marL="609600" indent="-609600" eaLnBrk="1" hangingPunct="1"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42910" y="2143116"/>
            <a:ext cx="72866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TERCIO SUPERIOR DEL ESÓFAGO: 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 disfagia , odinofagia y dolor cervical.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TERCIO MEDIO DEL ESÓFAGO: 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 dolor  retroesternal  y sialorrea.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TERCIO INFERIOR DEL ESÓFAGO: 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 hipo y dolor epigástrico 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71538" y="571480"/>
            <a:ext cx="64922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Verdana" pitchFamily="34" charset="0"/>
              </a:rPr>
              <a:t>CUERPO EXTRAÑO ESOFAGICO: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Verdana" pitchFamily="34" charset="0"/>
              </a:rPr>
              <a:t>SINTOMATOLOGIA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es-ES" sz="2800" b="1" i="1" dirty="0" smtClean="0">
                <a:latin typeface="Arial Black" pitchFamily="34" charset="0"/>
                <a:ea typeface="Calibri" pitchFamily="34" charset="0"/>
                <a:cs typeface="Verdana" pitchFamily="34" charset="0"/>
              </a:rPr>
              <a:t>DIAGNOSTICO:</a:t>
            </a:r>
            <a:br>
              <a:rPr lang="es-ES" sz="2800" b="1" i="1" dirty="0" smtClean="0">
                <a:latin typeface="Arial Black" pitchFamily="34" charset="0"/>
                <a:ea typeface="Calibri" pitchFamily="34" charset="0"/>
                <a:cs typeface="Verdana" pitchFamily="34" charset="0"/>
              </a:rPr>
            </a:br>
            <a:endParaRPr lang="es-ES" sz="2800" b="1" i="1" dirty="0" smtClean="0">
              <a:latin typeface="Arial Black" pitchFamily="34" charset="0"/>
              <a:ea typeface="Calibri" pitchFamily="34" charset="0"/>
              <a:cs typeface="Verdan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b="1" dirty="0" smtClean="0">
                <a:latin typeface="Arial" charset="0"/>
              </a:rPr>
              <a:t>Exámenes </a:t>
            </a:r>
            <a:r>
              <a:rPr lang="es-ES" sz="2800" b="1" dirty="0" smtClean="0">
                <a:latin typeface="Arial" charset="0"/>
              </a:rPr>
              <a:t>radiológicos: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800" b="1" dirty="0" smtClean="0">
                <a:latin typeface="Arial" charset="0"/>
              </a:rPr>
              <a:t>ESOFAGO CERVICAL SIMPLE.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800" b="1" dirty="0" smtClean="0">
                <a:latin typeface="Arial" charset="0"/>
              </a:rPr>
              <a:t>Utilización de pequeña mota de algodón embebida en bario.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s-ES" sz="2800" b="1" dirty="0" smtClean="0">
                <a:latin typeface="Arial" charset="0"/>
              </a:rPr>
              <a:t>Estudio contrastado bajo pantalla </a:t>
            </a:r>
            <a:r>
              <a:rPr lang="es-ES" sz="2800" b="1" dirty="0" err="1" smtClean="0">
                <a:latin typeface="Arial" charset="0"/>
              </a:rPr>
              <a:t>fluoroscópica</a:t>
            </a:r>
            <a:r>
              <a:rPr lang="es-ES" sz="2800" b="1" dirty="0" smtClean="0">
                <a:latin typeface="Arial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800" b="1" dirty="0" smtClean="0">
                <a:latin typeface="Arial Black" pitchFamily="34" charset="0"/>
              </a:rPr>
              <a:t>SIGNOS INDIRECTOS: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UcPeriod"/>
              <a:defRPr/>
            </a:pPr>
            <a:r>
              <a:rPr lang="es-ES" sz="2800" b="1" dirty="0" smtClean="0">
                <a:latin typeface="Arial Black" pitchFamily="34" charset="0"/>
              </a:rPr>
              <a:t>Desplazamiento anterior de la </a:t>
            </a:r>
            <a:r>
              <a:rPr lang="es-ES" sz="2800" b="1" dirty="0" err="1" smtClean="0">
                <a:latin typeface="Arial Black" pitchFamily="34" charset="0"/>
              </a:rPr>
              <a:t>traquea</a:t>
            </a:r>
            <a:r>
              <a:rPr lang="es-ES" sz="2800" b="1" dirty="0" smtClean="0">
                <a:latin typeface="Arial Black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UcPeriod"/>
              <a:defRPr/>
            </a:pPr>
            <a:r>
              <a:rPr lang="es-ES" sz="2800" b="1" dirty="0" smtClean="0">
                <a:latin typeface="Arial Black" pitchFamily="34" charset="0"/>
              </a:rPr>
              <a:t>Presencia de aire en la cavidad virtual del esófago.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 startAt="4"/>
              <a:defRPr/>
            </a:pPr>
            <a:r>
              <a:rPr lang="es-ES" sz="2800" b="1" dirty="0" smtClean="0">
                <a:latin typeface="Arial" charset="0"/>
              </a:rPr>
              <a:t>ESTUDIO ENDOSCOPICO PARA DIAGNOSTICO Y TRATAMIENTO.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8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sz="2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es-ES_tradnl" dirty="0"/>
          </a:p>
        </p:txBody>
      </p:sp>
      <p:pic>
        <p:nvPicPr>
          <p:cNvPr id="4" name="Imagem 3" descr="http://www.sccp.org.co/plantilas/Libro%20SCCP/Imagenes/gastro/cuerpos_extranos/cuerpo_extran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000" b="1" i="1" dirty="0" smtClean="0">
                <a:solidFill>
                  <a:srgbClr val="33CCCC"/>
                </a:solidFill>
                <a:latin typeface="Arial Black" pitchFamily="34" charset="0"/>
              </a:rPr>
              <a:t>MEDIOS DIAGNOSTICOS</a:t>
            </a:r>
            <a:endParaRPr lang="es-ES_tradnl" sz="4000" b="1" i="1" dirty="0">
              <a:solidFill>
                <a:srgbClr val="33CCCC"/>
              </a:solidFill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/>
              <a:t>Trago de barrio</a:t>
            </a:r>
            <a:r>
              <a:rPr lang="es-ES" dirty="0" smtClean="0"/>
              <a:t> .</a:t>
            </a:r>
          </a:p>
          <a:p>
            <a:pPr>
              <a:buNone/>
            </a:pPr>
            <a:r>
              <a:rPr lang="es-ES" b="1" dirty="0" smtClean="0"/>
              <a:t>La tomografía computarizada.</a:t>
            </a:r>
          </a:p>
          <a:p>
            <a:pPr>
              <a:buNone/>
            </a:pPr>
            <a:r>
              <a:rPr lang="es-ES" b="1" dirty="0" smtClean="0"/>
              <a:t>Endoscopia: flexible y rígida.</a:t>
            </a:r>
          </a:p>
          <a:p>
            <a:pPr>
              <a:buNone/>
            </a:pPr>
            <a:r>
              <a:rPr lang="es-ES" b="1" dirty="0" smtClean="0"/>
              <a:t>Fluoroscopia.</a:t>
            </a:r>
          </a:p>
          <a:p>
            <a:pPr>
              <a:buNone/>
            </a:pPr>
            <a:r>
              <a:rPr lang="es-ES" b="1" dirty="0" smtClean="0"/>
              <a:t>Radiografía del tracto GI superior.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b="1" dirty="0" smtClean="0"/>
              <a:t>Rayos X Simple.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portalesmedicos.com/imagenes/publicaciones_2/0910_cuerpos_tracto_digestivo/objeto_esofago_incrustad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t1.gstatic.com/images?q=tbn:ANd9GcSLV52B3FfcfyuZ1XLuu_JSnFbDTsedFJrXj2uJH2bU16rB1OY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t3.gstatic.com/images?q=tbn:ANd9GcSzTZIluqBDgYNKXvO3qQfYmVAkhqTND7Jex0njILWKZOv1zfQq9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429000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ueso en tercio superior de esófago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000528" cy="507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401765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 de flecha"/>
          <p:cNvCxnSpPr/>
          <p:nvPr/>
        </p:nvCxnSpPr>
        <p:spPr>
          <a:xfrm flipV="1">
            <a:off x="6215074" y="4643446"/>
            <a:ext cx="500066" cy="428628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yo 2010 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500462" cy="4082588"/>
          </a:xfrm>
          <a:prstGeom prst="rect">
            <a:avLst/>
          </a:prstGeom>
          <a:noFill/>
        </p:spPr>
      </p:pic>
      <p:pic>
        <p:nvPicPr>
          <p:cNvPr id="9" name="Picture 2" descr="Mayo 2010 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290"/>
            <a:ext cx="3455052" cy="4029078"/>
          </a:xfrm>
          <a:prstGeom prst="rect">
            <a:avLst/>
          </a:prstGeom>
          <a:noFill/>
        </p:spPr>
      </p:pic>
      <p:pic>
        <p:nvPicPr>
          <p:cNvPr id="10" name="Picture 2" descr="Mayo 2010 0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214685"/>
            <a:ext cx="3240087" cy="3643315"/>
          </a:xfrm>
          <a:prstGeom prst="rect">
            <a:avLst/>
          </a:prstGeom>
          <a:noFill/>
        </p:spPr>
      </p:pic>
      <p:cxnSp>
        <p:nvCxnSpPr>
          <p:cNvPr id="12" name="11 Conector recto de flecha"/>
          <p:cNvCxnSpPr/>
          <p:nvPr/>
        </p:nvCxnSpPr>
        <p:spPr>
          <a:xfrm rot="10800000">
            <a:off x="7715272" y="2857496"/>
            <a:ext cx="1143008" cy="64294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2786050" y="5429264"/>
            <a:ext cx="1285884" cy="92869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yo 2010 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3857652" cy="4722179"/>
          </a:xfrm>
          <a:prstGeom prst="rect">
            <a:avLst/>
          </a:prstGeom>
          <a:noFill/>
        </p:spPr>
      </p:pic>
      <p:cxnSp>
        <p:nvCxnSpPr>
          <p:cNvPr id="5" name="4 Conector recto de flecha"/>
          <p:cNvCxnSpPr/>
          <p:nvPr/>
        </p:nvCxnSpPr>
        <p:spPr>
          <a:xfrm rot="10800000">
            <a:off x="2357422" y="3714752"/>
            <a:ext cx="1143008" cy="64294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Mayo 2010 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90" y="1714488"/>
            <a:ext cx="4205654" cy="4951352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 rot="5400000" flipH="1" flipV="1">
            <a:off x="5179223" y="5536421"/>
            <a:ext cx="1000132" cy="92869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34865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3810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322374"/>
            <a:ext cx="4000528" cy="233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4564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4002422" cy="2738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folHlink"/>
                </a:solidFill>
                <a:latin typeface="Comic Sans MS" pitchFamily="66" charset="0"/>
              </a:rPr>
              <a:t>INTRODUCCION: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8686800" cy="4911741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ES" sz="2400" b="1" dirty="0" smtClean="0"/>
              <a:t>Pueden ser causa de muerte si no se realiza un diagnostico precoz y se impone tratamiento eficaz y oportuno.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b="1" dirty="0" smtClean="0"/>
              <a:t>Es frecuente en niños a partir de los 6 meses y hasta los 3 años d edad.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b="1" dirty="0" smtClean="0"/>
              <a:t>Los cuerpos extraños </a:t>
            </a:r>
            <a:r>
              <a:rPr lang="es-ES" sz="2400" b="1" dirty="0" smtClean="0"/>
              <a:t>aspirados son mas </a:t>
            </a:r>
            <a:r>
              <a:rPr lang="es-ES" sz="2400" b="1" dirty="0" smtClean="0"/>
              <a:t>frecuentes en niños que adultos.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b="1" dirty="0" smtClean="0"/>
              <a:t>Los cuerpos   extraños   esofágicos son mas frecuentes en niños por debajo   de los 4 años de edad, en  pacientes de edad   avanzada  </a:t>
            </a:r>
            <a:r>
              <a:rPr lang="es-ES" sz="2400" b="1" dirty="0" smtClean="0"/>
              <a:t>(</a:t>
            </a:r>
            <a:r>
              <a:rPr lang="es-ES" sz="2400" b="1" dirty="0" err="1" smtClean="0"/>
              <a:t>edentes</a:t>
            </a:r>
            <a:r>
              <a:rPr lang="es-ES" sz="2400" b="1" dirty="0" smtClean="0"/>
              <a:t> </a:t>
            </a:r>
            <a:r>
              <a:rPr lang="es-ES" sz="2400" b="1" dirty="0" smtClean="0"/>
              <a:t>o en </a:t>
            </a:r>
            <a:r>
              <a:rPr lang="es-ES" sz="2400" b="1" dirty="0" smtClean="0"/>
              <a:t>pacientes con prótesis), </a:t>
            </a:r>
            <a:r>
              <a:rPr lang="es-ES" sz="2400" b="1" dirty="0" smtClean="0"/>
              <a:t>pacientes con trastornos mentales, epilépticos, alcohólicos, en otros pacientes por descuido en el acto de comer.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b="1" dirty="0" smtClean="0"/>
              <a:t>Un hecho destacable en el caso   de los niños es que  en un alto porcentaje el niño se encuentra solo en el momento de aspiración de un cuerpo extraño y  a  veces  también  en la deglución de estos, por lo que la  anamnesis a  veces no  refleja la verdadera importancia.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863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86190"/>
            <a:ext cx="3622327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erpos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86660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8963"/>
            <a:ext cx="7643866" cy="615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214974" cy="62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857892"/>
            <a:ext cx="430181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6313"/>
            <a:ext cx="5357850" cy="62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143644"/>
            <a:ext cx="430181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uerpose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broncosco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cuerpose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14313" y="214290"/>
            <a:ext cx="8643937" cy="66437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b="1" i="1" dirty="0" smtClean="0"/>
              <a:t>Complicaciones: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ES" b="1" u="sng" dirty="0" smtClean="0"/>
              <a:t>Inmediatas</a:t>
            </a:r>
            <a:endParaRPr lang="es-ES" b="1" i="1" u="sng" dirty="0" smtClean="0"/>
          </a:p>
          <a:p>
            <a:pPr marL="0">
              <a:spcBef>
                <a:spcPts val="0"/>
              </a:spcBef>
              <a:defRPr/>
            </a:pPr>
            <a:r>
              <a:rPr lang="es-ES" b="1" dirty="0" smtClean="0"/>
              <a:t>Perforación de esófago.(Es la más frecuente)</a:t>
            </a:r>
            <a:endParaRPr lang="es-ES" b="1" i="1" u="sng" dirty="0" smtClean="0"/>
          </a:p>
          <a:p>
            <a:pPr marL="0">
              <a:spcBef>
                <a:spcPts val="0"/>
              </a:spcBef>
              <a:defRPr/>
            </a:pPr>
            <a:r>
              <a:rPr lang="es-ES" b="1" dirty="0" smtClean="0"/>
              <a:t>Perforación de pleura.</a:t>
            </a:r>
            <a:endParaRPr lang="es-ES" b="1" i="1" u="sng" dirty="0" smtClean="0"/>
          </a:p>
          <a:p>
            <a:pPr marL="0">
              <a:spcBef>
                <a:spcPts val="0"/>
              </a:spcBef>
              <a:defRPr/>
            </a:pPr>
            <a:r>
              <a:rPr lang="es-ES" b="1" dirty="0" smtClean="0"/>
              <a:t>Asfixia por compresión traqueal </a:t>
            </a:r>
            <a:r>
              <a:rPr lang="es-ES" b="1" dirty="0" smtClean="0">
                <a:sym typeface="Symbol"/>
              </a:rPr>
              <a:t></a:t>
            </a:r>
            <a:r>
              <a:rPr lang="es-ES" b="1" dirty="0" smtClean="0"/>
              <a:t> Sobre todo en niños</a:t>
            </a:r>
            <a:endParaRPr lang="es-ES" b="1" i="1" u="sng" dirty="0" smtClean="0"/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ES" b="1" u="sng" dirty="0" smtClean="0"/>
              <a:t>Mediatas</a:t>
            </a:r>
            <a:endParaRPr lang="es-ES" b="1" i="1" u="sng" dirty="0" smtClean="0"/>
          </a:p>
          <a:p>
            <a:pPr marL="0">
              <a:spcBef>
                <a:spcPts val="0"/>
              </a:spcBef>
              <a:defRPr/>
            </a:pPr>
            <a:r>
              <a:rPr lang="es-ES" b="1" dirty="0" smtClean="0"/>
              <a:t>Esofagitis.</a:t>
            </a:r>
            <a:endParaRPr lang="es-ES" b="1" i="1" u="sng" dirty="0" smtClean="0"/>
          </a:p>
          <a:p>
            <a:pPr marL="0">
              <a:spcBef>
                <a:spcPts val="0"/>
              </a:spcBef>
              <a:defRPr/>
            </a:pPr>
            <a:r>
              <a:rPr lang="es-ES" b="1" dirty="0" smtClean="0"/>
              <a:t>Flemón. (Si es alta)</a:t>
            </a:r>
            <a:endParaRPr lang="es-ES" b="1" i="1" u="sng" dirty="0" smtClean="0"/>
          </a:p>
          <a:p>
            <a:pPr marL="0">
              <a:spcBef>
                <a:spcPts val="0"/>
              </a:spcBef>
              <a:defRPr/>
            </a:pPr>
            <a:r>
              <a:rPr lang="es-ES" b="1" dirty="0" smtClean="0"/>
              <a:t>Absceso cervical. (Si es alta)</a:t>
            </a:r>
            <a:endParaRPr lang="es-ES" b="1" i="1" u="sng" dirty="0" smtClean="0"/>
          </a:p>
          <a:p>
            <a:pPr marL="0">
              <a:spcBef>
                <a:spcPts val="0"/>
              </a:spcBef>
              <a:defRPr/>
            </a:pPr>
            <a:r>
              <a:rPr lang="es-ES" b="1" dirty="0" err="1" smtClean="0"/>
              <a:t>Mediastinitis</a:t>
            </a:r>
            <a:r>
              <a:rPr lang="es-ES" b="1" dirty="0" smtClean="0"/>
              <a:t>. (Si es baja)</a:t>
            </a:r>
            <a:endParaRPr lang="es-ES" b="1" i="1" u="sng" dirty="0" smtClean="0"/>
          </a:p>
          <a:p>
            <a:pPr marL="0">
              <a:spcBef>
                <a:spcPts val="0"/>
              </a:spcBef>
              <a:defRPr/>
            </a:pPr>
            <a:r>
              <a:rPr lang="es-ES" b="1" dirty="0" smtClean="0"/>
              <a:t>Pío neumotórax. (Si es baja)</a:t>
            </a:r>
            <a:endParaRPr lang="es-ES" b="1" i="1" u="sng" dirty="0" smtClean="0"/>
          </a:p>
          <a:p>
            <a:pPr>
              <a:defRPr/>
            </a:pPr>
            <a:endParaRPr lang="es-ES" dirty="0" smtClean="0"/>
          </a:p>
          <a:p>
            <a:pPr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chemeClr val="folHlink"/>
                </a:solidFill>
              </a:rPr>
              <a:t>SIGNOS RADIOLOGICOS DE COMPLICACIONES.</a:t>
            </a:r>
            <a:br>
              <a:rPr lang="es-ES" sz="3600" b="1" dirty="0" smtClean="0">
                <a:solidFill>
                  <a:schemeClr val="folHlink"/>
                </a:solidFill>
              </a:rPr>
            </a:br>
            <a:endParaRPr lang="es-ES" sz="3600" b="1" dirty="0" smtClean="0">
              <a:solidFill>
                <a:schemeClr val="folHlink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ES" b="1" dirty="0" smtClean="0"/>
              <a:t>Presencia de aire en el esófago y</a:t>
            </a:r>
            <a:r>
              <a:rPr lang="es-ES" b="1" dirty="0" smtClean="0">
                <a:solidFill>
                  <a:schemeClr val="folHlink"/>
                </a:solidFill>
              </a:rPr>
              <a:t> </a:t>
            </a:r>
            <a:r>
              <a:rPr lang="es-ES" b="1" dirty="0" smtClean="0"/>
              <a:t>columna vertebral.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ES" b="1" dirty="0" smtClean="0"/>
              <a:t>Ensanchamiento del esófagos.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ES" b="1" dirty="0" smtClean="0"/>
              <a:t>Enfisema </a:t>
            </a:r>
            <a:r>
              <a:rPr lang="es-ES" b="1" dirty="0" err="1" smtClean="0"/>
              <a:t>madiastìnico</a:t>
            </a:r>
            <a:r>
              <a:rPr lang="es-ES" b="1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ES" b="1" dirty="0" err="1" smtClean="0"/>
              <a:t>Neumopericardio</a:t>
            </a:r>
            <a:r>
              <a:rPr lang="es-ES" b="1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ES" b="1" dirty="0" smtClean="0"/>
              <a:t>Ensanchamiento </a:t>
            </a:r>
            <a:r>
              <a:rPr lang="es-ES" b="1" dirty="0" err="1" smtClean="0"/>
              <a:t>retroesofàgico</a:t>
            </a:r>
            <a:r>
              <a:rPr lang="es-ES" b="1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ES" b="1" dirty="0" smtClean="0"/>
              <a:t>Derrame pleural.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s-ES" b="1" dirty="0" smtClean="0"/>
          </a:p>
          <a:p>
            <a:pPr marL="609600" indent="-609600" eaLnBrk="1" hangingPunct="1">
              <a:defRPr/>
            </a:pPr>
            <a:endParaRPr lang="es-ES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b="1" dirty="0" smtClean="0">
                <a:latin typeface="Comic Sans MS" pitchFamily="66" charset="0"/>
              </a:rPr>
              <a:t/>
            </a:r>
            <a:br>
              <a:rPr lang="es-ES" sz="3600" b="1" dirty="0" smtClean="0">
                <a:latin typeface="Comic Sans MS" pitchFamily="66" charset="0"/>
              </a:rPr>
            </a:br>
            <a:r>
              <a:rPr lang="es-ES" sz="3600" b="1" dirty="0" smtClean="0">
                <a:solidFill>
                  <a:schemeClr val="folHlink"/>
                </a:solidFill>
                <a:latin typeface="Comic Sans MS" pitchFamily="66" charset="0"/>
              </a:rPr>
              <a:t>CUERPOS EXTRAÑOS </a:t>
            </a:r>
            <a:r>
              <a:rPr lang="es-ES" sz="3600" b="1" dirty="0" smtClean="0">
                <a:solidFill>
                  <a:schemeClr val="folHlink"/>
                </a:solidFill>
                <a:latin typeface="Comic Sans MS" pitchFamily="66" charset="0"/>
              </a:rPr>
              <a:t/>
            </a:r>
            <a:br>
              <a:rPr lang="es-ES" sz="3600" b="1" dirty="0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es-ES" sz="3600" b="1" dirty="0" smtClean="0">
                <a:solidFill>
                  <a:schemeClr val="folHlink"/>
                </a:solidFill>
                <a:latin typeface="Comic Sans MS" pitchFamily="66" charset="0"/>
              </a:rPr>
              <a:t>LARINGOTRAQUEOBRONQUIALES</a:t>
            </a:r>
            <a:r>
              <a:rPr lang="es-ES" sz="3600" b="1" dirty="0" smtClean="0">
                <a:solidFill>
                  <a:schemeClr val="folHlink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 smtClean="0"/>
              <a:t>Constituyen una emergencia médica.</a:t>
            </a:r>
          </a:p>
          <a:p>
            <a:pPr eaLnBrk="1" hangingPunct="1">
              <a:defRPr/>
            </a:pPr>
            <a:r>
              <a:rPr lang="es-ES" b="1" dirty="0" smtClean="0"/>
              <a:t>Son   mas    frecuentes    en    niños alrededor de los 8 meses  hasta los 3 años.</a:t>
            </a:r>
          </a:p>
          <a:p>
            <a:pPr eaLnBrk="1" hangingPunct="1">
              <a:defRPr/>
            </a:pPr>
            <a:r>
              <a:rPr lang="es-ES" b="1" dirty="0" smtClean="0"/>
              <a:t>Se   pueden   encontrar     disímiles objetos    :    monedas,      semillas, fragmentos de juguetes…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Comic Sans MS" pitchFamily="66" charset="0"/>
              </a:rPr>
              <a:t>CUADRO CLINICO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dirty="0" smtClean="0"/>
              <a:t>Es generalmente aparatoso.</a:t>
            </a:r>
          </a:p>
          <a:p>
            <a:pPr eaLnBrk="1" hangingPunct="1">
              <a:defRPr/>
            </a:pPr>
            <a:r>
              <a:rPr lang="es-ES" b="1" dirty="0" smtClean="0"/>
              <a:t>Su gravedad depende del volumen y naturaleza.</a:t>
            </a:r>
          </a:p>
          <a:p>
            <a:pPr eaLnBrk="1" hangingPunct="1">
              <a:defRPr/>
            </a:pPr>
            <a:r>
              <a:rPr lang="es-ES" b="1" dirty="0" smtClean="0"/>
              <a:t>Síntomas y signos:   disnea alta, tos, estridor laríngeo, disfonía, agitación psicomotora,   tiraje  supraclavicular, aleteo     nasal,   pueden     aparecer cianosis y paro </a:t>
            </a:r>
            <a:r>
              <a:rPr lang="es-ES" b="1" dirty="0" err="1" smtClean="0"/>
              <a:t>cardiorrespiratorio</a:t>
            </a:r>
            <a:r>
              <a:rPr lang="es-ES" b="1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Comic Sans MS" pitchFamily="66" charset="0"/>
              </a:rPr>
              <a:t>DIAGNOSTICO: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b="1" dirty="0" smtClean="0"/>
              <a:t>Debe establecerse inmediatamente frente a un niño que mientras    juega comienza súbitamente con el cuadro antes  descrito.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b="1" dirty="0" smtClean="0"/>
              <a:t>De inicio deben descartarse  otras causas de disnea aguda en la infancia ( laringitis </a:t>
            </a:r>
            <a:r>
              <a:rPr lang="es-ES" sz="2800" b="1" dirty="0" err="1" smtClean="0"/>
              <a:t>subglótica</a:t>
            </a:r>
            <a:r>
              <a:rPr lang="es-ES" sz="2800" b="1" dirty="0" smtClean="0"/>
              <a:t> y espasmódica) los  cuales  no aparecen de forma tan súbita.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b="1" dirty="0" smtClean="0"/>
              <a:t>Los incapacitados mentales,    comatosos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800" b="1" dirty="0" smtClean="0"/>
              <a:t>   y epilépticos     es de consideración diagnóstica   ante   toda   disnea   alta y disfonía brusca.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Comic Sans MS" pitchFamily="66" charset="0"/>
              </a:rPr>
              <a:t>CONDUCTA A SEGUIR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b="1" dirty="0" smtClean="0"/>
              <a:t>Garantizar la vía aérea: la </a:t>
            </a:r>
            <a:r>
              <a:rPr lang="es-ES" b="1" dirty="0" smtClean="0"/>
              <a:t>traqueotomía </a:t>
            </a:r>
            <a:r>
              <a:rPr lang="es-ES" b="1" dirty="0" smtClean="0"/>
              <a:t>es la mejor alternativa. Se podrá   realizar    la </a:t>
            </a:r>
            <a:r>
              <a:rPr lang="es-ES" b="1" dirty="0" err="1" smtClean="0"/>
              <a:t>coneotomia</a:t>
            </a:r>
            <a:r>
              <a:rPr lang="es-ES" b="1" dirty="0" smtClean="0"/>
              <a:t>, o colocar trocar  o agujas gruesas en la </a:t>
            </a:r>
            <a:r>
              <a:rPr lang="es-ES" b="1" dirty="0" err="1" smtClean="0"/>
              <a:t>traquea</a:t>
            </a:r>
            <a:r>
              <a:rPr lang="es-ES" b="1" dirty="0" smtClean="0"/>
              <a:t> si la TQ no se  puede realizar de primera instancia.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b="1" dirty="0" smtClean="0"/>
              <a:t>Trasladar a un   centro   especializado donde el otorrinolaringólogo efectuara L.D. y  extracción del mismo.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b="1" dirty="0" smtClean="0">
                <a:solidFill>
                  <a:schemeClr val="folHlink"/>
                </a:solidFill>
                <a:latin typeface="Comic Sans MS" pitchFamily="66" charset="0"/>
              </a:rPr>
              <a:t>CUERPOS EXTRAÑOS TRAQUEALES: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b="1" dirty="0" smtClean="0"/>
              <a:t>Son   poco frecuentes. Lo que pasa a </a:t>
            </a:r>
            <a:r>
              <a:rPr lang="es-ES" b="1" dirty="0" err="1" smtClean="0"/>
              <a:t>traves</a:t>
            </a:r>
            <a:r>
              <a:rPr lang="es-ES" b="1" dirty="0" smtClean="0"/>
              <a:t> de la laringe también pasa por la </a:t>
            </a:r>
            <a:r>
              <a:rPr lang="es-ES" b="1" dirty="0" err="1" smtClean="0"/>
              <a:t>traquea</a:t>
            </a:r>
            <a:r>
              <a:rPr lang="es-ES" b="1" dirty="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b="1" dirty="0" smtClean="0">
                <a:latin typeface="Comic Sans MS" pitchFamily="66" charset="0"/>
              </a:rPr>
              <a:t>CUADRO CLINICO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b="1" dirty="0" smtClean="0">
                <a:latin typeface="Arial" charset="0"/>
              </a:rPr>
              <a:t>Disnea alta, tos,  podrá existir   un golpe seco audible  o </a:t>
            </a:r>
            <a:r>
              <a:rPr lang="es-ES" b="1" dirty="0" err="1" smtClean="0">
                <a:latin typeface="Arial" charset="0"/>
              </a:rPr>
              <a:t>ausculatable</a:t>
            </a:r>
            <a:r>
              <a:rPr lang="es-ES" b="1" dirty="0" smtClean="0">
                <a:latin typeface="Arial" charset="0"/>
              </a:rPr>
              <a:t> cuando por  efecto de la tos el mismo es llevado a la </a:t>
            </a:r>
            <a:r>
              <a:rPr lang="es-ES" b="1" dirty="0" err="1" smtClean="0">
                <a:latin typeface="Arial" charset="0"/>
              </a:rPr>
              <a:t>subglotis</a:t>
            </a:r>
            <a:r>
              <a:rPr lang="es-ES" b="1" dirty="0" smtClean="0">
                <a:latin typeface="Arial" charset="0"/>
              </a:rPr>
              <a:t>, el mismo  desaparece  con  la inspiración al descender.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latin typeface="Comic Sans MS" pitchFamily="66" charset="0"/>
              </a:rPr>
              <a:t>DIAGNOSTICO: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b="1" dirty="0" smtClean="0"/>
              <a:t>Se establecerá por    el   antecedente y el cuadro clínico.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dirty="0" smtClean="0"/>
              <a:t>Sonido   típico    que   produce     la movilización del cuerpo extraño y su golpeteo con la </a:t>
            </a:r>
            <a:r>
              <a:rPr lang="es-ES" sz="2400" b="1" dirty="0" err="1" smtClean="0"/>
              <a:t>subglotis</a:t>
            </a:r>
            <a:r>
              <a:rPr lang="es-ES" sz="24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b="1" dirty="0" smtClean="0"/>
              <a:t>En     países    donde    existe     la    sanguijuela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b="1" dirty="0" smtClean="0"/>
              <a:t>   hay que pensar en esta etiología la cual comienza con hemoptisis.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b="1" dirty="0" smtClean="0">
                <a:latin typeface="Comic Sans MS" pitchFamily="66" charset="0"/>
              </a:rPr>
              <a:t>CONDUCTA A SEGUIR: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b="1" dirty="0" smtClean="0">
                <a:latin typeface="Comic Sans MS" pitchFamily="66" charset="0"/>
              </a:rPr>
              <a:t>Viabilizar la vía aérea con intubación o TQ.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b="1" dirty="0" smtClean="0">
                <a:latin typeface="Comic Sans MS" pitchFamily="66" charset="0"/>
              </a:rPr>
              <a:t>Extracción del  cuerpo  extraño  mediante </a:t>
            </a:r>
            <a:r>
              <a:rPr lang="es-ES" sz="2800" b="1" dirty="0" err="1" smtClean="0">
                <a:latin typeface="Comic Sans MS" pitchFamily="66" charset="0"/>
              </a:rPr>
              <a:t>trauquoscopia</a:t>
            </a:r>
            <a:r>
              <a:rPr lang="es-ES" sz="2800" b="1" dirty="0" smtClean="0">
                <a:latin typeface="Comic Sans MS" pitchFamily="66" charset="0"/>
              </a:rPr>
              <a:t> o </a:t>
            </a:r>
            <a:r>
              <a:rPr lang="es-ES" sz="2800" b="1" dirty="0" err="1" smtClean="0">
                <a:latin typeface="Comic Sans MS" pitchFamily="66" charset="0"/>
              </a:rPr>
              <a:t>broncoscopia</a:t>
            </a:r>
            <a:r>
              <a:rPr lang="es-ES" sz="2800" b="1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1362</Words>
  <PresentationFormat>Presentación en pantalla (4:3)</PresentationFormat>
  <Paragraphs>127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CUERPOS EXTRAÑOS EN VIAS AERODIGESTIVAS</vt:lpstr>
      <vt:lpstr>SUMARIO:</vt:lpstr>
      <vt:lpstr>INTRODUCCION:</vt:lpstr>
      <vt:lpstr> CUERPOS EXTRAÑOS  LARINGOTRAQUEOBRONQUIALES.</vt:lpstr>
      <vt:lpstr>CUADRO CLINICO</vt:lpstr>
      <vt:lpstr>DIAGNOSTICO:</vt:lpstr>
      <vt:lpstr>CONDUCTA A SEGUIR</vt:lpstr>
      <vt:lpstr>CUERPOS EXTRAÑOS TRAQUEALES:</vt:lpstr>
      <vt:lpstr>DIAGNOSTICO:</vt:lpstr>
      <vt:lpstr>CUERPOS EXTRAÑOS BRONQUIALES:</vt:lpstr>
      <vt:lpstr>CUADRO CLINICO:</vt:lpstr>
      <vt:lpstr>DIAGNOSTICO:</vt:lpstr>
      <vt:lpstr>CONDUCTA A SEGUIR:</vt:lpstr>
      <vt:lpstr>Diapositiva 14</vt:lpstr>
      <vt:lpstr>Diapositiva 15</vt:lpstr>
      <vt:lpstr>Diapositiva 16</vt:lpstr>
      <vt:lpstr>Diapositiva 17</vt:lpstr>
      <vt:lpstr>CUERPOS EXTRAÑOS ESOFAGICOS:</vt:lpstr>
      <vt:lpstr>PATOGENIA:</vt:lpstr>
      <vt:lpstr>Diapositiva 20</vt:lpstr>
      <vt:lpstr>DIAGNOSTICO: </vt:lpstr>
      <vt:lpstr>Diapositiva 22</vt:lpstr>
      <vt:lpstr>MEDIOS DIAGNOSTICOS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SIGNOS RADIOLOGICOS DE COMPLICACIONES.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Conducta a seguir en la epistaxis posterior. </dc:title>
  <dc:creator>Claribel</dc:creator>
  <cp:lastModifiedBy>Claribel</cp:lastModifiedBy>
  <cp:revision>12</cp:revision>
  <dcterms:created xsi:type="dcterms:W3CDTF">2015-05-25T18:04:10Z</dcterms:created>
  <dcterms:modified xsi:type="dcterms:W3CDTF">2023-04-28T01:48:46Z</dcterms:modified>
</cp:coreProperties>
</file>