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7" r:id="rId2"/>
    <p:sldId id="298" r:id="rId3"/>
    <p:sldId id="299" r:id="rId4"/>
    <p:sldId id="300" r:id="rId5"/>
    <p:sldId id="334" r:id="rId6"/>
    <p:sldId id="335" r:id="rId7"/>
    <p:sldId id="336" r:id="rId8"/>
    <p:sldId id="337" r:id="rId9"/>
    <p:sldId id="345" r:id="rId10"/>
    <p:sldId id="342" r:id="rId11"/>
    <p:sldId id="343" r:id="rId12"/>
    <p:sldId id="344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8F40D-F8EB-46AA-9F92-17487B52226D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648E3-54A7-43B8-AEE1-A28A7A927F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0581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513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137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0553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9643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51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887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258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51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7524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4187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3145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7D42-7ACD-4805-8702-3BBBBD7F8AE6}" type="datetimeFigureOut">
              <a:rPr lang="es-ES" smtClean="0"/>
              <a:pPr/>
              <a:t>21/04/2018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57AB6-688E-4595-A4D0-3A344A474E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0469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02340" y="385900"/>
            <a:ext cx="832684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s-ES" alt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 En qué se diferencia  el papel del Partido y el Estado dentro del Sistema Político?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5" y="371476"/>
            <a:ext cx="2489340" cy="33455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48" y="4102928"/>
            <a:ext cx="3375297" cy="2460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2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97836" y="4938706"/>
            <a:ext cx="8590459" cy="109452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Ideas,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conceptos y directrices principales extraídas del Informe Central al 8vo. Congreso del Partido Comunista de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discurso de Clausura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Pág-8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1000" y="1066002"/>
            <a:ext cx="1163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autoridad moral del Partido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único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garantiza y representa la unidad de la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nación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unidad de la inmensa mayoría de los cubanos en torno al Partido y la obra e ideales de la Revolución ha sido nuestra arma estratégica fundamental</a:t>
            </a: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250" y="416237"/>
            <a:ext cx="11493500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Partido Comunista de Cuba continuará en el reconocimiento y defensa de nuestras esencias: la independencia, la soberanía, la democracia socialista, la paz, la eficiencia económica, la seguridad y las conquistas de justicia social: ¡el Socialismo!</a:t>
            </a:r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="" xmlns:p14="http://schemas.microsoft.com/office/powerpoint/2010/main" val="7391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Subtítulo"/>
          <p:cNvSpPr>
            <a:spLocks noGrp="1"/>
          </p:cNvSpPr>
          <p:nvPr>
            <p:ph type="subTitle" idx="1"/>
          </p:nvPr>
        </p:nvSpPr>
        <p:spPr>
          <a:xfrm>
            <a:off x="617026" y="206115"/>
            <a:ext cx="11255184" cy="6172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«La </a:t>
            </a:r>
            <a:r>
              <a:rPr lang="es-E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unidad de la inmensa mayoría de los cubanos en torno al Partido y la obra e ideales de la Revolución ha sido nuestra arma estratégica fundamental para enfrentar con éxito todo tipo de amenazas y </a:t>
            </a:r>
            <a:r>
              <a:rPr lang="es-E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agresiones</a:t>
            </a:r>
            <a:r>
              <a:rPr lang="es-E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s-E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s-E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Raúl </a:t>
            </a:r>
            <a:r>
              <a:rPr lang="es-E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Castro Ruz, Informe Central al VIII Congreso del Partido, Periódico Granma 17 abril 2021.  </a:t>
            </a:r>
          </a:p>
        </p:txBody>
      </p:sp>
    </p:spTree>
    <p:extLst>
      <p:ext uri="{BB962C8B-B14F-4D97-AF65-F5344CB8AC3E}">
        <p14:creationId xmlns="" xmlns:p14="http://schemas.microsoft.com/office/powerpoint/2010/main" val="19595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87580" y="344774"/>
            <a:ext cx="8504420" cy="6220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s-E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s-E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Partido debe estar en capacidad de dirigir al Estado y al Gobierno, controlar su funcionamiento y el cumplimiento por ellos de las orientaciones trazadas, estimular, impulsar, coadyuvar al mejor trabajo de los órganos de gobierno, pero en ningún caso sustituirlos.«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s-ES" alt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" y="207780"/>
            <a:ext cx="3149929" cy="322496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" y="3528310"/>
            <a:ext cx="38224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Raúl Castro Ruz.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Discurso en la </a:t>
            </a: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Primera </a:t>
            </a: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Conferencia Nacional del Partido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(29-1-2012)</a:t>
            </a:r>
          </a:p>
        </p:txBody>
      </p:sp>
    </p:spTree>
    <p:extLst>
      <p:ext uri="{BB962C8B-B14F-4D97-AF65-F5344CB8AC3E}">
        <p14:creationId xmlns="" xmlns:p14="http://schemas.microsoft.com/office/powerpoint/2010/main" val="8424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724" y="0"/>
            <a:ext cx="11392525" cy="637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Tx/>
              <a:buNone/>
            </a:pPr>
            <a:endParaRPr lang="es-ES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s-ES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alt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»Los dirige mediante el control, y este término debe entenderse en la acepción de comprobar, examinar y revisar, nunca en el sentido de intervenir o mandar...«</a:t>
            </a:r>
          </a:p>
          <a:p>
            <a:pPr algn="just">
              <a:lnSpc>
                <a:spcPct val="55000"/>
              </a:lnSpc>
              <a:buFontTx/>
              <a:buNone/>
            </a:pPr>
            <a:r>
              <a:rPr lang="es-ES" alt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  <a:p>
            <a:pPr>
              <a:lnSpc>
                <a:spcPct val="55000"/>
              </a:lnSpc>
              <a:buFontTx/>
              <a:buNone/>
            </a:pPr>
            <a:endParaRPr lang="es-ES" alt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55000"/>
              </a:lnSpc>
              <a:buFontTx/>
              <a:buNone/>
            </a:pPr>
            <a:endParaRPr lang="es-ES" alt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s-ES" alt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5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65150"/>
            <a:ext cx="11925301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es-ES" altLang="es-ES" sz="54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altLang="es-ES" sz="5400" dirty="0" smtClean="0"/>
              <a:t>  </a:t>
            </a:r>
          </a:p>
          <a:p>
            <a:pPr algn="just">
              <a:lnSpc>
                <a:spcPct val="160000"/>
              </a:lnSpc>
              <a:buFontTx/>
              <a:buNone/>
            </a:pPr>
            <a:r>
              <a:rPr lang="es-ES" altLang="es-ES" sz="41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s-ES" altLang="es-E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Partido controla que sus directivas, junto a las del Estado y el Gobierno, se ejecuten apropiadamente por quiénes corresponda.«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s-ES" altLang="es-ES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s-ES" altLang="es-ES" sz="4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endParaRPr lang="es-ES" altLang="es-ES" sz="3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s-ES" altLang="es-E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s-ES" altLang="es-ES" sz="6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s-ES" altLang="es-ES" sz="600" dirty="0" smtClean="0">
              <a:solidFill>
                <a:srgbClr val="FF0000"/>
              </a:solidFill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s-ES" altLang="es-E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alt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4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4610100" y="863600"/>
            <a:ext cx="7163955" cy="4525962"/>
          </a:xfrm>
        </p:spPr>
        <p:txBody>
          <a:bodyPr>
            <a:normAutofit/>
          </a:bodyPr>
          <a:lstStyle/>
          <a:p>
            <a:pPr algn="ctr">
              <a:buFont typeface="Wingdings 3" panose="05040102010807070707" pitchFamily="18" charset="2"/>
              <a:buNone/>
            </a:pPr>
            <a:endParaRPr lang="es-ES" altLang="es-ES" sz="54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alt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¿Por qué un </a:t>
            </a:r>
            <a:r>
              <a:rPr lang="es-ES" alt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Partido </a:t>
            </a:r>
            <a:r>
              <a:rPr lang="es-ES" alt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único como </a:t>
            </a:r>
            <a:r>
              <a:rPr lang="es-ES" alt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fuerza dirigente superior de la </a:t>
            </a:r>
            <a:r>
              <a:rPr lang="es-ES" alt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Sociedad </a:t>
            </a:r>
            <a:r>
              <a:rPr lang="es-ES" alt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ES" alt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es-ES" alt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endParaRPr lang="es-ES" altLang="es-E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alt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4" y="371475"/>
            <a:ext cx="4486275" cy="6029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24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80108" y="-290945"/>
            <a:ext cx="11745192" cy="6858000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endParaRPr lang="es-ES" alt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es-ES" alt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s-ES" altLang="es-ES" b="1" dirty="0" smtClean="0">
                <a:latin typeface="Arial" pitchFamily="34" charset="0"/>
                <a:cs typeface="Arial" pitchFamily="34" charset="0"/>
              </a:rPr>
              <a:t>Es garantía de las victorias del pueblo durante el proceso revolucionario.</a:t>
            </a:r>
          </a:p>
          <a:p>
            <a:pPr marL="0" indent="0" algn="just">
              <a:buNone/>
            </a:pPr>
            <a:endParaRPr lang="es-ES" altLang="es-ES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s-ES" altLang="es-ES" b="1" dirty="0" smtClean="0">
                <a:latin typeface="Arial" pitchFamily="34" charset="0"/>
                <a:cs typeface="Arial" pitchFamily="34" charset="0"/>
              </a:rPr>
              <a:t>Heredero de las tradiciones de lucha de nuestro pueblo.</a:t>
            </a:r>
          </a:p>
          <a:p>
            <a:pPr marL="0" indent="0" algn="just">
              <a:buNone/>
            </a:pPr>
            <a:endParaRPr lang="es-ES" altLang="es-ES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s-ES" altLang="es-ES" b="1" dirty="0" smtClean="0">
                <a:latin typeface="Arial" pitchFamily="34" charset="0"/>
                <a:cs typeface="Arial" pitchFamily="34" charset="0"/>
              </a:rPr>
              <a:t>Continuador del Partido Revolucionario Cubano fundado por Martí en 1892 y de las tradiciones marxista-leninistas del Primer Partido Comunista fundado por Baliño y Mella en 1925.</a:t>
            </a:r>
          </a:p>
          <a:p>
            <a:pPr marL="457200" indent="-457200" algn="just">
              <a:buFontTx/>
              <a:buChar char="•"/>
            </a:pPr>
            <a:endParaRPr lang="es-ES" altLang="es-ES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s-ES" altLang="es-ES" b="1" dirty="0" smtClean="0">
                <a:latin typeface="Arial" pitchFamily="34" charset="0"/>
                <a:cs typeface="Arial" pitchFamily="34" charset="0"/>
              </a:rPr>
              <a:t>Es expresión genuina de la unidad del pueblo.</a:t>
            </a:r>
          </a:p>
          <a:p>
            <a:pPr algn="just" eaLnBrk="1" hangingPunct="1"/>
            <a:endParaRPr lang="es-ES" alt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es-ES" alt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3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07807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Tiene por ideología las enseñanzas de los geniales maestros de los trabajadores Marx, Engels y Lenin, la doctrina martiana y las ideas creadoras y el ejemplo de Fidel.</a:t>
            </a:r>
          </a:p>
          <a:p>
            <a:pPr algn="just">
              <a:defRPr/>
            </a:pP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que educa y aprende en su permanente contacto con el pueblo trabajador, “pulsando sus opiniones, pulsando sus emociones” como señalara el Che.</a:t>
            </a:r>
          </a:p>
          <a:p>
            <a:pPr algn="just">
              <a:defRPr/>
            </a:pPr>
            <a:endParaRPr 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que tiene como estilo de trabajo conocer en todo momento las dificultades, los criterios y las propuestas de las masas.</a:t>
            </a:r>
          </a:p>
          <a:p>
            <a:pPr algn="l"/>
            <a:endParaRPr lang="es-ES" sz="4000" dirty="0"/>
          </a:p>
        </p:txBody>
      </p:sp>
    </p:spTree>
    <p:extLst>
      <p:ext uri="{BB962C8B-B14F-4D97-AF65-F5344CB8AC3E}">
        <p14:creationId xmlns="" xmlns:p14="http://schemas.microsoft.com/office/powerpoint/2010/main" val="5024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733" y="266700"/>
            <a:ext cx="11489167" cy="7378700"/>
          </a:xfrm>
        </p:spPr>
        <p:txBody>
          <a:bodyPr>
            <a:noAutofit/>
          </a:bodyPr>
          <a:lstStyle/>
          <a:p>
            <a:pPr marL="457200" indent="-457200" algn="just">
              <a:buFontTx/>
              <a:buChar char="•"/>
              <a:defRPr/>
            </a:pP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que dirige a la nación cubana en la salvaguarda de la independencia del país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•"/>
              <a:defRPr/>
            </a:pPr>
            <a:endParaRPr lang="es-ES" alt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•"/>
              <a:defRPr/>
            </a:pP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que ha impulsado la obra de creación y justicia social a lo largo de la revolución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•"/>
              <a:defRPr/>
            </a:pPr>
            <a:endParaRPr lang="es-ES" alt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•"/>
              <a:defRPr/>
            </a:pP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que ha educado a varias generaciones de revolucionarios en la fidelidad sin límite a la patria y en la causa del internacionalismo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E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5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3733" y="266700"/>
            <a:ext cx="11489167" cy="7378700"/>
          </a:xfrm>
        </p:spPr>
        <p:txBody>
          <a:bodyPr>
            <a:noAutofit/>
          </a:bodyPr>
          <a:lstStyle/>
          <a:p>
            <a:pPr marL="457200" indent="-457200" algn="just">
              <a:buFontTx/>
              <a:buChar char="•"/>
              <a:defRPr/>
            </a:pP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ha conducido con firmeza e inteligencia la resistencia del pueblo, héroe colectivo de la epopeya que Cuba escribe.</a:t>
            </a:r>
          </a:p>
          <a:p>
            <a:pPr marL="457200" indent="-457200" algn="just">
              <a:buFontTx/>
              <a:buChar char="•"/>
              <a:defRPr/>
            </a:pP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que jamás retrocede ante los peligros y confía plenamente en la victoria final.</a:t>
            </a:r>
          </a:p>
          <a:p>
            <a:pPr marL="457200" indent="-457200" algn="just">
              <a:buFontTx/>
              <a:buChar char="•"/>
              <a:defRPr/>
            </a:pP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Digno heredero de la confianza depositada por el pueblo en el único Comandante </a:t>
            </a: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Jefe de la Revolución Cubana, Fidel Castro</a:t>
            </a:r>
            <a:r>
              <a:rPr lang="es-ES" alt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(Documento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del  V Congreso. </a:t>
            </a:r>
          </a:p>
          <a:p>
            <a:pPr algn="just">
              <a:defRPr/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Partido de la Unidad, La Democracia y los Derechos Humanos que Defendemos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s-ES" altLang="es-ES" sz="2800" b="1" dirty="0" smtClean="0">
              <a:cs typeface="Arial" panose="020B0604020202020204" pitchFamily="34" charset="0"/>
            </a:endParaRPr>
          </a:p>
          <a:p>
            <a:pPr algn="l">
              <a:defRPr/>
            </a:pP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33505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613</Words>
  <Application>Microsoft Office PowerPoint</Application>
  <PresentationFormat>Personalizado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Yanisleidys</dc:creator>
  <cp:lastModifiedBy>Yanet</cp:lastModifiedBy>
  <cp:revision>26</cp:revision>
  <dcterms:created xsi:type="dcterms:W3CDTF">2020-12-14T05:46:22Z</dcterms:created>
  <dcterms:modified xsi:type="dcterms:W3CDTF">2018-04-21T07:45:01Z</dcterms:modified>
</cp:coreProperties>
</file>