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9" r:id="rId9"/>
    <p:sldId id="270" r:id="rId10"/>
    <p:sldId id="271" r:id="rId11"/>
    <p:sldId id="266" r:id="rId12"/>
    <p:sldId id="272" r:id="rId13"/>
    <p:sldId id="273" r:id="rId14"/>
    <p:sldId id="274" r:id="rId15"/>
    <p:sldId id="275" r:id="rId16"/>
    <p:sldId id="276" r:id="rId17"/>
    <p:sldId id="278" r:id="rId18"/>
    <p:sldId id="279" r:id="rId19"/>
    <p:sldId id="277" r:id="rId20"/>
  </p:sldIdLst>
  <p:sldSz cx="10956925" cy="8220075"/>
  <p:notesSz cx="6858000" cy="9144000"/>
  <p:defaultTextStyle>
    <a:defPPr>
      <a:defRPr lang="es-ES"/>
    </a:defPPr>
    <a:lvl1pPr marL="0" algn="l" defTabSz="109581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7908" algn="l" defTabSz="109581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5817" algn="l" defTabSz="109581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3725" algn="l" defTabSz="109581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1634" algn="l" defTabSz="109581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39542" algn="l" defTabSz="109581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7451" algn="l" defTabSz="109581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5359" algn="l" defTabSz="109581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3268" algn="l" defTabSz="109581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70" y="-102"/>
      </p:cViewPr>
      <p:guideLst>
        <p:guide orient="horz" pos="2589"/>
        <p:guide pos="34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1770" y="2553552"/>
            <a:ext cx="9313386" cy="17619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43539" y="4658042"/>
            <a:ext cx="7669848" cy="2100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7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5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3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39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7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5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3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943771" y="329185"/>
            <a:ext cx="2465308" cy="701370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47846" y="329185"/>
            <a:ext cx="7213309" cy="701370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65522" y="5282160"/>
            <a:ext cx="9313386" cy="1632598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65522" y="3484019"/>
            <a:ext cx="9313386" cy="1798141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790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581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372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163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3954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74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535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32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47846" y="1918018"/>
            <a:ext cx="4839309" cy="5424870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569770" y="1918018"/>
            <a:ext cx="4839309" cy="5424870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7846" y="1840003"/>
            <a:ext cx="4841211" cy="76682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7908" indent="0">
              <a:buNone/>
              <a:defRPr sz="2400" b="1"/>
            </a:lvl2pPr>
            <a:lvl3pPr marL="1095817" indent="0">
              <a:buNone/>
              <a:defRPr sz="2200" b="1"/>
            </a:lvl3pPr>
            <a:lvl4pPr marL="1643725" indent="0">
              <a:buNone/>
              <a:defRPr sz="1900" b="1"/>
            </a:lvl4pPr>
            <a:lvl5pPr marL="2191634" indent="0">
              <a:buNone/>
              <a:defRPr sz="1900" b="1"/>
            </a:lvl5pPr>
            <a:lvl6pPr marL="2739542" indent="0">
              <a:buNone/>
              <a:defRPr sz="1900" b="1"/>
            </a:lvl6pPr>
            <a:lvl7pPr marL="3287451" indent="0">
              <a:buNone/>
              <a:defRPr sz="1900" b="1"/>
            </a:lvl7pPr>
            <a:lvl8pPr marL="3835359" indent="0">
              <a:buNone/>
              <a:defRPr sz="1900" b="1"/>
            </a:lvl8pPr>
            <a:lvl9pPr marL="4383268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7846" y="2606829"/>
            <a:ext cx="4841211" cy="473605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565966" y="1840003"/>
            <a:ext cx="4843113" cy="76682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7908" indent="0">
              <a:buNone/>
              <a:defRPr sz="2400" b="1"/>
            </a:lvl2pPr>
            <a:lvl3pPr marL="1095817" indent="0">
              <a:buNone/>
              <a:defRPr sz="2200" b="1"/>
            </a:lvl3pPr>
            <a:lvl4pPr marL="1643725" indent="0">
              <a:buNone/>
              <a:defRPr sz="1900" b="1"/>
            </a:lvl4pPr>
            <a:lvl5pPr marL="2191634" indent="0">
              <a:buNone/>
              <a:defRPr sz="1900" b="1"/>
            </a:lvl5pPr>
            <a:lvl6pPr marL="2739542" indent="0">
              <a:buNone/>
              <a:defRPr sz="1900" b="1"/>
            </a:lvl6pPr>
            <a:lvl7pPr marL="3287451" indent="0">
              <a:buNone/>
              <a:defRPr sz="1900" b="1"/>
            </a:lvl7pPr>
            <a:lvl8pPr marL="3835359" indent="0">
              <a:buNone/>
              <a:defRPr sz="1900" b="1"/>
            </a:lvl8pPr>
            <a:lvl9pPr marL="4383268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565966" y="2606829"/>
            <a:ext cx="4843113" cy="473605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18/04/2018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18/04/2018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18/04/2018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7847" y="327281"/>
            <a:ext cx="3604753" cy="139284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3854" y="327282"/>
            <a:ext cx="6125225" cy="7015606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7847" y="1720128"/>
            <a:ext cx="3604753" cy="5622760"/>
          </a:xfrm>
        </p:spPr>
        <p:txBody>
          <a:bodyPr/>
          <a:lstStyle>
            <a:lvl1pPr marL="0" indent="0">
              <a:buNone/>
              <a:defRPr sz="1700"/>
            </a:lvl1pPr>
            <a:lvl2pPr marL="547908" indent="0">
              <a:buNone/>
              <a:defRPr sz="1400"/>
            </a:lvl2pPr>
            <a:lvl3pPr marL="1095817" indent="0">
              <a:buNone/>
              <a:defRPr sz="1200"/>
            </a:lvl3pPr>
            <a:lvl4pPr marL="1643725" indent="0">
              <a:buNone/>
              <a:defRPr sz="1100"/>
            </a:lvl4pPr>
            <a:lvl5pPr marL="2191634" indent="0">
              <a:buNone/>
              <a:defRPr sz="1100"/>
            </a:lvl5pPr>
            <a:lvl6pPr marL="2739542" indent="0">
              <a:buNone/>
              <a:defRPr sz="1100"/>
            </a:lvl6pPr>
            <a:lvl7pPr marL="3287451" indent="0">
              <a:buNone/>
              <a:defRPr sz="1100"/>
            </a:lvl7pPr>
            <a:lvl8pPr marL="3835359" indent="0">
              <a:buNone/>
              <a:defRPr sz="1100"/>
            </a:lvl8pPr>
            <a:lvl9pPr marL="4383268" indent="0">
              <a:buNone/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7634" y="5754053"/>
            <a:ext cx="6574155" cy="67929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47634" y="734479"/>
            <a:ext cx="6574155" cy="4932045"/>
          </a:xfrm>
        </p:spPr>
        <p:txBody>
          <a:bodyPr/>
          <a:lstStyle>
            <a:lvl1pPr marL="0" indent="0">
              <a:buNone/>
              <a:defRPr sz="3800"/>
            </a:lvl1pPr>
            <a:lvl2pPr marL="547908" indent="0">
              <a:buNone/>
              <a:defRPr sz="3400"/>
            </a:lvl2pPr>
            <a:lvl3pPr marL="1095817" indent="0">
              <a:buNone/>
              <a:defRPr sz="2900"/>
            </a:lvl3pPr>
            <a:lvl4pPr marL="1643725" indent="0">
              <a:buNone/>
              <a:defRPr sz="2400"/>
            </a:lvl4pPr>
            <a:lvl5pPr marL="2191634" indent="0">
              <a:buNone/>
              <a:defRPr sz="2400"/>
            </a:lvl5pPr>
            <a:lvl6pPr marL="2739542" indent="0">
              <a:buNone/>
              <a:defRPr sz="2400"/>
            </a:lvl6pPr>
            <a:lvl7pPr marL="3287451" indent="0">
              <a:buNone/>
              <a:defRPr sz="2400"/>
            </a:lvl7pPr>
            <a:lvl8pPr marL="3835359" indent="0">
              <a:buNone/>
              <a:defRPr sz="2400"/>
            </a:lvl8pPr>
            <a:lvl9pPr marL="4383268" indent="0">
              <a:buNone/>
              <a:defRPr sz="24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47634" y="6433351"/>
            <a:ext cx="6574155" cy="964717"/>
          </a:xfrm>
        </p:spPr>
        <p:txBody>
          <a:bodyPr/>
          <a:lstStyle>
            <a:lvl1pPr marL="0" indent="0">
              <a:buNone/>
              <a:defRPr sz="1700"/>
            </a:lvl1pPr>
            <a:lvl2pPr marL="547908" indent="0">
              <a:buNone/>
              <a:defRPr sz="1400"/>
            </a:lvl2pPr>
            <a:lvl3pPr marL="1095817" indent="0">
              <a:buNone/>
              <a:defRPr sz="1200"/>
            </a:lvl3pPr>
            <a:lvl4pPr marL="1643725" indent="0">
              <a:buNone/>
              <a:defRPr sz="1100"/>
            </a:lvl4pPr>
            <a:lvl5pPr marL="2191634" indent="0">
              <a:buNone/>
              <a:defRPr sz="1100"/>
            </a:lvl5pPr>
            <a:lvl6pPr marL="2739542" indent="0">
              <a:buNone/>
              <a:defRPr sz="1100"/>
            </a:lvl6pPr>
            <a:lvl7pPr marL="3287451" indent="0">
              <a:buNone/>
              <a:defRPr sz="1100"/>
            </a:lvl7pPr>
            <a:lvl8pPr marL="3835359" indent="0">
              <a:buNone/>
              <a:defRPr sz="1100"/>
            </a:lvl8pPr>
            <a:lvl9pPr marL="4383268" indent="0">
              <a:buNone/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7846" y="329184"/>
            <a:ext cx="9861233" cy="1370013"/>
          </a:xfrm>
          <a:prstGeom prst="rect">
            <a:avLst/>
          </a:prstGeom>
        </p:spPr>
        <p:txBody>
          <a:bodyPr vert="horz" lIns="109582" tIns="54791" rIns="109582" bIns="54791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7846" y="1918018"/>
            <a:ext cx="9861233" cy="5424870"/>
          </a:xfrm>
          <a:prstGeom prst="rect">
            <a:avLst/>
          </a:prstGeom>
        </p:spPr>
        <p:txBody>
          <a:bodyPr vert="horz" lIns="109582" tIns="54791" rIns="109582" bIns="5479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7846" y="7618792"/>
            <a:ext cx="2556616" cy="437643"/>
          </a:xfrm>
          <a:prstGeom prst="rect">
            <a:avLst/>
          </a:prstGeom>
        </p:spPr>
        <p:txBody>
          <a:bodyPr vert="horz" lIns="109582" tIns="54791" rIns="109582" bIns="5479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18/04/2018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743616" y="7618792"/>
            <a:ext cx="3469693" cy="437643"/>
          </a:xfrm>
          <a:prstGeom prst="rect">
            <a:avLst/>
          </a:prstGeom>
        </p:spPr>
        <p:txBody>
          <a:bodyPr vert="horz" lIns="109582" tIns="54791" rIns="109582" bIns="5479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852463" y="7618792"/>
            <a:ext cx="2556616" cy="437643"/>
          </a:xfrm>
          <a:prstGeom prst="rect">
            <a:avLst/>
          </a:prstGeom>
        </p:spPr>
        <p:txBody>
          <a:bodyPr vert="horz" lIns="109582" tIns="54791" rIns="109582" bIns="5479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5817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0931" indent="-410931" algn="l" defTabSz="1095817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0351" indent="-342443" algn="l" defTabSz="1095817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69771" indent="-273954" algn="l" defTabSz="1095817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7680" indent="-273954" algn="l" defTabSz="1095817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5588" indent="-273954" algn="l" defTabSz="1095817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3497" indent="-273954" algn="l" defTabSz="109581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1405" indent="-273954" algn="l" defTabSz="109581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09314" indent="-273954" algn="l" defTabSz="109581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57222" indent="-273954" algn="l" defTabSz="109581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9581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7908" algn="l" defTabSz="109581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5817" algn="l" defTabSz="109581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725" algn="l" defTabSz="109581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1634" algn="l" defTabSz="109581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9542" algn="l" defTabSz="109581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7451" algn="l" defTabSz="109581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5359" algn="l" defTabSz="109581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3268" algn="l" defTabSz="109581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1579" y="856236"/>
            <a:ext cx="9313386" cy="1761988"/>
          </a:xfrm>
        </p:spPr>
        <p:txBody>
          <a:bodyPr/>
          <a:lstStyle/>
          <a:p>
            <a:r>
              <a:rPr lang="es-ES_tradnl" b="1" u="sng" dirty="0" smtClean="0">
                <a:latin typeface="Arial" charset="0"/>
              </a:rPr>
              <a:t>Tema</a:t>
            </a:r>
            <a:br>
              <a:rPr lang="es-ES_tradnl" b="1" u="sng" dirty="0" smtClean="0">
                <a:latin typeface="Arial" charset="0"/>
              </a:rPr>
            </a:br>
            <a:endParaRPr lang="es-ES" dirty="0"/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770376" y="2654390"/>
            <a:ext cx="9929713" cy="158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582" tIns="54791" rIns="109582" bIns="54791">
            <a:spAutoFit/>
          </a:bodyPr>
          <a:lstStyle/>
          <a:p>
            <a:pPr algn="ctr"/>
            <a:r>
              <a:rPr lang="es-ES_tradnl" sz="4800" b="1" dirty="0">
                <a:latin typeface="Arial" charset="0"/>
              </a:rPr>
              <a:t>El Sistema Político Cubano (S.P.C.)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856235"/>
            <a:ext cx="10956925" cy="3619305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marL="656349" indent="-656349" algn="just" eaLnBrk="0" hangingPunct="0"/>
            <a:r>
              <a:rPr lang="es-ES_tradnl" sz="3800" b="1" dirty="0" smtClean="0">
                <a:latin typeface="Arial" charset="0"/>
                <a:cs typeface="Times New Roman" pitchFamily="18" charset="0"/>
              </a:rPr>
              <a:t>5.Surge el PURSC  (1963)</a:t>
            </a:r>
          </a:p>
          <a:p>
            <a:pPr marL="656349" indent="-656349" algn="just" eaLnBrk="0" hangingPunct="0"/>
            <a:endParaRPr lang="es-ES_tradnl" sz="3800" b="1" dirty="0" smtClean="0">
              <a:latin typeface="Arial" charset="0"/>
              <a:cs typeface="Times New Roman" pitchFamily="18" charset="0"/>
            </a:endParaRPr>
          </a:p>
          <a:p>
            <a:pPr marL="656349" indent="-656349" algn="just" eaLnBrk="0" hangingPunct="0"/>
            <a:endParaRPr lang="es-ES_tradnl" sz="3800" b="1" dirty="0" smtClean="0">
              <a:latin typeface="Arial" charset="0"/>
              <a:cs typeface="Times New Roman" pitchFamily="18" charset="0"/>
            </a:endParaRPr>
          </a:p>
          <a:p>
            <a:pPr marL="656349" indent="-656349" algn="just" eaLnBrk="0" hangingPunct="0"/>
            <a:r>
              <a:rPr lang="es-ES_tradnl" sz="3800" b="1" dirty="0" smtClean="0">
                <a:latin typeface="Arial" charset="0"/>
                <a:cs typeface="Times New Roman" pitchFamily="18" charset="0"/>
              </a:rPr>
              <a:t>6.Nace el CC del PCC y su buró político( 3 de octubre de 1965)</a:t>
            </a:r>
            <a:endParaRPr lang="es-ES_tradnl" sz="3800" b="1" dirty="0">
              <a:latin typeface="Arial" charset="0"/>
              <a:cs typeface="Times New Roman" pitchFamily="18" charset="0"/>
            </a:endParaRPr>
          </a:p>
        </p:txBody>
      </p:sp>
      <p:pic>
        <p:nvPicPr>
          <p:cNvPr id="5" name="7 Imagen" descr="C:\Users\aleidacf\Downloads\índi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81618" y="4966301"/>
            <a:ext cx="3424063" cy="3253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428104"/>
            <a:ext cx="10956925" cy="6543182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algn="just"/>
            <a:r>
              <a:rPr lang="es-ES_tradnl" sz="3800" b="1" dirty="0" smtClean="0">
                <a:latin typeface="Arial" charset="0"/>
              </a:rPr>
              <a:t>7- Se realiza el II Congreso de la UJC(29 de marzo al 4 de abril de 1972)</a:t>
            </a:r>
          </a:p>
          <a:p>
            <a:pPr algn="just"/>
            <a:endParaRPr lang="es-ES_tradnl" sz="3800" b="1" dirty="0" smtClean="0">
              <a:latin typeface="Arial" charset="0"/>
            </a:endParaRPr>
          </a:p>
          <a:p>
            <a:pPr algn="just"/>
            <a:r>
              <a:rPr lang="es-MX" sz="3800" b="1" dirty="0" smtClean="0">
                <a:latin typeface="Arial" charset="0"/>
              </a:rPr>
              <a:t>8. En 1974- 1975 Se realiza el experimento del Poder Popular en Matanzas.</a:t>
            </a:r>
          </a:p>
          <a:p>
            <a:pPr algn="just"/>
            <a:endParaRPr lang="es-ES_tradnl" sz="3800" b="1" dirty="0" smtClean="0">
              <a:latin typeface="Arial" charset="0"/>
            </a:endParaRPr>
          </a:p>
          <a:p>
            <a:pPr algn="just"/>
            <a:r>
              <a:rPr lang="es-ES_tradnl" sz="3800" b="1" dirty="0" smtClean="0">
                <a:latin typeface="Arial" charset="0"/>
              </a:rPr>
              <a:t>9. La celebración del primer Congreso del PCC (17 al 22 de diciembre de 1975)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428103"/>
            <a:ext cx="10956925" cy="5958407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algn="ctr"/>
            <a:r>
              <a:rPr lang="es-ES" sz="3800" b="1" i="1" u="sng" dirty="0" smtClean="0">
                <a:latin typeface="Arial" charset="0"/>
              </a:rPr>
              <a:t>Conclusión Parcial</a:t>
            </a:r>
          </a:p>
          <a:p>
            <a:pPr algn="just"/>
            <a:endParaRPr lang="es-ES" sz="3800" b="1" i="1" dirty="0" smtClean="0">
              <a:latin typeface="Arial" charset="0"/>
              <a:cs typeface="Arial" charset="0"/>
            </a:endParaRPr>
          </a:p>
          <a:p>
            <a:pPr algn="just"/>
            <a:r>
              <a:rPr lang="es-ES" sz="3800" b="1" i="1" dirty="0" smtClean="0">
                <a:latin typeface="Arial" charset="0"/>
                <a:cs typeface="Arial" charset="0"/>
              </a:rPr>
              <a:t>1-El S.P.C. es sostén básico de nuestro proceso revolucionario.</a:t>
            </a:r>
          </a:p>
          <a:p>
            <a:pPr algn="just"/>
            <a:endParaRPr lang="es-ES" sz="3800" b="1" i="1" dirty="0" smtClean="0">
              <a:latin typeface="Arial" charset="0"/>
              <a:cs typeface="Arial" charset="0"/>
            </a:endParaRPr>
          </a:p>
          <a:p>
            <a:pPr algn="just"/>
            <a:r>
              <a:rPr lang="es-ES" sz="3800" b="1" i="1" dirty="0" smtClean="0">
                <a:latin typeface="Arial" charset="0"/>
                <a:cs typeface="Arial" charset="0"/>
              </a:rPr>
              <a:t>2-Los componentes estructurales</a:t>
            </a:r>
          </a:p>
          <a:p>
            <a:pPr algn="just"/>
            <a:r>
              <a:rPr lang="es-ES" sz="3800" b="1" i="1" dirty="0" smtClean="0">
                <a:latin typeface="Arial" charset="0"/>
                <a:cs typeface="Arial" charset="0"/>
              </a:rPr>
              <a:t>del S.P.C.</a:t>
            </a:r>
            <a:r>
              <a:rPr lang="es-ES" sz="3800" dirty="0" smtClean="0">
                <a:latin typeface="Arial" charset="0"/>
                <a:cs typeface="Arial" charset="0"/>
              </a:rPr>
              <a:t> </a:t>
            </a:r>
            <a:r>
              <a:rPr lang="es-ES" sz="3800" b="1" dirty="0" smtClean="0">
                <a:latin typeface="Arial" charset="0"/>
                <a:cs typeface="Arial" charset="0"/>
              </a:rPr>
              <a:t>guardan una estrecha relación dialéctica.</a:t>
            </a:r>
            <a:endParaRPr lang="es-ES" sz="38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770609"/>
            <a:ext cx="10956925" cy="4788856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algn="just"/>
            <a:r>
              <a:rPr lang="es-ES" sz="3800" b="1" dirty="0" smtClean="0">
                <a:latin typeface="Arial" charset="0"/>
                <a:cs typeface="Arial" charset="0"/>
              </a:rPr>
              <a:t>3-El Estado es el componente fundamental del sistema político.</a:t>
            </a:r>
          </a:p>
          <a:p>
            <a:pPr algn="just"/>
            <a:endParaRPr lang="es-ES" sz="3800" b="1" dirty="0" smtClean="0">
              <a:latin typeface="Arial" charset="0"/>
              <a:cs typeface="Arial" charset="0"/>
            </a:endParaRPr>
          </a:p>
          <a:p>
            <a:pPr algn="just"/>
            <a:endParaRPr lang="es-ES" sz="3800" b="1" dirty="0" smtClean="0">
              <a:latin typeface="Arial" charset="0"/>
              <a:cs typeface="Arial" charset="0"/>
            </a:endParaRPr>
          </a:p>
          <a:p>
            <a:pPr algn="just"/>
            <a:r>
              <a:rPr lang="es-ES" sz="3800" b="1" dirty="0" smtClean="0">
                <a:latin typeface="Arial" charset="0"/>
                <a:cs typeface="Arial" charset="0"/>
              </a:rPr>
              <a:t>4-El P.C.C. es la fuerza dirigente superior de la sociedad y el Estado. </a:t>
            </a:r>
            <a:endParaRPr lang="es-ES" sz="3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856235"/>
            <a:ext cx="10956925" cy="4099436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s-ES" sz="4800" b="1" i="1" u="sng" dirty="0" smtClean="0">
                <a:latin typeface="Arial" charset="0"/>
                <a:cs typeface="Arial" charset="0"/>
              </a:rPr>
              <a:t>LA SOCIEDAD CIVIL CUBANA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ES" sz="3800" b="1" i="1" u="sng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es-ES" sz="3800" b="1" i="1" u="sng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es-ES" sz="3800" dirty="0" smtClean="0"/>
          </a:p>
          <a:p>
            <a:pPr algn="ctr">
              <a:lnSpc>
                <a:spcPct val="80000"/>
              </a:lnSpc>
              <a:buFontTx/>
              <a:buNone/>
            </a:pPr>
            <a:endParaRPr lang="es-ES" sz="3800" b="1" dirty="0" smtClean="0"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s-ES" sz="3800" b="1" dirty="0" smtClean="0">
                <a:latin typeface="Arial" charset="0"/>
                <a:cs typeface="Arial" charset="0"/>
              </a:rPr>
              <a:t>V pleno del CC del PCC, 23 de marzo de 1996.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941862"/>
            <a:ext cx="10956925" cy="5777043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s-ES" sz="3800" b="1" dirty="0" smtClean="0">
                <a:latin typeface="Arial" charset="0"/>
                <a:cs typeface="Arial" charset="0"/>
              </a:rPr>
              <a:t>“Es la que componen nuestras potentes organizaciones de masas (CTC, CDR, FMC, ANAP, FEU, FEEM e incluso los pioneros), las sociales, que como es sabido agrupan entre otros a los combatientes de la Revolución, a economistas, juristas , periodistas, artistas y  escritores, </a:t>
            </a:r>
            <a:r>
              <a:rPr lang="es-ES" sz="3800" b="1" dirty="0" err="1" smtClean="0">
                <a:latin typeface="Arial" charset="0"/>
                <a:cs typeface="Arial" charset="0"/>
              </a:rPr>
              <a:t>etc</a:t>
            </a:r>
            <a:r>
              <a:rPr lang="es-ES" sz="3800" b="1" dirty="0" smtClean="0">
                <a:latin typeface="Arial" charset="0"/>
                <a:cs typeface="Arial" charset="0"/>
              </a:rPr>
              <a:t>,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10956925" cy="7595778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endParaRPr lang="es-ES" sz="3800" b="1" dirty="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ES" sz="3800" b="1" dirty="0" smtClean="0">
                <a:latin typeface="Arial" charset="0"/>
                <a:cs typeface="Arial" charset="0"/>
              </a:rPr>
              <a:t>así como otras ONG que actúan dentro de la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ES" sz="3800" b="1" dirty="0" smtClean="0">
                <a:latin typeface="Arial" charset="0"/>
                <a:cs typeface="Arial" charset="0"/>
              </a:rPr>
              <a:t>legalidad y no pretenden socavar el sistema económico, político y social libremente escogido por nuestro pueblo, a la vez que aún cuando tienen su personalidad propia e incluso su lenguaje específico, junto al estado revolucionario persiguen el objetivo común de construir el socialismo.”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ES" sz="3800" b="1" dirty="0" smtClean="0">
                <a:latin typeface="Arial" charset="0"/>
                <a:cs typeface="Arial" charset="0"/>
              </a:rPr>
              <a:t>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2011585"/>
            <a:ext cx="10838641" cy="7127872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autóctono, genuino, propio, no copia de ningún otro.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Garantiza el protagonismo de todos los ciudadanos con el ejercicio de una democracia participativa</a:t>
            </a: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462209" y="1"/>
            <a:ext cx="74947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Aft>
                <a:spcPts val="0"/>
              </a:spcAft>
            </a:pPr>
            <a:r>
              <a:rPr lang="es-ES" sz="3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Características del Sistema Político Cubano</a:t>
            </a:r>
            <a:endParaRPr lang="es-E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9923" y="285233"/>
            <a:ext cx="2733421" cy="185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7767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592162"/>
            <a:ext cx="10838641" cy="712787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alt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alt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corresponde con las tradiciones del pueblo cubano, su cultura y educación.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alt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Las organizaciones de masas, sociales y políticas que la integran legitiman el sistema político. 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Consagra el poder del pueblo.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767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788"/>
          <a:stretch/>
        </p:blipFill>
        <p:spPr>
          <a:xfrm>
            <a:off x="0" y="1"/>
            <a:ext cx="10956925" cy="822007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376965" y="7492128"/>
            <a:ext cx="7579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Discurso en el Acto de solidaridad de la VI Caravana de Amistad </a:t>
            </a:r>
          </a:p>
          <a:p>
            <a:pPr algn="r"/>
            <a:r>
              <a:rPr lang="es-E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Estados Unidos- Cuba, 19 de septiembre de 1996. </a:t>
            </a:r>
            <a:endParaRPr 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539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56851"/>
            <a:ext cx="10956925" cy="7712733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algn="ctr" eaLnBrk="0" hangingPunct="0">
              <a:defRPr/>
            </a:pPr>
            <a:r>
              <a:rPr lang="es-ES_tradnl" sz="3800" b="1" i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SISTEMA POLÍTICO CUBANO</a:t>
            </a:r>
            <a:r>
              <a:rPr lang="es-ES_tradnl" sz="3800" b="1" dirty="0" smtClean="0">
                <a:latin typeface="Arial" charset="0"/>
                <a:cs typeface="Arial" charset="0"/>
              </a:rPr>
              <a:t>: </a:t>
            </a:r>
          </a:p>
          <a:p>
            <a:pPr algn="just" eaLnBrk="0" hangingPunct="0">
              <a:defRPr/>
            </a:pPr>
            <a:r>
              <a:rPr lang="es-ES_tradnl" sz="3800" b="1" dirty="0" smtClean="0">
                <a:latin typeface="Arial" charset="0"/>
                <a:cs typeface="Arial" charset="0"/>
              </a:rPr>
              <a:t>Conjunto de organizaciones, órganos, organismos e instituciones </a:t>
            </a:r>
            <a:r>
              <a:rPr lang="es-ES_tradnl" sz="3800" b="1" i="1" u="sng" dirty="0" smtClean="0">
                <a:latin typeface="Arial" charset="0"/>
                <a:cs typeface="Arial" charset="0"/>
              </a:rPr>
              <a:t>(PCC,  Estado,  UJC, organizaciones de masas y </a:t>
            </a:r>
            <a:r>
              <a:rPr lang="es-ES_tradnl" sz="3800" b="1" i="1" u="sng" dirty="0" err="1" smtClean="0">
                <a:latin typeface="Arial" charset="0"/>
                <a:cs typeface="Arial" charset="0"/>
              </a:rPr>
              <a:t>socioprofesionales</a:t>
            </a:r>
            <a:r>
              <a:rPr lang="es-ES_tradnl" sz="3800" b="1" i="1" u="sng" dirty="0" smtClean="0">
                <a:latin typeface="Arial" charset="0"/>
                <a:cs typeface="Arial" charset="0"/>
              </a:rPr>
              <a:t>);</a:t>
            </a:r>
            <a:r>
              <a:rPr lang="es-ES_tradnl" sz="3800" b="1" dirty="0" smtClean="0">
                <a:latin typeface="Arial" charset="0"/>
                <a:cs typeface="Arial" charset="0"/>
              </a:rPr>
              <a:t> las</a:t>
            </a:r>
            <a:r>
              <a:rPr lang="es-ES_tradnl" sz="3800" b="1" dirty="0" smtClean="0">
                <a:latin typeface="Arial" charset="0"/>
                <a:cs typeface="Times New Roman" pitchFamily="18" charset="0"/>
              </a:rPr>
              <a:t> relaciones que se establecen al interior de esta estructura  y entre ésta y la sociedad cubana en su conjunto; </a:t>
            </a:r>
            <a:endParaRPr lang="es-ES_tradnl" sz="3800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684982"/>
            <a:ext cx="10956925" cy="6603388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algn="just" eaLnBrk="0" hangingPunct="0">
              <a:defRPr/>
            </a:pPr>
            <a:r>
              <a:rPr lang="es-ES_tradnl" sz="3800" b="1" dirty="0" smtClean="0">
                <a:latin typeface="Arial" charset="0"/>
                <a:cs typeface="Times New Roman" pitchFamily="18" charset="0"/>
              </a:rPr>
              <a:t>las normas o regulaciones políticas y jurídicas como  son la Constitución y las demás Leyes de la República, los estatutos y reglamentos del PCC y demás organizaciones; así como la cultura e ideología política orientadas a la defensa y construcción del socialismo.</a:t>
            </a:r>
            <a:endParaRPr lang="es-ES_tradnl" sz="3800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428103"/>
            <a:ext cx="10956925" cy="6543182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algn="ctr"/>
            <a:r>
              <a:rPr lang="es-ES_tradnl" sz="2400" b="1" dirty="0" smtClean="0">
                <a:latin typeface="Arial" charset="0"/>
              </a:rPr>
              <a:t> </a:t>
            </a:r>
            <a:r>
              <a:rPr lang="es-ES_tradnl" sz="3800" b="1" i="1" u="sng" dirty="0" smtClean="0">
                <a:solidFill>
                  <a:srgbClr val="FF0000"/>
                </a:solidFill>
                <a:latin typeface="Arial" charset="0"/>
              </a:rPr>
              <a:t>ETAPAS DEL SISTEMA POLÍTICO CUBANO.</a:t>
            </a:r>
          </a:p>
          <a:p>
            <a:pPr algn="just"/>
            <a:r>
              <a:rPr lang="es-ES_tradnl" sz="3800" b="1" dirty="0" smtClean="0">
                <a:latin typeface="Arial" charset="0"/>
              </a:rPr>
              <a:t> Primera etapa de 1959 – 1961.</a:t>
            </a:r>
            <a:endParaRPr lang="es-ES_tradnl" sz="3800" b="1" u="sng" dirty="0" smtClean="0">
              <a:latin typeface="Arial" charset="0"/>
            </a:endParaRPr>
          </a:p>
          <a:p>
            <a:pPr algn="just"/>
            <a:r>
              <a:rPr lang="es-ES_tradnl" sz="3800" b="1" u="sng" dirty="0" smtClean="0">
                <a:latin typeface="Arial" charset="0"/>
              </a:rPr>
              <a:t>Características.</a:t>
            </a:r>
          </a:p>
          <a:p>
            <a:pPr algn="just">
              <a:buFont typeface="Times New Roman" pitchFamily="18" charset="0"/>
              <a:buAutoNum type="arabicPeriod"/>
            </a:pPr>
            <a:r>
              <a:rPr lang="es-ES_tradnl" sz="3800" b="1" dirty="0" smtClean="0">
                <a:latin typeface="Arial" charset="0"/>
              </a:rPr>
              <a:t>Tránsito de la Revolución democrático popular a la socialista.</a:t>
            </a:r>
          </a:p>
          <a:p>
            <a:pPr algn="just"/>
            <a:endParaRPr lang="es-ES_tradnl" sz="3800" b="1" dirty="0" smtClean="0">
              <a:latin typeface="Arial" charset="0"/>
            </a:endParaRPr>
          </a:p>
          <a:p>
            <a:pPr algn="just"/>
            <a:r>
              <a:rPr lang="es-ES_tradnl" sz="3800" b="1" dirty="0" smtClean="0">
                <a:latin typeface="Arial" charset="0"/>
              </a:rPr>
              <a:t>2.Gobierno provisional (3 enero 1959)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684983"/>
            <a:ext cx="10956925" cy="5373631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algn="just"/>
            <a:r>
              <a:rPr lang="es-ES_tradnl" sz="3800" b="1" dirty="0" smtClean="0">
                <a:latin typeface="Arial" charset="0"/>
              </a:rPr>
              <a:t>3.Se integra la vanguardia política. (ORI)</a:t>
            </a:r>
          </a:p>
          <a:p>
            <a:pPr algn="just"/>
            <a:endParaRPr lang="es-ES_tradnl" sz="3800" b="1" dirty="0" smtClean="0">
              <a:latin typeface="Arial" charset="0"/>
            </a:endParaRPr>
          </a:p>
          <a:p>
            <a:pPr algn="just"/>
            <a:r>
              <a:rPr lang="es-ES_tradnl" sz="3800" b="1" dirty="0" smtClean="0">
                <a:latin typeface="Arial" charset="0"/>
              </a:rPr>
              <a:t>4.Las nacionalizaciones de agosto – octubre de 1960.</a:t>
            </a:r>
          </a:p>
          <a:p>
            <a:pPr algn="just"/>
            <a:endParaRPr lang="es-ES_tradnl" sz="3800" b="1" dirty="0" smtClean="0">
              <a:latin typeface="Arial" charset="0"/>
            </a:endParaRPr>
          </a:p>
          <a:p>
            <a:pPr algn="just"/>
            <a:r>
              <a:rPr lang="es-ES_tradnl" sz="3800" b="1" dirty="0" smtClean="0">
                <a:latin typeface="Arial" charset="0"/>
              </a:rPr>
              <a:t> 5.La creación del sistema de organizaciones políticas y de masas.</a:t>
            </a:r>
            <a:endParaRPr lang="es-ES" sz="3800" b="1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342477"/>
            <a:ext cx="8217713" cy="3034529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marL="819961" indent="-819961" algn="just" eaLnBrk="0" hangingPunct="0"/>
            <a:r>
              <a:rPr lang="es-ES_tradnl" sz="3800" b="1" dirty="0" smtClean="0">
                <a:latin typeface="Arial" charset="0"/>
                <a:cs typeface="Times New Roman" pitchFamily="18" charset="0"/>
              </a:rPr>
              <a:t>   Se crea la Federación de Mujeres Cubanas (FMC) el 23 de agosto de 1960.</a:t>
            </a:r>
            <a:endParaRPr lang="es-ES_tradnl" sz="3800" b="1" dirty="0">
              <a:latin typeface="Arial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74518" y="256850"/>
            <a:ext cx="2482407" cy="316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342368" y="3596279"/>
            <a:ext cx="7190532" cy="4242400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r>
              <a:rPr lang="es-ES_tradnl" sz="3800" b="1" dirty="0" smtClean="0">
                <a:latin typeface="Arial" charset="0"/>
                <a:cs typeface="Times New Roman" pitchFamily="18" charset="0"/>
              </a:rPr>
              <a:t>Se fundan los Comités de Defensa de la Revolución (CDR) el 28 de septiembre de 1960.</a:t>
            </a:r>
            <a:endParaRPr lang="es-ES" sz="3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3314" y="5051928"/>
            <a:ext cx="2311243" cy="2901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25603" y="428104"/>
            <a:ext cx="8731322" cy="3034529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marL="819961" indent="-819961" algn="just" eaLnBrk="0" hangingPunct="0"/>
            <a:r>
              <a:rPr lang="es-ES_tradnl" sz="3800" b="1" dirty="0" smtClean="0">
                <a:latin typeface="Arial" charset="0"/>
                <a:cs typeface="Times New Roman" pitchFamily="18" charset="0"/>
              </a:rPr>
              <a:t>   Se crea la Unión de Pioneros de Cuba (UPC, actual OPJM), el 4 de abril de 196I.</a:t>
            </a:r>
            <a:endParaRPr lang="es-ES_tradnl" sz="3800" b="1" dirty="0">
              <a:latin typeface="Arial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88929" cy="300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0" y="4795049"/>
            <a:ext cx="10614557" cy="2471660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marL="819961" indent="-819961" algn="just" eaLnBrk="0" hangingPunct="0"/>
            <a:r>
              <a:rPr lang="es-ES" sz="3800" b="1" dirty="0" smtClean="0">
                <a:latin typeface="Arial" charset="0"/>
              </a:rPr>
              <a:t>6.Declaración del carácter socialista de la Revolución(16 de abril de 1961)</a:t>
            </a:r>
            <a:endParaRPr lang="es-ES" sz="38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99356"/>
            <a:ext cx="10956925" cy="7127958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marL="656613" indent="-656613" algn="ctr" eaLnBrk="0" hangingPunct="0">
              <a:defRPr/>
            </a:pPr>
            <a:r>
              <a:rPr lang="es-ES_tradnl" sz="3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SEGUNDA ETAPA. INICIO DE 1962-1975</a:t>
            </a:r>
          </a:p>
          <a:p>
            <a:pPr marL="656613" indent="-656613" eaLnBrk="0" hangingPunct="0">
              <a:defRPr/>
            </a:pPr>
            <a:endParaRPr lang="es-ES_tradnl" sz="3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Times New Roman" pitchFamily="18" charset="0"/>
            </a:endParaRPr>
          </a:p>
          <a:p>
            <a:pPr marL="656613" indent="-656613" eaLnBrk="0" hangingPunct="0">
              <a:defRPr/>
            </a:pPr>
            <a:r>
              <a:rPr lang="es-ES_tradnl" sz="3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CARACTERÍSTICAS.</a:t>
            </a:r>
          </a:p>
          <a:p>
            <a:pPr marL="656613" indent="-656613" algn="just" eaLnBrk="0" hangingPunct="0">
              <a:defRPr/>
            </a:pPr>
            <a:endParaRPr lang="es-ES_tradnl" sz="3800" b="1" dirty="0" smtClean="0">
              <a:latin typeface="Arial" charset="0"/>
              <a:cs typeface="Times New Roman" pitchFamily="18" charset="0"/>
            </a:endParaRPr>
          </a:p>
          <a:p>
            <a:pPr marL="656613" indent="-656613" algn="just" eaLnBrk="0" hangingPunct="0">
              <a:defRPr/>
            </a:pPr>
            <a:r>
              <a:rPr lang="es-ES_tradnl" sz="3800" b="1" dirty="0" smtClean="0">
                <a:latin typeface="Arial" charset="0"/>
                <a:cs typeface="Times New Roman" pitchFamily="18" charset="0"/>
              </a:rPr>
              <a:t>1.Existencia de un gobierno revolucionario (Consejo de Ministros).</a:t>
            </a:r>
          </a:p>
          <a:p>
            <a:pPr marL="656613" indent="-656613" algn="just" eaLnBrk="0" hangingPunct="0">
              <a:defRPr/>
            </a:pPr>
            <a:endParaRPr lang="es-ES_tradnl" sz="3800" b="1" dirty="0" smtClean="0">
              <a:latin typeface="Arial" charset="0"/>
              <a:cs typeface="Times New Roman" pitchFamily="18" charset="0"/>
            </a:endParaRPr>
          </a:p>
          <a:p>
            <a:pPr marL="656613" indent="-656613" algn="just" eaLnBrk="0" hangingPunct="0">
              <a:defRPr/>
            </a:pPr>
            <a:r>
              <a:rPr lang="es-ES_tradnl" sz="3800" b="1" dirty="0" smtClean="0">
                <a:latin typeface="Arial" charset="0"/>
                <a:cs typeface="Times New Roman" pitchFamily="18" charset="0"/>
              </a:rPr>
              <a:t>2.Se usan mecanismos de democracia directa.</a:t>
            </a:r>
          </a:p>
          <a:p>
            <a:pPr marL="656613" indent="-656613" eaLnBrk="0" hangingPunct="0">
              <a:buFont typeface="Times New Roman" pitchFamily="18" charset="0"/>
              <a:buAutoNum type="arabicPeriod"/>
              <a:defRPr/>
            </a:pPr>
            <a:endParaRPr lang="es-ES_tradnl" sz="3800" b="1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369993"/>
            <a:ext cx="10956925" cy="3619305"/>
          </a:xfrm>
          <a:prstGeom prst="rect">
            <a:avLst/>
          </a:prstGeom>
        </p:spPr>
        <p:txBody>
          <a:bodyPr wrap="square" lIns="109582" tIns="54791" rIns="109582" bIns="54791">
            <a:spAutoFit/>
          </a:bodyPr>
          <a:lstStyle/>
          <a:p>
            <a:pPr marL="656349" indent="-656349" algn="just" eaLnBrk="0" hangingPunct="0"/>
            <a:r>
              <a:rPr lang="es-ES_tradnl" sz="3800" b="1" dirty="0" smtClean="0">
                <a:latin typeface="Arial" charset="0"/>
                <a:cs typeface="Times New Roman" pitchFamily="18" charset="0"/>
              </a:rPr>
              <a:t>3.Primer Congreso de la AJR (30 de marzo al 4 de abril de 1962)</a:t>
            </a:r>
          </a:p>
          <a:p>
            <a:pPr marL="656349" indent="-656349" algn="just" eaLnBrk="0" hangingPunct="0"/>
            <a:endParaRPr lang="es-ES_tradnl" sz="3800" b="1" dirty="0" smtClean="0">
              <a:latin typeface="Arial" charset="0"/>
              <a:cs typeface="Times New Roman" pitchFamily="18" charset="0"/>
            </a:endParaRPr>
          </a:p>
          <a:p>
            <a:pPr marL="656349" indent="-656349" algn="just" eaLnBrk="0" hangingPunct="0"/>
            <a:r>
              <a:rPr lang="es-ES_tradnl" sz="3800" b="1" dirty="0" smtClean="0">
                <a:latin typeface="Arial" charset="0"/>
                <a:cs typeface="Times New Roman" pitchFamily="18" charset="0"/>
              </a:rPr>
              <a:t>4.Se funda la UJC( 4 de abril de 1962)</a:t>
            </a:r>
            <a:endParaRPr lang="es-ES_tradnl" sz="3800" b="1" dirty="0">
              <a:latin typeface="Arial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67220" y="5137554"/>
            <a:ext cx="4023274" cy="308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632</Words>
  <PresentationFormat>Personalizado</PresentationFormat>
  <Paragraphs>68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Tema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</dc:title>
  <dc:creator>ALEIDA</dc:creator>
  <cp:lastModifiedBy>Yanet</cp:lastModifiedBy>
  <cp:revision>14</cp:revision>
  <dcterms:created xsi:type="dcterms:W3CDTF">2018-10-08T14:45:16Z</dcterms:created>
  <dcterms:modified xsi:type="dcterms:W3CDTF">2018-04-18T11:35:51Z</dcterms:modified>
</cp:coreProperties>
</file>