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1" r:id="rId15"/>
    <p:sldId id="269" r:id="rId16"/>
    <p:sldId id="267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4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5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2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7730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1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18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3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9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2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4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4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2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9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8D5BD65-E910-46DF-A4F3-D2E8D4DFC9F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881B5-10E3-4983-A0A3-C5C26C4E18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21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029" dirty="0" smtClean="0">
                <a:solidFill>
                  <a:srgbClr val="FFFF00"/>
                </a:solidFill>
                <a:latin typeface="Forte" panose="03060902040502070203" pitchFamily="66" charset="0"/>
              </a:rPr>
              <a:t>Otitis Media</a:t>
            </a:r>
            <a:endParaRPr lang="en-US" dirty="0">
              <a:solidFill>
                <a:srgbClr val="FFFF00"/>
              </a:solidFill>
              <a:latin typeface="Forte" panose="0306090204050207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208090"/>
            <a:ext cx="8825658" cy="861420"/>
          </a:xfrm>
        </p:spPr>
        <p:txBody>
          <a:bodyPr>
            <a:normAutofit lnSpcReduction="10000"/>
          </a:bodyPr>
          <a:lstStyle/>
          <a:p>
            <a:r>
              <a:rPr lang="en-029" sz="2800" dirty="0" smtClean="0">
                <a:solidFill>
                  <a:schemeClr val="tx1"/>
                </a:solidFill>
                <a:latin typeface="Forte" panose="03060902040502070203" pitchFamily="66" charset="0"/>
              </a:rPr>
              <a:t>Professor: </a:t>
            </a:r>
            <a:r>
              <a:rPr lang="en-029" sz="2800" dirty="0" smtClean="0">
                <a:solidFill>
                  <a:schemeClr val="tx1"/>
                </a:solidFill>
                <a:latin typeface="Forte" panose="03060902040502070203" pitchFamily="66" charset="0"/>
              </a:rPr>
              <a:t> Elizabeth </a:t>
            </a:r>
            <a:r>
              <a:rPr lang="en-029" sz="2800" dirty="0" err="1" smtClean="0">
                <a:solidFill>
                  <a:schemeClr val="tx1"/>
                </a:solidFill>
                <a:latin typeface="Forte" panose="03060902040502070203" pitchFamily="66" charset="0"/>
              </a:rPr>
              <a:t>Finalet</a:t>
            </a:r>
            <a:r>
              <a:rPr lang="en-029" sz="2800" dirty="0" smtClean="0">
                <a:solidFill>
                  <a:schemeClr val="tx1"/>
                </a:solidFill>
                <a:latin typeface="Forte" panose="03060902040502070203" pitchFamily="66" charset="0"/>
              </a:rPr>
              <a:t> Marrero Jessie </a:t>
            </a:r>
            <a:r>
              <a:rPr lang="en-029" sz="2800" dirty="0" err="1" smtClean="0">
                <a:solidFill>
                  <a:schemeClr val="tx1"/>
                </a:solidFill>
                <a:latin typeface="Forte" panose="03060902040502070203" pitchFamily="66" charset="0"/>
              </a:rPr>
              <a:t>Sarduy</a:t>
            </a:r>
            <a:r>
              <a:rPr lang="en-029" sz="2800" dirty="0" smtClean="0">
                <a:solidFill>
                  <a:schemeClr val="tx1"/>
                </a:solidFill>
                <a:latin typeface="Forte" panose="03060902040502070203" pitchFamily="66" charset="0"/>
              </a:rPr>
              <a:t> </a:t>
            </a:r>
            <a:r>
              <a:rPr lang="en-029" sz="2800" dirty="0" smtClean="0">
                <a:solidFill>
                  <a:schemeClr val="tx1"/>
                </a:solidFill>
                <a:latin typeface="Forte" panose="03060902040502070203" pitchFamily="66" charset="0"/>
              </a:rPr>
              <a:t>Santana</a:t>
            </a:r>
          </a:p>
          <a:p>
            <a:endParaRPr lang="en-US" sz="2800" dirty="0">
              <a:solidFill>
                <a:schemeClr val="tx1"/>
              </a:solidFill>
              <a:latin typeface="Forte" panose="03060902040502070203" pitchFamily="66" charset="0"/>
            </a:endParaRPr>
          </a:p>
          <a:p>
            <a:endParaRPr lang="en-US" sz="2800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713" y="3598879"/>
            <a:ext cx="1743312" cy="160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5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644770"/>
            <a:ext cx="9487145" cy="56036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5400" dirty="0" err="1" smtClean="0">
                <a:latin typeface="Forte" panose="03060902040502070203" pitchFamily="66" charset="0"/>
              </a:rPr>
              <a:t>Bottle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feeding</a:t>
            </a:r>
            <a:r>
              <a:rPr lang="es-ES" sz="5400" dirty="0" smtClean="0">
                <a:latin typeface="Forte" panose="03060902040502070203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5400" dirty="0" smtClean="0">
                <a:latin typeface="Forte" panose="03060902040502070203" pitchFamily="66" charset="0"/>
              </a:rPr>
              <a:t>Atttendance at </a:t>
            </a:r>
            <a:r>
              <a:rPr lang="es-ES" sz="5400" dirty="0" err="1" smtClean="0">
                <a:latin typeface="Forte" panose="03060902040502070203" pitchFamily="66" charset="0"/>
              </a:rPr>
              <a:t>large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day</a:t>
            </a:r>
            <a:r>
              <a:rPr lang="es-ES" sz="5400" dirty="0" smtClean="0">
                <a:latin typeface="Forte" panose="03060902040502070203" pitchFamily="66" charset="0"/>
              </a:rPr>
              <a:t> –</a:t>
            </a:r>
            <a:r>
              <a:rPr lang="es-ES" sz="5400" dirty="0" err="1" smtClean="0">
                <a:latin typeface="Forte" panose="03060902040502070203" pitchFamily="66" charset="0"/>
              </a:rPr>
              <a:t>care</a:t>
            </a:r>
            <a:r>
              <a:rPr lang="es-ES" sz="5400" dirty="0" smtClean="0">
                <a:latin typeface="Forte" panose="03060902040502070203" pitchFamily="66" charset="0"/>
              </a:rPr>
              <a:t> center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5400" dirty="0">
                <a:latin typeface="Forte" panose="03060902040502070203" pitchFamily="66" charset="0"/>
              </a:rPr>
              <a:t>Sibling </a:t>
            </a:r>
            <a:r>
              <a:rPr lang="es-ES" sz="5400" dirty="0" err="1">
                <a:latin typeface="Forte" panose="03060902040502070203" pitchFamily="66" charset="0"/>
              </a:rPr>
              <a:t>history</a:t>
            </a:r>
            <a:r>
              <a:rPr lang="es-ES" sz="5400" dirty="0">
                <a:latin typeface="Forte" panose="03060902040502070203" pitchFamily="66" charset="0"/>
              </a:rPr>
              <a:t> of </a:t>
            </a:r>
            <a:r>
              <a:rPr lang="es-ES" sz="5400" dirty="0" err="1">
                <a:latin typeface="Forte" panose="03060902040502070203" pitchFamily="66" charset="0"/>
              </a:rPr>
              <a:t>recurrent</a:t>
            </a:r>
            <a:r>
              <a:rPr lang="es-ES" sz="5400" dirty="0">
                <a:latin typeface="Forte" panose="03060902040502070203" pitchFamily="66" charset="0"/>
              </a:rPr>
              <a:t> Otitis Media.</a:t>
            </a:r>
          </a:p>
          <a:p>
            <a:pPr marL="0" indent="0">
              <a:buNone/>
            </a:pPr>
            <a:endParaRPr lang="es-ES" sz="44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dirty="0" smtClean="0">
                <a:solidFill>
                  <a:srgbClr val="FFFF00"/>
                </a:solidFill>
                <a:latin typeface="Forte" panose="03060902040502070203" pitchFamily="66" charset="0"/>
              </a:rPr>
              <a:t>Diagnosis</a:t>
            </a:r>
            <a:endParaRPr lang="es-ES" sz="5400" dirty="0">
              <a:solidFill>
                <a:srgbClr val="FFFF0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37104"/>
            <a:ext cx="10490812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5400" dirty="0" smtClean="0">
                <a:latin typeface="Forte" panose="03060902040502070203" pitchFamily="66" charset="0"/>
              </a:rPr>
              <a:t>Based </a:t>
            </a:r>
            <a:r>
              <a:rPr lang="es-ES" sz="5400" dirty="0" err="1" smtClean="0">
                <a:latin typeface="Forte" panose="03060902040502070203" pitchFamily="66" charset="0"/>
              </a:rPr>
              <a:t>on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the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patient‘s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signs</a:t>
            </a:r>
            <a:r>
              <a:rPr lang="es-ES" sz="5400" dirty="0" smtClean="0">
                <a:latin typeface="Forte" panose="03060902040502070203" pitchFamily="66" charset="0"/>
              </a:rPr>
              <a:t> and </a:t>
            </a:r>
            <a:r>
              <a:rPr lang="es-ES" sz="5400" dirty="0" err="1" smtClean="0">
                <a:latin typeface="Forte" panose="03060902040502070203" pitchFamily="66" charset="0"/>
              </a:rPr>
              <a:t>symptoms</a:t>
            </a:r>
            <a:r>
              <a:rPr lang="es-ES" sz="5400" dirty="0" smtClean="0">
                <a:latin typeface="Forte" panose="03060902040502070203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5400" dirty="0" err="1">
                <a:latin typeface="Forte" panose="03060902040502070203" pitchFamily="66" charset="0"/>
              </a:rPr>
              <a:t>O</a:t>
            </a:r>
            <a:r>
              <a:rPr lang="es-ES" sz="5400" dirty="0" err="1" smtClean="0">
                <a:latin typeface="Forte" panose="03060902040502070203" pitchFamily="66" charset="0"/>
              </a:rPr>
              <a:t>toscopy</a:t>
            </a:r>
            <a:endParaRPr lang="es-ES" sz="54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 err="1" smtClean="0">
                <a:solidFill>
                  <a:srgbClr val="FFFF00"/>
                </a:solidFill>
                <a:latin typeface="Forte" panose="03060902040502070203" pitchFamily="66" charset="0"/>
              </a:rPr>
              <a:t>Treatment</a:t>
            </a:r>
            <a:endParaRPr lang="es-ES" sz="6000" dirty="0">
              <a:solidFill>
                <a:srgbClr val="FFFF0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24000"/>
            <a:ext cx="9403742" cy="47243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4800" dirty="0" err="1" smtClean="0">
                <a:latin typeface="Forte" panose="03060902040502070203" pitchFamily="66" charset="0"/>
              </a:rPr>
              <a:t>Antibiotic</a:t>
            </a:r>
            <a:r>
              <a:rPr lang="es-ES" sz="4800" dirty="0" smtClean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Therapy</a:t>
            </a:r>
            <a:r>
              <a:rPr lang="es-ES" sz="4800" dirty="0" smtClean="0">
                <a:latin typeface="Forte" panose="03060902040502070203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4800" dirty="0" err="1" smtClean="0">
                <a:latin typeface="Forte" panose="03060902040502070203" pitchFamily="66" charset="0"/>
              </a:rPr>
              <a:t>Antimicrobial</a:t>
            </a:r>
            <a:r>
              <a:rPr lang="es-ES" sz="4800" dirty="0" smtClean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Therapy</a:t>
            </a:r>
            <a:endParaRPr lang="es-ES" sz="4800" dirty="0" smtClean="0">
              <a:latin typeface="Forte" panose="03060902040502070203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4800" dirty="0" err="1" smtClean="0">
                <a:latin typeface="Forte" panose="03060902040502070203" pitchFamily="66" charset="0"/>
              </a:rPr>
              <a:t>Alternative</a:t>
            </a:r>
            <a:r>
              <a:rPr lang="es-ES" sz="4800" dirty="0" smtClean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Therapy</a:t>
            </a:r>
            <a:endParaRPr lang="es-ES" sz="48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54" y="347210"/>
            <a:ext cx="9463699" cy="2618728"/>
          </a:xfrm>
        </p:spPr>
        <p:txBody>
          <a:bodyPr/>
          <a:lstStyle/>
          <a:p>
            <a:r>
              <a:rPr lang="es-ES" sz="5400" dirty="0" smtClean="0">
                <a:solidFill>
                  <a:srgbClr val="FFFF00"/>
                </a:solidFill>
                <a:latin typeface="Forte" panose="03060902040502070203" pitchFamily="66" charset="0"/>
              </a:rPr>
              <a:t/>
            </a:r>
            <a:br>
              <a:rPr lang="es-ES" sz="5400" dirty="0" smtClean="0">
                <a:solidFill>
                  <a:srgbClr val="FFFF00"/>
                </a:solidFill>
                <a:latin typeface="Forte" panose="03060902040502070203" pitchFamily="66" charset="0"/>
              </a:rPr>
            </a:br>
            <a:r>
              <a:rPr lang="es-ES" sz="5400" dirty="0" smtClean="0">
                <a:solidFill>
                  <a:srgbClr val="FFFF00"/>
                </a:solidFill>
                <a:latin typeface="Forte" panose="03060902040502070203" pitchFamily="66" charset="0"/>
              </a:rPr>
              <a:t>Some  </a:t>
            </a:r>
            <a:r>
              <a:rPr lang="es-ES" sz="5400" dirty="0" err="1" smtClean="0">
                <a:solidFill>
                  <a:srgbClr val="FFFF00"/>
                </a:solidFill>
                <a:latin typeface="Forte" panose="03060902040502070203" pitchFamily="66" charset="0"/>
              </a:rPr>
              <a:t>important</a:t>
            </a:r>
            <a:r>
              <a:rPr lang="es-ES" sz="5400" dirty="0" smtClean="0">
                <a:solidFill>
                  <a:srgbClr val="FFFF00"/>
                </a:solidFill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solidFill>
                  <a:srgbClr val="FFFF00"/>
                </a:solidFill>
                <a:latin typeface="Forte" panose="03060902040502070203" pitchFamily="66" charset="0"/>
              </a:rPr>
              <a:t>aspects</a:t>
            </a:r>
            <a:r>
              <a:rPr lang="es-ES" sz="5400" dirty="0" smtClean="0">
                <a:solidFill>
                  <a:srgbClr val="FFFF00"/>
                </a:solidFill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solidFill>
                  <a:srgbClr val="FFFF00"/>
                </a:solidFill>
                <a:latin typeface="Forte" panose="03060902040502070203" pitchFamily="66" charset="0"/>
              </a:rPr>
              <a:t>related</a:t>
            </a:r>
            <a:r>
              <a:rPr lang="es-ES" sz="5400" dirty="0" smtClean="0">
                <a:solidFill>
                  <a:srgbClr val="FFFF00"/>
                </a:solidFill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solidFill>
                  <a:srgbClr val="FFFF00"/>
                </a:solidFill>
                <a:latin typeface="Forte" panose="03060902040502070203" pitchFamily="66" charset="0"/>
              </a:rPr>
              <a:t>to</a:t>
            </a:r>
            <a:r>
              <a:rPr lang="es-ES" sz="5400" dirty="0" smtClean="0">
                <a:solidFill>
                  <a:srgbClr val="FFFF00"/>
                </a:solidFill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solidFill>
                  <a:srgbClr val="FFFF00"/>
                </a:solidFill>
                <a:latin typeface="Forte" panose="03060902040502070203" pitchFamily="66" charset="0"/>
              </a:rPr>
              <a:t>the</a:t>
            </a:r>
            <a:r>
              <a:rPr lang="es-ES" sz="5400" dirty="0" smtClean="0">
                <a:solidFill>
                  <a:srgbClr val="FFFF00"/>
                </a:solidFill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solidFill>
                  <a:srgbClr val="FFFF00"/>
                </a:solidFill>
                <a:latin typeface="Forte" panose="03060902040502070203" pitchFamily="66" charset="0"/>
              </a:rPr>
              <a:t>ear</a:t>
            </a:r>
            <a:endParaRPr lang="es-ES" sz="5400" dirty="0">
              <a:solidFill>
                <a:srgbClr val="FFFF00"/>
              </a:solidFill>
              <a:latin typeface="Forte" panose="03060902040502070203" pitchFamily="66" charset="0"/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7291754" y="3704492"/>
            <a:ext cx="1324708" cy="2133600"/>
          </a:xfrm>
          <a:prstGeom prst="curved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412" y="786179"/>
            <a:ext cx="7312111" cy="54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785" y="596875"/>
            <a:ext cx="7948246" cy="532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6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47" y="820615"/>
            <a:ext cx="9448800" cy="5451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30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U" dirty="0" smtClean="0"/>
              <a:t>Excercises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1-Go to your textbook page 141 and do the following exercises:</a:t>
            </a:r>
            <a:endParaRPr lang="es-ES" dirty="0"/>
          </a:p>
          <a:p>
            <a:pPr lvl="0"/>
            <a:r>
              <a:rPr lang="en-US" dirty="0"/>
              <a:t>Lesson I Task 1 items a and b</a:t>
            </a:r>
            <a:endParaRPr lang="es-ES" dirty="0"/>
          </a:p>
          <a:p>
            <a:r>
              <a:rPr lang="en-US" dirty="0"/>
              <a:t>       B-Task 2 item a b and c</a:t>
            </a:r>
            <a:endParaRPr lang="es-ES" dirty="0"/>
          </a:p>
          <a:p>
            <a:r>
              <a:rPr lang="en-US" dirty="0"/>
              <a:t> 2- Study the Power point and do the exercise 1 item  a  that appears on page 145     </a:t>
            </a:r>
            <a:endParaRPr lang="es-ES" dirty="0"/>
          </a:p>
          <a:p>
            <a:r>
              <a:rPr lang="en-US" dirty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356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U" dirty="0" smtClean="0"/>
              <a:t>Objectives: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U" dirty="0" smtClean="0"/>
              <a:t>To describe Otitis Media</a:t>
            </a:r>
          </a:p>
          <a:p>
            <a:r>
              <a:rPr lang="es-CU" dirty="0" smtClean="0"/>
              <a:t>To Characterize patients with Otitis Media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254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65" y="288595"/>
            <a:ext cx="9404723" cy="1400530"/>
          </a:xfrm>
        </p:spPr>
        <p:txBody>
          <a:bodyPr/>
          <a:lstStyle/>
          <a:p>
            <a:r>
              <a:rPr lang="en-029" sz="6000" dirty="0" smtClean="0">
                <a:solidFill>
                  <a:srgbClr val="FFFF00"/>
                </a:solidFill>
                <a:latin typeface="Forte" panose="03060902040502070203" pitchFamily="66" charset="0"/>
                <a:cs typeface="Arial" panose="020B0604020202020204" pitchFamily="34" charset="0"/>
              </a:rPr>
              <a:t>Definition</a:t>
            </a:r>
            <a:endParaRPr lang="en-US" sz="6000" dirty="0">
              <a:solidFill>
                <a:srgbClr val="FFFF00"/>
              </a:solidFill>
              <a:latin typeface="Forte" panose="03060902040502070203" pitchFamily="66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396425"/>
            <a:ext cx="1067203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029" sz="4800" dirty="0" smtClean="0">
                <a:latin typeface="Forte" panose="03060902040502070203" pitchFamily="66" charset="0"/>
                <a:cs typeface="Arial" panose="020B0604020202020204" pitchFamily="34" charset="0"/>
              </a:rPr>
              <a:t>Inflammation of the middle ear.</a:t>
            </a:r>
          </a:p>
          <a:p>
            <a:pPr marL="0" indent="0">
              <a:buNone/>
            </a:pPr>
            <a:r>
              <a:rPr lang="en-029" sz="4800" dirty="0" smtClean="0">
                <a:latin typeface="Forte" panose="03060902040502070203" pitchFamily="66" charset="0"/>
                <a:cs typeface="Arial" panose="020B0604020202020204" pitchFamily="34" charset="0"/>
              </a:rPr>
              <a:t> It can be more precisely described by its duration , presence or absence of infection, and presence or absence of effusion.</a:t>
            </a:r>
            <a:endParaRPr lang="en-US" sz="4800" dirty="0">
              <a:latin typeface="Forte" panose="03060902040502070203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507" y="820615"/>
            <a:ext cx="9601200" cy="5345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029" sz="5400" dirty="0" smtClean="0">
                <a:solidFill>
                  <a:srgbClr val="FFFF00"/>
                </a:solidFill>
                <a:latin typeface="Forte" panose="03060902040502070203" pitchFamily="66" charset="0"/>
                <a:cs typeface="Arial" panose="020B0604020202020204" pitchFamily="34" charset="0"/>
              </a:rPr>
              <a:t>Acute Supurative Otitis Media </a:t>
            </a:r>
          </a:p>
          <a:p>
            <a:pPr marL="0" indent="0">
              <a:buNone/>
            </a:pPr>
            <a:endParaRPr lang="en-029" sz="4400" dirty="0" smtClean="0">
              <a:solidFill>
                <a:srgbClr val="FFFF00"/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Forte" panose="03060902040502070203" pitchFamily="66" charset="0"/>
                <a:cs typeface="Arial" panose="020B0604020202020204" pitchFamily="34" charset="0"/>
              </a:rPr>
              <a:t>A clinically identifiable infection of the middle ear in which the symptoms appear suddenly and resolve within 3 weeks.</a:t>
            </a:r>
            <a:endParaRPr lang="en-US" sz="4800" dirty="0">
              <a:latin typeface="Forte" panose="03060902040502070203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04" y="159641"/>
            <a:ext cx="9404723" cy="1400530"/>
          </a:xfrm>
        </p:spPr>
        <p:txBody>
          <a:bodyPr/>
          <a:lstStyle/>
          <a:p>
            <a:r>
              <a:rPr lang="es-ES" sz="6000" dirty="0" smtClean="0">
                <a:solidFill>
                  <a:srgbClr val="FFFF00"/>
                </a:solidFill>
                <a:latin typeface="Forte" panose="03060902040502070203" pitchFamily="66" charset="0"/>
              </a:rPr>
              <a:t/>
            </a:r>
            <a:br>
              <a:rPr lang="es-ES" sz="6000" dirty="0" smtClean="0">
                <a:solidFill>
                  <a:srgbClr val="FFFF00"/>
                </a:solidFill>
                <a:latin typeface="Forte" panose="03060902040502070203" pitchFamily="66" charset="0"/>
              </a:rPr>
            </a:br>
            <a:r>
              <a:rPr lang="es-ES" sz="6000" dirty="0" smtClean="0">
                <a:solidFill>
                  <a:srgbClr val="FFFF00"/>
                </a:solidFill>
                <a:latin typeface="Forte" panose="03060902040502070203" pitchFamily="66" charset="0"/>
              </a:rPr>
              <a:t>Nonsupurative Otitis Media</a:t>
            </a:r>
            <a:endParaRPr lang="es-ES" sz="6000" dirty="0">
              <a:solidFill>
                <a:srgbClr val="FFFF0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04" y="2063262"/>
            <a:ext cx="9404723" cy="42906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4800" dirty="0">
              <a:latin typeface="Forte" panose="03060902040502070203" pitchFamily="66" charset="0"/>
            </a:endParaRPr>
          </a:p>
          <a:p>
            <a:pPr marL="0" indent="0">
              <a:buNone/>
            </a:pPr>
            <a:r>
              <a:rPr lang="es-ES" sz="4800" dirty="0" smtClean="0">
                <a:latin typeface="Forte" panose="03060902040502070203" pitchFamily="66" charset="0"/>
              </a:rPr>
              <a:t>The </a:t>
            </a:r>
            <a:r>
              <a:rPr lang="es-ES" sz="4800" dirty="0" err="1" smtClean="0">
                <a:latin typeface="Forte" panose="03060902040502070203" pitchFamily="66" charset="0"/>
              </a:rPr>
              <a:t>middle</a:t>
            </a:r>
            <a:r>
              <a:rPr lang="es-ES" sz="4800" dirty="0" smtClean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ear</a:t>
            </a:r>
            <a:r>
              <a:rPr lang="es-ES" sz="4800" dirty="0" smtClean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inflamation</a:t>
            </a:r>
            <a:r>
              <a:rPr lang="es-ES" sz="4800" dirty="0" smtClean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occurs</a:t>
            </a:r>
            <a:r>
              <a:rPr lang="es-ES" sz="4800" dirty="0" smtClean="0">
                <a:latin typeface="Forte" panose="03060902040502070203" pitchFamily="66" charset="0"/>
              </a:rPr>
              <a:t> in </a:t>
            </a:r>
            <a:r>
              <a:rPr lang="es-ES" sz="4800" dirty="0" err="1" smtClean="0">
                <a:latin typeface="Forte" panose="03060902040502070203" pitchFamily="66" charset="0"/>
              </a:rPr>
              <a:t>the</a:t>
            </a:r>
            <a:r>
              <a:rPr lang="es-ES" sz="4800" dirty="0" smtClean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absence</a:t>
            </a:r>
            <a:r>
              <a:rPr lang="es-ES" sz="4800" dirty="0" smtClean="0">
                <a:latin typeface="Forte" panose="03060902040502070203" pitchFamily="66" charset="0"/>
              </a:rPr>
              <a:t> of </a:t>
            </a:r>
            <a:r>
              <a:rPr lang="es-ES" sz="4800" dirty="0" err="1" smtClean="0">
                <a:latin typeface="Forte" panose="03060902040502070203" pitchFamily="66" charset="0"/>
              </a:rPr>
              <a:t>an</a:t>
            </a:r>
            <a:r>
              <a:rPr lang="es-ES" sz="4800" dirty="0" smtClean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identifiable</a:t>
            </a:r>
            <a:r>
              <a:rPr lang="es-ES" sz="4800" dirty="0" smtClean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infectious</a:t>
            </a:r>
            <a:r>
              <a:rPr lang="es-ES" sz="4800" dirty="0" smtClean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etiology</a:t>
            </a:r>
            <a:endParaRPr lang="es-ES" sz="48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 smtClean="0">
                <a:solidFill>
                  <a:srgbClr val="FFFF00"/>
                </a:solidFill>
                <a:latin typeface="Forte" panose="03060902040502070203" pitchFamily="66" charset="0"/>
              </a:rPr>
              <a:t>Subacute Otitis Media</a:t>
            </a:r>
            <a:endParaRPr lang="es-ES" sz="6000" dirty="0">
              <a:solidFill>
                <a:srgbClr val="FFFF0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59878"/>
            <a:ext cx="10772165" cy="50174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4800" dirty="0" smtClean="0">
              <a:latin typeface="Forte" panose="03060902040502070203" pitchFamily="66" charset="0"/>
            </a:endParaRPr>
          </a:p>
          <a:p>
            <a:pPr marL="0" indent="0">
              <a:buNone/>
            </a:pPr>
            <a:r>
              <a:rPr lang="es-ES" sz="5400" dirty="0" smtClean="0">
                <a:latin typeface="Forte" panose="03060902040502070203" pitchFamily="66" charset="0"/>
              </a:rPr>
              <a:t>The </a:t>
            </a:r>
            <a:r>
              <a:rPr lang="es-ES" sz="5400" dirty="0" err="1" smtClean="0">
                <a:latin typeface="Forte" panose="03060902040502070203" pitchFamily="66" charset="0"/>
              </a:rPr>
              <a:t>inflamatory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process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persists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for</a:t>
            </a:r>
            <a:r>
              <a:rPr lang="es-ES" sz="5400" dirty="0" smtClean="0">
                <a:latin typeface="Forte" panose="03060902040502070203" pitchFamily="66" charset="0"/>
              </a:rPr>
              <a:t> more tan 3 </a:t>
            </a:r>
            <a:r>
              <a:rPr lang="es-ES" sz="5400" dirty="0" err="1" smtClean="0">
                <a:latin typeface="Forte" panose="03060902040502070203" pitchFamily="66" charset="0"/>
              </a:rPr>
              <a:t>weeks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but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less</a:t>
            </a:r>
            <a:r>
              <a:rPr lang="es-ES" sz="5400" dirty="0" smtClean="0">
                <a:latin typeface="Forte" panose="03060902040502070203" pitchFamily="66" charset="0"/>
              </a:rPr>
              <a:t> tan 3 </a:t>
            </a:r>
            <a:r>
              <a:rPr lang="es-ES" sz="5400" dirty="0" err="1" smtClean="0">
                <a:latin typeface="Forte" panose="03060902040502070203" pitchFamily="66" charset="0"/>
              </a:rPr>
              <a:t>months</a:t>
            </a:r>
            <a:r>
              <a:rPr lang="es-ES" sz="4800" dirty="0" smtClean="0">
                <a:latin typeface="Forte" panose="03060902040502070203" pitchFamily="66" charset="0"/>
              </a:rPr>
              <a:t>.</a:t>
            </a:r>
            <a:endParaRPr lang="es-ES" sz="48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 smtClean="0">
                <a:solidFill>
                  <a:srgbClr val="FFFF00"/>
                </a:solidFill>
                <a:latin typeface="Forte" panose="03060902040502070203" pitchFamily="66" charset="0"/>
              </a:rPr>
              <a:t>Chronic Otitis Media</a:t>
            </a:r>
            <a:endParaRPr lang="es-ES" sz="6000" dirty="0">
              <a:solidFill>
                <a:srgbClr val="FFFF0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372980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4800" dirty="0" smtClean="0">
              <a:latin typeface="Forte" panose="03060902040502070203" pitchFamily="66" charset="0"/>
            </a:endParaRPr>
          </a:p>
          <a:p>
            <a:pPr marL="0" indent="0">
              <a:buNone/>
            </a:pPr>
            <a:r>
              <a:rPr lang="es-ES" sz="4800" dirty="0" smtClean="0">
                <a:latin typeface="Forte" panose="03060902040502070203" pitchFamily="66" charset="0"/>
              </a:rPr>
              <a:t>A </a:t>
            </a:r>
            <a:r>
              <a:rPr lang="es-ES" sz="4800" dirty="0" err="1" smtClean="0">
                <a:latin typeface="Forte" panose="03060902040502070203" pitchFamily="66" charset="0"/>
              </a:rPr>
              <a:t>middle</a:t>
            </a:r>
            <a:r>
              <a:rPr lang="es-ES" sz="4800" dirty="0" smtClean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ear</a:t>
            </a:r>
            <a:r>
              <a:rPr lang="es-ES" sz="4800" dirty="0" smtClean="0">
                <a:latin typeface="Forte" panose="03060902040502070203" pitchFamily="66" charset="0"/>
              </a:rPr>
              <a:t> discharge </a:t>
            </a:r>
            <a:r>
              <a:rPr lang="es-ES" sz="4800" dirty="0" err="1" smtClean="0">
                <a:latin typeface="Forte" panose="03060902040502070203" pitchFamily="66" charset="0"/>
              </a:rPr>
              <a:t>that</a:t>
            </a:r>
            <a:r>
              <a:rPr lang="es-ES" sz="4800" dirty="0" smtClean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persists</a:t>
            </a:r>
            <a:r>
              <a:rPr lang="es-ES" sz="4800" dirty="0" smtClean="0">
                <a:latin typeface="Forte" panose="03060902040502070203" pitchFamily="66" charset="0"/>
              </a:rPr>
              <a:t> more </a:t>
            </a:r>
            <a:r>
              <a:rPr lang="es-ES" sz="4800" dirty="0" err="1" smtClean="0">
                <a:latin typeface="Forte" panose="03060902040502070203" pitchFamily="66" charset="0"/>
              </a:rPr>
              <a:t>than</a:t>
            </a:r>
            <a:r>
              <a:rPr lang="es-ES" sz="4800" dirty="0" smtClean="0">
                <a:latin typeface="Forte" panose="03060902040502070203" pitchFamily="66" charset="0"/>
              </a:rPr>
              <a:t> 3 </a:t>
            </a:r>
            <a:r>
              <a:rPr lang="es-ES" sz="4800" dirty="0" err="1" smtClean="0">
                <a:latin typeface="Forte" panose="03060902040502070203" pitchFamily="66" charset="0"/>
              </a:rPr>
              <a:t>months</a:t>
            </a:r>
            <a:endParaRPr lang="es-ES" sz="48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335487"/>
            <a:ext cx="9404723" cy="1400530"/>
          </a:xfrm>
        </p:spPr>
        <p:txBody>
          <a:bodyPr/>
          <a:lstStyle/>
          <a:p>
            <a:r>
              <a:rPr lang="es-ES" sz="5400" dirty="0" smtClean="0">
                <a:solidFill>
                  <a:srgbClr val="FFFF00"/>
                </a:solidFill>
                <a:latin typeface="Forte" panose="03060902040502070203" pitchFamily="66" charset="0"/>
              </a:rPr>
              <a:t>Signs and </a:t>
            </a:r>
            <a:r>
              <a:rPr lang="es-ES" sz="5400" dirty="0" err="1" smtClean="0">
                <a:solidFill>
                  <a:srgbClr val="FFFF00"/>
                </a:solidFill>
                <a:latin typeface="Forte" panose="03060902040502070203" pitchFamily="66" charset="0"/>
              </a:rPr>
              <a:t>symptoms</a:t>
            </a:r>
            <a:endParaRPr lang="es-ES" sz="5400" dirty="0">
              <a:solidFill>
                <a:srgbClr val="FFFF0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0" y="1302640"/>
            <a:ext cx="10585578" cy="480508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4800" dirty="0" smtClean="0">
                <a:latin typeface="Forte" panose="03060902040502070203" pitchFamily="66" charset="0"/>
              </a:rPr>
              <a:t>Unilateral otalgia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4800" dirty="0" err="1" smtClean="0">
                <a:latin typeface="Forte" panose="03060902040502070203" pitchFamily="66" charset="0"/>
              </a:rPr>
              <a:t>Fever</a:t>
            </a:r>
            <a:endParaRPr lang="es-ES" sz="4800" dirty="0" smtClean="0">
              <a:latin typeface="Forte" panose="03060902040502070203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4800" dirty="0" smtClean="0">
                <a:latin typeface="Forte" panose="03060902040502070203" pitchFamily="66" charset="0"/>
              </a:rPr>
              <a:t>Nasal discharge in </a:t>
            </a:r>
            <a:r>
              <a:rPr lang="es-ES" sz="4800" dirty="0" err="1">
                <a:latin typeface="Forte" panose="03060902040502070203" pitchFamily="66" charset="0"/>
              </a:rPr>
              <a:t>neonats</a:t>
            </a:r>
            <a:r>
              <a:rPr lang="es-ES" sz="4800" dirty="0">
                <a:latin typeface="Forte" panose="03060902040502070203" pitchFamily="66" charset="0"/>
              </a:rPr>
              <a:t> and </a:t>
            </a:r>
            <a:r>
              <a:rPr lang="es-ES" sz="4800" dirty="0" err="1">
                <a:latin typeface="Forte" panose="03060902040502070203" pitchFamily="66" charset="0"/>
              </a:rPr>
              <a:t>small</a:t>
            </a:r>
            <a:r>
              <a:rPr lang="es-ES" sz="4800" dirty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children</a:t>
            </a:r>
            <a:r>
              <a:rPr lang="es-ES" sz="4800" dirty="0" smtClean="0">
                <a:latin typeface="Forte" panose="03060902040502070203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4800" dirty="0" err="1" smtClean="0">
                <a:latin typeface="Forte" panose="03060902040502070203" pitchFamily="66" charset="0"/>
              </a:rPr>
              <a:t>Excessive</a:t>
            </a:r>
            <a:r>
              <a:rPr lang="es-ES" sz="4800" dirty="0" smtClean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fussiness</a:t>
            </a:r>
            <a:r>
              <a:rPr lang="es-ES" sz="4800" dirty="0" smtClean="0">
                <a:latin typeface="Forte" panose="03060902040502070203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4800" dirty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Irritability</a:t>
            </a:r>
            <a:endParaRPr lang="es-ES" sz="4800" dirty="0" smtClean="0">
              <a:latin typeface="Forte" panose="03060902040502070203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4800" dirty="0" err="1" smtClean="0">
                <a:latin typeface="Forte" panose="03060902040502070203" pitchFamily="66" charset="0"/>
              </a:rPr>
              <a:t>Tugging</a:t>
            </a:r>
            <a:r>
              <a:rPr lang="es-ES" sz="4800" dirty="0" smtClean="0">
                <a:latin typeface="Forte" panose="03060902040502070203" pitchFamily="66" charset="0"/>
              </a:rPr>
              <a:t> in </a:t>
            </a:r>
            <a:r>
              <a:rPr lang="es-ES" sz="4800" dirty="0" err="1" smtClean="0">
                <a:latin typeface="Forte" panose="03060902040502070203" pitchFamily="66" charset="0"/>
              </a:rPr>
              <a:t>the</a:t>
            </a:r>
            <a:r>
              <a:rPr lang="es-ES" sz="4800" dirty="0" smtClean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affected</a:t>
            </a:r>
            <a:r>
              <a:rPr lang="es-ES" sz="4800" dirty="0" smtClean="0">
                <a:latin typeface="Forte" panose="03060902040502070203" pitchFamily="66" charset="0"/>
              </a:rPr>
              <a:t> </a:t>
            </a:r>
            <a:r>
              <a:rPr lang="es-ES" sz="4800" dirty="0" err="1" smtClean="0">
                <a:latin typeface="Forte" panose="03060902040502070203" pitchFamily="66" charset="0"/>
              </a:rPr>
              <a:t>ear</a:t>
            </a:r>
            <a:r>
              <a:rPr lang="es-ES" sz="4800" dirty="0" smtClean="0">
                <a:latin typeface="Forte" panose="03060902040502070203" pitchFamily="66" charset="0"/>
              </a:rPr>
              <a:t>.</a:t>
            </a:r>
            <a:endParaRPr lang="es-ES" sz="4800" dirty="0">
              <a:latin typeface="Forte" panose="03060902040502070203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ES" sz="4800" dirty="0" smtClean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788" y="183087"/>
            <a:ext cx="9404723" cy="1400530"/>
          </a:xfrm>
        </p:spPr>
        <p:txBody>
          <a:bodyPr/>
          <a:lstStyle/>
          <a:p>
            <a:r>
              <a:rPr lang="es-ES" sz="6000" dirty="0" smtClean="0">
                <a:solidFill>
                  <a:srgbClr val="FFFF00"/>
                </a:solidFill>
                <a:latin typeface="Forte" panose="03060902040502070203" pitchFamily="66" charset="0"/>
              </a:rPr>
              <a:t>Risk </a:t>
            </a:r>
            <a:r>
              <a:rPr lang="es-ES" sz="6000" dirty="0" err="1" smtClean="0">
                <a:solidFill>
                  <a:srgbClr val="FFFF00"/>
                </a:solidFill>
                <a:latin typeface="Forte" panose="03060902040502070203" pitchFamily="66" charset="0"/>
              </a:rPr>
              <a:t>factors</a:t>
            </a:r>
            <a:endParaRPr lang="es-ES" sz="6000" dirty="0">
              <a:solidFill>
                <a:srgbClr val="FFFF0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38" y="1359878"/>
            <a:ext cx="10691447" cy="48885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5400" dirty="0" smtClean="0">
                <a:latin typeface="Forte" panose="03060902040502070203" pitchFamily="66" charset="0"/>
              </a:rPr>
              <a:t>First </a:t>
            </a:r>
            <a:r>
              <a:rPr lang="es-ES" sz="5400" dirty="0" err="1" smtClean="0">
                <a:latin typeface="Forte" panose="03060902040502070203" pitchFamily="66" charset="0"/>
              </a:rPr>
              <a:t>episode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>
                <a:latin typeface="Forte" panose="03060902040502070203" pitchFamily="66" charset="0"/>
              </a:rPr>
              <a:t>&lt; </a:t>
            </a:r>
            <a:r>
              <a:rPr lang="es-ES" sz="5400" dirty="0" smtClean="0">
                <a:latin typeface="Forte" panose="03060902040502070203" pitchFamily="66" charset="0"/>
              </a:rPr>
              <a:t>18 </a:t>
            </a:r>
            <a:r>
              <a:rPr lang="es-ES" sz="5400" dirty="0" err="1" smtClean="0">
                <a:latin typeface="Forte" panose="03060902040502070203" pitchFamily="66" charset="0"/>
              </a:rPr>
              <a:t>months</a:t>
            </a:r>
            <a:r>
              <a:rPr lang="es-ES" sz="5400" dirty="0" smtClean="0">
                <a:latin typeface="Forte" panose="03060902040502070203" pitchFamily="66" charset="0"/>
              </a:rPr>
              <a:t> of </a:t>
            </a:r>
            <a:r>
              <a:rPr lang="es-ES" sz="5400" dirty="0" err="1" smtClean="0">
                <a:latin typeface="Forte" panose="03060902040502070203" pitchFamily="66" charset="0"/>
              </a:rPr>
              <a:t>age</a:t>
            </a:r>
            <a:r>
              <a:rPr lang="es-ES" sz="5400" dirty="0" smtClean="0">
                <a:latin typeface="Forte" panose="03060902040502070203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5400" dirty="0" err="1" smtClean="0">
                <a:latin typeface="Forte" panose="03060902040502070203" pitchFamily="66" charset="0"/>
              </a:rPr>
              <a:t>Male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Gender</a:t>
            </a:r>
            <a:r>
              <a:rPr lang="es-ES" sz="5400" dirty="0" smtClean="0">
                <a:latin typeface="Forte" panose="03060902040502070203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5400" dirty="0" err="1" smtClean="0">
                <a:latin typeface="Forte" panose="03060902040502070203" pitchFamily="66" charset="0"/>
              </a:rPr>
              <a:t>Previous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episode</a:t>
            </a:r>
            <a:r>
              <a:rPr lang="es-ES" sz="5400" dirty="0" smtClean="0">
                <a:latin typeface="Forte" panose="03060902040502070203" pitchFamily="66" charset="0"/>
              </a:rPr>
              <a:t> of Otitis Media.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5400" dirty="0" err="1" smtClean="0">
                <a:latin typeface="Forte" panose="03060902040502070203" pitchFamily="66" charset="0"/>
              </a:rPr>
              <a:t>Exposure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to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second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hand</a:t>
            </a:r>
            <a:r>
              <a:rPr lang="es-ES" sz="5400" dirty="0" smtClean="0">
                <a:latin typeface="Forte" panose="03060902040502070203" pitchFamily="66" charset="0"/>
              </a:rPr>
              <a:t> </a:t>
            </a:r>
            <a:r>
              <a:rPr lang="es-ES" sz="5400" dirty="0" err="1" smtClean="0">
                <a:latin typeface="Forte" panose="03060902040502070203" pitchFamily="66" charset="0"/>
              </a:rPr>
              <a:t>somoke</a:t>
            </a:r>
            <a:r>
              <a:rPr lang="es-ES" sz="5400" dirty="0" smtClean="0">
                <a:latin typeface="Forte" panose="03060902040502070203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043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257</TotalTime>
  <Words>253</Words>
  <Application>Microsoft Office PowerPoint</Application>
  <PresentationFormat>Panorámica</PresentationFormat>
  <Paragraphs>49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Forte</vt:lpstr>
      <vt:lpstr>Kristen ITC</vt:lpstr>
      <vt:lpstr>Wingdings</vt:lpstr>
      <vt:lpstr>Wingdings 3</vt:lpstr>
      <vt:lpstr>Ion</vt:lpstr>
      <vt:lpstr>Otitis Media</vt:lpstr>
      <vt:lpstr>Objectives:</vt:lpstr>
      <vt:lpstr>Definition</vt:lpstr>
      <vt:lpstr>Presentación de PowerPoint</vt:lpstr>
      <vt:lpstr> Nonsupurative Otitis Media</vt:lpstr>
      <vt:lpstr>Subacute Otitis Media</vt:lpstr>
      <vt:lpstr>Chronic Otitis Media</vt:lpstr>
      <vt:lpstr>Signs and symptoms</vt:lpstr>
      <vt:lpstr>Risk factors</vt:lpstr>
      <vt:lpstr>Presentación de PowerPoint</vt:lpstr>
      <vt:lpstr>Diagnosis</vt:lpstr>
      <vt:lpstr>Treatment</vt:lpstr>
      <vt:lpstr> Some  important aspects related to the ear</vt:lpstr>
      <vt:lpstr>Presentación de PowerPoint</vt:lpstr>
      <vt:lpstr>Presentación de PowerPoint</vt:lpstr>
      <vt:lpstr>Presentación de PowerPoint</vt:lpstr>
      <vt:lpstr>Excercises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Otitis Media</dc:title>
  <dc:creator>Humbe y Jessie</dc:creator>
  <cp:lastModifiedBy>FCMSAGUA</cp:lastModifiedBy>
  <cp:revision>18</cp:revision>
  <dcterms:created xsi:type="dcterms:W3CDTF">2017-11-01T10:20:17Z</dcterms:created>
  <dcterms:modified xsi:type="dcterms:W3CDTF">2023-02-07T19:54:17Z</dcterms:modified>
</cp:coreProperties>
</file>