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5" r:id="rId3"/>
    <p:sldId id="257" r:id="rId4"/>
    <p:sldId id="258" r:id="rId5"/>
    <p:sldId id="259" r:id="rId6"/>
    <p:sldId id="260" r:id="rId7"/>
    <p:sldId id="261" r:id="rId8"/>
    <p:sldId id="263" r:id="rId9"/>
    <p:sldId id="262" r:id="rId10"/>
    <p:sldId id="264" r:id="rId11"/>
    <p:sldId id="266"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8FBFD53F-50FD-4D85-916F-075AB89C6F2B}" type="datetimeFigureOut">
              <a:rPr lang="es-ES" smtClean="0"/>
              <a:t>16/04/2023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869074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FBFD53F-50FD-4D85-916F-075AB89C6F2B}" type="datetimeFigureOut">
              <a:rPr lang="es-ES" smtClean="0"/>
              <a:t>16/04/2023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27604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FBFD53F-50FD-4D85-916F-075AB89C6F2B}" type="datetimeFigureOut">
              <a:rPr lang="es-ES" smtClean="0"/>
              <a:t>16/04/2023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3B000-ED0C-41B1-A401-3DEB2FD64811}" type="slidenum">
              <a:rPr lang="es-ES" smtClean="0"/>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95091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FBFD53F-50FD-4D85-916F-075AB89C6F2B}" type="datetimeFigureOut">
              <a:rPr lang="es-ES" smtClean="0"/>
              <a:t>16/04/2023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2540712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FBFD53F-50FD-4D85-916F-075AB89C6F2B}" type="datetimeFigureOut">
              <a:rPr lang="es-ES" smtClean="0"/>
              <a:t>16/04/2023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3B000-ED0C-41B1-A401-3DEB2FD64811}"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7214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FBFD53F-50FD-4D85-916F-075AB89C6F2B}" type="datetimeFigureOut">
              <a:rPr lang="es-ES" smtClean="0"/>
              <a:t>16/04/2023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844429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FBFD53F-50FD-4D85-916F-075AB89C6F2B}" type="datetimeFigureOut">
              <a:rPr lang="es-ES" smtClean="0"/>
              <a:t>16/04/2023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3019820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FBFD53F-50FD-4D85-916F-075AB89C6F2B}" type="datetimeFigureOut">
              <a:rPr lang="es-ES" smtClean="0"/>
              <a:t>16/04/2023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3191906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FBFD53F-50FD-4D85-916F-075AB89C6F2B}" type="datetimeFigureOut">
              <a:rPr lang="es-ES" smtClean="0"/>
              <a:t>16/04/2023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1118528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8FBFD53F-50FD-4D85-916F-075AB89C6F2B}" type="datetimeFigureOut">
              <a:rPr lang="es-ES" smtClean="0"/>
              <a:t>16/04/2023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32600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FBFD53F-50FD-4D85-916F-075AB89C6F2B}" type="datetimeFigureOut">
              <a:rPr lang="es-ES" smtClean="0"/>
              <a:t>16/04/2023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7308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FBFD53F-50FD-4D85-916F-075AB89C6F2B}" type="datetimeFigureOut">
              <a:rPr lang="es-ES" smtClean="0"/>
              <a:t>16/04/2023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3980255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FBFD53F-50FD-4D85-916F-075AB89C6F2B}" type="datetimeFigureOut">
              <a:rPr lang="es-ES" smtClean="0"/>
              <a:t>16/04/2023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75861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FD53F-50FD-4D85-916F-075AB89C6F2B}" type="datetimeFigureOut">
              <a:rPr lang="es-ES" smtClean="0"/>
              <a:t>16/04/2023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320423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FBFD53F-50FD-4D85-916F-075AB89C6F2B}" type="datetimeFigureOut">
              <a:rPr lang="es-ES" smtClean="0"/>
              <a:t>16/04/2023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311403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8FBFD53F-50FD-4D85-916F-075AB89C6F2B}" type="datetimeFigureOut">
              <a:rPr lang="es-ES" smtClean="0"/>
              <a:t>16/04/2023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4D3B000-ED0C-41B1-A401-3DEB2FD64811}" type="slidenum">
              <a:rPr lang="es-ES" smtClean="0"/>
              <a:t>‹Nº›</a:t>
            </a:fld>
            <a:endParaRPr lang="es-ES"/>
          </a:p>
        </p:txBody>
      </p:sp>
    </p:spTree>
    <p:extLst>
      <p:ext uri="{BB962C8B-B14F-4D97-AF65-F5344CB8AC3E}">
        <p14:creationId xmlns:p14="http://schemas.microsoft.com/office/powerpoint/2010/main" val="1729088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BFD53F-50FD-4D85-916F-075AB89C6F2B}" type="datetimeFigureOut">
              <a:rPr lang="es-ES" smtClean="0"/>
              <a:t>16/04/2023</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4D3B000-ED0C-41B1-A401-3DEB2FD64811}" type="slidenum">
              <a:rPr lang="es-ES" smtClean="0"/>
              <a:t>‹Nº›</a:t>
            </a:fld>
            <a:endParaRPr lang="es-ES"/>
          </a:p>
        </p:txBody>
      </p:sp>
    </p:spTree>
    <p:extLst>
      <p:ext uri="{BB962C8B-B14F-4D97-AF65-F5344CB8AC3E}">
        <p14:creationId xmlns:p14="http://schemas.microsoft.com/office/powerpoint/2010/main" val="158523017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0"/>
            <a:ext cx="12192000" cy="6858000"/>
          </a:xfrm>
          <a:prstGeom prst="rect">
            <a:avLst/>
          </a:prstGeom>
        </p:spPr>
      </p:pic>
      <p:sp>
        <p:nvSpPr>
          <p:cNvPr id="2" name="Rectángulo 1"/>
          <p:cNvSpPr/>
          <p:nvPr/>
        </p:nvSpPr>
        <p:spPr>
          <a:xfrm>
            <a:off x="4142309" y="962071"/>
            <a:ext cx="3907381" cy="1323439"/>
          </a:xfrm>
          <a:prstGeom prst="rect">
            <a:avLst/>
          </a:prstGeom>
          <a:noFill/>
        </p:spPr>
        <p:txBody>
          <a:bodyPr wrap="square" lIns="91440" tIns="45720" rIns="91440" bIns="45720">
            <a:spAutoFit/>
          </a:bodyPr>
          <a:lstStyle/>
          <a:p>
            <a:pPr algn="ctr"/>
            <a:r>
              <a:rPr lang="es-ES" sz="8000" b="1" i="1" u="sng" cap="none" spc="0" dirty="0" smtClean="0">
                <a:ln w="22225">
                  <a:solidFill>
                    <a:schemeClr val="accent2"/>
                  </a:solidFill>
                  <a:prstDash val="solid"/>
                </a:ln>
                <a:solidFill>
                  <a:schemeClr val="bg1">
                    <a:lumMod val="95000"/>
                  </a:schemeClr>
                </a:solidFill>
                <a:effectLst/>
                <a:latin typeface="Algerian" panose="04020705040A02060702" pitchFamily="82" charset="0"/>
              </a:rPr>
              <a:t>TITLE</a:t>
            </a:r>
            <a:endParaRPr lang="es-ES" sz="8000" b="1" i="1" u="sng" cap="none" spc="0" dirty="0">
              <a:ln w="22225">
                <a:solidFill>
                  <a:schemeClr val="accent2"/>
                </a:solidFill>
                <a:prstDash val="solid"/>
              </a:ln>
              <a:solidFill>
                <a:schemeClr val="bg1">
                  <a:lumMod val="95000"/>
                </a:schemeClr>
              </a:solidFill>
              <a:effectLst/>
              <a:latin typeface="Algerian" panose="04020705040A02060702" pitchFamily="82" charset="0"/>
            </a:endParaRPr>
          </a:p>
        </p:txBody>
      </p:sp>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3875" y="5271043"/>
            <a:ext cx="2000262" cy="1242268"/>
          </a:xfrm>
          <a:prstGeom prst="rect">
            <a:avLst/>
          </a:prstGeom>
          <a:ln>
            <a:noFill/>
          </a:ln>
          <a:effectLst>
            <a:softEdge rad="112500"/>
          </a:effectLst>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034" y="164511"/>
            <a:ext cx="2151155" cy="1522728"/>
          </a:xfrm>
          <a:prstGeom prst="rect">
            <a:avLst/>
          </a:prstGeom>
          <a:ln>
            <a:noFill/>
          </a:ln>
          <a:effectLst>
            <a:softEdge rad="112500"/>
          </a:effectLst>
        </p:spPr>
      </p:pic>
    </p:spTree>
    <p:extLst>
      <p:ext uri="{BB962C8B-B14F-4D97-AF65-F5344CB8AC3E}">
        <p14:creationId xmlns:p14="http://schemas.microsoft.com/office/powerpoint/2010/main" val="239319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57943"/>
          </a:xfrm>
        </p:spPr>
        <p:txBody>
          <a:bodyPr>
            <a:normAutofit fontScale="90000"/>
          </a:bodyPr>
          <a:lstStyle/>
          <a:p>
            <a:pPr algn="ctr"/>
            <a:r>
              <a:rPr lang="es-ES" sz="6000" dirty="0" err="1" smtClean="0"/>
              <a:t>Conclusions</a:t>
            </a:r>
            <a:endParaRPr lang="es-ES" dirty="0"/>
          </a:p>
        </p:txBody>
      </p:sp>
      <p:sp>
        <p:nvSpPr>
          <p:cNvPr id="3" name="Marcador de contenido 2"/>
          <p:cNvSpPr>
            <a:spLocks noGrp="1"/>
          </p:cNvSpPr>
          <p:nvPr>
            <p:ph idx="1"/>
          </p:nvPr>
        </p:nvSpPr>
        <p:spPr>
          <a:xfrm>
            <a:off x="248194" y="1789612"/>
            <a:ext cx="9727960" cy="4167051"/>
          </a:xfrm>
        </p:spPr>
        <p:txBody>
          <a:bodyPr>
            <a:normAutofit/>
          </a:bodyPr>
          <a:lstStyle/>
          <a:p>
            <a:pPr marL="0" indent="0" algn="just">
              <a:buNone/>
            </a:pPr>
            <a:r>
              <a:rPr lang="en-US" sz="2400" dirty="0"/>
              <a:t>1.	Near-sightedness, also known as short-sightedness and myopia, is a condition of the eye where light focuses in front of, instead of on, the retina.</a:t>
            </a:r>
          </a:p>
          <a:p>
            <a:pPr marL="0" indent="0" algn="just">
              <a:buNone/>
            </a:pPr>
            <a:r>
              <a:rPr lang="en-US" sz="2400" dirty="0"/>
              <a:t>2.	The underlying cause is believed to be a combination of genetic and environmental factors.</a:t>
            </a:r>
          </a:p>
          <a:p>
            <a:pPr marL="0" indent="0" algn="just">
              <a:buNone/>
            </a:pPr>
            <a:r>
              <a:rPr lang="en-US" sz="2400" dirty="0"/>
              <a:t>3.	Near-sightedness can be corrected with eyeglasses, contact lenses, or surgery.</a:t>
            </a:r>
          </a:p>
          <a:p>
            <a:pPr marL="0" indent="0">
              <a:buNone/>
            </a:pPr>
            <a:endParaRPr lang="es-ES" sz="2400" dirty="0"/>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71651" y="185469"/>
            <a:ext cx="2033918" cy="1382074"/>
          </a:xfrm>
          <a:prstGeom prst="rect">
            <a:avLst/>
          </a:prstGeom>
        </p:spPr>
      </p:pic>
    </p:spTree>
    <p:extLst>
      <p:ext uri="{BB962C8B-B14F-4D97-AF65-F5344CB8AC3E}">
        <p14:creationId xmlns:p14="http://schemas.microsoft.com/office/powerpoint/2010/main" val="1590988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U" dirty="0" smtClean="0"/>
              <a:t>Exercises</a:t>
            </a:r>
            <a:endParaRPr lang="es-ES" dirty="0"/>
          </a:p>
        </p:txBody>
      </p:sp>
      <p:sp>
        <p:nvSpPr>
          <p:cNvPr id="3" name="Marcador de contenido 2"/>
          <p:cNvSpPr>
            <a:spLocks noGrp="1"/>
          </p:cNvSpPr>
          <p:nvPr>
            <p:ph idx="1"/>
          </p:nvPr>
        </p:nvSpPr>
        <p:spPr/>
        <p:txBody>
          <a:bodyPr/>
          <a:lstStyle/>
          <a:p>
            <a:r>
              <a:rPr lang="es-CU" dirty="0" smtClean="0"/>
              <a:t>Write about a case of a real patient having Myopia</a:t>
            </a:r>
            <a:endParaRPr lang="es-ES" dirty="0"/>
          </a:p>
        </p:txBody>
      </p:sp>
    </p:spTree>
    <p:extLst>
      <p:ext uri="{BB962C8B-B14F-4D97-AF65-F5344CB8AC3E}">
        <p14:creationId xmlns:p14="http://schemas.microsoft.com/office/powerpoint/2010/main" val="148573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U" dirty="0" smtClean="0"/>
              <a:t>Objectives</a:t>
            </a:r>
            <a:br>
              <a:rPr lang="es-CU" dirty="0" smtClean="0"/>
            </a:br>
            <a:endParaRPr lang="es-ES" dirty="0"/>
          </a:p>
        </p:txBody>
      </p:sp>
      <p:sp>
        <p:nvSpPr>
          <p:cNvPr id="3" name="Marcador de contenido 2"/>
          <p:cNvSpPr>
            <a:spLocks noGrp="1"/>
          </p:cNvSpPr>
          <p:nvPr>
            <p:ph idx="1"/>
          </p:nvPr>
        </p:nvSpPr>
        <p:spPr/>
        <p:txBody>
          <a:bodyPr/>
          <a:lstStyle/>
          <a:p>
            <a:r>
              <a:rPr lang="es-CU" dirty="0" smtClean="0"/>
              <a:t>To describe Myopia</a:t>
            </a:r>
            <a:endParaRPr lang="es-ES" dirty="0"/>
          </a:p>
        </p:txBody>
      </p:sp>
    </p:spTree>
    <p:extLst>
      <p:ext uri="{BB962C8B-B14F-4D97-AF65-F5344CB8AC3E}">
        <p14:creationId xmlns:p14="http://schemas.microsoft.com/office/powerpoint/2010/main" val="595910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57943"/>
          </a:xfrm>
        </p:spPr>
        <p:txBody>
          <a:bodyPr>
            <a:normAutofit fontScale="90000"/>
          </a:bodyPr>
          <a:lstStyle/>
          <a:p>
            <a:pPr algn="ctr"/>
            <a:r>
              <a:rPr lang="en-US" sz="6000" dirty="0"/>
              <a:t>Introduction</a:t>
            </a:r>
            <a:r>
              <a:rPr lang="es-ES" dirty="0"/>
              <a:t/>
            </a:r>
            <a:br>
              <a:rPr lang="es-ES" dirty="0"/>
            </a:br>
            <a:endParaRPr lang="es-ES" dirty="0"/>
          </a:p>
        </p:txBody>
      </p:sp>
      <p:sp>
        <p:nvSpPr>
          <p:cNvPr id="3" name="Marcador de contenido 2"/>
          <p:cNvSpPr>
            <a:spLocks noGrp="1"/>
          </p:cNvSpPr>
          <p:nvPr>
            <p:ph idx="1"/>
          </p:nvPr>
        </p:nvSpPr>
        <p:spPr>
          <a:xfrm>
            <a:off x="339634" y="1567543"/>
            <a:ext cx="9640389" cy="4462280"/>
          </a:xfrm>
        </p:spPr>
        <p:txBody>
          <a:bodyPr>
            <a:normAutofit/>
          </a:bodyPr>
          <a:lstStyle/>
          <a:p>
            <a:pPr marL="0" indent="0" algn="just">
              <a:buNone/>
            </a:pPr>
            <a:r>
              <a:rPr lang="es-ES" sz="2400" dirty="0" err="1"/>
              <a:t>Nearsightedness</a:t>
            </a:r>
            <a:r>
              <a:rPr lang="es-ES" sz="2400" dirty="0"/>
              <a:t>, </a:t>
            </a:r>
            <a:r>
              <a:rPr lang="es-ES" sz="2400" dirty="0" err="1"/>
              <a:t>or</a:t>
            </a:r>
            <a:r>
              <a:rPr lang="es-ES" sz="2400" dirty="0"/>
              <a:t> </a:t>
            </a:r>
            <a:r>
              <a:rPr lang="es-ES" sz="2400" dirty="0" err="1"/>
              <a:t>myopia</a:t>
            </a:r>
            <a:r>
              <a:rPr lang="es-ES" sz="2400" dirty="0"/>
              <a:t>, as </a:t>
            </a:r>
            <a:r>
              <a:rPr lang="es-ES" sz="2400" dirty="0" err="1"/>
              <a:t>it</a:t>
            </a:r>
            <a:r>
              <a:rPr lang="es-ES" sz="2400" dirty="0"/>
              <a:t> </a:t>
            </a:r>
            <a:r>
              <a:rPr lang="es-ES" sz="2400" dirty="0" err="1"/>
              <a:t>is</a:t>
            </a:r>
            <a:r>
              <a:rPr lang="es-ES" sz="2400" dirty="0"/>
              <a:t> </a:t>
            </a:r>
            <a:r>
              <a:rPr lang="es-ES" sz="2400" dirty="0" err="1"/>
              <a:t>medically</a:t>
            </a:r>
            <a:r>
              <a:rPr lang="es-ES" sz="2400" dirty="0"/>
              <a:t> </a:t>
            </a:r>
            <a:r>
              <a:rPr lang="es-ES" sz="2400" dirty="0" err="1"/>
              <a:t>termed</a:t>
            </a:r>
            <a:r>
              <a:rPr lang="es-ES" sz="2400" dirty="0"/>
              <a:t>, </a:t>
            </a:r>
            <a:r>
              <a:rPr lang="es-ES" sz="2400" dirty="0" err="1"/>
              <a:t>is</a:t>
            </a:r>
            <a:r>
              <a:rPr lang="es-ES" sz="2400" dirty="0"/>
              <a:t> a </a:t>
            </a:r>
            <a:r>
              <a:rPr lang="es-ES" sz="2400" dirty="0" err="1"/>
              <a:t>vision</a:t>
            </a:r>
            <a:r>
              <a:rPr lang="es-ES" sz="2400" dirty="0"/>
              <a:t> </a:t>
            </a:r>
            <a:r>
              <a:rPr lang="es-ES" sz="2400" dirty="0" err="1"/>
              <a:t>condition</a:t>
            </a:r>
            <a:r>
              <a:rPr lang="es-ES" sz="2400" dirty="0"/>
              <a:t> in </a:t>
            </a:r>
            <a:r>
              <a:rPr lang="es-ES" sz="2400" dirty="0" err="1"/>
              <a:t>which</a:t>
            </a:r>
            <a:r>
              <a:rPr lang="es-ES" sz="2400" dirty="0"/>
              <a:t> </a:t>
            </a:r>
            <a:r>
              <a:rPr lang="es-ES" sz="2400" dirty="0" err="1"/>
              <a:t>people</a:t>
            </a:r>
            <a:r>
              <a:rPr lang="es-ES" sz="2400" dirty="0"/>
              <a:t> can </a:t>
            </a:r>
            <a:r>
              <a:rPr lang="es-ES" sz="2400" dirty="0" err="1"/>
              <a:t>see</a:t>
            </a:r>
            <a:r>
              <a:rPr lang="es-ES" sz="2400" dirty="0"/>
              <a:t> </a:t>
            </a:r>
            <a:r>
              <a:rPr lang="es-ES" sz="2400" dirty="0" err="1"/>
              <a:t>close</a:t>
            </a:r>
            <a:r>
              <a:rPr lang="es-ES" sz="2400" dirty="0"/>
              <a:t> </a:t>
            </a:r>
            <a:r>
              <a:rPr lang="es-ES" sz="2400" dirty="0" err="1"/>
              <a:t>objects</a:t>
            </a:r>
            <a:r>
              <a:rPr lang="es-ES" sz="2400" dirty="0"/>
              <a:t> </a:t>
            </a:r>
            <a:r>
              <a:rPr lang="es-ES" sz="2400" dirty="0" err="1"/>
              <a:t>clearly</a:t>
            </a:r>
            <a:r>
              <a:rPr lang="es-ES" sz="2400" dirty="0"/>
              <a:t>, </a:t>
            </a:r>
            <a:r>
              <a:rPr lang="es-ES" sz="2400" dirty="0" err="1"/>
              <a:t>but</a:t>
            </a:r>
            <a:r>
              <a:rPr lang="es-ES" sz="2400" dirty="0"/>
              <a:t> </a:t>
            </a:r>
            <a:r>
              <a:rPr lang="es-ES" sz="2400" dirty="0" err="1"/>
              <a:t>objects</a:t>
            </a:r>
            <a:r>
              <a:rPr lang="es-ES" sz="2400" dirty="0"/>
              <a:t> </a:t>
            </a:r>
            <a:r>
              <a:rPr lang="es-ES" sz="2400" dirty="0" err="1"/>
              <a:t>farther</a:t>
            </a:r>
            <a:r>
              <a:rPr lang="es-ES" sz="2400" dirty="0"/>
              <a:t> </a:t>
            </a:r>
            <a:r>
              <a:rPr lang="es-ES" sz="2400" dirty="0" err="1"/>
              <a:t>away</a:t>
            </a:r>
            <a:r>
              <a:rPr lang="es-ES" sz="2400" dirty="0"/>
              <a:t> </a:t>
            </a:r>
            <a:r>
              <a:rPr lang="es-ES" sz="2400" dirty="0" err="1"/>
              <a:t>appear</a:t>
            </a:r>
            <a:r>
              <a:rPr lang="es-ES" sz="2400" dirty="0"/>
              <a:t> </a:t>
            </a:r>
            <a:r>
              <a:rPr lang="es-ES" sz="2400" dirty="0" err="1"/>
              <a:t>blurred</a:t>
            </a:r>
            <a:r>
              <a:rPr lang="es-ES" sz="2400" dirty="0"/>
              <a:t>. </a:t>
            </a:r>
            <a:endParaRPr lang="es-ES" sz="2400" dirty="0" smtClean="0"/>
          </a:p>
          <a:p>
            <a:pPr marL="0" indent="0" algn="just">
              <a:buNone/>
            </a:pPr>
            <a:r>
              <a:rPr lang="es-ES" sz="2400" dirty="0" err="1"/>
              <a:t>The</a:t>
            </a:r>
            <a:r>
              <a:rPr lang="es-ES" sz="2400" dirty="0"/>
              <a:t> </a:t>
            </a:r>
            <a:r>
              <a:rPr lang="es-ES" sz="2400" dirty="0" err="1"/>
              <a:t>difference</a:t>
            </a:r>
            <a:r>
              <a:rPr lang="es-ES" sz="2400" dirty="0"/>
              <a:t> </a:t>
            </a:r>
            <a:r>
              <a:rPr lang="es-ES" sz="2400" dirty="0" err="1"/>
              <a:t>between</a:t>
            </a:r>
            <a:r>
              <a:rPr lang="es-ES" sz="2400" dirty="0"/>
              <a:t> </a:t>
            </a:r>
            <a:r>
              <a:rPr lang="es-ES" sz="2400" dirty="0" err="1"/>
              <a:t>the</a:t>
            </a:r>
            <a:r>
              <a:rPr lang="es-ES" sz="2400" dirty="0"/>
              <a:t> </a:t>
            </a:r>
            <a:r>
              <a:rPr lang="es-ES" sz="2400" dirty="0" err="1"/>
              <a:t>near-sighted</a:t>
            </a:r>
            <a:r>
              <a:rPr lang="es-ES" sz="2400" dirty="0"/>
              <a:t> and </a:t>
            </a:r>
            <a:r>
              <a:rPr lang="es-ES" sz="2400" dirty="0" err="1"/>
              <a:t>far-sighted</a:t>
            </a:r>
            <a:r>
              <a:rPr lang="es-ES" sz="2400" dirty="0"/>
              <a:t> </a:t>
            </a:r>
            <a:r>
              <a:rPr lang="es-ES" sz="2400" dirty="0" err="1"/>
              <a:t>people</a:t>
            </a:r>
            <a:r>
              <a:rPr lang="es-ES" sz="2400" dirty="0"/>
              <a:t> </a:t>
            </a:r>
            <a:r>
              <a:rPr lang="es-ES" sz="2400" dirty="0" err="1"/>
              <a:t>was</a:t>
            </a:r>
            <a:r>
              <a:rPr lang="es-ES" sz="2400" dirty="0"/>
              <a:t> </a:t>
            </a:r>
            <a:r>
              <a:rPr lang="es-ES" sz="2400" dirty="0" err="1"/>
              <a:t>noted</a:t>
            </a:r>
            <a:r>
              <a:rPr lang="es-ES" sz="2400" dirty="0"/>
              <a:t> </a:t>
            </a:r>
            <a:r>
              <a:rPr lang="es-ES" sz="2400" dirty="0" err="1"/>
              <a:t>already</a:t>
            </a:r>
            <a:r>
              <a:rPr lang="es-ES" sz="2400" dirty="0"/>
              <a:t> </a:t>
            </a:r>
            <a:r>
              <a:rPr lang="es-ES" sz="2400" dirty="0" err="1"/>
              <a:t>by</a:t>
            </a:r>
            <a:r>
              <a:rPr lang="es-ES" sz="2400" dirty="0"/>
              <a:t> </a:t>
            </a:r>
            <a:r>
              <a:rPr lang="es-ES" sz="2400" dirty="0" err="1"/>
              <a:t>Aristotle</a:t>
            </a:r>
            <a:r>
              <a:rPr lang="es-ES" sz="2400" dirty="0"/>
              <a:t>. </a:t>
            </a:r>
            <a:r>
              <a:rPr lang="es-ES" sz="2400" dirty="0" err="1"/>
              <a:t>Graeco-Roman</a:t>
            </a:r>
            <a:r>
              <a:rPr lang="es-ES" sz="2400" dirty="0"/>
              <a:t> </a:t>
            </a:r>
            <a:r>
              <a:rPr lang="es-ES" sz="2400" dirty="0" err="1"/>
              <a:t>physician</a:t>
            </a:r>
            <a:r>
              <a:rPr lang="es-ES" sz="2400" dirty="0"/>
              <a:t> </a:t>
            </a:r>
            <a:r>
              <a:rPr lang="es-ES" sz="2400" dirty="0" err="1"/>
              <a:t>Galen</a:t>
            </a:r>
            <a:r>
              <a:rPr lang="es-ES" sz="2400" dirty="0"/>
              <a:t> </a:t>
            </a:r>
            <a:r>
              <a:rPr lang="es-ES" sz="2400" dirty="0" err="1"/>
              <a:t>first</a:t>
            </a:r>
            <a:r>
              <a:rPr lang="es-ES" sz="2400" dirty="0"/>
              <a:t> </a:t>
            </a:r>
            <a:r>
              <a:rPr lang="es-ES" sz="2400" dirty="0" err="1"/>
              <a:t>used</a:t>
            </a:r>
            <a:r>
              <a:rPr lang="es-ES" sz="2400" dirty="0"/>
              <a:t> </a:t>
            </a:r>
            <a:r>
              <a:rPr lang="es-ES" sz="2400" dirty="0" err="1"/>
              <a:t>the</a:t>
            </a:r>
            <a:r>
              <a:rPr lang="es-ES" sz="2400" dirty="0"/>
              <a:t> </a:t>
            </a:r>
            <a:r>
              <a:rPr lang="es-ES" sz="2400" dirty="0" err="1"/>
              <a:t>term</a:t>
            </a:r>
            <a:r>
              <a:rPr lang="es-ES" sz="2400" dirty="0"/>
              <a:t> "</a:t>
            </a:r>
            <a:r>
              <a:rPr lang="es-ES" sz="2400" dirty="0" err="1"/>
              <a:t>myopia</a:t>
            </a:r>
            <a:r>
              <a:rPr lang="es-ES" sz="2400" dirty="0"/>
              <a:t>" </a:t>
            </a:r>
            <a:r>
              <a:rPr lang="es-ES" sz="2400" dirty="0" err="1"/>
              <a:t>for</a:t>
            </a:r>
            <a:r>
              <a:rPr lang="es-ES" sz="2400" dirty="0"/>
              <a:t> </a:t>
            </a:r>
            <a:r>
              <a:rPr lang="es-ES" sz="2400" dirty="0" err="1"/>
              <a:t>near-sightedness</a:t>
            </a:r>
            <a:r>
              <a:rPr lang="es-ES" sz="2400" dirty="0"/>
              <a:t>. Johannes Kepler in </a:t>
            </a:r>
            <a:r>
              <a:rPr lang="es-ES" sz="2400" dirty="0" err="1"/>
              <a:t>his</a:t>
            </a:r>
            <a:r>
              <a:rPr lang="es-ES" sz="2400" dirty="0"/>
              <a:t> </a:t>
            </a:r>
            <a:r>
              <a:rPr lang="es-ES" sz="2400" dirty="0" err="1"/>
              <a:t>Clarification</a:t>
            </a:r>
            <a:r>
              <a:rPr lang="es-ES" sz="2400" dirty="0"/>
              <a:t> of </a:t>
            </a:r>
            <a:r>
              <a:rPr lang="es-ES" sz="2400" dirty="0" err="1"/>
              <a:t>Ophthalmic</a:t>
            </a:r>
            <a:r>
              <a:rPr lang="es-ES" sz="2400" dirty="0"/>
              <a:t> </a:t>
            </a:r>
            <a:r>
              <a:rPr lang="es-ES" sz="2400" dirty="0" err="1"/>
              <a:t>Dioptrics</a:t>
            </a:r>
            <a:r>
              <a:rPr lang="es-ES" sz="2400" dirty="0"/>
              <a:t> (1604) </a:t>
            </a:r>
            <a:r>
              <a:rPr lang="es-ES" sz="2400" dirty="0" err="1"/>
              <a:t>first</a:t>
            </a:r>
            <a:r>
              <a:rPr lang="es-ES" sz="2400" dirty="0"/>
              <a:t> </a:t>
            </a:r>
            <a:r>
              <a:rPr lang="es-ES" sz="2400" dirty="0" err="1"/>
              <a:t>demonstrated</a:t>
            </a:r>
            <a:r>
              <a:rPr lang="es-ES" sz="2400" dirty="0"/>
              <a:t> </a:t>
            </a:r>
            <a:r>
              <a:rPr lang="es-ES" sz="2400" dirty="0" err="1"/>
              <a:t>that</a:t>
            </a:r>
            <a:r>
              <a:rPr lang="es-ES" sz="2400" dirty="0"/>
              <a:t> </a:t>
            </a:r>
            <a:r>
              <a:rPr lang="es-ES" sz="2400" dirty="0" err="1"/>
              <a:t>near-sightedness</a:t>
            </a:r>
            <a:r>
              <a:rPr lang="es-ES" sz="2400" dirty="0"/>
              <a:t> </a:t>
            </a:r>
            <a:r>
              <a:rPr lang="es-ES" sz="2400" dirty="0" err="1"/>
              <a:t>was</a:t>
            </a:r>
            <a:r>
              <a:rPr lang="es-ES" sz="2400" dirty="0"/>
              <a:t> </a:t>
            </a:r>
            <a:r>
              <a:rPr lang="es-ES" sz="2400" dirty="0" err="1"/>
              <a:t>due</a:t>
            </a:r>
            <a:r>
              <a:rPr lang="es-ES" sz="2400" dirty="0"/>
              <a:t> to </a:t>
            </a:r>
            <a:r>
              <a:rPr lang="es-ES" sz="2400" dirty="0" err="1"/>
              <a:t>the</a:t>
            </a:r>
            <a:r>
              <a:rPr lang="es-ES" sz="2400" dirty="0"/>
              <a:t> </a:t>
            </a:r>
            <a:r>
              <a:rPr lang="es-ES" sz="2400" dirty="0" err="1"/>
              <a:t>incident</a:t>
            </a:r>
            <a:r>
              <a:rPr lang="es-ES" sz="2400" dirty="0"/>
              <a:t> light </a:t>
            </a:r>
            <a:r>
              <a:rPr lang="es-ES" sz="2400" dirty="0" err="1"/>
              <a:t>focusing</a:t>
            </a:r>
            <a:r>
              <a:rPr lang="es-ES" sz="2400" dirty="0"/>
              <a:t> in </a:t>
            </a:r>
            <a:r>
              <a:rPr lang="es-ES" sz="2400" dirty="0" err="1"/>
              <a:t>front</a:t>
            </a:r>
            <a:r>
              <a:rPr lang="es-ES" sz="2400" dirty="0"/>
              <a:t> of </a:t>
            </a:r>
            <a:r>
              <a:rPr lang="es-ES" sz="2400" dirty="0" err="1"/>
              <a:t>the</a:t>
            </a:r>
            <a:r>
              <a:rPr lang="es-ES" sz="2400" dirty="0"/>
              <a:t> retina. Kepler </a:t>
            </a:r>
            <a:r>
              <a:rPr lang="es-ES" sz="2400" dirty="0" err="1"/>
              <a:t>also</a:t>
            </a:r>
            <a:r>
              <a:rPr lang="es-ES" sz="2400" dirty="0"/>
              <a:t> </a:t>
            </a:r>
            <a:r>
              <a:rPr lang="es-ES" sz="2400" dirty="0" err="1"/>
              <a:t>showed</a:t>
            </a:r>
            <a:r>
              <a:rPr lang="es-ES" sz="2400" dirty="0"/>
              <a:t> </a:t>
            </a:r>
            <a:r>
              <a:rPr lang="es-ES" sz="2400" dirty="0" err="1"/>
              <a:t>that</a:t>
            </a:r>
            <a:r>
              <a:rPr lang="es-ES" sz="2400" dirty="0"/>
              <a:t> </a:t>
            </a:r>
            <a:r>
              <a:rPr lang="es-ES" sz="2400" dirty="0" err="1"/>
              <a:t>near-sightedness</a:t>
            </a:r>
            <a:r>
              <a:rPr lang="es-ES" sz="2400" dirty="0"/>
              <a:t> </a:t>
            </a:r>
            <a:r>
              <a:rPr lang="es-ES" sz="2400" dirty="0" err="1"/>
              <a:t>could</a:t>
            </a:r>
            <a:r>
              <a:rPr lang="es-ES" sz="2400" dirty="0"/>
              <a:t> be </a:t>
            </a:r>
            <a:r>
              <a:rPr lang="es-ES" sz="2400" dirty="0" err="1"/>
              <a:t>corrected</a:t>
            </a:r>
            <a:r>
              <a:rPr lang="es-ES" sz="2400" dirty="0"/>
              <a:t> </a:t>
            </a:r>
            <a:r>
              <a:rPr lang="es-ES" sz="2400" dirty="0" err="1"/>
              <a:t>by</a:t>
            </a:r>
            <a:r>
              <a:rPr lang="es-ES" sz="2400" dirty="0"/>
              <a:t> </a:t>
            </a:r>
            <a:r>
              <a:rPr lang="es-ES" sz="2400" dirty="0" err="1"/>
              <a:t>concave</a:t>
            </a:r>
            <a:r>
              <a:rPr lang="es-ES" sz="2400" dirty="0"/>
              <a:t> </a:t>
            </a:r>
            <a:r>
              <a:rPr lang="es-ES" sz="2400" dirty="0" err="1"/>
              <a:t>lenses</a:t>
            </a:r>
            <a:r>
              <a:rPr lang="es-ES" sz="2400" dirty="0"/>
              <a:t>. </a:t>
            </a:r>
            <a:endParaRPr lang="es-ES" sz="2000" dirty="0" smtClean="0"/>
          </a:p>
          <a:p>
            <a:pPr marL="0" indent="0">
              <a:buNone/>
            </a:pPr>
            <a:endParaRPr lang="es-ES" sz="2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5966" y="157524"/>
            <a:ext cx="1905000" cy="1590675"/>
          </a:xfrm>
          <a:prstGeom prst="rect">
            <a:avLst/>
          </a:prstGeom>
          <a:ln>
            <a:noFill/>
          </a:ln>
          <a:effectLst>
            <a:softEdge rad="112500"/>
          </a:effectLst>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5966" y="1949399"/>
            <a:ext cx="1905000" cy="1590675"/>
          </a:xfrm>
          <a:prstGeom prst="rect">
            <a:avLst/>
          </a:prstGeom>
          <a:ln>
            <a:noFill/>
          </a:ln>
          <a:effectLst>
            <a:softEdge rad="112500"/>
          </a:effectLst>
        </p:spPr>
      </p:pic>
    </p:spTree>
    <p:extLst>
      <p:ext uri="{BB962C8B-B14F-4D97-AF65-F5344CB8AC3E}">
        <p14:creationId xmlns:p14="http://schemas.microsoft.com/office/powerpoint/2010/main" val="2223749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57943"/>
          </a:xfrm>
        </p:spPr>
        <p:txBody>
          <a:bodyPr>
            <a:normAutofit fontScale="90000"/>
          </a:bodyPr>
          <a:lstStyle/>
          <a:p>
            <a:pPr algn="ctr"/>
            <a:r>
              <a:rPr lang="en-US" sz="6000" dirty="0"/>
              <a:t>Introduction</a:t>
            </a:r>
            <a:r>
              <a:rPr lang="es-ES" dirty="0"/>
              <a:t/>
            </a:r>
            <a:br>
              <a:rPr lang="es-ES" dirty="0"/>
            </a:br>
            <a:endParaRPr lang="es-ES" dirty="0"/>
          </a:p>
        </p:txBody>
      </p:sp>
      <p:sp>
        <p:nvSpPr>
          <p:cNvPr id="3" name="Marcador de contenido 2"/>
          <p:cNvSpPr>
            <a:spLocks noGrp="1"/>
          </p:cNvSpPr>
          <p:nvPr>
            <p:ph idx="1"/>
          </p:nvPr>
        </p:nvSpPr>
        <p:spPr>
          <a:xfrm>
            <a:off x="677334" y="1907176"/>
            <a:ext cx="9000309" cy="3762103"/>
          </a:xfrm>
        </p:spPr>
        <p:txBody>
          <a:bodyPr>
            <a:normAutofit lnSpcReduction="10000"/>
          </a:bodyPr>
          <a:lstStyle/>
          <a:p>
            <a:pPr marL="0" indent="0" algn="just">
              <a:buNone/>
            </a:pPr>
            <a:r>
              <a:rPr lang="es-ES" sz="2600" dirty="0" err="1"/>
              <a:t>Myopia</a:t>
            </a:r>
            <a:r>
              <a:rPr lang="es-ES" sz="2600" dirty="0"/>
              <a:t> </a:t>
            </a:r>
            <a:r>
              <a:rPr lang="es-ES" sz="2600" dirty="0" err="1"/>
              <a:t>is</a:t>
            </a:r>
            <a:r>
              <a:rPr lang="es-ES" sz="2600" dirty="0"/>
              <a:t> </a:t>
            </a:r>
            <a:r>
              <a:rPr lang="es-ES" sz="2600" dirty="0" err="1"/>
              <a:t>the</a:t>
            </a:r>
            <a:r>
              <a:rPr lang="es-ES" sz="2600" dirty="0"/>
              <a:t> </a:t>
            </a:r>
            <a:r>
              <a:rPr lang="es-ES" sz="2600" dirty="0" err="1"/>
              <a:t>most</a:t>
            </a:r>
            <a:r>
              <a:rPr lang="es-ES" sz="2600" dirty="0"/>
              <a:t> </a:t>
            </a:r>
            <a:r>
              <a:rPr lang="es-ES" sz="2600" dirty="0" err="1"/>
              <a:t>common</a:t>
            </a:r>
            <a:r>
              <a:rPr lang="es-ES" sz="2600" dirty="0"/>
              <a:t> </a:t>
            </a:r>
            <a:r>
              <a:rPr lang="es-ES" sz="2600" dirty="0" err="1"/>
              <a:t>eye</a:t>
            </a:r>
            <a:r>
              <a:rPr lang="es-ES" sz="2600" dirty="0"/>
              <a:t> </a:t>
            </a:r>
            <a:r>
              <a:rPr lang="es-ES" sz="2600" dirty="0" err="1"/>
              <a:t>problem</a:t>
            </a:r>
            <a:r>
              <a:rPr lang="es-ES" sz="2600" dirty="0"/>
              <a:t> and </a:t>
            </a:r>
            <a:r>
              <a:rPr lang="es-ES" sz="2600" dirty="0" err="1"/>
              <a:t>is</a:t>
            </a:r>
            <a:r>
              <a:rPr lang="es-ES" sz="2600" dirty="0"/>
              <a:t> </a:t>
            </a:r>
            <a:r>
              <a:rPr lang="es-ES" sz="2600" dirty="0" err="1"/>
              <a:t>estimated</a:t>
            </a:r>
            <a:r>
              <a:rPr lang="es-ES" sz="2600" dirty="0"/>
              <a:t> to </a:t>
            </a:r>
            <a:r>
              <a:rPr lang="es-ES" sz="2600" dirty="0" err="1"/>
              <a:t>affect</a:t>
            </a:r>
            <a:r>
              <a:rPr lang="es-ES" sz="2600" dirty="0"/>
              <a:t> 1.5 </a:t>
            </a:r>
            <a:r>
              <a:rPr lang="es-ES" sz="2600" dirty="0" err="1"/>
              <a:t>billion</a:t>
            </a:r>
            <a:r>
              <a:rPr lang="es-ES" sz="2600" dirty="0"/>
              <a:t> </a:t>
            </a:r>
            <a:r>
              <a:rPr lang="es-ES" sz="2600" dirty="0" err="1"/>
              <a:t>people</a:t>
            </a:r>
            <a:r>
              <a:rPr lang="es-ES" sz="2600" dirty="0"/>
              <a:t> (22% of </a:t>
            </a:r>
            <a:r>
              <a:rPr lang="es-ES" sz="2600" dirty="0" err="1"/>
              <a:t>the</a:t>
            </a:r>
            <a:r>
              <a:rPr lang="es-ES" sz="2600" dirty="0"/>
              <a:t> </a:t>
            </a:r>
            <a:r>
              <a:rPr lang="es-ES" sz="2600" dirty="0" err="1"/>
              <a:t>population</a:t>
            </a:r>
            <a:r>
              <a:rPr lang="es-ES" sz="2600" dirty="0"/>
              <a:t>). </a:t>
            </a:r>
            <a:r>
              <a:rPr lang="es-ES" sz="2600" dirty="0" err="1"/>
              <a:t>Rates</a:t>
            </a:r>
            <a:r>
              <a:rPr lang="es-ES" sz="2600" dirty="0"/>
              <a:t> </a:t>
            </a:r>
            <a:r>
              <a:rPr lang="es-ES" sz="2600" dirty="0" err="1"/>
              <a:t>vary</a:t>
            </a:r>
            <a:r>
              <a:rPr lang="es-ES" sz="2600" dirty="0"/>
              <a:t> </a:t>
            </a:r>
            <a:r>
              <a:rPr lang="es-ES" sz="2600" dirty="0" err="1"/>
              <a:t>significantly</a:t>
            </a:r>
            <a:r>
              <a:rPr lang="es-ES" sz="2600" dirty="0"/>
              <a:t> in </a:t>
            </a:r>
            <a:r>
              <a:rPr lang="es-ES" sz="2600" dirty="0" err="1"/>
              <a:t>different</a:t>
            </a:r>
            <a:r>
              <a:rPr lang="es-ES" sz="2600" dirty="0"/>
              <a:t> </a:t>
            </a:r>
            <a:r>
              <a:rPr lang="es-ES" sz="2600" dirty="0" err="1"/>
              <a:t>areas</a:t>
            </a:r>
            <a:r>
              <a:rPr lang="es-ES" sz="2600" dirty="0"/>
              <a:t> of </a:t>
            </a:r>
            <a:r>
              <a:rPr lang="es-ES" sz="2600" dirty="0" err="1"/>
              <a:t>the</a:t>
            </a:r>
            <a:r>
              <a:rPr lang="es-ES" sz="2600" dirty="0"/>
              <a:t> </a:t>
            </a:r>
            <a:r>
              <a:rPr lang="es-ES" sz="2600" dirty="0" err="1"/>
              <a:t>world</a:t>
            </a:r>
            <a:r>
              <a:rPr lang="es-ES" sz="2600" dirty="0"/>
              <a:t>. </a:t>
            </a:r>
            <a:r>
              <a:rPr lang="es-ES" sz="2600" dirty="0" err="1"/>
              <a:t>Rates</a:t>
            </a:r>
            <a:r>
              <a:rPr lang="es-ES" sz="2600" dirty="0"/>
              <a:t> </a:t>
            </a:r>
            <a:r>
              <a:rPr lang="es-ES" sz="2600" dirty="0" err="1"/>
              <a:t>among</a:t>
            </a:r>
            <a:r>
              <a:rPr lang="es-ES" sz="2600" dirty="0"/>
              <a:t> </a:t>
            </a:r>
            <a:r>
              <a:rPr lang="es-ES" sz="2600" dirty="0" err="1"/>
              <a:t>adults</a:t>
            </a:r>
            <a:r>
              <a:rPr lang="es-ES" sz="2600" dirty="0"/>
              <a:t> are </a:t>
            </a:r>
            <a:r>
              <a:rPr lang="es-ES" sz="2600" dirty="0" err="1"/>
              <a:t>between</a:t>
            </a:r>
            <a:r>
              <a:rPr lang="es-ES" sz="2600" dirty="0"/>
              <a:t> 15 and 49%. </a:t>
            </a:r>
            <a:r>
              <a:rPr lang="es-ES" sz="2600" dirty="0" err="1"/>
              <a:t>Rates</a:t>
            </a:r>
            <a:r>
              <a:rPr lang="es-ES" sz="2600" dirty="0"/>
              <a:t> are similar in males and </a:t>
            </a:r>
            <a:r>
              <a:rPr lang="es-ES" sz="2600" dirty="0" err="1" smtClean="0"/>
              <a:t>females</a:t>
            </a:r>
            <a:r>
              <a:rPr lang="es-ES" sz="2600" dirty="0" smtClean="0"/>
              <a:t>. </a:t>
            </a:r>
            <a:r>
              <a:rPr lang="es-ES" sz="2600" dirty="0" err="1"/>
              <a:t>Generally</a:t>
            </a:r>
            <a:r>
              <a:rPr lang="es-ES" sz="2600" dirty="0"/>
              <a:t>, </a:t>
            </a:r>
            <a:r>
              <a:rPr lang="es-ES" sz="2600" dirty="0" err="1"/>
              <a:t>myopia</a:t>
            </a:r>
            <a:r>
              <a:rPr lang="es-ES" sz="2600" dirty="0"/>
              <a:t> </a:t>
            </a:r>
            <a:r>
              <a:rPr lang="es-ES" sz="2600" dirty="0" err="1"/>
              <a:t>first</a:t>
            </a:r>
            <a:r>
              <a:rPr lang="es-ES" sz="2600" dirty="0"/>
              <a:t> </a:t>
            </a:r>
            <a:r>
              <a:rPr lang="es-ES" sz="2600" dirty="0" err="1"/>
              <a:t>occurs</a:t>
            </a:r>
            <a:r>
              <a:rPr lang="es-ES" sz="2600" dirty="0"/>
              <a:t> in </a:t>
            </a:r>
            <a:r>
              <a:rPr lang="es-ES" sz="2600" dirty="0" err="1"/>
              <a:t>school-age</a:t>
            </a:r>
            <a:r>
              <a:rPr lang="es-ES" sz="2600" dirty="0"/>
              <a:t> </a:t>
            </a:r>
            <a:r>
              <a:rPr lang="es-ES" sz="2600" dirty="0" err="1"/>
              <a:t>children</a:t>
            </a:r>
            <a:r>
              <a:rPr lang="es-ES" sz="2600" dirty="0"/>
              <a:t>. </a:t>
            </a:r>
            <a:r>
              <a:rPr lang="es-ES" sz="2600" dirty="0" err="1"/>
              <a:t>Because</a:t>
            </a:r>
            <a:r>
              <a:rPr lang="es-ES" sz="2600" dirty="0"/>
              <a:t> </a:t>
            </a:r>
            <a:r>
              <a:rPr lang="es-ES" sz="2600" dirty="0" err="1"/>
              <a:t>the</a:t>
            </a:r>
            <a:r>
              <a:rPr lang="es-ES" sz="2600" dirty="0"/>
              <a:t> </a:t>
            </a:r>
            <a:r>
              <a:rPr lang="es-ES" sz="2600" dirty="0" err="1"/>
              <a:t>eye</a:t>
            </a:r>
            <a:r>
              <a:rPr lang="es-ES" sz="2600" dirty="0"/>
              <a:t> </a:t>
            </a:r>
            <a:r>
              <a:rPr lang="es-ES" sz="2600" dirty="0" err="1"/>
              <a:t>continues</a:t>
            </a:r>
            <a:r>
              <a:rPr lang="es-ES" sz="2600" dirty="0"/>
              <a:t> to </a:t>
            </a:r>
            <a:r>
              <a:rPr lang="es-ES" sz="2600" dirty="0" err="1"/>
              <a:t>grow</a:t>
            </a:r>
            <a:r>
              <a:rPr lang="es-ES" sz="2600" dirty="0"/>
              <a:t> </a:t>
            </a:r>
            <a:r>
              <a:rPr lang="es-ES" sz="2600" dirty="0" err="1"/>
              <a:t>during</a:t>
            </a:r>
            <a:r>
              <a:rPr lang="es-ES" sz="2600" dirty="0"/>
              <a:t> </a:t>
            </a:r>
            <a:r>
              <a:rPr lang="es-ES" sz="2600" dirty="0" err="1"/>
              <a:t>childhood</a:t>
            </a:r>
            <a:r>
              <a:rPr lang="es-ES" sz="2600" dirty="0"/>
              <a:t>, </a:t>
            </a:r>
            <a:r>
              <a:rPr lang="es-ES" sz="2600" dirty="0" err="1"/>
              <a:t>it</a:t>
            </a:r>
            <a:r>
              <a:rPr lang="es-ES" sz="2600" dirty="0"/>
              <a:t> </a:t>
            </a:r>
            <a:r>
              <a:rPr lang="es-ES" sz="2600" dirty="0" err="1"/>
              <a:t>typically</a:t>
            </a:r>
            <a:r>
              <a:rPr lang="es-ES" sz="2600" dirty="0"/>
              <a:t> </a:t>
            </a:r>
            <a:r>
              <a:rPr lang="es-ES" sz="2600" dirty="0" err="1"/>
              <a:t>progresses</a:t>
            </a:r>
            <a:r>
              <a:rPr lang="es-ES" sz="2600" dirty="0"/>
              <a:t> </a:t>
            </a:r>
            <a:r>
              <a:rPr lang="es-ES" sz="2600" dirty="0" err="1"/>
              <a:t>until</a:t>
            </a:r>
            <a:r>
              <a:rPr lang="es-ES" sz="2600" dirty="0"/>
              <a:t> </a:t>
            </a:r>
            <a:r>
              <a:rPr lang="es-ES" sz="2600" dirty="0" err="1"/>
              <a:t>about</a:t>
            </a:r>
            <a:r>
              <a:rPr lang="es-ES" sz="2600" dirty="0"/>
              <a:t> </a:t>
            </a:r>
            <a:r>
              <a:rPr lang="es-ES" sz="2600" dirty="0" err="1"/>
              <a:t>age</a:t>
            </a:r>
            <a:r>
              <a:rPr lang="es-ES" sz="2600" dirty="0"/>
              <a:t> 20. </a:t>
            </a:r>
            <a:r>
              <a:rPr lang="es-ES" sz="2600" dirty="0" err="1"/>
              <a:t>However</a:t>
            </a:r>
            <a:r>
              <a:rPr lang="es-ES" sz="2600" dirty="0"/>
              <a:t>, </a:t>
            </a:r>
            <a:r>
              <a:rPr lang="es-ES" sz="2600" dirty="0" err="1"/>
              <a:t>myopia</a:t>
            </a:r>
            <a:r>
              <a:rPr lang="es-ES" sz="2600" dirty="0"/>
              <a:t> </a:t>
            </a:r>
            <a:r>
              <a:rPr lang="es-ES" sz="2600" dirty="0" err="1"/>
              <a:t>may</a:t>
            </a:r>
            <a:r>
              <a:rPr lang="es-ES" sz="2600" dirty="0"/>
              <a:t> </a:t>
            </a:r>
            <a:r>
              <a:rPr lang="es-ES" sz="2600" dirty="0" err="1"/>
              <a:t>also</a:t>
            </a:r>
            <a:r>
              <a:rPr lang="es-ES" sz="2600" dirty="0"/>
              <a:t> </a:t>
            </a:r>
            <a:r>
              <a:rPr lang="es-ES" sz="2600" dirty="0" err="1"/>
              <a:t>develop</a:t>
            </a:r>
            <a:r>
              <a:rPr lang="es-ES" sz="2600" dirty="0"/>
              <a:t> in </a:t>
            </a:r>
            <a:r>
              <a:rPr lang="es-ES" sz="2600" dirty="0" err="1"/>
              <a:t>adults</a:t>
            </a:r>
            <a:r>
              <a:rPr lang="es-ES" sz="2600" dirty="0"/>
              <a:t> </a:t>
            </a:r>
            <a:r>
              <a:rPr lang="es-ES" sz="2600" dirty="0" err="1"/>
              <a:t>due</a:t>
            </a:r>
            <a:r>
              <a:rPr lang="es-ES" sz="2600" dirty="0"/>
              <a:t> to visual stress </a:t>
            </a:r>
            <a:r>
              <a:rPr lang="es-ES" sz="2600" dirty="0" err="1"/>
              <a:t>or</a:t>
            </a:r>
            <a:r>
              <a:rPr lang="es-ES" sz="2600" dirty="0"/>
              <a:t> </a:t>
            </a:r>
            <a:r>
              <a:rPr lang="es-ES" sz="2600" dirty="0" err="1"/>
              <a:t>health</a:t>
            </a:r>
            <a:r>
              <a:rPr lang="es-ES" sz="2600" dirty="0"/>
              <a:t> </a:t>
            </a:r>
            <a:r>
              <a:rPr lang="es-ES" sz="2600" dirty="0" err="1"/>
              <a:t>conditions</a:t>
            </a:r>
            <a:r>
              <a:rPr lang="es-ES" sz="2600" dirty="0"/>
              <a:t> </a:t>
            </a:r>
            <a:r>
              <a:rPr lang="es-ES" sz="2600" dirty="0" err="1"/>
              <a:t>such</a:t>
            </a:r>
            <a:r>
              <a:rPr lang="es-ES" sz="2600" dirty="0"/>
              <a:t> as diabetes. </a:t>
            </a:r>
            <a:br>
              <a:rPr lang="es-ES" sz="2600" dirty="0"/>
            </a:br>
            <a:endParaRPr lang="es-ES" sz="2600" dirty="0" smtClean="0"/>
          </a:p>
          <a:p>
            <a:pPr marL="0" indent="0">
              <a:buNone/>
            </a:pPr>
            <a:endParaRPr lang="es-ES" sz="20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3153" y="0"/>
            <a:ext cx="2138499" cy="2844204"/>
          </a:xfrm>
          <a:prstGeom prst="rect">
            <a:avLst/>
          </a:prstGeom>
          <a:ln>
            <a:noFill/>
          </a:ln>
          <a:effectLst>
            <a:softEdge rad="112500"/>
          </a:effectLst>
        </p:spPr>
      </p:pic>
    </p:spTree>
    <p:extLst>
      <p:ext uri="{BB962C8B-B14F-4D97-AF65-F5344CB8AC3E}">
        <p14:creationId xmlns:p14="http://schemas.microsoft.com/office/powerpoint/2010/main" val="1237606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57943"/>
          </a:xfrm>
        </p:spPr>
        <p:txBody>
          <a:bodyPr>
            <a:normAutofit fontScale="90000"/>
          </a:bodyPr>
          <a:lstStyle/>
          <a:p>
            <a:pPr algn="ctr"/>
            <a:r>
              <a:rPr lang="es-ES" sz="6000" dirty="0" err="1" smtClean="0"/>
              <a:t>Development</a:t>
            </a:r>
            <a:endParaRPr lang="es-ES" dirty="0"/>
          </a:p>
        </p:txBody>
      </p:sp>
      <p:sp>
        <p:nvSpPr>
          <p:cNvPr id="3" name="Marcador de contenido 2"/>
          <p:cNvSpPr>
            <a:spLocks noGrp="1"/>
          </p:cNvSpPr>
          <p:nvPr>
            <p:ph idx="1"/>
          </p:nvPr>
        </p:nvSpPr>
        <p:spPr>
          <a:xfrm>
            <a:off x="378824" y="1567543"/>
            <a:ext cx="9298820" cy="4715691"/>
          </a:xfrm>
        </p:spPr>
        <p:txBody>
          <a:bodyPr>
            <a:normAutofit/>
          </a:bodyPr>
          <a:lstStyle/>
          <a:p>
            <a:pPr marL="0" indent="0" algn="just">
              <a:buNone/>
            </a:pPr>
            <a:r>
              <a:rPr lang="es-ES" sz="2400" dirty="0" err="1"/>
              <a:t>Heredity</a:t>
            </a:r>
            <a:r>
              <a:rPr lang="es-ES" sz="2400" dirty="0"/>
              <a:t> </a:t>
            </a:r>
            <a:r>
              <a:rPr lang="es-ES" sz="2400" dirty="0" err="1"/>
              <a:t>was</a:t>
            </a:r>
            <a:r>
              <a:rPr lang="es-ES" sz="2400" dirty="0"/>
              <a:t> </a:t>
            </a:r>
            <a:r>
              <a:rPr lang="es-ES" sz="2400" dirty="0" err="1"/>
              <a:t>an</a:t>
            </a:r>
            <a:r>
              <a:rPr lang="es-ES" sz="2400" dirty="0"/>
              <a:t> </a:t>
            </a:r>
            <a:r>
              <a:rPr lang="es-ES" sz="2400" dirty="0" err="1"/>
              <a:t>important</a:t>
            </a:r>
            <a:r>
              <a:rPr lang="es-ES" sz="2400" dirty="0"/>
              <a:t> </a:t>
            </a:r>
            <a:r>
              <a:rPr lang="es-ES" sz="2400" dirty="0" err="1"/>
              <a:t>risk</a:t>
            </a:r>
            <a:r>
              <a:rPr lang="es-ES" sz="2400" dirty="0"/>
              <a:t> factor </a:t>
            </a:r>
            <a:r>
              <a:rPr lang="es-ES" sz="2400" dirty="0" err="1"/>
              <a:t>associated</a:t>
            </a:r>
            <a:r>
              <a:rPr lang="es-ES" sz="2400" dirty="0"/>
              <a:t> </a:t>
            </a:r>
            <a:r>
              <a:rPr lang="es-ES" sz="2400" dirty="0" err="1"/>
              <a:t>with</a:t>
            </a:r>
            <a:r>
              <a:rPr lang="es-ES" sz="2400" dirty="0"/>
              <a:t> </a:t>
            </a:r>
            <a:r>
              <a:rPr lang="es-ES" sz="2400" dirty="0" err="1"/>
              <a:t>myopia</a:t>
            </a:r>
            <a:r>
              <a:rPr lang="es-ES" sz="2400" dirty="0"/>
              <a:t>, </a:t>
            </a:r>
            <a:r>
              <a:rPr lang="es-ES" sz="2400" dirty="0" err="1"/>
              <a:t>with</a:t>
            </a:r>
            <a:r>
              <a:rPr lang="es-ES" sz="2400" dirty="0"/>
              <a:t> </a:t>
            </a:r>
            <a:r>
              <a:rPr lang="es-ES" sz="2400" dirty="0" err="1"/>
              <a:t>smaller</a:t>
            </a:r>
            <a:r>
              <a:rPr lang="es-ES" sz="2400" dirty="0"/>
              <a:t> </a:t>
            </a:r>
            <a:r>
              <a:rPr lang="es-ES" sz="2400" dirty="0" err="1"/>
              <a:t>contributions</a:t>
            </a:r>
            <a:r>
              <a:rPr lang="es-ES" sz="2400" dirty="0"/>
              <a:t> </a:t>
            </a:r>
            <a:r>
              <a:rPr lang="es-ES" sz="2400" dirty="0" err="1"/>
              <a:t>from</a:t>
            </a:r>
            <a:r>
              <a:rPr lang="es-ES" sz="2400" dirty="0"/>
              <a:t> more </a:t>
            </a:r>
            <a:r>
              <a:rPr lang="es-ES" sz="2400" dirty="0" err="1"/>
              <a:t>near</a:t>
            </a:r>
            <a:r>
              <a:rPr lang="es-ES" sz="2400" dirty="0"/>
              <a:t> </a:t>
            </a:r>
            <a:r>
              <a:rPr lang="es-ES" sz="2400" dirty="0" err="1"/>
              <a:t>work</a:t>
            </a:r>
            <a:r>
              <a:rPr lang="es-ES" sz="2400" dirty="0"/>
              <a:t>, </a:t>
            </a:r>
            <a:r>
              <a:rPr lang="es-ES" sz="2400" dirty="0" err="1"/>
              <a:t>higher</a:t>
            </a:r>
            <a:r>
              <a:rPr lang="es-ES" sz="2400" dirty="0"/>
              <a:t> </a:t>
            </a:r>
            <a:r>
              <a:rPr lang="es-ES" sz="2400" dirty="0" err="1"/>
              <a:t>school</a:t>
            </a:r>
            <a:r>
              <a:rPr lang="es-ES" sz="2400" dirty="0"/>
              <a:t> </a:t>
            </a:r>
            <a:r>
              <a:rPr lang="es-ES" sz="2400" dirty="0" err="1"/>
              <a:t>achievement</a:t>
            </a:r>
            <a:r>
              <a:rPr lang="es-ES" sz="2400" dirty="0"/>
              <a:t>, and </a:t>
            </a:r>
            <a:r>
              <a:rPr lang="es-ES" sz="2400" dirty="0" err="1"/>
              <a:t>less</a:t>
            </a:r>
            <a:r>
              <a:rPr lang="es-ES" sz="2400" dirty="0"/>
              <a:t> time in </a:t>
            </a:r>
            <a:r>
              <a:rPr lang="es-ES" sz="2400" dirty="0" err="1"/>
              <a:t>sports</a:t>
            </a:r>
            <a:r>
              <a:rPr lang="es-ES" sz="2400" dirty="0"/>
              <a:t> </a:t>
            </a:r>
            <a:r>
              <a:rPr lang="es-ES" sz="2400" dirty="0" err="1"/>
              <a:t>activity</a:t>
            </a:r>
            <a:r>
              <a:rPr lang="es-ES" sz="2400" dirty="0"/>
              <a:t>. Long </a:t>
            </a:r>
            <a:r>
              <a:rPr lang="es-ES" sz="2400" dirty="0" err="1"/>
              <a:t>hours</a:t>
            </a:r>
            <a:r>
              <a:rPr lang="es-ES" sz="2400" dirty="0"/>
              <a:t> of </a:t>
            </a:r>
            <a:r>
              <a:rPr lang="es-ES" sz="2400" dirty="0" err="1"/>
              <a:t>exposure</a:t>
            </a:r>
            <a:r>
              <a:rPr lang="es-ES" sz="2400" dirty="0"/>
              <a:t> to </a:t>
            </a:r>
            <a:r>
              <a:rPr lang="es-ES" sz="2400" dirty="0" err="1"/>
              <a:t>daylight</a:t>
            </a:r>
            <a:r>
              <a:rPr lang="es-ES" sz="2400" dirty="0"/>
              <a:t> </a:t>
            </a:r>
            <a:r>
              <a:rPr lang="es-ES" sz="2400" dirty="0" err="1"/>
              <a:t>appears</a:t>
            </a:r>
            <a:r>
              <a:rPr lang="es-ES" sz="2400" dirty="0"/>
              <a:t> to be a </a:t>
            </a:r>
            <a:r>
              <a:rPr lang="es-ES" sz="2400" dirty="0" err="1"/>
              <a:t>protective</a:t>
            </a:r>
            <a:r>
              <a:rPr lang="es-ES" sz="2400" dirty="0"/>
              <a:t> factor. </a:t>
            </a:r>
            <a:endParaRPr lang="es-ES" sz="2400" dirty="0" smtClean="0"/>
          </a:p>
          <a:p>
            <a:pPr marL="0" indent="0" algn="just">
              <a:buNone/>
            </a:pPr>
            <a:r>
              <a:rPr lang="en-US" sz="2400" dirty="0"/>
              <a:t>The most common signs and symptoms are distant objects appear blurry, close objects appear normal, </a:t>
            </a:r>
            <a:r>
              <a:rPr lang="en-US" sz="2400" dirty="0" smtClean="0"/>
              <a:t>headaches and </a:t>
            </a:r>
            <a:r>
              <a:rPr lang="en-US" sz="2400" dirty="0"/>
              <a:t>eye </a:t>
            </a:r>
            <a:r>
              <a:rPr lang="en-US" sz="2400" dirty="0" smtClean="0"/>
              <a:t>strain.</a:t>
            </a:r>
          </a:p>
          <a:p>
            <a:pPr marL="0" indent="0" algn="just">
              <a:buNone/>
            </a:pPr>
            <a:r>
              <a:rPr lang="en-US" sz="2400" dirty="0"/>
              <a:t>In cases of high myopia, a staphyloma can sometimes be seen on </a:t>
            </a:r>
            <a:r>
              <a:rPr lang="en-US" sz="2400" dirty="0" err="1" smtClean="0"/>
              <a:t>fundoscopic</a:t>
            </a:r>
            <a:r>
              <a:rPr lang="en-US" sz="2400" dirty="0" smtClean="0"/>
              <a:t> </a:t>
            </a:r>
            <a:r>
              <a:rPr lang="en-US" sz="2400" dirty="0"/>
              <a:t>examination. </a:t>
            </a:r>
            <a:endParaRPr lang="en-US" sz="2400" dirty="0" smtClean="0"/>
          </a:p>
          <a:p>
            <a:pPr marL="0" indent="0">
              <a:buNone/>
            </a:pPr>
            <a:endParaRPr lang="es-ES" sz="24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1418" y="5010830"/>
            <a:ext cx="4422535" cy="1741836"/>
          </a:xfrm>
          <a:prstGeom prst="rect">
            <a:avLst/>
          </a:prstGeom>
        </p:spPr>
      </p:pic>
    </p:spTree>
    <p:extLst>
      <p:ext uri="{BB962C8B-B14F-4D97-AF65-F5344CB8AC3E}">
        <p14:creationId xmlns:p14="http://schemas.microsoft.com/office/powerpoint/2010/main" val="1248523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57943"/>
          </a:xfrm>
        </p:spPr>
        <p:txBody>
          <a:bodyPr>
            <a:normAutofit fontScale="90000"/>
          </a:bodyPr>
          <a:lstStyle/>
          <a:p>
            <a:pPr algn="ctr"/>
            <a:r>
              <a:rPr lang="es-ES" sz="6000" dirty="0" err="1" smtClean="0"/>
              <a:t>Development</a:t>
            </a:r>
            <a:endParaRPr lang="es-ES" dirty="0"/>
          </a:p>
        </p:txBody>
      </p:sp>
      <p:sp>
        <p:nvSpPr>
          <p:cNvPr id="3" name="Marcador de contenido 2"/>
          <p:cNvSpPr>
            <a:spLocks noGrp="1"/>
          </p:cNvSpPr>
          <p:nvPr>
            <p:ph idx="1"/>
          </p:nvPr>
        </p:nvSpPr>
        <p:spPr>
          <a:xfrm>
            <a:off x="677334" y="2129246"/>
            <a:ext cx="9298820" cy="3278777"/>
          </a:xfrm>
        </p:spPr>
        <p:txBody>
          <a:bodyPr>
            <a:normAutofit/>
          </a:bodyPr>
          <a:lstStyle/>
          <a:p>
            <a:pPr marL="0" indent="0" algn="just">
              <a:buNone/>
            </a:pPr>
            <a:r>
              <a:rPr lang="en-US" sz="2400" dirty="0"/>
              <a:t>A diagnosis of myopia is typically made by an eye care professional, usually an optometrist or ophthalmologist. During a refraction, an </a:t>
            </a:r>
            <a:r>
              <a:rPr lang="en-US" sz="2400" dirty="0" err="1"/>
              <a:t>autorefractor</a:t>
            </a:r>
            <a:r>
              <a:rPr lang="en-US" sz="2400" dirty="0"/>
              <a:t> or </a:t>
            </a:r>
            <a:r>
              <a:rPr lang="en-US" sz="2400" dirty="0" err="1"/>
              <a:t>retinoscope</a:t>
            </a:r>
            <a:r>
              <a:rPr lang="en-US" sz="2400" dirty="0"/>
              <a:t> is used to give an initial objective assessment of the refractive status of each eye, then a </a:t>
            </a:r>
            <a:r>
              <a:rPr lang="en-US" sz="2400" dirty="0" err="1"/>
              <a:t>phoropter</a:t>
            </a:r>
            <a:r>
              <a:rPr lang="en-US" sz="2400" dirty="0"/>
              <a:t> is used to subjectively refine the patient's eyeglass prescription. </a:t>
            </a:r>
            <a:endParaRPr lang="es-ES" sz="2400"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6330" y="286295"/>
            <a:ext cx="2207079" cy="1175198"/>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520" y="5387944"/>
            <a:ext cx="2067255" cy="1375664"/>
          </a:xfrm>
          <a:prstGeom prst="rect">
            <a:avLst/>
          </a:prstGeom>
        </p:spPr>
      </p:pic>
    </p:spTree>
    <p:extLst>
      <p:ext uri="{BB962C8B-B14F-4D97-AF65-F5344CB8AC3E}">
        <p14:creationId xmlns:p14="http://schemas.microsoft.com/office/powerpoint/2010/main" val="2457928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57943"/>
          </a:xfrm>
        </p:spPr>
        <p:txBody>
          <a:bodyPr>
            <a:normAutofit fontScale="90000"/>
          </a:bodyPr>
          <a:lstStyle/>
          <a:p>
            <a:pPr algn="ctr"/>
            <a:r>
              <a:rPr lang="es-ES" sz="6000" dirty="0" err="1" smtClean="0"/>
              <a:t>Development</a:t>
            </a:r>
            <a:endParaRPr lang="es-ES" dirty="0"/>
          </a:p>
        </p:txBody>
      </p:sp>
      <p:sp>
        <p:nvSpPr>
          <p:cNvPr id="3" name="Marcador de contenido 2"/>
          <p:cNvSpPr>
            <a:spLocks noGrp="1"/>
          </p:cNvSpPr>
          <p:nvPr>
            <p:ph idx="1"/>
          </p:nvPr>
        </p:nvSpPr>
        <p:spPr>
          <a:xfrm>
            <a:off x="677334" y="2129246"/>
            <a:ext cx="9298820" cy="3278777"/>
          </a:xfrm>
        </p:spPr>
        <p:txBody>
          <a:bodyPr>
            <a:normAutofit/>
          </a:bodyPr>
          <a:lstStyle/>
          <a:p>
            <a:pPr marL="0" indent="0" algn="just">
              <a:buNone/>
            </a:pPr>
            <a:r>
              <a:rPr lang="es-ES" sz="2400" dirty="0" err="1"/>
              <a:t>The</a:t>
            </a:r>
            <a:r>
              <a:rPr lang="es-ES" sz="2400" dirty="0"/>
              <a:t> </a:t>
            </a:r>
            <a:r>
              <a:rPr lang="es-ES" sz="2400" dirty="0" err="1"/>
              <a:t>most</a:t>
            </a:r>
            <a:r>
              <a:rPr lang="es-ES" sz="2400" dirty="0"/>
              <a:t> </a:t>
            </a:r>
            <a:r>
              <a:rPr lang="es-ES" sz="2400" dirty="0" err="1"/>
              <a:t>common</a:t>
            </a:r>
            <a:r>
              <a:rPr lang="es-ES" sz="2400" dirty="0"/>
              <a:t> </a:t>
            </a:r>
            <a:r>
              <a:rPr lang="es-ES" sz="2400" dirty="0" err="1"/>
              <a:t>complications</a:t>
            </a:r>
            <a:r>
              <a:rPr lang="es-ES" sz="2400" dirty="0"/>
              <a:t> are </a:t>
            </a:r>
            <a:r>
              <a:rPr lang="es-ES" sz="2400" dirty="0" err="1"/>
              <a:t>retinal</a:t>
            </a:r>
            <a:r>
              <a:rPr lang="es-ES" sz="2400" dirty="0"/>
              <a:t> </a:t>
            </a:r>
            <a:r>
              <a:rPr lang="es-ES" sz="2400" dirty="0" err="1"/>
              <a:t>detachment</a:t>
            </a:r>
            <a:r>
              <a:rPr lang="es-ES" sz="2400" dirty="0"/>
              <a:t>, </a:t>
            </a:r>
            <a:r>
              <a:rPr lang="es-ES" sz="2400" dirty="0" err="1"/>
              <a:t>cataracts</a:t>
            </a:r>
            <a:r>
              <a:rPr lang="es-ES" sz="2400" dirty="0"/>
              <a:t> and glaucoma. </a:t>
            </a:r>
            <a:r>
              <a:rPr lang="es-ES" sz="2400" dirty="0" err="1"/>
              <a:t>Among</a:t>
            </a:r>
            <a:r>
              <a:rPr lang="es-ES" sz="2400" dirty="0"/>
              <a:t> </a:t>
            </a:r>
            <a:r>
              <a:rPr lang="es-ES" sz="2400" dirty="0" err="1"/>
              <a:t>the</a:t>
            </a:r>
            <a:r>
              <a:rPr lang="es-ES" sz="2400" dirty="0"/>
              <a:t> </a:t>
            </a:r>
            <a:r>
              <a:rPr lang="es-ES" sz="2400" dirty="0" err="1"/>
              <a:t>differential</a:t>
            </a:r>
            <a:r>
              <a:rPr lang="es-ES" sz="2400" dirty="0"/>
              <a:t> diagnosis </a:t>
            </a:r>
            <a:r>
              <a:rPr lang="es-ES" sz="2400" dirty="0" err="1"/>
              <a:t>we</a:t>
            </a:r>
            <a:r>
              <a:rPr lang="es-ES" sz="2400" dirty="0"/>
              <a:t> </a:t>
            </a:r>
            <a:r>
              <a:rPr lang="es-ES" sz="2400" dirty="0" err="1"/>
              <a:t>have</a:t>
            </a:r>
            <a:r>
              <a:rPr lang="es-ES" sz="2400" dirty="0"/>
              <a:t> </a:t>
            </a:r>
            <a:r>
              <a:rPr lang="es-ES" sz="2400" dirty="0" err="1"/>
              <a:t>hyperopia</a:t>
            </a:r>
            <a:r>
              <a:rPr lang="es-ES" sz="2400" dirty="0"/>
              <a:t>, </a:t>
            </a:r>
            <a:r>
              <a:rPr lang="es-ES" sz="2400" dirty="0" err="1"/>
              <a:t>astigmatism</a:t>
            </a:r>
            <a:r>
              <a:rPr lang="es-ES" sz="2400" dirty="0"/>
              <a:t>, and </a:t>
            </a:r>
            <a:r>
              <a:rPr lang="es-ES" sz="2400" dirty="0" err="1"/>
              <a:t>presbyopia</a:t>
            </a:r>
            <a:r>
              <a:rPr lang="es-ES" sz="2400" dirty="0"/>
              <a:t>. </a:t>
            </a:r>
            <a:r>
              <a:rPr lang="es-ES" sz="2400" dirty="0" err="1"/>
              <a:t>The</a:t>
            </a:r>
            <a:r>
              <a:rPr lang="es-ES" sz="2400" dirty="0"/>
              <a:t> </a:t>
            </a:r>
            <a:r>
              <a:rPr lang="es-ES" sz="2400" dirty="0" err="1"/>
              <a:t>treatment</a:t>
            </a:r>
            <a:r>
              <a:rPr lang="es-ES" sz="2400" dirty="0"/>
              <a:t> </a:t>
            </a:r>
            <a:r>
              <a:rPr lang="es-ES" sz="2400" dirty="0" err="1"/>
              <a:t>is</a:t>
            </a:r>
            <a:r>
              <a:rPr lang="es-ES" sz="2400" dirty="0"/>
              <a:t> </a:t>
            </a:r>
            <a:r>
              <a:rPr lang="es-ES" sz="2400" dirty="0" err="1"/>
              <a:t>based</a:t>
            </a:r>
            <a:r>
              <a:rPr lang="es-ES" sz="2400" dirty="0"/>
              <a:t> </a:t>
            </a:r>
            <a:r>
              <a:rPr lang="es-ES" sz="2400" dirty="0" err="1"/>
              <a:t>on</a:t>
            </a:r>
            <a:r>
              <a:rPr lang="es-ES" sz="2400" dirty="0"/>
              <a:t> </a:t>
            </a:r>
            <a:r>
              <a:rPr lang="es-ES" sz="2400" dirty="0" err="1"/>
              <a:t>eyeglasses</a:t>
            </a:r>
            <a:r>
              <a:rPr lang="es-ES" sz="2400" dirty="0"/>
              <a:t> and </a:t>
            </a:r>
            <a:r>
              <a:rPr lang="es-ES" sz="2400" dirty="0" err="1"/>
              <a:t>contacts</a:t>
            </a:r>
            <a:r>
              <a:rPr lang="es-ES" sz="2400" dirty="0"/>
              <a:t>, </a:t>
            </a:r>
            <a:r>
              <a:rPr lang="es-ES" sz="2400" dirty="0" err="1"/>
              <a:t>refractive</a:t>
            </a:r>
            <a:r>
              <a:rPr lang="es-ES" sz="2400" dirty="0"/>
              <a:t> </a:t>
            </a:r>
            <a:r>
              <a:rPr lang="es-ES" sz="2400" dirty="0" err="1"/>
              <a:t>surgery</a:t>
            </a:r>
            <a:r>
              <a:rPr lang="es-ES" sz="2400" dirty="0"/>
              <a:t>, </a:t>
            </a:r>
            <a:r>
              <a:rPr lang="es-ES" sz="2400" dirty="0" err="1"/>
              <a:t>photorefractive</a:t>
            </a:r>
            <a:r>
              <a:rPr lang="es-ES" sz="2400" dirty="0"/>
              <a:t> </a:t>
            </a:r>
            <a:r>
              <a:rPr lang="es-ES" sz="2400" dirty="0" err="1"/>
              <a:t>keratectomy</a:t>
            </a:r>
            <a:r>
              <a:rPr lang="es-ES" sz="2400" dirty="0"/>
              <a:t>, LASIK, </a:t>
            </a:r>
            <a:r>
              <a:rPr lang="es-ES" sz="2400" dirty="0" err="1"/>
              <a:t>phakic</a:t>
            </a:r>
            <a:r>
              <a:rPr lang="es-ES" sz="2400" dirty="0"/>
              <a:t> </a:t>
            </a:r>
            <a:r>
              <a:rPr lang="es-ES" sz="2400" dirty="0" err="1"/>
              <a:t>intra</a:t>
            </a:r>
            <a:r>
              <a:rPr lang="es-ES" sz="2400" dirty="0"/>
              <a:t>-ocular </a:t>
            </a:r>
            <a:r>
              <a:rPr lang="es-ES" sz="2400" dirty="0" err="1"/>
              <a:t>lens</a:t>
            </a:r>
            <a:r>
              <a:rPr lang="es-ES" sz="2400" dirty="0"/>
              <a:t> and </a:t>
            </a:r>
            <a:r>
              <a:rPr lang="es-ES" sz="2400" dirty="0" err="1"/>
              <a:t>alternative</a:t>
            </a:r>
            <a:r>
              <a:rPr lang="es-ES" sz="2400" dirty="0"/>
              <a:t> medicine.</a:t>
            </a: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8802" y="4546010"/>
            <a:ext cx="2647950" cy="1724025"/>
          </a:xfrm>
          <a:prstGeom prst="rect">
            <a:avLst/>
          </a:prstGeom>
        </p:spPr>
      </p:pic>
    </p:spTree>
    <p:extLst>
      <p:ext uri="{BB962C8B-B14F-4D97-AF65-F5344CB8AC3E}">
        <p14:creationId xmlns:p14="http://schemas.microsoft.com/office/powerpoint/2010/main" val="3227008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57943"/>
          </a:xfrm>
        </p:spPr>
        <p:txBody>
          <a:bodyPr>
            <a:normAutofit fontScale="90000"/>
          </a:bodyPr>
          <a:lstStyle/>
          <a:p>
            <a:pPr algn="ctr"/>
            <a:r>
              <a:rPr lang="es-ES" sz="6000" dirty="0" err="1" smtClean="0"/>
              <a:t>Development</a:t>
            </a:r>
            <a:endParaRPr lang="es-ES" dirty="0"/>
          </a:p>
        </p:txBody>
      </p:sp>
      <p:sp>
        <p:nvSpPr>
          <p:cNvPr id="3" name="Marcador de contenido 2"/>
          <p:cNvSpPr>
            <a:spLocks noGrp="1"/>
          </p:cNvSpPr>
          <p:nvPr>
            <p:ph idx="1"/>
          </p:nvPr>
        </p:nvSpPr>
        <p:spPr>
          <a:xfrm>
            <a:off x="248194" y="1698172"/>
            <a:ext cx="9727960" cy="4167051"/>
          </a:xfrm>
        </p:spPr>
        <p:txBody>
          <a:bodyPr>
            <a:normAutofit/>
          </a:bodyPr>
          <a:lstStyle/>
          <a:p>
            <a:pPr marL="0" indent="0" algn="just">
              <a:buNone/>
            </a:pPr>
            <a:r>
              <a:rPr lang="en-US" sz="2400" dirty="0"/>
              <a:t>In a LASIK pre-procedure, a corneal flap is cut into the cornea and lifted to allow the excimer laser beam access to the exposed corneal tissue. After that, the excimer laser ablates the tissue according to the required correction</a:t>
            </a:r>
            <a:r>
              <a:rPr lang="en-US" sz="2400" dirty="0" smtClean="0"/>
              <a:t>.</a:t>
            </a:r>
          </a:p>
          <a:p>
            <a:pPr marL="0" indent="0" algn="just">
              <a:buNone/>
            </a:pPr>
            <a:r>
              <a:rPr lang="en-US" sz="2400" dirty="0"/>
              <a:t>A number of alternative therapies have been claimed to improve myopia, including vision therapy, "</a:t>
            </a:r>
            <a:r>
              <a:rPr lang="en-US" sz="2400" dirty="0" err="1"/>
              <a:t>behavioural</a:t>
            </a:r>
            <a:r>
              <a:rPr lang="en-US" sz="2400" dirty="0"/>
              <a:t> optometry", various eye exercises and relaxation techniques, and the Bates method. Scientific reviews have concluded that there was "no clear scientific evidence" that eye exercises are effective in treating near-sightedness and as such they "cannot be advocated."</a:t>
            </a:r>
            <a:endParaRPr lang="es-ES" sz="24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4442" y="133757"/>
            <a:ext cx="2250804" cy="14337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26865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8596668" cy="957943"/>
          </a:xfrm>
        </p:spPr>
        <p:txBody>
          <a:bodyPr>
            <a:normAutofit fontScale="90000"/>
          </a:bodyPr>
          <a:lstStyle/>
          <a:p>
            <a:pPr algn="ctr"/>
            <a:r>
              <a:rPr lang="es-ES" sz="6000" dirty="0" err="1" smtClean="0"/>
              <a:t>Development</a:t>
            </a:r>
            <a:endParaRPr lang="es-ES"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7575" y="4778013"/>
            <a:ext cx="2466975" cy="1847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3" name="Tabla 2"/>
          <p:cNvGraphicFramePr>
            <a:graphicFrameLocks noGrp="1"/>
          </p:cNvGraphicFramePr>
          <p:nvPr>
            <p:extLst>
              <p:ext uri="{D42A27DB-BD31-4B8C-83A1-F6EECF244321}">
                <p14:modId xmlns:p14="http://schemas.microsoft.com/office/powerpoint/2010/main" val="2813170564"/>
              </p:ext>
            </p:extLst>
          </p:nvPr>
        </p:nvGraphicFramePr>
        <p:xfrm>
          <a:off x="1506682" y="1714501"/>
          <a:ext cx="7377544" cy="3917371"/>
        </p:xfrm>
        <a:graphic>
          <a:graphicData uri="http://schemas.openxmlformats.org/drawingml/2006/table">
            <a:tbl>
              <a:tblPr firstRow="1" firstCol="1" bandRow="1">
                <a:tableStyleId>{5C22544A-7EE6-4342-B048-85BDC9FD1C3A}</a:tableStyleId>
              </a:tblPr>
              <a:tblGrid>
                <a:gridCol w="2057570"/>
                <a:gridCol w="1551430"/>
                <a:gridCol w="1949373"/>
                <a:gridCol w="1819171"/>
              </a:tblGrid>
              <a:tr h="2015965">
                <a:tc>
                  <a:txBody>
                    <a:bodyPr/>
                    <a:lstStyle/>
                    <a:p>
                      <a:pPr>
                        <a:lnSpc>
                          <a:spcPct val="150000"/>
                        </a:lnSpc>
                        <a:spcAft>
                          <a:spcPts val="0"/>
                        </a:spcAft>
                      </a:pPr>
                      <a:r>
                        <a:rPr lang="en-US" sz="2400" dirty="0">
                          <a:effectLst/>
                          <a:latin typeface="Segoe Print" panose="02000600000000000000" pitchFamily="2" charset="0"/>
                        </a:rPr>
                        <a:t>Myopia classification</a:t>
                      </a:r>
                      <a:endParaRPr lang="es-ES" sz="2400" dirty="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latin typeface="Segoe Print" panose="02000600000000000000" pitchFamily="2" charset="0"/>
                        </a:rPr>
                        <a:t>Low myopia</a:t>
                      </a:r>
                      <a:endParaRPr lang="es-ES" sz="2400" dirty="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latin typeface="Segoe Print" panose="02000600000000000000" pitchFamily="2" charset="0"/>
                        </a:rPr>
                        <a:t>Moderate myopia</a:t>
                      </a:r>
                      <a:endParaRPr lang="es-ES" sz="2400" dirty="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en-US" sz="2400" dirty="0">
                          <a:effectLst/>
                          <a:latin typeface="Segoe Print" panose="02000600000000000000" pitchFamily="2" charset="0"/>
                        </a:rPr>
                        <a:t>High myopia</a:t>
                      </a:r>
                      <a:endParaRPr lang="es-ES" sz="2400" dirty="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r>
              <a:tr h="950703">
                <a:tc>
                  <a:txBody>
                    <a:bodyPr/>
                    <a:lstStyle/>
                    <a:p>
                      <a:pPr>
                        <a:lnSpc>
                          <a:spcPct val="150000"/>
                        </a:lnSpc>
                        <a:spcAft>
                          <a:spcPts val="0"/>
                        </a:spcAft>
                      </a:pPr>
                      <a:r>
                        <a:rPr lang="en-US" sz="2400">
                          <a:effectLst/>
                          <a:latin typeface="Segoe Print" panose="02000600000000000000" pitchFamily="2" charset="0"/>
                        </a:rPr>
                        <a:t>Children (%)</a:t>
                      </a:r>
                      <a:endParaRPr lang="es-ES" sz="240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a:effectLst/>
                          <a:latin typeface="Segoe Print" panose="02000600000000000000" pitchFamily="2" charset="0"/>
                        </a:rPr>
                        <a:t>65-75</a:t>
                      </a:r>
                      <a:endParaRPr lang="es-ES" sz="240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tabLst>
                          <a:tab pos="457200" algn="l"/>
                          <a:tab pos="606425" algn="ctr"/>
                        </a:tabLst>
                      </a:pPr>
                      <a:r>
                        <a:rPr lang="en-US" sz="2400">
                          <a:effectLst/>
                          <a:latin typeface="Segoe Print" panose="02000600000000000000" pitchFamily="2" charset="0"/>
                        </a:rPr>
                        <a:t>30-36</a:t>
                      </a:r>
                      <a:endParaRPr lang="es-ES" sz="240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dirty="0">
                          <a:effectLst/>
                          <a:latin typeface="Segoe Print" panose="02000600000000000000" pitchFamily="2" charset="0"/>
                        </a:rPr>
                        <a:t>6-8</a:t>
                      </a:r>
                      <a:endParaRPr lang="es-ES" sz="2400" dirty="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r>
              <a:tr h="950703">
                <a:tc>
                  <a:txBody>
                    <a:bodyPr/>
                    <a:lstStyle/>
                    <a:p>
                      <a:pPr>
                        <a:lnSpc>
                          <a:spcPct val="150000"/>
                        </a:lnSpc>
                        <a:spcAft>
                          <a:spcPts val="0"/>
                        </a:spcAft>
                      </a:pPr>
                      <a:r>
                        <a:rPr lang="en-US" sz="2400">
                          <a:effectLst/>
                          <a:latin typeface="Segoe Print" panose="02000600000000000000" pitchFamily="2" charset="0"/>
                        </a:rPr>
                        <a:t>Adults (%)</a:t>
                      </a:r>
                      <a:endParaRPr lang="es-ES" sz="240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a:effectLst/>
                          <a:latin typeface="Segoe Print" panose="02000600000000000000" pitchFamily="2" charset="0"/>
                        </a:rPr>
                        <a:t>15-49</a:t>
                      </a:r>
                      <a:endParaRPr lang="es-ES" sz="240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a:effectLst/>
                          <a:latin typeface="Segoe Print" panose="02000600000000000000" pitchFamily="2" charset="0"/>
                        </a:rPr>
                        <a:t>12-20</a:t>
                      </a:r>
                      <a:endParaRPr lang="es-ES" sz="240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US" sz="2400" dirty="0">
                          <a:effectLst/>
                          <a:latin typeface="Segoe Print" panose="02000600000000000000" pitchFamily="2" charset="0"/>
                        </a:rPr>
                        <a:t>4-6</a:t>
                      </a:r>
                      <a:endParaRPr lang="es-ES" sz="2400" dirty="0">
                        <a:effectLst/>
                        <a:latin typeface="Segoe Print" panose="02000600000000000000" pitchFamily="2"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595634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118</TotalTime>
  <Words>526</Words>
  <Application>Microsoft Office PowerPoint</Application>
  <PresentationFormat>Panorámica</PresentationFormat>
  <Paragraphs>38</Paragraphs>
  <Slides>11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11</vt:i4>
      </vt:variant>
    </vt:vector>
  </HeadingPairs>
  <TitlesOfParts>
    <vt:vector size="19" baseType="lpstr">
      <vt:lpstr>Algerian</vt:lpstr>
      <vt:lpstr>Arial</vt:lpstr>
      <vt:lpstr>Calibri</vt:lpstr>
      <vt:lpstr>Segoe Print</vt:lpstr>
      <vt:lpstr>Times New Roman</vt:lpstr>
      <vt:lpstr>Trebuchet MS</vt:lpstr>
      <vt:lpstr>Wingdings 3</vt:lpstr>
      <vt:lpstr>Faceta</vt:lpstr>
      <vt:lpstr>Presentación de PowerPoint</vt:lpstr>
      <vt:lpstr>Objectives </vt:lpstr>
      <vt:lpstr>Introduction </vt:lpstr>
      <vt:lpstr>Introduction </vt:lpstr>
      <vt:lpstr>Development</vt:lpstr>
      <vt:lpstr>Development</vt:lpstr>
      <vt:lpstr>Development</vt:lpstr>
      <vt:lpstr>Development</vt:lpstr>
      <vt:lpstr>Development</vt:lpstr>
      <vt:lpstr>Conclusions</vt:lpstr>
      <vt:lpstr>Exercises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Asiel</dc:creator>
  <cp:lastModifiedBy>FCMSAGUA</cp:lastModifiedBy>
  <cp:revision>21</cp:revision>
  <dcterms:created xsi:type="dcterms:W3CDTF">2017-12-03T10:40:07Z</dcterms:created>
  <dcterms:modified xsi:type="dcterms:W3CDTF">2023-04-16T15:45:20Z</dcterms:modified>
</cp:coreProperties>
</file>