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9" r:id="rId2"/>
    <p:sldId id="256" r:id="rId3"/>
    <p:sldId id="26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71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3727360-FD79-4BCB-9274-61C771944283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FD44DA2-8894-4FCC-91D8-A9007194B830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7360-FD79-4BCB-9274-61C771944283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44DA2-8894-4FCC-91D8-A9007194B83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7360-FD79-4BCB-9274-61C771944283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44DA2-8894-4FCC-91D8-A9007194B83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3727360-FD79-4BCB-9274-61C771944283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FD44DA2-8894-4FCC-91D8-A9007194B830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3727360-FD79-4BCB-9274-61C771944283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FD44DA2-8894-4FCC-91D8-A9007194B830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7360-FD79-4BCB-9274-61C771944283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44DA2-8894-4FCC-91D8-A9007194B830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7360-FD79-4BCB-9274-61C771944283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44DA2-8894-4FCC-91D8-A9007194B830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3727360-FD79-4BCB-9274-61C771944283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D44DA2-8894-4FCC-91D8-A9007194B830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7360-FD79-4BCB-9274-61C771944283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44DA2-8894-4FCC-91D8-A9007194B83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3727360-FD79-4BCB-9274-61C771944283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FD44DA2-8894-4FCC-91D8-A9007194B830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3727360-FD79-4BCB-9274-61C771944283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D44DA2-8894-4FCC-91D8-A9007194B830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3727360-FD79-4BCB-9274-61C771944283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FD44DA2-8894-4FCC-91D8-A9007194B83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37179" y="692696"/>
            <a:ext cx="6172200" cy="1894362"/>
          </a:xfrm>
        </p:spPr>
        <p:txBody>
          <a:bodyPr>
            <a:normAutofit/>
          </a:bodyPr>
          <a:lstStyle/>
          <a:p>
            <a:r>
              <a:rPr lang="es-CU" sz="3600" dirty="0" smtClean="0"/>
              <a:t>Facultad de Ciencias Médicas De Sagua La Grande</a:t>
            </a:r>
            <a:endParaRPr lang="es-E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55776" y="2996952"/>
            <a:ext cx="6244208" cy="2088232"/>
          </a:xfrm>
        </p:spPr>
        <p:txBody>
          <a:bodyPr>
            <a:noAutofit/>
          </a:bodyPr>
          <a:lstStyle/>
          <a:p>
            <a:r>
              <a:rPr lang="es-CU" sz="2800" dirty="0" smtClean="0"/>
              <a:t>Asignaturas : Inglès IX y X</a:t>
            </a:r>
          </a:p>
          <a:p>
            <a:r>
              <a:rPr lang="es-CU" sz="2800" dirty="0" smtClean="0"/>
              <a:t>Carrera: Medicina</a:t>
            </a:r>
          </a:p>
          <a:p>
            <a:r>
              <a:rPr lang="es-CU" sz="2800" dirty="0" smtClean="0"/>
              <a:t>Año: 5to</a:t>
            </a:r>
          </a:p>
          <a:p>
            <a:r>
              <a:rPr lang="es-CU" sz="2800" dirty="0" smtClean="0"/>
              <a:t>Rotación: Oftalmología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518205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404664"/>
            <a:ext cx="746760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Treatment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includes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medication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,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usually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prescription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eye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drops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surgery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lower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pressure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in the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eye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prevent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further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damage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to the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optic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nerve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3581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67544" y="274638"/>
            <a:ext cx="7457256" cy="1210146"/>
          </a:xfrm>
        </p:spPr>
        <p:txBody>
          <a:bodyPr>
            <a:noAutofit/>
          </a:bodyPr>
          <a:lstStyle/>
          <a:p>
            <a:r>
              <a:rPr lang="es-E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Complications</a:t>
            </a:r>
            <a:r>
              <a:rPr lang="es-E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of Glaucoma</a:t>
            </a:r>
            <a:endParaRPr lang="es-ES" sz="40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Clr>
                <a:srgbClr val="FE8637"/>
              </a:buClr>
              <a:buFont typeface="Wingdings" pitchFamily="2" charset="2"/>
              <a:buChar char="ü"/>
            </a:pPr>
            <a:r>
              <a:rPr lang="es-ES" sz="4000" dirty="0" err="1">
                <a:latin typeface="Arial" panose="020B0604020202020204" pitchFamily="34" charset="0"/>
                <a:cs typeface="Arial" panose="020B0604020202020204" pitchFamily="34" charset="0"/>
              </a:rPr>
              <a:t>Intraoperative</a:t>
            </a:r>
            <a:r>
              <a:rPr lang="es-ES" sz="4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sz="4000" dirty="0" err="1">
                <a:latin typeface="Arial" panose="020B0604020202020204" pitchFamily="34" charset="0"/>
                <a:cs typeface="Arial" panose="020B0604020202020204" pitchFamily="34" charset="0"/>
              </a:rPr>
              <a:t>postoperative</a:t>
            </a:r>
            <a:r>
              <a:rPr lang="es-E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suprachoroidal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hemorrage</a:t>
            </a:r>
            <a:endParaRPr lang="es-E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FE8637"/>
              </a:buClr>
              <a:buFont typeface="Wingdings" pitchFamily="2" charset="2"/>
              <a:buChar char="ü"/>
            </a:pP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Visual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loss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>
              <a:buClr>
                <a:srgbClr val="FE8637"/>
              </a:buClr>
              <a:buFont typeface="Wingdings" pitchFamily="2" charset="2"/>
              <a:buChar char="ü"/>
            </a:pP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Hyphema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>
              <a:buClr>
                <a:srgbClr val="FE8637"/>
              </a:buClr>
              <a:buFont typeface="Wingdings" pitchFamily="2" charset="2"/>
              <a:buChar char="ü"/>
            </a:pP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Hypotony</a:t>
            </a:r>
            <a:endParaRPr 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239635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6400" y="-243408"/>
            <a:ext cx="7467600" cy="1143000"/>
          </a:xfrm>
        </p:spPr>
        <p:txBody>
          <a:bodyPr>
            <a:normAutofit/>
          </a:bodyPr>
          <a:lstStyle/>
          <a:p>
            <a:r>
              <a:rPr lang="es-CU" sz="4000" dirty="0" smtClean="0"/>
              <a:t>Exercise </a:t>
            </a: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755576" y="1124744"/>
            <a:ext cx="7467600" cy="4873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Glaucoma is another eye disorder which can lead to cataracts and blindness. A patient having </a:t>
            </a:r>
            <a:r>
              <a:rPr lang="en-US" sz="1800" dirty="0" smtClean="0"/>
              <a:t>this condition </a:t>
            </a:r>
            <a:r>
              <a:rPr lang="en-US" sz="1800" dirty="0"/>
              <a:t>wants information about it and the surgical procedure to treat it.</a:t>
            </a:r>
          </a:p>
          <a:p>
            <a:pPr marL="0" indent="0">
              <a:buNone/>
            </a:pPr>
            <a:r>
              <a:rPr lang="en-US" sz="1800" dirty="0"/>
              <a:t>Work in pairs and prepare a doctor-patient </a:t>
            </a:r>
            <a:r>
              <a:rPr lang="en-US" sz="1800" dirty="0" smtClean="0"/>
              <a:t>dialogue </a:t>
            </a:r>
            <a:r>
              <a:rPr lang="es-ES" sz="1800" dirty="0" smtClean="0"/>
              <a:t>Ask </a:t>
            </a:r>
            <a:r>
              <a:rPr lang="es-ES" sz="1800" dirty="0" err="1"/>
              <a:t>the</a:t>
            </a:r>
            <a:r>
              <a:rPr lang="es-ES" sz="1800" dirty="0"/>
              <a:t> doctor:</a:t>
            </a:r>
          </a:p>
          <a:p>
            <a:r>
              <a:rPr lang="es-ES" sz="1800" dirty="0"/>
              <a:t>• </a:t>
            </a:r>
            <a:r>
              <a:rPr lang="es-ES" sz="1800" dirty="0" err="1"/>
              <a:t>What</a:t>
            </a:r>
            <a:r>
              <a:rPr lang="es-ES" sz="1800" dirty="0"/>
              <a:t> glaucoma </a:t>
            </a:r>
            <a:r>
              <a:rPr lang="es-ES" sz="1800" dirty="0" err="1"/>
              <a:t>is</a:t>
            </a:r>
            <a:r>
              <a:rPr lang="es-ES" sz="1800" dirty="0"/>
              <a:t>.</a:t>
            </a:r>
          </a:p>
          <a:p>
            <a:r>
              <a:rPr lang="es-ES" sz="1800" dirty="0"/>
              <a:t>• </a:t>
            </a:r>
            <a:r>
              <a:rPr lang="es-ES" sz="1800" dirty="0" err="1"/>
              <a:t>Why</a:t>
            </a:r>
            <a:r>
              <a:rPr lang="es-ES" sz="1800" dirty="0"/>
              <a:t> </a:t>
            </a:r>
            <a:r>
              <a:rPr lang="es-ES" sz="1800" dirty="0" err="1"/>
              <a:t>surgery</a:t>
            </a:r>
            <a:r>
              <a:rPr lang="es-ES" sz="1800" dirty="0"/>
              <a:t> </a:t>
            </a:r>
            <a:r>
              <a:rPr lang="es-ES" sz="1800" dirty="0" err="1"/>
              <a:t>is</a:t>
            </a:r>
            <a:r>
              <a:rPr lang="es-ES" sz="1800" dirty="0"/>
              <a:t> </a:t>
            </a:r>
            <a:r>
              <a:rPr lang="es-ES" sz="1800" dirty="0" err="1"/>
              <a:t>necessary</a:t>
            </a:r>
            <a:r>
              <a:rPr lang="es-ES" sz="1800" dirty="0"/>
              <a:t>.</a:t>
            </a:r>
          </a:p>
          <a:p>
            <a:r>
              <a:rPr lang="en-US" sz="1800" dirty="0"/>
              <a:t>• What the procedure is called.</a:t>
            </a:r>
          </a:p>
          <a:p>
            <a:r>
              <a:rPr lang="en-US" sz="1800" dirty="0"/>
              <a:t>• If there are any risks.</a:t>
            </a:r>
          </a:p>
          <a:p>
            <a:r>
              <a:rPr lang="en-US" sz="1800" dirty="0"/>
              <a:t>• Where the operation will be done.</a:t>
            </a:r>
          </a:p>
          <a:p>
            <a:r>
              <a:rPr lang="en-US" sz="1800" dirty="0"/>
              <a:t>• If any tests are needed.</a:t>
            </a:r>
          </a:p>
          <a:p>
            <a:r>
              <a:rPr lang="en-US" sz="1800" dirty="0"/>
              <a:t>• How the surgery is done.</a:t>
            </a:r>
          </a:p>
          <a:p>
            <a:r>
              <a:rPr lang="en-US" sz="1800" dirty="0"/>
              <a:t>• If any complications can be expected.</a:t>
            </a:r>
          </a:p>
          <a:p>
            <a:r>
              <a:rPr lang="en-US" sz="1800" dirty="0"/>
              <a:t>• How long it would be necessary to stay in </a:t>
            </a:r>
            <a:r>
              <a:rPr lang="en-US" sz="1800" dirty="0" smtClean="0"/>
              <a:t>hospital   his </a:t>
            </a:r>
            <a:r>
              <a:rPr lang="en-US" sz="1800" dirty="0"/>
              <a:t>information.</a:t>
            </a: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4208207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U" dirty="0" smtClean="0"/>
              <a:t>Bibliografia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U" dirty="0" smtClean="0"/>
              <a:t>English through Medicine II Students and teachers book</a:t>
            </a:r>
          </a:p>
          <a:p>
            <a:r>
              <a:rPr lang="es-CU" dirty="0" smtClean="0"/>
              <a:t>Bedside English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13822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1907704" y="5375706"/>
            <a:ext cx="56166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Profesora asistente: Jessie Sarduy Santana</a:t>
            </a:r>
          </a:p>
          <a:p>
            <a:r>
              <a:rPr lang="es-C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Profesora auxiliar: Elizabeth Finalet Marreos</a:t>
            </a:r>
            <a:endParaRPr lang="es-ES" sz="24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endParaRPr lang="es-ES" sz="2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2411760" y="908720"/>
            <a:ext cx="6028184" cy="3600400"/>
          </a:xfrm>
        </p:spPr>
        <p:txBody>
          <a:bodyPr>
            <a:normAutofit/>
          </a:bodyPr>
          <a:lstStyle/>
          <a:p>
            <a:r>
              <a:rPr lang="es-ES" sz="7200" b="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Glaucoma</a:t>
            </a:r>
            <a:br>
              <a:rPr lang="es-ES" sz="7200" b="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</a:br>
            <a:r>
              <a:rPr lang="es-ES" sz="7200" b="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/>
            </a:r>
            <a:br>
              <a:rPr lang="es-ES" sz="7200" b="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</a:br>
            <a:endParaRPr lang="es-ES" sz="7200" b="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924944"/>
            <a:ext cx="1743075" cy="240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990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</a:t>
            </a:r>
            <a:r>
              <a:rPr lang="es-CU" dirty="0" smtClean="0"/>
              <a:t>bjectives: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CU" sz="3200" dirty="0" smtClean="0"/>
              <a:t>To describe the main features of Glaucoma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761858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Glaucoma</a:t>
            </a:r>
            <a:endParaRPr lang="es-ES" sz="48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451079"/>
            <a:ext cx="7467600" cy="48737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It is a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eye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diseases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affect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optic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nerve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and cause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vision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loss.Most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but not all of these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diseases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typically produce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elevated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pressure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inside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eye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1363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57256" cy="778098"/>
          </a:xfrm>
        </p:spPr>
        <p:txBody>
          <a:bodyPr>
            <a:normAutofit fontScale="90000"/>
          </a:bodyPr>
          <a:lstStyle/>
          <a:p>
            <a:r>
              <a:rPr lang="es-ES" sz="48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Types</a:t>
            </a:r>
            <a:r>
              <a:rPr lang="es-ES" sz="4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of Glaucoma</a:t>
            </a:r>
            <a:endParaRPr lang="es-ES" sz="48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7467600" cy="487375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Angle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closure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Glaucoma</a:t>
            </a:r>
          </a:p>
          <a:p>
            <a:pPr>
              <a:buFont typeface="Arial" pitchFamily="34" charset="0"/>
              <a:buChar char="•"/>
            </a:pP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Acute</a:t>
            </a:r>
            <a:endParaRPr lang="es-E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Chronic</a:t>
            </a:r>
            <a:endParaRPr lang="es-E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Open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angle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Glaucoma.</a:t>
            </a:r>
          </a:p>
          <a:p>
            <a:pPr>
              <a:buFont typeface="Arial" pitchFamily="34" charset="0"/>
              <a:buChar char="•"/>
            </a:pP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Normal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tension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glaucoma</a:t>
            </a:r>
          </a:p>
        </p:txBody>
      </p:sp>
    </p:spTree>
    <p:extLst>
      <p:ext uri="{BB962C8B-B14F-4D97-AF65-F5344CB8AC3E}">
        <p14:creationId xmlns:p14="http://schemas.microsoft.com/office/powerpoint/2010/main" val="477547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332656"/>
            <a:ext cx="7467600" cy="487375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Pigmentary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Glaucoma</a:t>
            </a:r>
          </a:p>
          <a:p>
            <a:pPr>
              <a:buFont typeface="Arial" pitchFamily="34" charset="0"/>
              <a:buChar char="•"/>
            </a:pP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Secondary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Glaucoma.</a:t>
            </a:r>
          </a:p>
          <a:p>
            <a:pPr>
              <a:buFont typeface="Arial" pitchFamily="34" charset="0"/>
              <a:buChar char="•"/>
            </a:pP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Pseudoexfoliative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Glaucoma.</a:t>
            </a:r>
          </a:p>
          <a:p>
            <a:pPr lvl="0">
              <a:buClr>
                <a:srgbClr val="FE8637"/>
              </a:buClr>
              <a:buFont typeface="Arial" pitchFamily="34" charset="0"/>
              <a:buChar char="•"/>
            </a:pPr>
            <a:r>
              <a:rPr lang="es-ES" sz="4000" dirty="0" err="1">
                <a:latin typeface="Arial" panose="020B0604020202020204" pitchFamily="34" charset="0"/>
                <a:cs typeface="Arial" panose="020B0604020202020204" pitchFamily="34" charset="0"/>
              </a:rPr>
              <a:t>Pediatric</a:t>
            </a:r>
            <a:r>
              <a:rPr lang="es-ES" sz="4000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s-ES" sz="4000" dirty="0" err="1">
                <a:latin typeface="Arial" panose="020B0604020202020204" pitchFamily="34" charset="0"/>
                <a:cs typeface="Arial" panose="020B0604020202020204" pitchFamily="34" charset="0"/>
              </a:rPr>
              <a:t>Congenital</a:t>
            </a:r>
            <a:r>
              <a:rPr lang="es-ES" sz="4000" dirty="0">
                <a:latin typeface="Arial" panose="020B0604020202020204" pitchFamily="34" charset="0"/>
                <a:cs typeface="Arial" panose="020B0604020202020204" pitchFamily="34" charset="0"/>
              </a:rPr>
              <a:t> glaucoma</a:t>
            </a:r>
          </a:p>
          <a:p>
            <a:pPr>
              <a:buFont typeface="Arial" pitchFamily="34" charset="0"/>
              <a:buChar char="•"/>
            </a:pPr>
            <a:endParaRPr lang="es-ES" sz="4000" dirty="0"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311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-14242"/>
            <a:ext cx="7467600" cy="1143000"/>
          </a:xfrm>
        </p:spPr>
        <p:txBody>
          <a:bodyPr>
            <a:normAutofit/>
          </a:bodyPr>
          <a:lstStyle/>
          <a:p>
            <a:r>
              <a:rPr lang="es-E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Symptoms of Glaucoma</a:t>
            </a:r>
            <a:endParaRPr lang="es-ES" sz="40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7529264" cy="5421216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Gradual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vision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deterioration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Blurred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vision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Tunnel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vision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Foggy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vision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Sensivity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at light.</a:t>
            </a:r>
          </a:p>
          <a:p>
            <a:pPr>
              <a:buFont typeface="Arial" pitchFamily="34" charset="0"/>
              <a:buChar char="•"/>
            </a:pP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Halos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around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brigth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ligths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Mild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eye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pain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Nausea.</a:t>
            </a:r>
          </a:p>
          <a:p>
            <a:pPr>
              <a:buFont typeface="Arial" pitchFamily="34" charset="0"/>
              <a:buChar char="•"/>
            </a:pPr>
            <a:r>
              <a:rPr lang="es-E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Headaches</a:t>
            </a:r>
            <a:endParaRPr lang="es-E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27803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Risk</a:t>
            </a:r>
            <a:r>
              <a:rPr lang="es-E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es-E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factors</a:t>
            </a:r>
            <a:r>
              <a:rPr lang="es-E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of Glaucoma</a:t>
            </a:r>
            <a:endParaRPr lang="es-ES" sz="40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People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over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60.</a:t>
            </a:r>
          </a:p>
          <a:p>
            <a:pPr>
              <a:buFont typeface="Wingdings" pitchFamily="2" charset="2"/>
              <a:buChar char="§"/>
            </a:pP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Family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with Glaucoma.</a:t>
            </a:r>
          </a:p>
          <a:p>
            <a:pPr>
              <a:buFont typeface="Wingdings" pitchFamily="2" charset="2"/>
              <a:buChar char="§"/>
            </a:pP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Steroid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Users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Eye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injury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High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myopia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Diabetes.</a:t>
            </a:r>
          </a:p>
          <a:p>
            <a:pPr>
              <a:buFont typeface="Wingdings" pitchFamily="2" charset="2"/>
              <a:buChar char="§"/>
            </a:pP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HTN</a:t>
            </a:r>
            <a:endParaRPr 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3998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274638"/>
            <a:ext cx="7313240" cy="922114"/>
          </a:xfrm>
        </p:spPr>
        <p:txBody>
          <a:bodyPr>
            <a:normAutofit/>
          </a:bodyPr>
          <a:lstStyle/>
          <a:p>
            <a:r>
              <a:rPr lang="es-E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Causes and </a:t>
            </a:r>
            <a:r>
              <a:rPr lang="es-E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treatment</a:t>
            </a:r>
            <a:endParaRPr lang="es-ES" sz="40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Increasement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blood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pressure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within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eye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may lead to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develop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the condition.</a:t>
            </a:r>
          </a:p>
          <a:p>
            <a:pPr marL="0" indent="0">
              <a:buNone/>
            </a:pP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Depending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of Glaucoma it can be </a:t>
            </a:r>
            <a:r>
              <a:rPr lang="es-E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controlled</a:t>
            </a:r>
            <a:r>
              <a:rPr lang="es-ES" sz="4000" dirty="0" smtClean="0">
                <a:solidFill>
                  <a:schemeClr val="accent3"/>
                </a:solidFill>
                <a:latin typeface="Segoe Script" pitchFamily="34" charset="0"/>
              </a:rPr>
              <a:t>.</a:t>
            </a:r>
          </a:p>
          <a:p>
            <a:pPr marL="0" indent="0">
              <a:buNone/>
            </a:pPr>
            <a:endParaRPr lang="es-ES" sz="4000" dirty="0">
              <a:solidFill>
                <a:schemeClr val="accent3"/>
              </a:solidFill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74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258</TotalTime>
  <Words>355</Words>
  <Application>Microsoft Office PowerPoint</Application>
  <PresentationFormat>Presentación en pantalla (4:3)</PresentationFormat>
  <Paragraphs>64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Arial</vt:lpstr>
      <vt:lpstr>Century Schoolbook</vt:lpstr>
      <vt:lpstr>Segoe Script</vt:lpstr>
      <vt:lpstr>Wingdings</vt:lpstr>
      <vt:lpstr>Wingdings 2</vt:lpstr>
      <vt:lpstr>Mirador</vt:lpstr>
      <vt:lpstr>Facultad de Ciencias Médicas De Sagua La Grande</vt:lpstr>
      <vt:lpstr>Glaucoma  </vt:lpstr>
      <vt:lpstr>Objectives:</vt:lpstr>
      <vt:lpstr>Glaucoma</vt:lpstr>
      <vt:lpstr>Types of Glaucoma</vt:lpstr>
      <vt:lpstr>Presentación de PowerPoint</vt:lpstr>
      <vt:lpstr>Symptoms of Glaucoma</vt:lpstr>
      <vt:lpstr>Risk factors of Glaucoma</vt:lpstr>
      <vt:lpstr>Causes and treatment</vt:lpstr>
      <vt:lpstr>Presentación de PowerPoint</vt:lpstr>
      <vt:lpstr>Complications of Glaucoma</vt:lpstr>
      <vt:lpstr>Exercise </vt:lpstr>
      <vt:lpstr>Bibliografia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Leidy</dc:creator>
  <cp:lastModifiedBy>FCMSAGUA</cp:lastModifiedBy>
  <cp:revision>35</cp:revision>
  <dcterms:created xsi:type="dcterms:W3CDTF">2013-04-06T21:40:02Z</dcterms:created>
  <dcterms:modified xsi:type="dcterms:W3CDTF">2021-12-17T16:50:16Z</dcterms:modified>
</cp:coreProperties>
</file>