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6" r:id="rId10"/>
    <p:sldId id="327" r:id="rId11"/>
    <p:sldId id="33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EAEA"/>
    <a:srgbClr val="000000"/>
    <a:srgbClr val="BDBFB9"/>
    <a:srgbClr val="8FD1B5"/>
    <a:srgbClr val="99BACC"/>
    <a:srgbClr val="F8FAF4"/>
    <a:srgbClr val="F4F7F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84F24014-C300-4EBC-88ED-9ED50B9C9E15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altLang="ko-KR" noProof="0" smtClean="0"/>
              <a:t>Haga clic para modificar el estilo de título del patrón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anose="020B0604030504040204" pitchFamily="34" charset="0"/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BB8AB-6C2C-41B2-81B3-69350302856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4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1DDE-36BC-4A9B-9C17-2D232B27B8F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8C75F18-03D5-487A-AEDC-6C98548A7F3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0A753-2F5E-4719-BA08-AF9ED22C2A1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2DCC-5B15-42C3-B8F5-FCA28D44A4D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8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AE1E-5196-41E5-BF2D-8EFAFDF0C86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49C3-A765-4D58-B774-A41C914857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20D4B-C174-40D2-AF1D-3C6C6618E0B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84CB-473E-4093-A04B-CD6AE79B93E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7117D-6AD8-4798-8087-A1BCF73E651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P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pt-P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CD121-E658-46FC-8667-DC2687FDC0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012A33-8770-4E4C-8547-18C0135F8AB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s.wikipedia.org/wiki/Archivo:Purpura_Schonlein_Henoch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556792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Dengue</a:t>
            </a:r>
            <a:r>
              <a:rPr lang="en-US" sz="5400" dirty="0" smtClean="0"/>
              <a:t>: An epidemic disease</a:t>
            </a:r>
            <a:endParaRPr lang="en-US" sz="5400" dirty="0"/>
          </a:p>
        </p:txBody>
      </p:sp>
      <p:pic>
        <p:nvPicPr>
          <p:cNvPr id="4" name="Picture 4" descr="250px-Purpura_Schonlein_Henoc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67544" y="4797152"/>
            <a:ext cx="3891887" cy="1840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s-ES" b="1" dirty="0" smtClean="0"/>
          </a:p>
          <a:p>
            <a:pPr eaLnBrk="1" hangingPunct="1">
              <a:defRPr/>
            </a:pPr>
            <a:r>
              <a:rPr lang="es-ES" i="1" dirty="0" err="1" smtClean="0"/>
              <a:t>Flu</a:t>
            </a:r>
            <a:endParaRPr lang="es-ES" i="1" dirty="0" smtClean="0"/>
          </a:p>
          <a:p>
            <a:pPr>
              <a:defRPr/>
            </a:pPr>
            <a:r>
              <a:rPr lang="es-ES" i="1" dirty="0" err="1" smtClean="0"/>
              <a:t>Exanthematous</a:t>
            </a:r>
            <a:r>
              <a:rPr lang="es-ES" i="1" dirty="0"/>
              <a:t> </a:t>
            </a:r>
            <a:r>
              <a:rPr lang="es-ES" i="1" dirty="0" err="1" smtClean="0"/>
              <a:t>illnesses</a:t>
            </a:r>
            <a:endParaRPr lang="es-ES" i="1" dirty="0" smtClean="0"/>
          </a:p>
          <a:p>
            <a:pPr>
              <a:defRPr/>
            </a:pPr>
            <a:r>
              <a:rPr lang="es-ES" i="1" dirty="0" err="1" smtClean="0"/>
              <a:t>Leptospirosis</a:t>
            </a:r>
            <a:endParaRPr lang="es-ES" i="1" dirty="0" smtClean="0"/>
          </a:p>
          <a:p>
            <a:pPr>
              <a:defRPr/>
            </a:pPr>
            <a:r>
              <a:rPr lang="es-ES" i="1" dirty="0" smtClean="0"/>
              <a:t>Viral </a:t>
            </a:r>
            <a:r>
              <a:rPr lang="es-ES" i="1" dirty="0"/>
              <a:t>hepatitis </a:t>
            </a:r>
            <a:endParaRPr lang="es-ES" i="1" dirty="0" smtClean="0"/>
          </a:p>
          <a:p>
            <a:pPr>
              <a:defRPr/>
            </a:pPr>
            <a:r>
              <a:rPr lang="es-ES" i="1" dirty="0" err="1" smtClean="0"/>
              <a:t>Swamp</a:t>
            </a:r>
            <a:r>
              <a:rPr lang="es-ES" i="1" dirty="0" smtClean="0"/>
              <a:t> </a:t>
            </a:r>
            <a:r>
              <a:rPr lang="es-ES" i="1" dirty="0" err="1" smtClean="0"/>
              <a:t>fever</a:t>
            </a:r>
            <a:endParaRPr lang="es-ES" i="1" dirty="0" smtClean="0"/>
          </a:p>
          <a:p>
            <a:pPr>
              <a:defRPr/>
            </a:pPr>
            <a:r>
              <a:rPr lang="es-ES" i="1" dirty="0" err="1"/>
              <a:t>Yellow</a:t>
            </a:r>
            <a:r>
              <a:rPr lang="es-ES" i="1" dirty="0"/>
              <a:t> </a:t>
            </a:r>
            <a:r>
              <a:rPr lang="es-ES" i="1" dirty="0" err="1" smtClean="0"/>
              <a:t>fever</a:t>
            </a:r>
            <a:endParaRPr lang="es-ES" i="1" dirty="0" smtClean="0"/>
          </a:p>
          <a:p>
            <a:pPr>
              <a:defRPr/>
            </a:pPr>
            <a:r>
              <a:rPr lang="es-ES" i="1" dirty="0" err="1" smtClean="0"/>
              <a:t>Acute</a:t>
            </a:r>
            <a:r>
              <a:rPr lang="es-ES" i="1" dirty="0" smtClean="0"/>
              <a:t> </a:t>
            </a:r>
            <a:r>
              <a:rPr lang="es-ES" i="1" dirty="0" err="1"/>
              <a:t>appendicitis</a:t>
            </a:r>
            <a:endParaRPr lang="es-ES" i="1" dirty="0" smtClean="0"/>
          </a:p>
        </p:txBody>
      </p:sp>
      <p:sp>
        <p:nvSpPr>
          <p:cNvPr id="5" name="WordArt 4" descr="Mármol blanco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403648" y="188640"/>
            <a:ext cx="7391400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dirty="0">
                <a:latin typeface="Arial"/>
                <a:ea typeface="Times New Roman"/>
              </a:rPr>
              <a:t>Differential </a:t>
            </a:r>
            <a:r>
              <a:rPr lang="en-US" sz="3600" dirty="0" smtClean="0">
                <a:latin typeface="Arial"/>
                <a:ea typeface="Times New Roman"/>
              </a:rPr>
              <a:t>Diagnosis </a:t>
            </a:r>
            <a:endParaRPr lang="en-US" sz="3600" i="1" kern="10" dirty="0">
              <a:ln w="9525"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1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Dengue is </a:t>
            </a:r>
            <a:r>
              <a:rPr lang="en-US" dirty="0" smtClean="0"/>
              <a:t>a </a:t>
            </a:r>
            <a:r>
              <a:rPr lang="en-US" dirty="0"/>
              <a:t>global threat </a:t>
            </a:r>
            <a:r>
              <a:rPr lang="en-US" dirty="0" smtClean="0"/>
              <a:t>and it </a:t>
            </a:r>
            <a:r>
              <a:rPr lang="en-US" dirty="0"/>
              <a:t>is endemic or epidemic in almost every country located in the </a:t>
            </a:r>
            <a:r>
              <a:rPr lang="en-US" dirty="0" smtClean="0"/>
              <a:t>tropics. It is important to know the main signs and symptoms to avoid complications. Prevention </a:t>
            </a:r>
            <a:r>
              <a:rPr lang="en-US" dirty="0"/>
              <a:t>is essential </a:t>
            </a:r>
            <a:r>
              <a:rPr lang="en-US" dirty="0" smtClean="0"/>
              <a:t>to </a:t>
            </a:r>
            <a:r>
              <a:rPr lang="en-US" dirty="0"/>
              <a:t>decrease the number of </a:t>
            </a:r>
            <a:r>
              <a:rPr lang="en-US" dirty="0" smtClean="0"/>
              <a:t>patients with this disease. Laboratory test are very useful to define a prognosis. 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2339752" y="0"/>
            <a:ext cx="49685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/>
                <a:ea typeface="Times New Roman"/>
                <a:cs typeface="Times New Roman"/>
              </a:rPr>
              <a:t>Conclusions: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636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96544"/>
          </a:xfrm>
        </p:spPr>
        <p:txBody>
          <a:bodyPr/>
          <a:lstStyle/>
          <a:p>
            <a:r>
              <a:rPr lang="pt-PT" altLang="en-US" i="1" dirty="0" smtClean="0"/>
              <a:t>Main cause of </a:t>
            </a:r>
            <a:r>
              <a:rPr lang="en-US" b="1" dirty="0" smtClean="0"/>
              <a:t>arthropod-borne</a:t>
            </a:r>
          </a:p>
          <a:p>
            <a:r>
              <a:rPr lang="pt-PT" altLang="en-US" i="1" dirty="0" smtClean="0"/>
              <a:t>Every year happen 50-100  millon infections and 20 </a:t>
            </a:r>
            <a:r>
              <a:rPr lang="pt-PT" altLang="en-US" i="1" dirty="0"/>
              <a:t>000 </a:t>
            </a:r>
            <a:r>
              <a:rPr lang="pt-PT" altLang="en-US" i="1" dirty="0" smtClean="0"/>
              <a:t>persons dead </a:t>
            </a:r>
            <a:r>
              <a:rPr lang="en-US" i="1" dirty="0"/>
              <a:t>in more than 100 countries of Africa, America and </a:t>
            </a:r>
            <a:r>
              <a:rPr lang="en-US" i="1" dirty="0" smtClean="0"/>
              <a:t>Asia</a:t>
            </a:r>
          </a:p>
          <a:p>
            <a:r>
              <a:rPr lang="en-US" i="1" dirty="0" smtClean="0"/>
              <a:t>It is </a:t>
            </a:r>
            <a:r>
              <a:rPr lang="en-US" i="1" dirty="0"/>
              <a:t>endemic in more than 100 </a:t>
            </a:r>
            <a:r>
              <a:rPr lang="en-US" i="1" dirty="0" smtClean="0"/>
              <a:t>countries</a:t>
            </a:r>
          </a:p>
          <a:p>
            <a:r>
              <a:rPr lang="en-US" i="1" dirty="0" smtClean="0"/>
              <a:t>In Cuba, </a:t>
            </a:r>
            <a:r>
              <a:rPr lang="en-US" i="1" dirty="0"/>
              <a:t>there were 158 deaths for </a:t>
            </a:r>
            <a:r>
              <a:rPr lang="en-US" i="1" dirty="0" err="1"/>
              <a:t>breakbone</a:t>
            </a:r>
            <a:r>
              <a:rPr lang="en-US" i="1" dirty="0"/>
              <a:t> </a:t>
            </a:r>
            <a:r>
              <a:rPr lang="en-US" i="1" dirty="0" smtClean="0"/>
              <a:t>fever in 1981</a:t>
            </a:r>
            <a:endParaRPr lang="en-US" i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832648" cy="1159148"/>
          </a:xfrm>
        </p:spPr>
        <p:txBody>
          <a:bodyPr/>
          <a:lstStyle/>
          <a:p>
            <a:r>
              <a:rPr lang="es-ES" sz="4400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s-ES" sz="4400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r>
              <a:rPr lang="es-ES" sz="4400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s-ES" sz="4400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s-ES" sz="4400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Dengue</a:t>
            </a:r>
            <a:endParaRPr lang="en-US" sz="4400" dirty="0"/>
          </a:p>
        </p:txBody>
      </p:sp>
      <p:pic>
        <p:nvPicPr>
          <p:cNvPr id="5122" name="Picture 2" descr="C:\Users\Sony\Downloads\Dengue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17851"/>
            <a:ext cx="381642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0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91400" cy="968227"/>
          </a:xfrm>
        </p:spPr>
        <p:txBody>
          <a:bodyPr/>
          <a:lstStyle/>
          <a:p>
            <a:r>
              <a:rPr lang="pt-PT" sz="48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Concept</a:t>
            </a:r>
            <a:r>
              <a:rPr lang="pt-PT" sz="48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pt-PT" sz="48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n-U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916832"/>
            <a:ext cx="8282880" cy="4345856"/>
          </a:xfrm>
        </p:spPr>
        <p:txBody>
          <a:bodyPr/>
          <a:lstStyle/>
          <a:p>
            <a:pPr>
              <a:defRPr/>
            </a:pPr>
            <a:r>
              <a:rPr lang="en-US" dirty="0"/>
              <a:t>Feverish intense disease </a:t>
            </a:r>
            <a:r>
              <a:rPr lang="en-US" i="1" dirty="0"/>
              <a:t>of sudden </a:t>
            </a:r>
            <a:r>
              <a:rPr lang="en-US" i="1" dirty="0" smtClean="0"/>
              <a:t>beginning</a:t>
            </a:r>
            <a:r>
              <a:rPr lang="en-US" dirty="0"/>
              <a:t>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Clinical </a:t>
            </a:r>
            <a:r>
              <a:rPr lang="en-US" dirty="0"/>
              <a:t>variable ways</a:t>
            </a:r>
            <a:r>
              <a:rPr lang="pt-PT" i="1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  <a:endParaRPr lang="pt-PT" i="1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defRPr/>
            </a:pPr>
            <a:r>
              <a:rPr lang="en-US" dirty="0"/>
              <a:t>Dengue viruses belong to the genus </a:t>
            </a:r>
            <a:r>
              <a:rPr lang="en-US" dirty="0" err="1"/>
              <a:t>flavivirus</a:t>
            </a:r>
            <a:r>
              <a:rPr lang="en-US" dirty="0"/>
              <a:t> within the </a:t>
            </a:r>
            <a:r>
              <a:rPr lang="en-US" i="1" dirty="0" err="1"/>
              <a:t>Flaviviridae</a:t>
            </a:r>
            <a:r>
              <a:rPr lang="en-US" dirty="0"/>
              <a:t> family</a:t>
            </a:r>
            <a:r>
              <a:rPr lang="pt-PT" i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pt-PT" i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" name="Picture 29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5013176"/>
            <a:ext cx="2676727" cy="15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708" y="-54272"/>
            <a:ext cx="7391400" cy="1419250"/>
          </a:xfrm>
        </p:spPr>
        <p:txBody>
          <a:bodyPr/>
          <a:lstStyle/>
          <a:p>
            <a:r>
              <a:rPr lang="en-US" sz="4800" kern="10" dirty="0" smtClean="0">
                <a:ln w="9525">
                  <a:round/>
                  <a:headEnd/>
                  <a:tailEnd/>
                </a:ln>
              </a:rPr>
              <a:t>Etiology</a:t>
            </a:r>
            <a:r>
              <a:rPr lang="en-US" sz="4800" kern="10" dirty="0">
                <a:ln w="9525">
                  <a:round/>
                  <a:headEnd/>
                  <a:tailEnd/>
                </a:ln>
              </a:rPr>
              <a:t/>
            </a:r>
            <a:br>
              <a:rPr lang="en-US" sz="4800" kern="10" dirty="0">
                <a:ln w="9525">
                  <a:round/>
                  <a:headEnd/>
                  <a:tailEnd/>
                </a:ln>
              </a:rPr>
            </a:br>
            <a:endParaRPr lang="en-US" sz="4800" dirty="0"/>
          </a:p>
        </p:txBody>
      </p:sp>
      <p:sp>
        <p:nvSpPr>
          <p:cNvPr id="4" name="1 CuadroTexto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1347788"/>
            <a:ext cx="799484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" altLang="en-US" sz="1800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en-US" sz="3600" b="1" i="1" dirty="0" smtClean="0"/>
              <a:t>There </a:t>
            </a:r>
            <a:r>
              <a:rPr lang="en-US" sz="3600" b="1" i="1" dirty="0"/>
              <a:t>are 4 serotypes</a:t>
            </a:r>
            <a:endParaRPr lang="es-ES" altLang="en-US" sz="3600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" altLang="en-US" sz="2400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n-US" sz="2400" i="1" dirty="0">
                <a:solidFill>
                  <a:schemeClr val="bg1">
                    <a:lumMod val="10000"/>
                  </a:schemeClr>
                </a:solidFill>
              </a:rPr>
              <a:t>DEN-1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n-US" sz="2400" b="1" i="1" dirty="0">
                <a:solidFill>
                  <a:schemeClr val="bg1">
                    <a:lumMod val="10000"/>
                  </a:schemeClr>
                </a:solidFill>
              </a:rPr>
              <a:t>DEN-2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n-US" sz="2400" b="1" i="1" dirty="0">
                <a:solidFill>
                  <a:schemeClr val="bg1">
                    <a:lumMod val="10000"/>
                  </a:schemeClr>
                </a:solidFill>
              </a:rPr>
              <a:t>DEN-3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n-US" sz="2400" i="1" dirty="0">
                <a:solidFill>
                  <a:schemeClr val="bg1">
                    <a:lumMod val="10000"/>
                  </a:schemeClr>
                </a:solidFill>
              </a:rPr>
              <a:t>DEN-4</a:t>
            </a:r>
          </a:p>
          <a:p>
            <a:pPr>
              <a:spcBef>
                <a:spcPct val="0"/>
              </a:spcBef>
              <a:buClr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Tx/>
              <a:buNone/>
            </a:pPr>
            <a:r>
              <a:rPr lang="en-US" sz="2400" dirty="0" smtClean="0"/>
              <a:t>This </a:t>
            </a:r>
            <a:r>
              <a:rPr lang="en-US" sz="2400" dirty="0"/>
              <a:t>disease is transmitted for the </a:t>
            </a:r>
            <a:r>
              <a:rPr lang="en-US" sz="2400" i="1" dirty="0" err="1" smtClean="0"/>
              <a:t>Aedes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Aegypti</a:t>
            </a:r>
            <a:r>
              <a:rPr lang="en-US" sz="2400" i="1" dirty="0" smtClean="0"/>
              <a:t> mosquito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sz="2400" i="1" dirty="0">
                <a:solidFill>
                  <a:srgbClr val="FF0000"/>
                </a:solidFill>
              </a:rPr>
              <a:t>Incubation </a:t>
            </a:r>
            <a:r>
              <a:rPr lang="en-US" sz="2400" i="1" dirty="0" smtClean="0">
                <a:solidFill>
                  <a:srgbClr val="FF0000"/>
                </a:solidFill>
              </a:rPr>
              <a:t>period: </a:t>
            </a:r>
            <a:r>
              <a:rPr lang="es-ES" altLang="en-US" sz="2400" i="1" dirty="0" smtClean="0">
                <a:solidFill>
                  <a:srgbClr val="FF0000"/>
                </a:solidFill>
              </a:rPr>
              <a:t>3-14 </a:t>
            </a:r>
            <a:r>
              <a:rPr lang="es-ES" altLang="en-US" sz="2400" i="1" dirty="0" err="1" smtClean="0">
                <a:solidFill>
                  <a:srgbClr val="FF0000"/>
                </a:solidFill>
              </a:rPr>
              <a:t>days</a:t>
            </a:r>
            <a:endParaRPr lang="es-MX" altLang="en-US" sz="2400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Sony\Downloads\Aedes_aegypti_during_blood_m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08920"/>
            <a:ext cx="3077714" cy="169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85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424936" cy="532157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dirty="0" err="1" smtClean="0"/>
              <a:t>Sign</a:t>
            </a:r>
            <a:r>
              <a:rPr lang="es-ES" dirty="0" smtClean="0"/>
              <a:t> and </a:t>
            </a:r>
            <a:r>
              <a:rPr lang="es-ES" dirty="0" err="1" smtClean="0"/>
              <a:t>Symptoms</a:t>
            </a:r>
            <a:r>
              <a:rPr lang="es-ES" dirty="0"/>
              <a:t>:</a:t>
            </a:r>
            <a:endParaRPr lang="es-ES" sz="2000" dirty="0" smtClean="0"/>
          </a:p>
          <a:p>
            <a:pPr eaLnBrk="1" hangingPunct="1">
              <a:defRPr/>
            </a:pPr>
            <a:r>
              <a:rPr lang="es-ES" dirty="0" err="1" smtClean="0"/>
              <a:t>Fever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err="1" smtClean="0"/>
              <a:t>Rash</a:t>
            </a:r>
            <a:endParaRPr lang="es-ES" dirty="0"/>
          </a:p>
          <a:p>
            <a:pPr eaLnBrk="1" hangingPunct="1">
              <a:defRPr/>
            </a:pPr>
            <a:r>
              <a:rPr lang="es-ES" dirty="0" err="1" smtClean="0"/>
              <a:t>Breakbone</a:t>
            </a:r>
            <a:r>
              <a:rPr lang="es-ES" dirty="0" smtClean="0"/>
              <a:t> </a:t>
            </a:r>
            <a:r>
              <a:rPr lang="es-ES" dirty="0" err="1" smtClean="0"/>
              <a:t>pain</a:t>
            </a:r>
            <a:endParaRPr lang="es-ES" dirty="0"/>
          </a:p>
          <a:p>
            <a:pPr eaLnBrk="1" hangingPunct="1">
              <a:defRPr/>
            </a:pPr>
            <a:r>
              <a:rPr lang="es-ES" dirty="0" err="1" smtClean="0"/>
              <a:t>Headache</a:t>
            </a:r>
            <a:endParaRPr lang="es-ES" dirty="0"/>
          </a:p>
          <a:p>
            <a:pPr eaLnBrk="1" hangingPunct="1">
              <a:defRPr/>
            </a:pPr>
            <a:r>
              <a:rPr lang="es-ES" dirty="0" err="1" smtClean="0"/>
              <a:t>Vomiting</a:t>
            </a:r>
            <a:endParaRPr lang="es-ES" dirty="0" smtClean="0"/>
          </a:p>
          <a:p>
            <a:pPr eaLnBrk="1" hangingPunct="1">
              <a:defRPr/>
            </a:pP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severe</a:t>
            </a:r>
            <a:r>
              <a:rPr lang="es-ES" dirty="0" smtClean="0"/>
              <a:t> </a:t>
            </a:r>
            <a:r>
              <a:rPr lang="es-ES" dirty="0" err="1" smtClean="0"/>
              <a:t>disease</a:t>
            </a:r>
            <a:r>
              <a:rPr lang="es-ES" dirty="0" smtClean="0"/>
              <a:t> </a:t>
            </a:r>
            <a:r>
              <a:rPr lang="es-ES" dirty="0" err="1" smtClean="0"/>
              <a:t>include:Bleeding</a:t>
            </a:r>
            <a:r>
              <a:rPr lang="es-ES" dirty="0" smtClean="0"/>
              <a:t>, abdominal </a:t>
            </a:r>
            <a:r>
              <a:rPr lang="es-ES" dirty="0" err="1" smtClean="0"/>
              <a:t>pain</a:t>
            </a:r>
            <a:r>
              <a:rPr lang="es-ES" dirty="0"/>
              <a:t> </a:t>
            </a:r>
            <a:r>
              <a:rPr lang="es-ES" dirty="0" smtClean="0"/>
              <a:t>and short of </a:t>
            </a:r>
            <a:r>
              <a:rPr lang="es-ES" dirty="0" err="1" smtClean="0"/>
              <a:t>breath</a:t>
            </a:r>
            <a:r>
              <a:rPr lang="es-ES" dirty="0" smtClean="0"/>
              <a:t>. </a:t>
            </a:r>
          </a:p>
        </p:txBody>
      </p:sp>
      <p:sp>
        <p:nvSpPr>
          <p:cNvPr id="5" name="WordArt 4" descr="Mármol blanco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 dirty="0" err="1" smtClean="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Breakbone</a:t>
            </a:r>
            <a:r>
              <a:rPr lang="en-US" sz="3600" i="1" kern="10" dirty="0" smtClean="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 </a:t>
            </a:r>
            <a:r>
              <a:rPr lang="en-US" sz="3600" i="1" kern="10" dirty="0">
                <a:ln w="9525">
                  <a:round/>
                  <a:headEnd/>
                  <a:tailEnd/>
                </a:ln>
                <a:latin typeface="Arial Black" panose="020B0A04020102020204" pitchFamily="34" charset="0"/>
              </a:rPr>
              <a:t>fever</a:t>
            </a:r>
          </a:p>
        </p:txBody>
      </p:sp>
      <p:sp>
        <p:nvSpPr>
          <p:cNvPr id="3" name="2 Flecha curvada hacia la derecha"/>
          <p:cNvSpPr/>
          <p:nvPr/>
        </p:nvSpPr>
        <p:spPr>
          <a:xfrm>
            <a:off x="107504" y="4653136"/>
            <a:ext cx="576064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5754935"/>
            <a:ext cx="5341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Dengue shock syndrome (</a:t>
            </a:r>
            <a:r>
              <a:rPr lang="en-US" sz="2800" b="1" dirty="0" smtClean="0">
                <a:solidFill>
                  <a:srgbClr val="C00000"/>
                </a:solidFill>
              </a:rPr>
              <a:t>DSS)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6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625780" cy="47058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S" dirty="0" err="1" smtClean="0"/>
              <a:t>Hemogram</a:t>
            </a:r>
            <a:r>
              <a:rPr lang="es-ES" dirty="0" smtClean="0"/>
              <a:t>: </a:t>
            </a:r>
            <a:r>
              <a:rPr lang="es-ES" dirty="0" err="1" smtClean="0"/>
              <a:t>leukopenia</a:t>
            </a:r>
            <a:r>
              <a:rPr lang="es-ES" dirty="0"/>
              <a:t> , </a:t>
            </a:r>
            <a:r>
              <a:rPr lang="es-ES" dirty="0" err="1"/>
              <a:t>Lymphocytosis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Hemoconcentration</a:t>
            </a:r>
            <a:r>
              <a:rPr lang="es-ES" dirty="0" smtClean="0"/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335338"/>
                </a:solidFill>
              </a:rPr>
              <a:t>Thrombocytopenia </a:t>
            </a:r>
            <a:endParaRPr lang="en-US" dirty="0" smtClean="0">
              <a:solidFill>
                <a:srgbClr val="335338"/>
              </a:solidFill>
            </a:endParaRPr>
          </a:p>
          <a:p>
            <a:pPr marL="0" indent="0">
              <a:buNone/>
              <a:defRPr/>
            </a:pPr>
            <a:r>
              <a:rPr lang="es-ES" dirty="0" err="1" smtClean="0"/>
              <a:t>Enzyme-Linked</a:t>
            </a:r>
            <a:r>
              <a:rPr lang="es-ES" dirty="0" smtClean="0"/>
              <a:t> </a:t>
            </a:r>
            <a:r>
              <a:rPr lang="es-ES" dirty="0" err="1" smtClean="0"/>
              <a:t>ImmunoSorbent</a:t>
            </a:r>
            <a:r>
              <a:rPr lang="es-ES" dirty="0" smtClean="0"/>
              <a:t> </a:t>
            </a:r>
            <a:r>
              <a:rPr lang="es-ES" dirty="0" err="1" smtClean="0"/>
              <a:t>Assay</a:t>
            </a:r>
            <a:r>
              <a:rPr lang="en-US" dirty="0" smtClean="0">
                <a:solidFill>
                  <a:srgbClr val="C00000"/>
                </a:solidFill>
              </a:rPr>
              <a:t>(ELISA)</a:t>
            </a:r>
            <a:endParaRPr lang="es-ES" b="1" i="1" dirty="0" smtClean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/>
              <a:t>Polymerase </a:t>
            </a:r>
            <a:r>
              <a:rPr lang="en-US" dirty="0"/>
              <a:t>chain </a:t>
            </a:r>
            <a:r>
              <a:rPr lang="en-US" dirty="0" smtClean="0"/>
              <a:t>reaction</a:t>
            </a:r>
            <a:r>
              <a:rPr lang="en-US" dirty="0" smtClean="0">
                <a:solidFill>
                  <a:srgbClr val="C00000"/>
                </a:solidFill>
              </a:rPr>
              <a:t>(PCR)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899592" y="188640"/>
            <a:ext cx="7391400" cy="563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dirty="0"/>
              <a:t>Laboratory diagnosis</a:t>
            </a:r>
            <a:endParaRPr lang="en-US" sz="3600" b="1" i="1" kern="10" dirty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ony\Downloads\JEOL_JSM-634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44244"/>
            <a:ext cx="1589473" cy="194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9552" y="4892859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Other test: ultrasound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2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n-US" b="1" dirty="0" smtClean="0"/>
          </a:p>
          <a:p>
            <a:pPr eaLnBrk="1" hangingPunct="1">
              <a:lnSpc>
                <a:spcPct val="90000"/>
              </a:lnSpc>
            </a:pPr>
            <a:endParaRPr lang="es-ES" altLang="en-US" b="1" dirty="0" smtClean="0"/>
          </a:p>
          <a:p>
            <a:pPr>
              <a:lnSpc>
                <a:spcPct val="90000"/>
              </a:lnSpc>
            </a:pPr>
            <a:r>
              <a:rPr lang="es-ES" altLang="en-US" dirty="0" err="1"/>
              <a:t>Pertinacious</a:t>
            </a:r>
            <a:r>
              <a:rPr lang="es-ES" altLang="en-US" dirty="0"/>
              <a:t> </a:t>
            </a:r>
            <a:r>
              <a:rPr lang="es-ES" altLang="en-US" dirty="0" err="1" smtClean="0"/>
              <a:t>insomnia</a:t>
            </a:r>
            <a:endParaRPr lang="es-ES" altLang="en-US" dirty="0" smtClean="0"/>
          </a:p>
          <a:p>
            <a:pPr>
              <a:lnSpc>
                <a:spcPct val="90000"/>
              </a:lnSpc>
            </a:pPr>
            <a:r>
              <a:rPr lang="es-ES" altLang="en-US" dirty="0" err="1" smtClean="0"/>
              <a:t>Myelitis</a:t>
            </a:r>
            <a:endParaRPr lang="es-ES" altLang="en-US" dirty="0" smtClean="0"/>
          </a:p>
          <a:p>
            <a:pPr>
              <a:lnSpc>
                <a:spcPct val="90000"/>
              </a:lnSpc>
            </a:pPr>
            <a:r>
              <a:rPr lang="es-ES" altLang="en-US" dirty="0" err="1"/>
              <a:t>Bronchial</a:t>
            </a:r>
            <a:r>
              <a:rPr lang="es-ES" altLang="en-US" dirty="0"/>
              <a:t> </a:t>
            </a:r>
            <a:r>
              <a:rPr lang="es-ES" altLang="en-US" dirty="0" err="1" smtClean="0"/>
              <a:t>pneumonia</a:t>
            </a:r>
            <a:endParaRPr lang="es-ES" altLang="en-US" dirty="0" smtClean="0"/>
          </a:p>
          <a:p>
            <a:pPr>
              <a:lnSpc>
                <a:spcPct val="90000"/>
              </a:lnSpc>
            </a:pPr>
            <a:r>
              <a:rPr lang="es-ES" altLang="en-US" dirty="0" err="1" smtClean="0"/>
              <a:t>Meningoencephalitis</a:t>
            </a:r>
            <a:endParaRPr lang="es-ES" altLang="en-US" dirty="0" smtClean="0"/>
          </a:p>
          <a:p>
            <a:pPr>
              <a:lnSpc>
                <a:spcPct val="90000"/>
              </a:lnSpc>
            </a:pPr>
            <a:r>
              <a:rPr lang="es-ES" altLang="en-US" dirty="0" err="1" smtClean="0"/>
              <a:t>Myocarditis</a:t>
            </a:r>
            <a:endParaRPr lang="es-ES" altLang="en-US" dirty="0" smtClean="0"/>
          </a:p>
          <a:p>
            <a:pPr>
              <a:lnSpc>
                <a:spcPct val="90000"/>
              </a:lnSpc>
            </a:pPr>
            <a:r>
              <a:rPr lang="es-ES" altLang="en-US" dirty="0" smtClean="0"/>
              <a:t>Hepatitis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77723"/>
            <a:ext cx="5048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 err="1" smtClean="0">
                <a:solidFill>
                  <a:srgbClr val="FFFFFF"/>
                </a:solidFill>
                <a:latin typeface="+mn-lt"/>
              </a:rPr>
              <a:t>Complications</a:t>
            </a:r>
            <a:endParaRPr lang="en-US" sz="48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74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347788"/>
            <a:ext cx="7922840" cy="4961532"/>
          </a:xfrm>
        </p:spPr>
        <p:txBody>
          <a:bodyPr/>
          <a:lstStyle/>
          <a:p>
            <a:endParaRPr lang="es-ES" altLang="en-US" i="1" dirty="0" smtClean="0"/>
          </a:p>
          <a:p>
            <a:r>
              <a:rPr lang="es-ES" altLang="en-US" i="1" dirty="0" err="1"/>
              <a:t>Preventive</a:t>
            </a:r>
            <a:r>
              <a:rPr lang="es-ES" altLang="en-US" i="1" dirty="0"/>
              <a:t> </a:t>
            </a:r>
            <a:r>
              <a:rPr lang="es-ES" altLang="en-US" i="1" dirty="0" err="1" smtClean="0"/>
              <a:t>treatment</a:t>
            </a:r>
            <a:endParaRPr lang="es-ES" altLang="en-US" i="1" dirty="0"/>
          </a:p>
          <a:p>
            <a:r>
              <a:rPr lang="es-ES" altLang="en-US" i="1" dirty="0" err="1" smtClean="0"/>
              <a:t>Specific</a:t>
            </a:r>
            <a:r>
              <a:rPr lang="es-ES" altLang="en-US" i="1" dirty="0" smtClean="0"/>
              <a:t> </a:t>
            </a:r>
            <a:r>
              <a:rPr lang="es-ES" altLang="en-US" i="1" dirty="0" err="1"/>
              <a:t>treatment</a:t>
            </a:r>
            <a:r>
              <a:rPr lang="es-ES" altLang="en-US" i="1" dirty="0"/>
              <a:t>                    </a:t>
            </a:r>
            <a:endParaRPr lang="es-ES" altLang="en-US" i="1" dirty="0" smtClean="0"/>
          </a:p>
          <a:p>
            <a:pPr marL="0" indent="0">
              <a:buNone/>
            </a:pPr>
            <a:r>
              <a:rPr lang="es-ES" altLang="en-US" i="1" dirty="0" smtClean="0"/>
              <a:t>                     </a:t>
            </a:r>
          </a:p>
          <a:p>
            <a:endParaRPr lang="es-ES" altLang="en-US" i="1" dirty="0" smtClean="0"/>
          </a:p>
          <a:p>
            <a:endParaRPr lang="es-ES" altLang="en-US" i="1" dirty="0"/>
          </a:p>
          <a:p>
            <a:pPr marL="0" indent="0">
              <a:buNone/>
            </a:pPr>
            <a:r>
              <a:rPr lang="es-ES" altLang="en-US" i="1" dirty="0" err="1" smtClean="0"/>
              <a:t>Symptomatic</a:t>
            </a:r>
            <a:r>
              <a:rPr lang="es-ES" altLang="en-US" i="1" dirty="0" smtClean="0"/>
              <a:t> </a:t>
            </a:r>
            <a:r>
              <a:rPr lang="es-ES" altLang="en-US" i="1" dirty="0" err="1" smtClean="0"/>
              <a:t>treatment</a:t>
            </a:r>
            <a:r>
              <a:rPr lang="es-ES" altLang="en-US" i="1" dirty="0" smtClean="0"/>
              <a:t>: </a:t>
            </a:r>
            <a:r>
              <a:rPr lang="es-ES" altLang="en-US" i="1" dirty="0" err="1" smtClean="0"/>
              <a:t>Acetaminophen</a:t>
            </a:r>
            <a:r>
              <a:rPr lang="es-ES" altLang="en-US" i="1" dirty="0" smtClean="0"/>
              <a:t>,</a:t>
            </a:r>
            <a:r>
              <a:rPr lang="en-US" altLang="en-US" i="1" dirty="0" smtClean="0"/>
              <a:t> Do </a:t>
            </a:r>
            <a:r>
              <a:rPr lang="en-US" altLang="en-US" i="1" dirty="0"/>
              <a:t>not use Aspirin, neither </a:t>
            </a:r>
            <a:r>
              <a:rPr lang="en-US" altLang="en-US" i="1" dirty="0" smtClean="0"/>
              <a:t>steroids and to administrate liquids</a:t>
            </a:r>
            <a:endParaRPr lang="es-ES" altLang="en-US" i="1" dirty="0"/>
          </a:p>
          <a:p>
            <a:endParaRPr lang="es-ES" altLang="en-US" dirty="0"/>
          </a:p>
          <a:p>
            <a:endParaRPr lang="en-US" dirty="0"/>
          </a:p>
        </p:txBody>
      </p:sp>
      <p:sp>
        <p:nvSpPr>
          <p:cNvPr id="2" name="1 Flecha curvada hacia la derecha"/>
          <p:cNvSpPr/>
          <p:nvPr/>
        </p:nvSpPr>
        <p:spPr>
          <a:xfrm>
            <a:off x="64890" y="2780928"/>
            <a:ext cx="576064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Sony\Downloads\Syri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48124"/>
            <a:ext cx="3751064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91400" cy="563563"/>
          </a:xfrm>
        </p:spPr>
        <p:txBody>
          <a:bodyPr/>
          <a:lstStyle/>
          <a:p>
            <a:r>
              <a:rPr lang="es-ES" sz="4800" dirty="0" smtClean="0"/>
              <a:t>Management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430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PT" i="1" dirty="0" smtClean="0"/>
          </a:p>
          <a:p>
            <a:pPr>
              <a:defRPr/>
            </a:pPr>
            <a:endParaRPr lang="pt-PT" dirty="0" smtClean="0"/>
          </a:p>
          <a:p>
            <a:pPr>
              <a:defRPr/>
            </a:pPr>
            <a:r>
              <a:rPr lang="pt-PT" dirty="0" smtClean="0"/>
              <a:t>Clinical criterion</a:t>
            </a:r>
            <a:endParaRPr lang="pt-PT" dirty="0"/>
          </a:p>
          <a:p>
            <a:pPr>
              <a:defRPr/>
            </a:pPr>
            <a:endParaRPr lang="pt-PT" i="1" dirty="0"/>
          </a:p>
          <a:p>
            <a:pPr>
              <a:defRPr/>
            </a:pPr>
            <a:r>
              <a:rPr lang="en-US" i="1" dirty="0" smtClean="0"/>
              <a:t>Epidemiologic </a:t>
            </a:r>
            <a:r>
              <a:rPr lang="pt-PT" dirty="0" smtClean="0"/>
              <a:t>criterion</a:t>
            </a:r>
          </a:p>
          <a:p>
            <a:pPr>
              <a:defRPr/>
            </a:pPr>
            <a:endParaRPr lang="pt-PT" i="1" dirty="0"/>
          </a:p>
          <a:p>
            <a:pPr>
              <a:defRPr/>
            </a:pPr>
            <a:r>
              <a:rPr lang="pt-PT" i="1" dirty="0" smtClean="0"/>
              <a:t>Serological </a:t>
            </a:r>
            <a:r>
              <a:rPr lang="pt-PT" dirty="0" smtClean="0"/>
              <a:t>criterion</a:t>
            </a:r>
            <a:endParaRPr lang="pt-PT" dirty="0"/>
          </a:p>
          <a:p>
            <a:pPr>
              <a:defRPr/>
            </a:pPr>
            <a:endParaRPr lang="pt-PT" i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dirty="0" smtClean="0"/>
          </a:p>
          <a:p>
            <a:pPr>
              <a:defRPr/>
            </a:pPr>
            <a:endParaRPr lang="pt-PT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3418" y="-119288"/>
            <a:ext cx="72749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dirty="0"/>
              <a:t>Definite Diagnosis</a:t>
            </a:r>
            <a:br>
              <a:rPr lang="en-US" sz="4800" dirty="0"/>
            </a:br>
            <a:r>
              <a:rPr lang="es-ES" b="1" i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       </a:t>
            </a:r>
            <a:endParaRPr lang="es-ES" sz="3600" i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050" name="Picture 2" descr="C:\Users\Sony\Downloads\Stethoscop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20" y="1628800"/>
            <a:ext cx="3341257" cy="289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2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honeycomb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cdb2004101gl</Template>
  <TotalTime>1584</TotalTime>
  <Words>263</Words>
  <Application>Microsoft Office PowerPoint</Application>
  <PresentationFormat>Presentación en pantalla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Wingdings</vt:lpstr>
      <vt:lpstr>sample</vt:lpstr>
      <vt:lpstr>Presentación de PowerPoint</vt:lpstr>
      <vt:lpstr>    Dengue</vt:lpstr>
      <vt:lpstr>Concept </vt:lpstr>
      <vt:lpstr>Etiology </vt:lpstr>
      <vt:lpstr>Breakbone fever</vt:lpstr>
      <vt:lpstr>Laboratory diagnosis</vt:lpstr>
      <vt:lpstr>Presentación de PowerPoint</vt:lpstr>
      <vt:lpstr>Management</vt:lpstr>
      <vt:lpstr>Definite Diagnosis           </vt:lpstr>
      <vt:lpstr>Differential Diagnosis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kitec viana</dc:creator>
  <cp:lastModifiedBy>FCMSAGUA</cp:lastModifiedBy>
  <cp:revision>111</cp:revision>
  <dcterms:created xsi:type="dcterms:W3CDTF">2017-11-05T15:26:46Z</dcterms:created>
  <dcterms:modified xsi:type="dcterms:W3CDTF">2021-11-19T16:50:46Z</dcterms:modified>
</cp:coreProperties>
</file>