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fontAlgn="base">
      <a:lnSpc>
        <a:spcPct val="70000"/>
      </a:lnSpc>
      <a:spcBef>
        <a:spcPct val="20000"/>
      </a:spcBef>
      <a:spcAft>
        <a:spcPct val="0"/>
      </a:spcAft>
      <a:buClr>
        <a:schemeClr val="bg1"/>
      </a:buClr>
      <a:buSzPct val="120000"/>
      <a:buChar char="•"/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1pPr>
    <a:lvl2pPr marL="457200" algn="l" rtl="0" fontAlgn="base">
      <a:lnSpc>
        <a:spcPct val="70000"/>
      </a:lnSpc>
      <a:spcBef>
        <a:spcPct val="20000"/>
      </a:spcBef>
      <a:spcAft>
        <a:spcPct val="0"/>
      </a:spcAft>
      <a:buClr>
        <a:schemeClr val="bg1"/>
      </a:buClr>
      <a:buSzPct val="120000"/>
      <a:buChar char="•"/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2pPr>
    <a:lvl3pPr marL="914400" algn="l" rtl="0" fontAlgn="base">
      <a:lnSpc>
        <a:spcPct val="70000"/>
      </a:lnSpc>
      <a:spcBef>
        <a:spcPct val="20000"/>
      </a:spcBef>
      <a:spcAft>
        <a:spcPct val="0"/>
      </a:spcAft>
      <a:buClr>
        <a:schemeClr val="bg1"/>
      </a:buClr>
      <a:buSzPct val="120000"/>
      <a:buChar char="•"/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3pPr>
    <a:lvl4pPr marL="1371600" algn="l" rtl="0" fontAlgn="base">
      <a:lnSpc>
        <a:spcPct val="70000"/>
      </a:lnSpc>
      <a:spcBef>
        <a:spcPct val="20000"/>
      </a:spcBef>
      <a:spcAft>
        <a:spcPct val="0"/>
      </a:spcAft>
      <a:buClr>
        <a:schemeClr val="bg1"/>
      </a:buClr>
      <a:buSzPct val="120000"/>
      <a:buChar char="•"/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4pPr>
    <a:lvl5pPr marL="1828800" algn="l" rtl="0" fontAlgn="base">
      <a:lnSpc>
        <a:spcPct val="70000"/>
      </a:lnSpc>
      <a:spcBef>
        <a:spcPct val="20000"/>
      </a:spcBef>
      <a:spcAft>
        <a:spcPct val="0"/>
      </a:spcAft>
      <a:buClr>
        <a:schemeClr val="bg1"/>
      </a:buClr>
      <a:buSzPct val="120000"/>
      <a:buChar char="•"/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00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80808"/>
    <a:srgbClr val="E1E1FF"/>
    <a:srgbClr val="C6F5FE"/>
    <a:srgbClr val="00005C"/>
    <a:srgbClr val="D1D1FF"/>
    <a:srgbClr val="CFE8FD"/>
    <a:srgbClr val="BCDFFC"/>
    <a:srgbClr val="ADF0FD"/>
    <a:srgbClr val="B8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E8EAB4-929F-44CE-B5CC-1FBD3BEAAB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1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8294-EBE7-4605-8396-B9BCAF0660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4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4D66-4EED-4D78-A1A9-341DA0C286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9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7479-5DBB-4186-BDC2-4573063295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E92D-986F-4F8B-877F-8658F4BB9D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9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2E43-27BE-4175-91CF-8EED33643C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9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08CF-BAB1-4777-B009-7AC5F743B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79D3-5A03-460B-BEE3-4ED6D3441F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7C74-3C9E-486A-8F3F-C49E88C41F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6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0206-8A7C-460D-B3CF-534C3DC120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5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28DF-E4A1-4150-829A-04C12A358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7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rgbClr val="C6F5F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063BCA-C876-4AFC-A1E0-74297CC736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755576" y="-891480"/>
            <a:ext cx="7632848" cy="5256583"/>
          </a:xfrm>
        </p:spPr>
        <p:txBody>
          <a:bodyPr/>
          <a:lstStyle/>
          <a:p>
            <a:r>
              <a:rPr lang="es-ES" sz="6000" dirty="0" smtClean="0">
                <a:solidFill>
                  <a:schemeClr val="bg1"/>
                </a:solidFill>
              </a:rPr>
              <a:t>Tropical</a:t>
            </a:r>
            <a:r>
              <a:rPr lang="es-ES" dirty="0" smtClean="0"/>
              <a:t> </a:t>
            </a:r>
            <a:r>
              <a:rPr lang="es-ES" sz="6000" dirty="0" smtClean="0">
                <a:solidFill>
                  <a:schemeClr val="bg1"/>
                </a:solidFill>
              </a:rPr>
              <a:t>Diseases</a:t>
            </a:r>
            <a:br>
              <a:rPr lang="es-ES" sz="6000" dirty="0" smtClean="0">
                <a:solidFill>
                  <a:schemeClr val="bg1"/>
                </a:solidFill>
              </a:rPr>
            </a:br>
            <a:r>
              <a:rPr lang="es-ES" sz="6000" dirty="0" smtClean="0">
                <a:solidFill>
                  <a:schemeClr val="bg1"/>
                </a:solidFill>
              </a:rPr>
              <a:t/>
            </a:r>
            <a:br>
              <a:rPr lang="es-ES" sz="6000" dirty="0" smtClean="0">
                <a:solidFill>
                  <a:schemeClr val="bg1"/>
                </a:solidFill>
              </a:rPr>
            </a:br>
            <a:r>
              <a:rPr lang="es-ES" sz="6000" dirty="0" smtClean="0">
                <a:solidFill>
                  <a:srgbClr val="FFC000"/>
                </a:solidFill>
              </a:rPr>
              <a:t>Leptospirosis</a:t>
            </a:r>
            <a:endParaRPr lang="es-ES" sz="6000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475656" y="4725144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Professor: Jessie Sarduy Santana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8540"/>
            <a:ext cx="1139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92100"/>
            <a:ext cx="7787208" cy="6161236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>
                <a:solidFill>
                  <a:srgbClr val="FFFF00"/>
                </a:solidFill>
              </a:rPr>
              <a:t>Leptospira </a:t>
            </a:r>
            <a:r>
              <a:rPr lang="en-US" sz="3200" dirty="0">
                <a:solidFill>
                  <a:srgbClr val="FFFF00"/>
                </a:solidFill>
              </a:rPr>
              <a:t>observed in kidney fabric, using a technique of argentic tint. </a:t>
            </a:r>
            <a:r>
              <a:rPr lang="es-ES" sz="3200" dirty="0">
                <a:solidFill>
                  <a:srgbClr val="FFFF00"/>
                </a:solidFill>
              </a:rPr>
              <a:t/>
            </a:r>
            <a:br>
              <a:rPr lang="es-ES" sz="3200" dirty="0">
                <a:solidFill>
                  <a:srgbClr val="FFFF00"/>
                </a:solidFill>
              </a:rPr>
            </a:b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267231" cy="367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0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Leptospirosis</a:t>
            </a:r>
            <a:endParaRPr lang="es-ES" sz="4800" b="1" i="1" u="sng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463008"/>
          </a:xfrm>
        </p:spPr>
        <p:txBody>
          <a:bodyPr/>
          <a:lstStyle/>
          <a:p>
            <a:pPr marL="0" indent="0">
              <a:buNone/>
            </a:pPr>
            <a:r>
              <a:rPr lang="es-E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a bacterial disease that affects humans and animals. It is caused by bacteria of the genus Leptospira. In humans it causes a wide range of symptoms and some infected persons may have no symptoms at all.</a:t>
            </a:r>
            <a:endParaRPr lang="es-ES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84300"/>
          </a:xfrm>
        </p:spPr>
        <p:txBody>
          <a:bodyPr/>
          <a:lstStyle/>
          <a:p>
            <a:r>
              <a:rPr lang="es-ES" sz="4000" b="1" dirty="0" smtClean="0">
                <a:solidFill>
                  <a:srgbClr val="FFC000"/>
                </a:solidFill>
              </a:rPr>
              <a:t>Signs and symptoms of Leptospirosis</a:t>
            </a: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301608" cy="475252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rgbClr val="FFFF00"/>
                </a:solidFill>
              </a:rPr>
              <a:t>High </a:t>
            </a:r>
            <a:r>
              <a:rPr lang="es-ES" dirty="0" err="1" smtClean="0">
                <a:solidFill>
                  <a:srgbClr val="FFFF00"/>
                </a:solidFill>
              </a:rPr>
              <a:t>fever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smtClean="0">
                <a:solidFill>
                  <a:srgbClr val="FFFF00"/>
                </a:solidFill>
              </a:rPr>
              <a:t>Severe </a:t>
            </a:r>
            <a:r>
              <a:rPr lang="es-ES" sz="3600" dirty="0" err="1" smtClean="0">
                <a:solidFill>
                  <a:srgbClr val="FFFF00"/>
                </a:solidFill>
              </a:rPr>
              <a:t>headache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rgbClr val="FFFF00"/>
                </a:solidFill>
              </a:rPr>
              <a:t>Chills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rgbClr val="FFFF00"/>
                </a:solidFill>
              </a:rPr>
              <a:t>Muscle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</a:rPr>
              <a:t>aches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rgbClr val="FFFF00"/>
                </a:solidFill>
              </a:rPr>
              <a:t>Vomiting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rgbClr val="FFFF00"/>
                </a:solidFill>
              </a:rPr>
              <a:t>Jaundice</a:t>
            </a:r>
            <a:r>
              <a:rPr lang="es-ES" sz="3600" dirty="0" smtClean="0">
                <a:solidFill>
                  <a:srgbClr val="FFFF00"/>
                </a:solidFill>
              </a:rPr>
              <a:t> in some cases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5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544616"/>
          </a:xfrm>
        </p:spPr>
        <p:txBody>
          <a:bodyPr/>
          <a:lstStyle/>
          <a:p>
            <a:pPr lvl="0">
              <a:buClr>
                <a:srgbClr val="000099"/>
              </a:buClr>
              <a:buFont typeface="Wingdings" pitchFamily="2" charset="2"/>
              <a:buChar char="ü"/>
            </a:pPr>
            <a:r>
              <a:rPr lang="es-ES" dirty="0">
                <a:solidFill>
                  <a:srgbClr val="FFFF00"/>
                </a:solidFill>
              </a:rPr>
              <a:t>Red </a:t>
            </a:r>
            <a:r>
              <a:rPr lang="es-ES" dirty="0" err="1">
                <a:solidFill>
                  <a:srgbClr val="FFFF00"/>
                </a:solidFill>
              </a:rPr>
              <a:t>eyes</a:t>
            </a:r>
            <a:endParaRPr lang="es-ES" dirty="0">
              <a:solidFill>
                <a:srgbClr val="FFFF00"/>
              </a:solidFill>
            </a:endParaRPr>
          </a:p>
          <a:p>
            <a:pPr lvl="0">
              <a:buClr>
                <a:srgbClr val="000099"/>
              </a:buClr>
              <a:buFont typeface="Wingdings" pitchFamily="2" charset="2"/>
              <a:buChar char="ü"/>
            </a:pPr>
            <a:r>
              <a:rPr lang="es-ES" dirty="0">
                <a:solidFill>
                  <a:srgbClr val="FFFF00"/>
                </a:solidFill>
              </a:rPr>
              <a:t>Abdominal </a:t>
            </a:r>
            <a:r>
              <a:rPr lang="es-ES" dirty="0" err="1">
                <a:solidFill>
                  <a:srgbClr val="FFFF00"/>
                </a:solidFill>
              </a:rPr>
              <a:t>pain</a:t>
            </a:r>
            <a:endParaRPr lang="es-ES" dirty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Diarrhea</a:t>
            </a:r>
            <a:endParaRPr lang="es-E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Rash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If it is not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patient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could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meningitis,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liver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kidney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failure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distress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rare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cases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death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occurs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9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92100"/>
            <a:ext cx="8147248" cy="616620"/>
          </a:xfrm>
        </p:spPr>
        <p:txBody>
          <a:bodyPr/>
          <a:lstStyle/>
          <a:p>
            <a:r>
              <a:rPr lang="es-E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Transmission of Leptospirosis</a:t>
            </a:r>
            <a:endParaRPr lang="es-ES" sz="4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760640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 smtClean="0">
                <a:solidFill>
                  <a:srgbClr val="FFFF00"/>
                </a:solidFill>
              </a:rPr>
              <a:t>Outbreaks</a:t>
            </a:r>
            <a:r>
              <a:rPr lang="es-ES" b="1" dirty="0" smtClean="0">
                <a:solidFill>
                  <a:srgbClr val="FFFF00"/>
                </a:solidFill>
              </a:rPr>
              <a:t> of the condition are </a:t>
            </a:r>
            <a:r>
              <a:rPr lang="es-ES" b="1" dirty="0" err="1" smtClean="0">
                <a:solidFill>
                  <a:srgbClr val="FFFF00"/>
                </a:solidFill>
              </a:rPr>
              <a:t>usually</a:t>
            </a:r>
            <a:r>
              <a:rPr lang="es-ES" b="1" dirty="0" smtClean="0">
                <a:solidFill>
                  <a:srgbClr val="FFFF00"/>
                </a:solidFill>
              </a:rPr>
              <a:t> caused by the </a:t>
            </a:r>
            <a:r>
              <a:rPr lang="es-ES" b="1" dirty="0" err="1" smtClean="0">
                <a:solidFill>
                  <a:srgbClr val="FFFF00"/>
                </a:solidFill>
              </a:rPr>
              <a:t>exposure</a:t>
            </a:r>
            <a:r>
              <a:rPr lang="es-ES" b="1" dirty="0" smtClean="0">
                <a:solidFill>
                  <a:srgbClr val="FFFF00"/>
                </a:solidFill>
              </a:rPr>
              <a:t> to water ,</a:t>
            </a:r>
            <a:r>
              <a:rPr lang="es-ES" b="1" dirty="0" err="1" smtClean="0">
                <a:solidFill>
                  <a:srgbClr val="FFFF00"/>
                </a:solidFill>
              </a:rPr>
              <a:t>food</a:t>
            </a:r>
            <a:r>
              <a:rPr lang="es-ES" b="1" dirty="0" smtClean="0">
                <a:solidFill>
                  <a:srgbClr val="FFFF00"/>
                </a:solidFill>
              </a:rPr>
              <a:t> or </a:t>
            </a:r>
            <a:r>
              <a:rPr lang="es-ES" b="1" dirty="0" err="1" smtClean="0">
                <a:solidFill>
                  <a:srgbClr val="FFFF00"/>
                </a:solidFill>
              </a:rPr>
              <a:t>soil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contaminated</a:t>
            </a:r>
            <a:r>
              <a:rPr lang="es-ES" b="1" dirty="0" smtClean="0">
                <a:solidFill>
                  <a:srgbClr val="FFFF00"/>
                </a:solidFill>
              </a:rPr>
              <a:t> with the </a:t>
            </a:r>
            <a:r>
              <a:rPr lang="es-ES" b="1" dirty="0" err="1" smtClean="0">
                <a:solidFill>
                  <a:srgbClr val="FFFF00"/>
                </a:solidFill>
              </a:rPr>
              <a:t>urine</a:t>
            </a:r>
            <a:r>
              <a:rPr lang="es-ES" b="1" dirty="0" smtClean="0">
                <a:solidFill>
                  <a:srgbClr val="FFFF00"/>
                </a:solidFill>
              </a:rPr>
              <a:t> of the infected animals.</a:t>
            </a:r>
          </a:p>
          <a:p>
            <a:pPr marL="0" indent="0">
              <a:buNone/>
            </a:pPr>
            <a:r>
              <a:rPr lang="es-ES" b="1" dirty="0" err="1" smtClean="0">
                <a:solidFill>
                  <a:srgbClr val="FFFF00"/>
                </a:solidFill>
              </a:rPr>
              <a:t>This</a:t>
            </a:r>
            <a:r>
              <a:rPr lang="es-ES" b="1" dirty="0" smtClean="0">
                <a:solidFill>
                  <a:srgbClr val="FFFF00"/>
                </a:solidFill>
              </a:rPr>
              <a:t> may happen by </a:t>
            </a:r>
            <a:r>
              <a:rPr lang="es-ES" b="1" dirty="0" err="1" smtClean="0">
                <a:solidFill>
                  <a:srgbClr val="FFFF00"/>
                </a:solidFill>
              </a:rPr>
              <a:t>swallowing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contaminated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food</a:t>
            </a:r>
            <a:r>
              <a:rPr lang="es-ES" b="1" dirty="0" smtClean="0">
                <a:solidFill>
                  <a:srgbClr val="FFFF00"/>
                </a:solidFill>
              </a:rPr>
              <a:t> or water or through skin contact </a:t>
            </a:r>
            <a:r>
              <a:rPr lang="es-ES" b="1" dirty="0" err="1" smtClean="0">
                <a:solidFill>
                  <a:srgbClr val="FFFF00"/>
                </a:solidFill>
              </a:rPr>
              <a:t>especially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withmucosal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surfaces</a:t>
            </a:r>
            <a:r>
              <a:rPr lang="es-ES" b="1" dirty="0" smtClean="0">
                <a:solidFill>
                  <a:srgbClr val="FFFF00"/>
                </a:solidFill>
              </a:rPr>
              <a:t> such as the </a:t>
            </a:r>
            <a:r>
              <a:rPr lang="es-ES" b="1" dirty="0" err="1" smtClean="0">
                <a:solidFill>
                  <a:srgbClr val="FFFF00"/>
                </a:solidFill>
              </a:rPr>
              <a:t>eyes</a:t>
            </a:r>
            <a:r>
              <a:rPr lang="es-ES" b="1" dirty="0" smtClean="0">
                <a:solidFill>
                  <a:srgbClr val="FFFF00"/>
                </a:solidFill>
              </a:rPr>
              <a:t> or </a:t>
            </a:r>
            <a:r>
              <a:rPr lang="es-ES" b="1" dirty="0" err="1" smtClean="0">
                <a:solidFill>
                  <a:srgbClr val="FFFF00"/>
                </a:solidFill>
              </a:rPr>
              <a:t>nose</a:t>
            </a:r>
            <a:r>
              <a:rPr lang="es-ES" b="1" dirty="0" smtClean="0">
                <a:solidFill>
                  <a:srgbClr val="FFFF00"/>
                </a:solidFill>
              </a:rPr>
              <a:t> or with the </a:t>
            </a:r>
            <a:r>
              <a:rPr lang="es-ES" b="1" dirty="0" err="1" smtClean="0">
                <a:solidFill>
                  <a:srgbClr val="FFFF00"/>
                </a:solidFill>
              </a:rPr>
              <a:t>broken</a:t>
            </a:r>
            <a:r>
              <a:rPr lang="es-ES" b="1" dirty="0" smtClean="0">
                <a:solidFill>
                  <a:srgbClr val="FFFF00"/>
                </a:solidFill>
              </a:rPr>
              <a:t> skin.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It is not </a:t>
            </a:r>
            <a:r>
              <a:rPr lang="es-ES" b="1" dirty="0" err="1" smtClean="0">
                <a:solidFill>
                  <a:srgbClr val="FFFF00"/>
                </a:solidFill>
              </a:rPr>
              <a:t>known</a:t>
            </a:r>
            <a:r>
              <a:rPr lang="es-ES" b="1" dirty="0" smtClean="0">
                <a:solidFill>
                  <a:srgbClr val="FFFF00"/>
                </a:solidFill>
              </a:rPr>
              <a:t> to be spread from person to person.</a:t>
            </a:r>
          </a:p>
          <a:p>
            <a:pPr marL="0" indent="0">
              <a:buNone/>
            </a:pPr>
            <a:endParaRPr lang="es-ES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92100"/>
            <a:ext cx="8075240" cy="832644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Prevention and Treatment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085584" cy="482453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swimming in water that might be contaminated with animal urine.</a:t>
            </a:r>
            <a:endParaRPr lang="en-US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use of protective clothing like gloves </a:t>
            </a:r>
            <a:r>
              <a:rPr lang="en-US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waterproof </a:t>
            </a: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boots by those exposed to contaminated water or soil because of their job or recreational activities.  </a:t>
            </a:r>
            <a:endParaRPr lang="en-US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 </a:t>
            </a:r>
            <a:r>
              <a:rPr lang="en-US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rodents. 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Appropriate drainage of flooded lands. 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Protection </a:t>
            </a:r>
            <a:r>
              <a:rPr lang="en-US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food and </a:t>
            </a:r>
            <a:r>
              <a:rPr lang="en-US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supplies. </a:t>
            </a:r>
            <a:endParaRPr lang="en-US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endParaRPr lang="en-US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384300"/>
          </a:xfrm>
        </p:spPr>
        <p:txBody>
          <a:bodyPr/>
          <a:lstStyle/>
          <a:p>
            <a:r>
              <a:rPr lang="es-ES" sz="3200" b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Patient</a:t>
            </a:r>
            <a:r>
              <a:rPr lang="es-ES" sz="32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with </a:t>
            </a:r>
            <a:r>
              <a:rPr lang="es-ES" sz="3200" b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jaundice</a:t>
            </a:r>
            <a:r>
              <a:rPr lang="es-ES" sz="32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in the </a:t>
            </a:r>
            <a:r>
              <a:rPr lang="es-ES" sz="3200" b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eyes</a:t>
            </a:r>
            <a:endParaRPr lang="es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4" y="2163924"/>
            <a:ext cx="6267231" cy="35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6F5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Bottom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C6F5FE"/>
          </a:extrusionClr>
        </a:sp3d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73050" marR="0" indent="-273050" algn="l" defTabSz="7620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20000"/>
          <a:buFontTx/>
          <a:buChar char="•"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6F5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Bottom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C6F5FE"/>
          </a:extrusionClr>
        </a:sp3d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73050" marR="0" indent="-273050" algn="l" defTabSz="7620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20000"/>
          <a:buFontTx/>
          <a:buChar char="•"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1541</TotalTime>
  <Words>233</Words>
  <Application>Microsoft Office PowerPoint</Application>
  <PresentationFormat>Presentación en pantalla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Océano</vt:lpstr>
      <vt:lpstr>Tropical Diseases  Leptospirosis</vt:lpstr>
      <vt:lpstr>      Leptospira observed in kidney fabric, using a technique of argentic tint.  </vt:lpstr>
      <vt:lpstr>Leptospirosis</vt:lpstr>
      <vt:lpstr>Signs and symptoms of Leptospirosis</vt:lpstr>
      <vt:lpstr>Presentación de PowerPoint</vt:lpstr>
      <vt:lpstr>Transmission of Leptospirosis</vt:lpstr>
      <vt:lpstr>Prevention and Treatment</vt:lpstr>
      <vt:lpstr>Patient with jaundice in the eyes</vt:lpstr>
    </vt:vector>
  </TitlesOfParts>
  <Company>ENSAP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Dr. Ramón Salas Perea</dc:creator>
  <cp:lastModifiedBy>Jessie</cp:lastModifiedBy>
  <cp:revision>318</cp:revision>
  <dcterms:created xsi:type="dcterms:W3CDTF">2002-06-18T02:23:03Z</dcterms:created>
  <dcterms:modified xsi:type="dcterms:W3CDTF">2018-09-19T04:14:25Z</dcterms:modified>
</cp:coreProperties>
</file>