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1"/>
  </p:sldMasterIdLst>
  <p:notesMasterIdLst>
    <p:notesMasterId r:id="rId15"/>
  </p:notesMasterIdLst>
  <p:sldIdLst>
    <p:sldId id="256" r:id="rId2"/>
    <p:sldId id="257" r:id="rId3"/>
    <p:sldId id="263" r:id="rId4"/>
    <p:sldId id="259" r:id="rId5"/>
    <p:sldId id="261"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1" clrIdx="0">
    <p:extLst>
      <p:ext uri="{19B8F6BF-5375-455C-9EA6-DF929625EA0E}">
        <p15:presenceInfo xmlns:p15="http://schemas.microsoft.com/office/powerpoint/2012/main" userId="Usuario de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81818" autoAdjust="0"/>
  </p:normalViewPr>
  <p:slideViewPr>
    <p:cSldViewPr snapToGrid="0">
      <p:cViewPr varScale="1">
        <p:scale>
          <a:sx n="61" d="100"/>
          <a:sy n="61" d="100"/>
        </p:scale>
        <p:origin x="1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35B7C-AA0F-4A04-A59C-DB48872ECFE6}" type="datetimeFigureOut">
              <a:rPr lang="en-US" smtClean="0"/>
              <a:t>11/19/2021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7258D-D168-4DD9-8C89-7E5F57A8BF22}" type="slidenum">
              <a:rPr lang="en-US" smtClean="0"/>
              <a:t>‹Nº›</a:t>
            </a:fld>
            <a:endParaRPr lang="en-US"/>
          </a:p>
        </p:txBody>
      </p:sp>
    </p:spTree>
    <p:extLst>
      <p:ext uri="{BB962C8B-B14F-4D97-AF65-F5344CB8AC3E}">
        <p14:creationId xmlns:p14="http://schemas.microsoft.com/office/powerpoint/2010/main" val="1597796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hr.nlm.nih.gov/art/large/connective-tissues.jpe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term "</a:t>
            </a:r>
            <a:r>
              <a:rPr lang="en-US" sz="1200" b="0" i="0" u="none" strike="noStrike" kern="1200" dirty="0" err="1" smtClean="0">
                <a:solidFill>
                  <a:schemeClr val="tx1"/>
                </a:solidFill>
                <a:effectLst/>
                <a:latin typeface="+mn-lt"/>
                <a:ea typeface="+mn-ea"/>
                <a:cs typeface="+mn-cs"/>
              </a:rPr>
              <a:t>osteogenesis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imperfecta</a:t>
            </a:r>
            <a:r>
              <a:rPr lang="en-US" sz="1200" b="0" i="0" u="none" strike="noStrike" kern="1200" dirty="0" smtClean="0">
                <a:solidFill>
                  <a:schemeClr val="tx1"/>
                </a:solidFill>
                <a:effectLst/>
                <a:latin typeface="+mn-lt"/>
                <a:ea typeface="+mn-ea"/>
                <a:cs typeface="+mn-cs"/>
              </a:rPr>
              <a:t>" means imperfect bone formation. People with this condition have bones that break easily, often from mild trauma or with no apparent cause. Multiple fractures are common, and in severe cases, can occur even before birth. Milder cases may involve only a few fractures over a person's lifetime</a:t>
            </a:r>
            <a:endParaRPr lang="en-US" dirty="0"/>
          </a:p>
        </p:txBody>
      </p:sp>
      <p:sp>
        <p:nvSpPr>
          <p:cNvPr id="4" name="Marcador de número de diapositiva 3"/>
          <p:cNvSpPr>
            <a:spLocks noGrp="1"/>
          </p:cNvSpPr>
          <p:nvPr>
            <p:ph type="sldNum" sz="quarter" idx="10"/>
          </p:nvPr>
        </p:nvSpPr>
        <p:spPr/>
        <p:txBody>
          <a:bodyPr/>
          <a:lstStyle/>
          <a:p>
            <a:fld id="{BE37258D-D168-4DD9-8C89-7E5F57A8BF22}" type="slidenum">
              <a:rPr lang="en-US" smtClean="0"/>
              <a:t>2</a:t>
            </a:fld>
            <a:endParaRPr lang="en-US"/>
          </a:p>
        </p:txBody>
      </p:sp>
    </p:spTree>
    <p:extLst>
      <p:ext uri="{BB962C8B-B14F-4D97-AF65-F5344CB8AC3E}">
        <p14:creationId xmlns:p14="http://schemas.microsoft.com/office/powerpoint/2010/main" val="188455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rPr>
              <a:t>Mutations in the </a:t>
            </a:r>
            <a:r>
              <a:rPr lang="en-US" sz="1200" b="0" i="1" u="none" strike="noStrike" kern="1200" dirty="0" smtClean="0">
                <a:solidFill>
                  <a:schemeClr val="tx1"/>
                </a:solidFill>
                <a:effectLst/>
                <a:latin typeface="+mn-lt"/>
                <a:ea typeface="+mn-ea"/>
                <a:cs typeface="+mn-cs"/>
              </a:rPr>
              <a:t>COL1A1</a:t>
            </a:r>
            <a:r>
              <a:rPr lang="en-US" sz="1200" b="0" i="0" u="none" strike="noStrike" kern="1200" dirty="0" smtClean="0">
                <a:solidFill>
                  <a:schemeClr val="tx1"/>
                </a:solidFill>
                <a:effectLst/>
                <a:latin typeface="+mn-lt"/>
                <a:ea typeface="+mn-ea"/>
                <a:cs typeface="+mn-cs"/>
              </a:rPr>
              <a:t> and </a:t>
            </a:r>
            <a:r>
              <a:rPr lang="en-US" sz="1200" b="0" i="1" u="none" strike="noStrike" kern="1200" dirty="0" smtClean="0">
                <a:solidFill>
                  <a:schemeClr val="tx1"/>
                </a:solidFill>
                <a:effectLst/>
                <a:latin typeface="+mn-lt"/>
                <a:ea typeface="+mn-ea"/>
                <a:cs typeface="+mn-cs"/>
              </a:rPr>
              <a:t>COL1A2</a:t>
            </a:r>
            <a:r>
              <a:rPr lang="en-US" sz="1200" b="0" i="0" u="none" strike="noStrike" kern="1200" dirty="0" smtClean="0">
                <a:solidFill>
                  <a:schemeClr val="tx1"/>
                </a:solidFill>
                <a:effectLst/>
                <a:latin typeface="+mn-lt"/>
                <a:ea typeface="+mn-ea"/>
                <a:cs typeface="+mn-cs"/>
              </a:rPr>
              <a:t> genes are responsible for more than 90 percent of all cases of </a:t>
            </a:r>
            <a:r>
              <a:rPr lang="en-US" sz="1200" b="0" i="0" u="none" strike="noStrike" kern="1200" dirty="0" err="1" smtClean="0">
                <a:solidFill>
                  <a:schemeClr val="tx1"/>
                </a:solidFill>
                <a:effectLst/>
                <a:latin typeface="+mn-lt"/>
                <a:ea typeface="+mn-ea"/>
                <a:cs typeface="+mn-cs"/>
              </a:rPr>
              <a:t>osteogenesis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imperfecta</a:t>
            </a:r>
            <a:r>
              <a:rPr lang="en-US" sz="1200" b="0" i="0" u="none" strike="noStrike" kern="1200" dirty="0" smtClean="0">
                <a:solidFill>
                  <a:schemeClr val="tx1"/>
                </a:solidFill>
                <a:effectLst/>
                <a:latin typeface="+mn-lt"/>
                <a:ea typeface="+mn-ea"/>
                <a:cs typeface="+mn-cs"/>
              </a:rPr>
              <a:t>. These genes provide instructions for making proteins that are used to assemble type I collagen. This type of collagen is the most abundant protein in bone, skin, and other </a:t>
            </a:r>
            <a:r>
              <a:rPr lang="en-US" sz="1200" b="0" i="0" u="none" strike="noStrike" kern="1200" dirty="0" smtClean="0">
                <a:solidFill>
                  <a:schemeClr val="tx1"/>
                </a:solidFill>
                <a:effectLst/>
                <a:latin typeface="+mn-lt"/>
                <a:ea typeface="+mn-ea"/>
                <a:cs typeface="+mn-cs"/>
                <a:hlinkClick r:id="rId3" tooltip="Image"/>
              </a:rPr>
              <a:t>connective tissues</a:t>
            </a:r>
            <a:r>
              <a:rPr lang="en-US" sz="1200" b="0" i="0" u="none" strike="noStrike" kern="1200" dirty="0" smtClean="0">
                <a:solidFill>
                  <a:schemeClr val="tx1"/>
                </a:solidFill>
                <a:effectLst/>
                <a:latin typeface="+mn-lt"/>
                <a:ea typeface="+mn-ea"/>
                <a:cs typeface="+mn-cs"/>
              </a:rPr>
              <a:t> that provide structure and strength to the body.</a:t>
            </a:r>
          </a:p>
          <a:p>
            <a:endParaRPr lang="en-US" dirty="0"/>
          </a:p>
        </p:txBody>
      </p:sp>
      <p:sp>
        <p:nvSpPr>
          <p:cNvPr id="4" name="Marcador de número de diapositiva 3"/>
          <p:cNvSpPr>
            <a:spLocks noGrp="1"/>
          </p:cNvSpPr>
          <p:nvPr>
            <p:ph type="sldNum" sz="quarter" idx="10"/>
          </p:nvPr>
        </p:nvSpPr>
        <p:spPr/>
        <p:txBody>
          <a:bodyPr/>
          <a:lstStyle/>
          <a:p>
            <a:fld id="{BE37258D-D168-4DD9-8C89-7E5F57A8BF22}" type="slidenum">
              <a:rPr lang="en-US" smtClean="0"/>
              <a:t>4</a:t>
            </a:fld>
            <a:endParaRPr lang="en-US"/>
          </a:p>
        </p:txBody>
      </p:sp>
    </p:spTree>
    <p:extLst>
      <p:ext uri="{BB962C8B-B14F-4D97-AF65-F5344CB8AC3E}">
        <p14:creationId xmlns:p14="http://schemas.microsoft.com/office/powerpoint/2010/main" val="358153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designated type I through type VIII. The types can be distinguished by their signs and symptoms, although their characteristic features overlap. </a:t>
            </a:r>
            <a:r>
              <a:rPr lang="en-US" altLang="en-US" b="1" dirty="0" smtClean="0">
                <a:solidFill>
                  <a:srgbClr val="002060"/>
                </a:solidFill>
                <a:latin typeface="Monotype Corsiva" panose="03010101010201010101" pitchFamily="66" charset="0"/>
              </a:rPr>
              <a:t>Types I and IV are the most common forms of </a:t>
            </a:r>
            <a:r>
              <a:rPr lang="en-US" altLang="en-US" b="1" dirty="0" err="1" smtClean="0">
                <a:solidFill>
                  <a:srgbClr val="002060"/>
                </a:solidFill>
                <a:latin typeface="Monotype Corsiva" panose="03010101010201010101" pitchFamily="66" charset="0"/>
              </a:rPr>
              <a:t>osteogenesis</a:t>
            </a:r>
            <a:r>
              <a:rPr lang="en-US" altLang="en-US" b="1" dirty="0" smtClean="0">
                <a:solidFill>
                  <a:srgbClr val="002060"/>
                </a:solidFill>
                <a:latin typeface="Monotype Corsiva" panose="03010101010201010101" pitchFamily="66" charset="0"/>
              </a:rPr>
              <a:t> </a:t>
            </a:r>
            <a:r>
              <a:rPr lang="en-US" altLang="en-US" b="1" dirty="0" err="1" smtClean="0">
                <a:solidFill>
                  <a:srgbClr val="002060"/>
                </a:solidFill>
                <a:latin typeface="Monotype Corsiva" panose="03010101010201010101" pitchFamily="66" charset="0"/>
              </a:rPr>
              <a:t>imperfecta</a:t>
            </a:r>
            <a:r>
              <a:rPr lang="en-US" altLang="en-US" b="1" dirty="0" smtClean="0">
                <a:solidFill>
                  <a:srgbClr val="002060"/>
                </a:solidFill>
                <a:latin typeface="Monotype Corsiva" panose="03010101010201010101" pitchFamily="66" charset="0"/>
              </a:rPr>
              <a:t>, affecting 4 to 5 per 100,000 people</a:t>
            </a:r>
            <a:endParaRPr lang="en-US" dirty="0"/>
          </a:p>
        </p:txBody>
      </p:sp>
      <p:sp>
        <p:nvSpPr>
          <p:cNvPr id="4" name="Marcador de número de diapositiva 3"/>
          <p:cNvSpPr>
            <a:spLocks noGrp="1"/>
          </p:cNvSpPr>
          <p:nvPr>
            <p:ph type="sldNum" sz="quarter" idx="10"/>
          </p:nvPr>
        </p:nvSpPr>
        <p:spPr/>
        <p:txBody>
          <a:bodyPr/>
          <a:lstStyle/>
          <a:p>
            <a:fld id="{BE37258D-D168-4DD9-8C89-7E5F57A8BF22}" type="slidenum">
              <a:rPr lang="en-US" smtClean="0"/>
              <a:t>5</a:t>
            </a:fld>
            <a:endParaRPr lang="en-US"/>
          </a:p>
        </p:txBody>
      </p:sp>
    </p:spTree>
    <p:extLst>
      <p:ext uri="{BB962C8B-B14F-4D97-AF65-F5344CB8AC3E}">
        <p14:creationId xmlns:p14="http://schemas.microsoft.com/office/powerpoint/2010/main" val="330119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E37258D-D168-4DD9-8C89-7E5F57A8BF22}" type="slidenum">
              <a:rPr lang="en-US" smtClean="0"/>
              <a:t>6</a:t>
            </a:fld>
            <a:endParaRPr lang="en-US"/>
          </a:p>
        </p:txBody>
      </p:sp>
    </p:spTree>
    <p:extLst>
      <p:ext uri="{BB962C8B-B14F-4D97-AF65-F5344CB8AC3E}">
        <p14:creationId xmlns:p14="http://schemas.microsoft.com/office/powerpoint/2010/main" val="214090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E37258D-D168-4DD9-8C89-7E5F57A8BF22}" type="slidenum">
              <a:rPr lang="en-US" smtClean="0"/>
              <a:t>7</a:t>
            </a:fld>
            <a:endParaRPr lang="en-US"/>
          </a:p>
        </p:txBody>
      </p:sp>
    </p:spTree>
    <p:extLst>
      <p:ext uri="{BB962C8B-B14F-4D97-AF65-F5344CB8AC3E}">
        <p14:creationId xmlns:p14="http://schemas.microsoft.com/office/powerpoint/2010/main" val="235496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BE37258D-D168-4DD9-8C89-7E5F57A8BF22}" type="slidenum">
              <a:rPr lang="en-US" smtClean="0"/>
              <a:t>11</a:t>
            </a:fld>
            <a:endParaRPr lang="en-US"/>
          </a:p>
        </p:txBody>
      </p:sp>
    </p:spTree>
    <p:extLst>
      <p:ext uri="{BB962C8B-B14F-4D97-AF65-F5344CB8AC3E}">
        <p14:creationId xmlns:p14="http://schemas.microsoft.com/office/powerpoint/2010/main" val="107882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C127633-451C-4F79-AD5B-DB836170EE4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359193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C127633-451C-4F79-AD5B-DB836170EE4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359793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C127633-451C-4F79-AD5B-DB836170EE4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3F147-C34A-4D10-9C11-B292DA0FE7F7}"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981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C127633-451C-4F79-AD5B-DB836170EE4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207896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C127633-451C-4F79-AD5B-DB836170EE4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3F147-C34A-4D10-9C11-B292DA0FE7F7}"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2025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C127633-451C-4F79-AD5B-DB836170EE4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332864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127633-451C-4F79-AD5B-DB836170EE4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4029300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127633-451C-4F79-AD5B-DB836170EE4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312295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C127633-451C-4F79-AD5B-DB836170EE4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305407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C127633-451C-4F79-AD5B-DB836170EE49}"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113659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C127633-451C-4F79-AD5B-DB836170EE49}"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52265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C127633-451C-4F79-AD5B-DB836170EE49}"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326805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C127633-451C-4F79-AD5B-DB836170EE49}"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47656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27633-451C-4F79-AD5B-DB836170EE49}"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59682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C127633-451C-4F79-AD5B-DB836170EE49}"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3F147-C34A-4D10-9C11-B292DA0FE7F7}" type="slidenum">
              <a:rPr lang="en-US" smtClean="0"/>
              <a:t>‹Nº›</a:t>
            </a:fld>
            <a:endParaRPr lang="en-US"/>
          </a:p>
        </p:txBody>
      </p:sp>
    </p:spTree>
    <p:extLst>
      <p:ext uri="{BB962C8B-B14F-4D97-AF65-F5344CB8AC3E}">
        <p14:creationId xmlns:p14="http://schemas.microsoft.com/office/powerpoint/2010/main" val="419856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93F147-C34A-4D10-9C11-B292DA0FE7F7}" type="slidenum">
              <a:rPr lang="en-US" smtClean="0"/>
              <a:t>‹Nº›</a:t>
            </a:fld>
            <a:endParaRPr lang="en-US"/>
          </a:p>
        </p:txBody>
      </p:sp>
      <p:sp>
        <p:nvSpPr>
          <p:cNvPr id="5" name="Date Placeholder 4"/>
          <p:cNvSpPr>
            <a:spLocks noGrp="1"/>
          </p:cNvSpPr>
          <p:nvPr>
            <p:ph type="dt" sz="half" idx="10"/>
          </p:nvPr>
        </p:nvSpPr>
        <p:spPr/>
        <p:txBody>
          <a:bodyPr/>
          <a:lstStyle/>
          <a:p>
            <a:fld id="{3C127633-451C-4F79-AD5B-DB836170EE49}" type="datetimeFigureOut">
              <a:rPr lang="en-US" smtClean="0"/>
              <a:t>11/19/2021</a:t>
            </a:fld>
            <a:endParaRPr lang="en-US"/>
          </a:p>
        </p:txBody>
      </p:sp>
    </p:spTree>
    <p:extLst>
      <p:ext uri="{BB962C8B-B14F-4D97-AF65-F5344CB8AC3E}">
        <p14:creationId xmlns:p14="http://schemas.microsoft.com/office/powerpoint/2010/main" val="47778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127633-451C-4F79-AD5B-DB836170EE49}" type="datetimeFigureOut">
              <a:rPr lang="en-US" smtClean="0"/>
              <a:t>11/19/2021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93F147-C34A-4D10-9C11-B292DA0FE7F7}" type="slidenum">
              <a:rPr lang="en-US" smtClean="0"/>
              <a:t>‹Nº›</a:t>
            </a:fld>
            <a:endParaRPr lang="en-US"/>
          </a:p>
        </p:txBody>
      </p:sp>
    </p:spTree>
    <p:extLst>
      <p:ext uri="{BB962C8B-B14F-4D97-AF65-F5344CB8AC3E}">
        <p14:creationId xmlns:p14="http://schemas.microsoft.com/office/powerpoint/2010/main" val="327958224"/>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87331" y="1004541"/>
            <a:ext cx="7911895" cy="202347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6400" b="1" dirty="0" err="1" smtClean="0">
                <a:solidFill>
                  <a:srgbClr val="002060"/>
                </a:solidFill>
                <a:latin typeface="Monotype Corsiva" panose="03010101010201010101" pitchFamily="66" charset="0"/>
              </a:rPr>
              <a:t>Osteogenesis</a:t>
            </a:r>
            <a:r>
              <a:rPr lang="es-MX" sz="6400" b="1" dirty="0" smtClean="0">
                <a:solidFill>
                  <a:srgbClr val="002060"/>
                </a:solidFill>
                <a:latin typeface="Monotype Corsiva" panose="03010101010201010101" pitchFamily="66" charset="0"/>
              </a:rPr>
              <a:t> Imperfecta:</a:t>
            </a:r>
          </a:p>
          <a:p>
            <a:pPr algn="ctr"/>
            <a:r>
              <a:rPr lang="es-MX" sz="6400" b="1" dirty="0" smtClean="0">
                <a:solidFill>
                  <a:srgbClr val="002060"/>
                </a:solidFill>
                <a:latin typeface="Monotype Corsiva" panose="03010101010201010101" pitchFamily="66" charset="0"/>
              </a:rPr>
              <a:t>So…</a:t>
            </a:r>
            <a:r>
              <a:rPr lang="es-MX" sz="6400" b="1" dirty="0" err="1" smtClean="0">
                <a:solidFill>
                  <a:srgbClr val="002060"/>
                </a:solidFill>
                <a:latin typeface="Monotype Corsiva" panose="03010101010201010101" pitchFamily="66" charset="0"/>
              </a:rPr>
              <a:t>If</a:t>
            </a:r>
            <a:r>
              <a:rPr lang="es-MX" sz="6400" b="1" dirty="0" smtClean="0">
                <a:solidFill>
                  <a:srgbClr val="002060"/>
                </a:solidFill>
                <a:latin typeface="Monotype Corsiva" panose="03010101010201010101" pitchFamily="66" charset="0"/>
              </a:rPr>
              <a:t> I </a:t>
            </a:r>
            <a:r>
              <a:rPr lang="es-MX" sz="6400" b="1" dirty="0" err="1">
                <a:solidFill>
                  <a:srgbClr val="002060"/>
                </a:solidFill>
                <a:latin typeface="Monotype Corsiva" panose="03010101010201010101" pitchFamily="66" charset="0"/>
              </a:rPr>
              <a:t>h</a:t>
            </a:r>
            <a:r>
              <a:rPr lang="es-MX" sz="6400" b="1" dirty="0" err="1" smtClean="0">
                <a:solidFill>
                  <a:srgbClr val="002060"/>
                </a:solidFill>
                <a:latin typeface="Monotype Corsiva" panose="03010101010201010101" pitchFamily="66" charset="0"/>
              </a:rPr>
              <a:t>old</a:t>
            </a:r>
            <a:r>
              <a:rPr lang="es-MX" sz="6400" b="1" dirty="0" smtClean="0">
                <a:solidFill>
                  <a:srgbClr val="002060"/>
                </a:solidFill>
                <a:latin typeface="Monotype Corsiva" panose="03010101010201010101" pitchFamily="66" charset="0"/>
              </a:rPr>
              <a:t> </a:t>
            </a:r>
            <a:r>
              <a:rPr lang="es-MX" sz="6400" b="1" dirty="0" err="1" smtClean="0">
                <a:solidFill>
                  <a:srgbClr val="002060"/>
                </a:solidFill>
                <a:latin typeface="Monotype Corsiva" panose="03010101010201010101" pitchFamily="66" charset="0"/>
              </a:rPr>
              <a:t>you</a:t>
            </a:r>
            <a:r>
              <a:rPr lang="es-MX" sz="6400" b="1" dirty="0" smtClean="0">
                <a:solidFill>
                  <a:srgbClr val="002060"/>
                </a:solidFill>
                <a:latin typeface="Monotype Corsiva" panose="03010101010201010101" pitchFamily="66" charset="0"/>
              </a:rPr>
              <a:t>, I ´ll break  </a:t>
            </a:r>
            <a:r>
              <a:rPr lang="es-MX" sz="6400" b="1" dirty="0" err="1" smtClean="0">
                <a:solidFill>
                  <a:srgbClr val="002060"/>
                </a:solidFill>
                <a:latin typeface="Monotype Corsiva" panose="03010101010201010101" pitchFamily="66" charset="0"/>
              </a:rPr>
              <a:t>you</a:t>
            </a:r>
            <a:r>
              <a:rPr lang="es-MX" sz="6400" b="1" dirty="0" smtClean="0">
                <a:solidFill>
                  <a:srgbClr val="002060"/>
                </a:solidFill>
                <a:latin typeface="Monotype Corsiva" panose="03010101010201010101" pitchFamily="66" charset="0"/>
              </a:rPr>
              <a:t>?</a:t>
            </a:r>
            <a:endParaRPr lang="es-ES" sz="6400" dirty="0">
              <a:solidFill>
                <a:srgbClr val="002060"/>
              </a:solidFill>
              <a:latin typeface="Monotype Corsiva" panose="03010101010201010101" pitchFamily="66" charset="0"/>
            </a:endParaRPr>
          </a:p>
        </p:txBody>
      </p:sp>
      <p:sp>
        <p:nvSpPr>
          <p:cNvPr id="5" name="CuadroTexto 4"/>
          <p:cNvSpPr txBox="1"/>
          <p:nvPr/>
        </p:nvSpPr>
        <p:spPr>
          <a:xfrm>
            <a:off x="4843278" y="3240863"/>
            <a:ext cx="6088827" cy="553998"/>
          </a:xfrm>
          <a:prstGeom prst="rect">
            <a:avLst/>
          </a:prstGeom>
          <a:noFill/>
        </p:spPr>
        <p:txBody>
          <a:bodyPr wrap="square" rtlCol="0">
            <a:spAutoFit/>
          </a:bodyPr>
          <a:lstStyle/>
          <a:p>
            <a:pPr marL="457200" indent="-457200">
              <a:buFont typeface="Wingdings" panose="05000000000000000000" pitchFamily="2" charset="2"/>
              <a:buChar char="q"/>
            </a:pPr>
            <a:endParaRPr lang="es-ES" sz="3000" b="1" dirty="0" smtClean="0">
              <a:latin typeface="Monotype Corsiva" panose="03010101010201010101" pitchFamily="66" charset="0"/>
            </a:endParaRPr>
          </a:p>
        </p:txBody>
      </p:sp>
      <p:sp>
        <p:nvSpPr>
          <p:cNvPr id="6" name="CuadroTexto 5"/>
          <p:cNvSpPr txBox="1"/>
          <p:nvPr/>
        </p:nvSpPr>
        <p:spPr>
          <a:xfrm>
            <a:off x="4843278" y="5609308"/>
            <a:ext cx="4927003" cy="523220"/>
          </a:xfrm>
          <a:prstGeom prst="rect">
            <a:avLst/>
          </a:prstGeom>
          <a:noFill/>
        </p:spPr>
        <p:txBody>
          <a:bodyPr wrap="square" rtlCol="0">
            <a:spAutoFit/>
          </a:bodyPr>
          <a:lstStyle/>
          <a:p>
            <a:endParaRPr lang="en-US" sz="2800" b="1" i="1" dirty="0">
              <a:latin typeface="Monotype Corsiva" panose="03010101010201010101" pitchFamily="66"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22" y="3326154"/>
            <a:ext cx="4371278" cy="3334215"/>
          </a:xfrm>
          <a:prstGeom prst="rect">
            <a:avLst/>
          </a:prstGeom>
          <a:effectLst>
            <a:softEdge rad="127000"/>
          </a:effectLst>
        </p:spPr>
      </p:pic>
    </p:spTree>
    <p:extLst>
      <p:ext uri="{BB962C8B-B14F-4D97-AF65-F5344CB8AC3E}">
        <p14:creationId xmlns:p14="http://schemas.microsoft.com/office/powerpoint/2010/main" val="844741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U" dirty="0" smtClean="0">
                <a:solidFill>
                  <a:srgbClr val="002060"/>
                </a:solidFill>
              </a:rPr>
              <a:t>Diagnosis</a:t>
            </a:r>
            <a:endParaRPr lang="en-US" dirty="0">
              <a:solidFill>
                <a:srgbClr val="002060"/>
              </a:solidFill>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51881" t="29099" r="5695" b="13693"/>
          <a:stretch/>
        </p:blipFill>
        <p:spPr>
          <a:xfrm>
            <a:off x="4318001" y="665812"/>
            <a:ext cx="5588000" cy="5175093"/>
          </a:xfrm>
          <a:prstGeom prst="rect">
            <a:avLst/>
          </a:prstGeom>
          <a:scene3d>
            <a:camera prst="isometricOffAxis2Left"/>
            <a:lightRig rig="threePt" dir="t"/>
          </a:scene3d>
          <a:sp3d>
            <a:bevelT/>
          </a:sp3d>
        </p:spPr>
      </p:pic>
      <p:sp>
        <p:nvSpPr>
          <p:cNvPr id="4" name="CuadroTexto 3"/>
          <p:cNvSpPr txBox="1"/>
          <p:nvPr/>
        </p:nvSpPr>
        <p:spPr>
          <a:xfrm>
            <a:off x="571253" y="1505887"/>
            <a:ext cx="5295899" cy="2169825"/>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s-CU" sz="3000" b="1" dirty="0" smtClean="0">
                <a:latin typeface="Arial" panose="020B0604020202020204" pitchFamily="34" charset="0"/>
                <a:cs typeface="Arial" panose="020B0604020202020204" pitchFamily="34" charset="0"/>
              </a:rPr>
              <a:t>Clinical </a:t>
            </a:r>
          </a:p>
          <a:p>
            <a:pPr marL="457200" indent="-457200">
              <a:lnSpc>
                <a:spcPct val="150000"/>
              </a:lnSpc>
              <a:buFont typeface="Wingdings" panose="05000000000000000000" pitchFamily="2" charset="2"/>
              <a:buChar char="q"/>
            </a:pPr>
            <a:r>
              <a:rPr lang="es-CU" sz="3000" b="1" dirty="0" smtClean="0">
                <a:latin typeface="Arial" panose="020B0604020202020204" pitchFamily="34" charset="0"/>
                <a:cs typeface="Arial" panose="020B0604020202020204" pitchFamily="34" charset="0"/>
              </a:rPr>
              <a:t>Genetic Tests</a:t>
            </a:r>
          </a:p>
          <a:p>
            <a:pPr marL="457200" indent="-457200">
              <a:lnSpc>
                <a:spcPct val="150000"/>
              </a:lnSpc>
              <a:buFont typeface="Wingdings" panose="05000000000000000000" pitchFamily="2" charset="2"/>
              <a:buChar char="q"/>
            </a:pPr>
            <a:r>
              <a:rPr lang="es-CU" sz="3000" b="1" dirty="0" smtClean="0">
                <a:latin typeface="Arial" panose="020B0604020202020204" pitchFamily="34" charset="0"/>
                <a:cs typeface="Arial" panose="020B0604020202020204" pitchFamily="34" charset="0"/>
              </a:rPr>
              <a:t>X- Ray</a:t>
            </a:r>
          </a:p>
        </p:txBody>
      </p:sp>
    </p:spTree>
    <p:extLst>
      <p:ext uri="{BB962C8B-B14F-4D97-AF65-F5344CB8AC3E}">
        <p14:creationId xmlns:p14="http://schemas.microsoft.com/office/powerpoint/2010/main" val="75886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U" sz="4000" dirty="0" smtClean="0">
                <a:solidFill>
                  <a:srgbClr val="002060"/>
                </a:solidFill>
              </a:rPr>
              <a:t>Treatment</a:t>
            </a:r>
            <a:endParaRPr lang="en-US" sz="4000" dirty="0">
              <a:solidFill>
                <a:srgbClr val="002060"/>
              </a:solidFill>
            </a:endParaRPr>
          </a:p>
        </p:txBody>
      </p:sp>
      <p:sp>
        <p:nvSpPr>
          <p:cNvPr id="3" name="CuadroTexto 2"/>
          <p:cNvSpPr txBox="1"/>
          <p:nvPr/>
        </p:nvSpPr>
        <p:spPr>
          <a:xfrm>
            <a:off x="236860" y="1397000"/>
            <a:ext cx="7433940" cy="5078313"/>
          </a:xfrm>
          <a:prstGeom prst="rect">
            <a:avLst/>
          </a:prstGeom>
          <a:noFill/>
        </p:spPr>
        <p:txBody>
          <a:bodyPr wrap="square" rtlCol="0">
            <a:spAutoFit/>
          </a:bodyPr>
          <a:lstStyle/>
          <a:p>
            <a:pPr marL="571500" indent="-571500">
              <a:buFont typeface="Wingdings" panose="05000000000000000000" pitchFamily="2" charset="2"/>
              <a:buChar char="v"/>
            </a:pPr>
            <a:r>
              <a:rPr lang="es-CU" sz="3600" dirty="0" smtClean="0">
                <a:latin typeface="Arial" panose="020B0604020202020204" pitchFamily="34" charset="0"/>
                <a:cs typeface="Arial" panose="020B0604020202020204" pitchFamily="34" charset="0"/>
              </a:rPr>
              <a:t>Osteogenesis Imperfecta has no cure</a:t>
            </a:r>
          </a:p>
          <a:p>
            <a:pPr marL="571500" indent="-571500">
              <a:buFont typeface="Wingdings" panose="05000000000000000000" pitchFamily="2" charset="2"/>
              <a:buChar char="v"/>
            </a:pPr>
            <a:r>
              <a:rPr lang="es-CU" sz="3600" dirty="0" smtClean="0">
                <a:latin typeface="Arial" panose="020B0604020202020204" pitchFamily="34" charset="0"/>
                <a:cs typeface="Arial" panose="020B0604020202020204" pitchFamily="34" charset="0"/>
              </a:rPr>
              <a:t>An integral tratment of the osteogenesis imperfecta should be susteined fundamentally in 3 pillars: </a:t>
            </a:r>
          </a:p>
          <a:p>
            <a:pPr marL="571500" indent="-571500">
              <a:buFont typeface="Wingdings" panose="05000000000000000000" pitchFamily="2" charset="2"/>
              <a:buChar char="q"/>
            </a:pPr>
            <a:r>
              <a:rPr lang="es-CU" sz="3600" dirty="0" smtClean="0">
                <a:latin typeface="Arial" panose="020B0604020202020204" pitchFamily="34" charset="0"/>
                <a:cs typeface="Arial" panose="020B0604020202020204" pitchFamily="34" charset="0"/>
              </a:rPr>
              <a:t>pharmacollogical,</a:t>
            </a:r>
          </a:p>
          <a:p>
            <a:pPr marL="571500" indent="-571500">
              <a:buFont typeface="Wingdings" panose="05000000000000000000" pitchFamily="2" charset="2"/>
              <a:buChar char="q"/>
            </a:pPr>
            <a:r>
              <a:rPr lang="es-CU" sz="3600" dirty="0" smtClean="0">
                <a:latin typeface="Arial" panose="020B0604020202020204" pitchFamily="34" charset="0"/>
                <a:cs typeface="Arial" panose="020B0604020202020204" pitchFamily="34" charset="0"/>
              </a:rPr>
              <a:t> orthopedic </a:t>
            </a:r>
          </a:p>
          <a:p>
            <a:pPr marL="571500" indent="-571500">
              <a:buFont typeface="Wingdings" panose="05000000000000000000" pitchFamily="2" charset="2"/>
              <a:buChar char="q"/>
            </a:pPr>
            <a:r>
              <a:rPr lang="es-CU" sz="3600" dirty="0" smtClean="0">
                <a:latin typeface="Arial" panose="020B0604020202020204" pitchFamily="34" charset="0"/>
                <a:cs typeface="Arial" panose="020B0604020202020204" pitchFamily="34" charset="0"/>
              </a:rPr>
              <a:t>rehabilitative treatment</a:t>
            </a:r>
            <a:r>
              <a:rPr lang="es-CU" dirty="0" smtClean="0"/>
              <a:t> </a:t>
            </a:r>
            <a:endParaRPr lang="en-U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436" y="159685"/>
            <a:ext cx="4376942" cy="1414189"/>
          </a:xfrm>
          <a:prstGeom prst="rect">
            <a:avLst/>
          </a:prstGeom>
          <a:ln>
            <a:solidFill>
              <a:srgbClr val="00B0F0"/>
            </a:solidFill>
          </a:ln>
          <a:effectLst>
            <a:glow rad="228600">
              <a:schemeClr val="accent2">
                <a:satMod val="175000"/>
                <a:alpha val="40000"/>
              </a:schemeClr>
            </a:glow>
          </a:effec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700" y="4332048"/>
            <a:ext cx="4972178" cy="2379902"/>
          </a:xfrm>
          <a:prstGeom prst="rect">
            <a:avLst/>
          </a:prstGeom>
          <a:noFill/>
          <a:ln>
            <a:noFill/>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
          <p:cNvGrpSpPr>
            <a:grpSpLocks/>
          </p:cNvGrpSpPr>
          <p:nvPr/>
        </p:nvGrpSpPr>
        <p:grpSpPr bwMode="auto">
          <a:xfrm>
            <a:off x="9500513" y="1675937"/>
            <a:ext cx="2380385" cy="2413000"/>
            <a:chOff x="2544" y="1344"/>
            <a:chExt cx="2880" cy="2783"/>
          </a:xfrm>
          <a:effectLst>
            <a:glow rad="228600">
              <a:schemeClr val="accent1">
                <a:satMod val="175000"/>
                <a:alpha val="40000"/>
              </a:schemeClr>
            </a:glow>
          </a:effectLst>
        </p:grpSpPr>
        <p:grpSp>
          <p:nvGrpSpPr>
            <p:cNvPr id="7" name="Group 3"/>
            <p:cNvGrpSpPr>
              <a:grpSpLocks/>
            </p:cNvGrpSpPr>
            <p:nvPr/>
          </p:nvGrpSpPr>
          <p:grpSpPr bwMode="auto">
            <a:xfrm>
              <a:off x="2544" y="1344"/>
              <a:ext cx="2880" cy="2783"/>
              <a:chOff x="2640" y="1297"/>
              <a:chExt cx="2880" cy="2783"/>
            </a:xfrm>
          </p:grpSpPr>
          <p:grpSp>
            <p:nvGrpSpPr>
              <p:cNvPr id="13" name="Group 4"/>
              <p:cNvGrpSpPr>
                <a:grpSpLocks/>
              </p:cNvGrpSpPr>
              <p:nvPr/>
            </p:nvGrpSpPr>
            <p:grpSpPr bwMode="auto">
              <a:xfrm>
                <a:off x="2640" y="1297"/>
                <a:ext cx="2479" cy="2783"/>
                <a:chOff x="3029" y="1297"/>
                <a:chExt cx="2426" cy="2783"/>
              </a:xfrm>
            </p:grpSpPr>
            <p:sp>
              <p:nvSpPr>
                <p:cNvPr id="15" name="Rectangle 5"/>
                <p:cNvSpPr>
                  <a:spLocks noChangeArrowheads="1"/>
                </p:cNvSpPr>
                <p:nvPr/>
              </p:nvSpPr>
              <p:spPr bwMode="auto">
                <a:xfrm>
                  <a:off x="3029" y="1297"/>
                  <a:ext cx="2426" cy="2783"/>
                </a:xfrm>
                <a:prstGeom prst="rect">
                  <a:avLst/>
                </a:prstGeom>
                <a:solidFill>
                  <a:srgbClr val="292929"/>
                </a:solidFill>
                <a:ln w="9525">
                  <a:noFill/>
                  <a:miter lim="800000"/>
                  <a:headEnd/>
                  <a:tailEnd/>
                </a:ln>
                <a:effectLst/>
              </p:spPr>
              <p:txBody>
                <a:bodyPr wrap="none" anchor="ctr"/>
                <a:lstStyle/>
                <a:p>
                  <a:pPr fontAlgn="auto">
                    <a:spcBef>
                      <a:spcPts val="0"/>
                    </a:spcBef>
                    <a:spcAft>
                      <a:spcPts val="0"/>
                    </a:spcAft>
                    <a:defRPr/>
                  </a:pPr>
                  <a:endParaRPr lang="es-ES" sz="1800" b="1">
                    <a:latin typeface="+mn-lt"/>
                  </a:endParaRPr>
                </a:p>
              </p:txBody>
            </p:sp>
            <p:pic>
              <p:nvPicPr>
                <p:cNvPr id="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 y="1344"/>
                  <a:ext cx="1423"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5" y="1344"/>
                  <a:ext cx="826"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0" y="1344"/>
                <a:ext cx="1440" cy="268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8" name="Line 9"/>
            <p:cNvSpPr>
              <a:spLocks noChangeShapeType="1"/>
            </p:cNvSpPr>
            <p:nvPr/>
          </p:nvSpPr>
          <p:spPr bwMode="auto">
            <a:xfrm>
              <a:off x="4512" y="1968"/>
              <a:ext cx="866" cy="1200"/>
            </a:xfrm>
            <a:prstGeom prst="line">
              <a:avLst/>
            </a:prstGeom>
            <a:noFill/>
            <a:ln w="76200">
              <a:solidFill>
                <a:srgbClr val="66FF33"/>
              </a:solidFill>
              <a:round/>
              <a:headEnd/>
              <a:tailEnd type="triangle" w="med" len="med"/>
            </a:ln>
            <a:effectLst/>
          </p:spPr>
          <p:txBody>
            <a:bodyPr rot="10800000" vert="eaVert" wrap="none" anchor="ctr"/>
            <a:lstStyle/>
            <a:p>
              <a:pPr fontAlgn="auto">
                <a:spcBef>
                  <a:spcPts val="0"/>
                </a:spcBef>
                <a:spcAft>
                  <a:spcPts val="0"/>
                </a:spcAft>
                <a:defRPr/>
              </a:pPr>
              <a:endParaRPr lang="es-ES" sz="1800" b="1">
                <a:latin typeface="+mn-lt"/>
              </a:endParaRPr>
            </a:p>
          </p:txBody>
        </p:sp>
        <p:sp>
          <p:nvSpPr>
            <p:cNvPr id="9" name="Line 10"/>
            <p:cNvSpPr>
              <a:spLocks noChangeShapeType="1"/>
            </p:cNvSpPr>
            <p:nvPr/>
          </p:nvSpPr>
          <p:spPr bwMode="auto">
            <a:xfrm>
              <a:off x="4753" y="2112"/>
              <a:ext cx="335" cy="240"/>
            </a:xfrm>
            <a:prstGeom prst="line">
              <a:avLst/>
            </a:prstGeom>
            <a:noFill/>
            <a:ln w="63500">
              <a:solidFill>
                <a:srgbClr val="CC3300"/>
              </a:solidFill>
              <a:prstDash val="sysDot"/>
              <a:round/>
              <a:headEnd/>
              <a:tailEnd type="triangle" w="med" len="med"/>
            </a:ln>
            <a:effectLst/>
          </p:spPr>
          <p:txBody>
            <a:bodyPr rot="10800000" vert="eaVert" wrap="none" anchor="ctr"/>
            <a:lstStyle/>
            <a:p>
              <a:pPr fontAlgn="auto">
                <a:spcBef>
                  <a:spcPts val="0"/>
                </a:spcBef>
                <a:spcAft>
                  <a:spcPts val="0"/>
                </a:spcAft>
                <a:defRPr/>
              </a:pPr>
              <a:endParaRPr lang="es-ES" sz="1800" b="1">
                <a:latin typeface="+mn-lt"/>
              </a:endParaRPr>
            </a:p>
          </p:txBody>
        </p:sp>
        <p:sp>
          <p:nvSpPr>
            <p:cNvPr id="10" name="Line 11"/>
            <p:cNvSpPr>
              <a:spLocks noChangeShapeType="1"/>
            </p:cNvSpPr>
            <p:nvPr/>
          </p:nvSpPr>
          <p:spPr bwMode="auto">
            <a:xfrm flipH="1" flipV="1">
              <a:off x="5088" y="2352"/>
              <a:ext cx="241" cy="192"/>
            </a:xfrm>
            <a:prstGeom prst="line">
              <a:avLst/>
            </a:prstGeom>
            <a:noFill/>
            <a:ln w="76200">
              <a:solidFill>
                <a:srgbClr val="CC3300"/>
              </a:solidFill>
              <a:round/>
              <a:headEnd/>
              <a:tailEnd type="triangle" w="med" len="med"/>
            </a:ln>
            <a:effectLst/>
          </p:spPr>
          <p:txBody>
            <a:bodyPr rot="10800000" vert="eaVert" wrap="none" anchor="ctr"/>
            <a:lstStyle/>
            <a:p>
              <a:pPr fontAlgn="auto">
                <a:spcBef>
                  <a:spcPts val="0"/>
                </a:spcBef>
                <a:spcAft>
                  <a:spcPts val="0"/>
                </a:spcAft>
                <a:defRPr/>
              </a:pPr>
              <a:endParaRPr lang="es-ES" sz="1800" b="1">
                <a:latin typeface="+mn-lt"/>
              </a:endParaRPr>
            </a:p>
          </p:txBody>
        </p:sp>
        <p:sp>
          <p:nvSpPr>
            <p:cNvPr id="11" name="Line 12"/>
            <p:cNvSpPr>
              <a:spLocks noChangeShapeType="1"/>
            </p:cNvSpPr>
            <p:nvPr/>
          </p:nvSpPr>
          <p:spPr bwMode="auto">
            <a:xfrm>
              <a:off x="4656" y="1968"/>
              <a:ext cx="384" cy="48"/>
            </a:xfrm>
            <a:prstGeom prst="line">
              <a:avLst/>
            </a:prstGeom>
            <a:noFill/>
            <a:ln w="63500">
              <a:solidFill>
                <a:srgbClr val="CC3300"/>
              </a:solidFill>
              <a:prstDash val="sysDot"/>
              <a:round/>
              <a:headEnd/>
              <a:tailEnd type="triangle" w="med" len="med"/>
            </a:ln>
            <a:effectLst/>
          </p:spPr>
          <p:txBody>
            <a:bodyPr rot="10800000" vert="eaVert" wrap="none" anchor="ctr"/>
            <a:lstStyle/>
            <a:p>
              <a:pPr fontAlgn="auto">
                <a:spcBef>
                  <a:spcPts val="0"/>
                </a:spcBef>
                <a:spcAft>
                  <a:spcPts val="0"/>
                </a:spcAft>
                <a:defRPr/>
              </a:pPr>
              <a:endParaRPr lang="es-ES" sz="1800" b="1">
                <a:latin typeface="+mn-lt"/>
              </a:endParaRPr>
            </a:p>
          </p:txBody>
        </p:sp>
        <p:sp>
          <p:nvSpPr>
            <p:cNvPr id="12" name="Line 13"/>
            <p:cNvSpPr>
              <a:spLocks noChangeShapeType="1"/>
            </p:cNvSpPr>
            <p:nvPr/>
          </p:nvSpPr>
          <p:spPr bwMode="auto">
            <a:xfrm flipH="1">
              <a:off x="5040" y="1968"/>
              <a:ext cx="289" cy="48"/>
            </a:xfrm>
            <a:prstGeom prst="line">
              <a:avLst/>
            </a:prstGeom>
            <a:noFill/>
            <a:ln w="76200">
              <a:solidFill>
                <a:srgbClr val="CC3300"/>
              </a:solidFill>
              <a:round/>
              <a:headEnd/>
              <a:tailEnd type="triangle" w="med" len="med"/>
            </a:ln>
            <a:effectLst/>
          </p:spPr>
          <p:txBody>
            <a:bodyPr rot="10800000" vert="eaVert" wrap="none" anchor="ctr"/>
            <a:lstStyle/>
            <a:p>
              <a:pPr fontAlgn="auto">
                <a:spcBef>
                  <a:spcPts val="0"/>
                </a:spcBef>
                <a:spcAft>
                  <a:spcPts val="0"/>
                </a:spcAft>
                <a:defRPr/>
              </a:pPr>
              <a:endParaRPr lang="es-ES" sz="1800" b="1">
                <a:latin typeface="+mn-lt"/>
              </a:endParaRPr>
            </a:p>
          </p:txBody>
        </p:sp>
      </p:grpSp>
    </p:spTree>
    <p:extLst>
      <p:ext uri="{BB962C8B-B14F-4D97-AF65-F5344CB8AC3E}">
        <p14:creationId xmlns:p14="http://schemas.microsoft.com/office/powerpoint/2010/main" val="368839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U" sz="4000" dirty="0" smtClean="0">
                <a:solidFill>
                  <a:srgbClr val="002060"/>
                </a:solidFill>
              </a:rPr>
              <a:t>Conclusions</a:t>
            </a:r>
            <a:endParaRPr lang="en-US" sz="4000" dirty="0">
              <a:solidFill>
                <a:srgbClr val="002060"/>
              </a:solidFill>
            </a:endParaRPr>
          </a:p>
        </p:txBody>
      </p:sp>
      <p:sp>
        <p:nvSpPr>
          <p:cNvPr id="3" name="Rectángulo 2"/>
          <p:cNvSpPr/>
          <p:nvPr/>
        </p:nvSpPr>
        <p:spPr>
          <a:xfrm>
            <a:off x="677334" y="1548871"/>
            <a:ext cx="8596668" cy="4093428"/>
          </a:xfrm>
          <a:prstGeom prst="rect">
            <a:avLst/>
          </a:prstGeom>
        </p:spPr>
        <p:txBody>
          <a:bodyPr wrap="square">
            <a:spAutoFit/>
          </a:bodyPr>
          <a:lstStyle/>
          <a:p>
            <a:pPr marL="457200" indent="-457200">
              <a:lnSpc>
                <a:spcPct val="150000"/>
              </a:lnSpc>
              <a:buFont typeface="Wingdings" panose="05000000000000000000" pitchFamily="2" charset="2"/>
              <a:buChar char="q"/>
            </a:pPr>
            <a:r>
              <a:rPr lang="en-US" sz="2600" dirty="0" err="1">
                <a:latin typeface="Arial" panose="020B0604020202020204" pitchFamily="34" charset="0"/>
                <a:cs typeface="Arial" panose="020B0604020202020204" pitchFamily="34" charset="0"/>
              </a:rPr>
              <a:t>Osteogenesis</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imperfecta</a:t>
            </a:r>
            <a:r>
              <a:rPr lang="en-US" sz="2600" dirty="0">
                <a:latin typeface="Arial" panose="020B0604020202020204" pitchFamily="34" charset="0"/>
                <a:cs typeface="Arial" panose="020B0604020202020204" pitchFamily="34" charset="0"/>
              </a:rPr>
              <a:t> (OI) is a group of genetic disorders that mainly affect the </a:t>
            </a:r>
            <a:r>
              <a:rPr lang="en-US" sz="2600" dirty="0" smtClean="0">
                <a:latin typeface="Arial" panose="020B0604020202020204" pitchFamily="34" charset="0"/>
                <a:cs typeface="Arial" panose="020B0604020202020204" pitchFamily="34" charset="0"/>
              </a:rPr>
              <a:t>bones</a:t>
            </a:r>
          </a:p>
          <a:p>
            <a:pPr marL="457200" indent="-457200">
              <a:lnSpc>
                <a:spcPct val="150000"/>
              </a:lnSpc>
              <a:buFont typeface="Wingdings" panose="05000000000000000000" pitchFamily="2" charset="2"/>
              <a:buChar char="q"/>
            </a:pPr>
            <a:r>
              <a:rPr lang="en-US" sz="2600" dirty="0">
                <a:latin typeface="Arial" panose="020B0604020202020204" pitchFamily="34" charset="0"/>
                <a:cs typeface="Arial" panose="020B0604020202020204" pitchFamily="34" charset="0"/>
              </a:rPr>
              <a:t>There are at least eight </a:t>
            </a:r>
            <a:r>
              <a:rPr lang="en-US" sz="2600" dirty="0" smtClean="0">
                <a:latin typeface="Arial" panose="020B0604020202020204" pitchFamily="34" charset="0"/>
                <a:cs typeface="Arial" panose="020B0604020202020204" pitchFamily="34" charset="0"/>
              </a:rPr>
              <a:t>recognized forms, designated </a:t>
            </a:r>
            <a:r>
              <a:rPr lang="en-US" sz="2600" dirty="0">
                <a:latin typeface="Arial" panose="020B0604020202020204" pitchFamily="34" charset="0"/>
                <a:cs typeface="Arial" panose="020B0604020202020204" pitchFamily="34" charset="0"/>
              </a:rPr>
              <a:t>type I through type VIII</a:t>
            </a:r>
            <a:r>
              <a:rPr lang="en-US" sz="2600" dirty="0" smtClean="0">
                <a:latin typeface="Arial" panose="020B0604020202020204" pitchFamily="34" charset="0"/>
                <a:cs typeface="Arial" panose="020B0604020202020204" pitchFamily="34" charset="0"/>
              </a:rPr>
              <a:t>.</a:t>
            </a:r>
          </a:p>
          <a:p>
            <a:pPr marL="457200" indent="-457200">
              <a:lnSpc>
                <a:spcPct val="150000"/>
              </a:lnSpc>
              <a:buFont typeface="Wingdings" panose="05000000000000000000" pitchFamily="2" charset="2"/>
              <a:buChar char="q"/>
            </a:pPr>
            <a:r>
              <a:rPr lang="en-US" altLang="en-US" sz="2600" dirty="0">
                <a:latin typeface="Arial" panose="020B0604020202020204" pitchFamily="34" charset="0"/>
                <a:cs typeface="Arial" panose="020B0604020202020204" pitchFamily="34" charset="0"/>
              </a:rPr>
              <a:t>Types I and IV are the most common </a:t>
            </a:r>
            <a:r>
              <a:rPr lang="en-US" altLang="en-US" sz="2600" dirty="0" smtClean="0">
                <a:latin typeface="Arial" panose="020B0604020202020204" pitchFamily="34" charset="0"/>
                <a:cs typeface="Arial" panose="020B0604020202020204" pitchFamily="34" charset="0"/>
              </a:rPr>
              <a:t>forms</a:t>
            </a:r>
          </a:p>
          <a:p>
            <a:pPr marL="457200" indent="-457200">
              <a:lnSpc>
                <a:spcPct val="150000"/>
              </a:lnSpc>
              <a:buFont typeface="Wingdings" panose="05000000000000000000" pitchFamily="2" charset="2"/>
              <a:buChar char="q"/>
            </a:pPr>
            <a:r>
              <a:rPr lang="es-CU" sz="2600" dirty="0" smtClean="0">
                <a:latin typeface="Arial" panose="020B0604020202020204" pitchFamily="34" charset="0"/>
                <a:cs typeface="Arial" panose="020B0604020202020204" pitchFamily="34" charset="0"/>
              </a:rPr>
              <a:t>Type </a:t>
            </a:r>
            <a:r>
              <a:rPr lang="es-CU" sz="2600" dirty="0">
                <a:latin typeface="Arial" panose="020B0604020202020204" pitchFamily="34" charset="0"/>
                <a:cs typeface="Arial" panose="020B0604020202020204" pitchFamily="34" charset="0"/>
              </a:rPr>
              <a:t>II is the </a:t>
            </a:r>
            <a:r>
              <a:rPr lang="es-CU" sz="2600" dirty="0" smtClean="0">
                <a:latin typeface="Arial" panose="020B0604020202020204" pitchFamily="34" charset="0"/>
                <a:cs typeface="Arial" panose="020B0604020202020204" pitchFamily="34" charset="0"/>
              </a:rPr>
              <a:t>most </a:t>
            </a:r>
            <a:r>
              <a:rPr lang="es-CU" sz="2600" dirty="0">
                <a:latin typeface="Arial" panose="020B0604020202020204" pitchFamily="34" charset="0"/>
                <a:cs typeface="Arial" panose="020B0604020202020204" pitchFamily="34" charset="0"/>
              </a:rPr>
              <a:t>severe  form</a:t>
            </a:r>
            <a:endParaRPr lang="en-US" sz="2600" dirty="0" smtClean="0">
              <a:latin typeface="Arial" panose="020B0604020202020204" pitchFamily="34" charset="0"/>
              <a:cs typeface="Arial" panose="020B0604020202020204" pitchFamily="34" charset="0"/>
            </a:endParaRPr>
          </a:p>
          <a:p>
            <a:endParaRPr lang="en-US" sz="2600" dirty="0"/>
          </a:p>
        </p:txBody>
      </p:sp>
    </p:spTree>
    <p:extLst>
      <p:ext uri="{BB962C8B-B14F-4D97-AF65-F5344CB8AC3E}">
        <p14:creationId xmlns:p14="http://schemas.microsoft.com/office/powerpoint/2010/main" val="268754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U" sz="4000" dirty="0" smtClean="0">
                <a:solidFill>
                  <a:srgbClr val="002060"/>
                </a:solidFill>
              </a:rPr>
              <a:t>As curious fact….</a:t>
            </a:r>
            <a:endParaRPr lang="en-US" sz="4000" dirty="0">
              <a:solidFill>
                <a:srgbClr val="00206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179" y="1714500"/>
            <a:ext cx="3878122" cy="5041900"/>
          </a:xfrm>
          <a:prstGeom prst="rect">
            <a:avLst/>
          </a:prstGeom>
        </p:spPr>
      </p:pic>
      <p:sp>
        <p:nvSpPr>
          <p:cNvPr id="3" name="CuadroTexto 2"/>
          <p:cNvSpPr txBox="1"/>
          <p:nvPr/>
        </p:nvSpPr>
        <p:spPr>
          <a:xfrm>
            <a:off x="571253" y="1505887"/>
            <a:ext cx="9360147" cy="1477328"/>
          </a:xfrm>
          <a:prstGeom prst="rect">
            <a:avLst/>
          </a:prstGeom>
          <a:noFill/>
        </p:spPr>
        <p:txBody>
          <a:bodyPr wrap="square" rtlCol="0">
            <a:spAutoFit/>
          </a:bodyPr>
          <a:lstStyle/>
          <a:p>
            <a:pPr>
              <a:lnSpc>
                <a:spcPct val="150000"/>
              </a:lnSpc>
            </a:pPr>
            <a:r>
              <a:rPr lang="es-CU" sz="3000" b="1" dirty="0" smtClean="0">
                <a:latin typeface="Arial" panose="020B0604020202020204" pitchFamily="34" charset="0"/>
                <a:cs typeface="Arial" panose="020B0604020202020204" pitchFamily="34" charset="0"/>
              </a:rPr>
              <a:t>May 6 is the International Day of Osteogenesis Imperfecta</a:t>
            </a:r>
          </a:p>
        </p:txBody>
      </p:sp>
    </p:spTree>
    <p:extLst>
      <p:ext uri="{BB962C8B-B14F-4D97-AF65-F5344CB8AC3E}">
        <p14:creationId xmlns:p14="http://schemas.microsoft.com/office/powerpoint/2010/main" val="375460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34174" y="527618"/>
            <a:ext cx="6851556" cy="1015663"/>
          </a:xfrm>
          <a:prstGeom prst="rect">
            <a:avLst/>
          </a:prstGeom>
        </p:spPr>
        <p:txBody>
          <a:bodyPr wrap="none">
            <a:spAutoFit/>
          </a:bodyPr>
          <a:lstStyle/>
          <a:p>
            <a:pPr algn="ctr">
              <a:spcBef>
                <a:spcPts val="3000"/>
              </a:spcBef>
            </a:pPr>
            <a:r>
              <a:rPr lang="es-MX" altLang="en-US" sz="6000" b="1" dirty="0" err="1" smtClean="0">
                <a:latin typeface="Monotype Corsiva" panose="03010101010201010101" pitchFamily="66" charset="0"/>
              </a:rPr>
              <a:t>Osteogenesis</a:t>
            </a:r>
            <a:r>
              <a:rPr lang="es-MX" altLang="en-US" sz="6000" b="1" dirty="0" smtClean="0">
                <a:latin typeface="Monotype Corsiva" panose="03010101010201010101" pitchFamily="66" charset="0"/>
              </a:rPr>
              <a:t> Imperfecta</a:t>
            </a:r>
            <a:r>
              <a:rPr lang="es-MX" altLang="en-US" sz="6000" dirty="0" smtClean="0">
                <a:solidFill>
                  <a:srgbClr val="00FF00"/>
                </a:solidFill>
                <a:latin typeface="Monotype Corsiva" panose="03010101010201010101" pitchFamily="66" charset="0"/>
              </a:rPr>
              <a:t> </a:t>
            </a:r>
            <a:endParaRPr lang="es-MX" altLang="en-US" sz="6000" dirty="0">
              <a:solidFill>
                <a:srgbClr val="00FF00"/>
              </a:solidFill>
              <a:latin typeface="Monotype Corsiva" panose="03010101010201010101" pitchFamily="66" charset="0"/>
            </a:endParaRPr>
          </a:p>
        </p:txBody>
      </p:sp>
      <p:sp>
        <p:nvSpPr>
          <p:cNvPr id="11" name="Rectángulo 10"/>
          <p:cNvSpPr/>
          <p:nvPr/>
        </p:nvSpPr>
        <p:spPr>
          <a:xfrm>
            <a:off x="393700" y="2189876"/>
            <a:ext cx="3403600" cy="2308324"/>
          </a:xfrm>
          <a:prstGeom prst="rect">
            <a:avLst/>
          </a:prstGeom>
        </p:spPr>
        <p:txBody>
          <a:bodyPr wrap="square">
            <a:spAutoFit/>
          </a:bodyPr>
          <a:lstStyle/>
          <a:p>
            <a:pPr algn="ctr">
              <a:spcBef>
                <a:spcPts val="3000"/>
              </a:spcBef>
            </a:pPr>
            <a:r>
              <a:rPr lang="en-US" sz="5400" dirty="0"/>
              <a:t> </a:t>
            </a:r>
            <a:r>
              <a:rPr lang="en-US" sz="3000" b="1" dirty="0" smtClean="0">
                <a:latin typeface="Arial" panose="020B0604020202020204" pitchFamily="34" charset="0"/>
                <a:cs typeface="Arial" panose="020B0604020202020204" pitchFamily="34" charset="0"/>
              </a:rPr>
              <a:t>Is </a:t>
            </a:r>
            <a:r>
              <a:rPr lang="en-US" sz="3000" b="1" dirty="0">
                <a:latin typeface="Arial" panose="020B0604020202020204" pitchFamily="34" charset="0"/>
                <a:cs typeface="Arial" panose="020B0604020202020204" pitchFamily="34" charset="0"/>
              </a:rPr>
              <a:t>a group of genetic disorders that mainly affect the bones</a:t>
            </a:r>
            <a:endParaRPr lang="es-MX" altLang="en-US" sz="3000" b="1" dirty="0">
              <a:solidFill>
                <a:srgbClr val="00206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829" y="1770776"/>
            <a:ext cx="4439261" cy="4757024"/>
          </a:xfrm>
          <a:prstGeom prst="rect">
            <a:avLst/>
          </a:prstGeom>
          <a:effectLst>
            <a:softEdge rad="127000"/>
          </a:effectLst>
        </p:spPr>
      </p:pic>
    </p:spTree>
    <p:extLst>
      <p:ext uri="{BB962C8B-B14F-4D97-AF65-F5344CB8AC3E}">
        <p14:creationId xmlns:p14="http://schemas.microsoft.com/office/powerpoint/2010/main" val="4212799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554039" y="3160119"/>
            <a:ext cx="6049962" cy="2735263"/>
          </a:xfrm>
          <a:prstGeom prst="rect">
            <a:avLst/>
          </a:prstGeom>
          <a:ln w="9360">
            <a:solidFill>
              <a:srgbClr val="FFFFFF"/>
            </a:solidFill>
            <a:round/>
            <a:headEnd/>
            <a:tailEnd/>
          </a:ln>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600" b="1" dirty="0">
                <a:solidFill>
                  <a:srgbClr val="002060"/>
                </a:solidFill>
                <a:latin typeface="Monotype Corsiva" panose="03010101010201010101" pitchFamily="66" charset="0"/>
              </a:rPr>
              <a:t>This condition affects an estimated 6 to 7 per 100,000 people worldwide. </a:t>
            </a:r>
            <a:endParaRPr lang="es-ES" altLang="en-US" sz="4600" b="1" dirty="0" smtClean="0">
              <a:solidFill>
                <a:srgbClr val="002060"/>
              </a:solidFill>
              <a:latin typeface="Monotype Corsiva" panose="03010101010201010101" pitchFamily="66" charset="0"/>
            </a:endParaRPr>
          </a:p>
        </p:txBody>
      </p:sp>
      <p:sp>
        <p:nvSpPr>
          <p:cNvPr id="5" name="Text Box 2"/>
          <p:cNvSpPr txBox="1">
            <a:spLocks noChangeArrowheads="1"/>
          </p:cNvSpPr>
          <p:nvPr/>
        </p:nvSpPr>
        <p:spPr bwMode="auto">
          <a:xfrm>
            <a:off x="299844" y="629680"/>
            <a:ext cx="5286569" cy="863955"/>
          </a:xfrm>
          <a:prstGeom prst="rect">
            <a:avLst/>
          </a:prstGeom>
          <a:noFill/>
          <a:ln w="93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2"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2"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2"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2"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2"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2"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2"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2"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DejaVu Sans" pitchFamily="32" charset="0"/>
              </a:defRPr>
            </a:lvl9pPr>
          </a:lstStyle>
          <a:p>
            <a:pPr eaLnBrk="1">
              <a:spcBef>
                <a:spcPts val="2250"/>
              </a:spcBef>
              <a:buClrTx/>
              <a:buFontTx/>
              <a:buNone/>
            </a:pPr>
            <a:r>
              <a:rPr lang="es-MX" altLang="en-US" sz="5000" b="1" dirty="0" err="1" smtClean="0">
                <a:solidFill>
                  <a:schemeClr val="tx1"/>
                </a:solidFill>
                <a:latin typeface="Monotype Corsiva" panose="03010101010201010101" pitchFamily="66" charset="0"/>
              </a:rPr>
              <a:t>Frecuency</a:t>
            </a:r>
            <a:endParaRPr lang="es-MX" altLang="en-US" sz="5000" b="1" dirty="0">
              <a:solidFill>
                <a:schemeClr val="tx1"/>
              </a:solidFill>
              <a:latin typeface="Monotype Corsiva" panose="03010101010201010101" pitchFamily="66" charset="0"/>
            </a:endParaRPr>
          </a:p>
        </p:txBody>
      </p:sp>
      <p:sp>
        <p:nvSpPr>
          <p:cNvPr id="6" name="AutoShape 3"/>
          <p:cNvSpPr>
            <a:spLocks noChangeArrowheads="1"/>
          </p:cNvSpPr>
          <p:nvPr/>
        </p:nvSpPr>
        <p:spPr bwMode="auto">
          <a:xfrm rot="20661155">
            <a:off x="3483574" y="672682"/>
            <a:ext cx="1538825" cy="2322958"/>
          </a:xfrm>
          <a:prstGeom prst="curvedLeftArrow">
            <a:avLst>
              <a:gd name="adj1" fmla="val 25417"/>
              <a:gd name="adj2" fmla="val 75478"/>
              <a:gd name="adj3" fmla="val 33333"/>
            </a:avLst>
          </a:prstGeom>
          <a:solidFill>
            <a:srgbClr val="00B8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n-US"/>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3787" y="0"/>
            <a:ext cx="5143500" cy="6858000"/>
          </a:xfrm>
          <a:prstGeom prst="rect">
            <a:avLst/>
          </a:prstGeom>
          <a:effectLst>
            <a:softEdge rad="127000"/>
          </a:effectLst>
        </p:spPr>
      </p:pic>
    </p:spTree>
    <p:extLst>
      <p:ext uri="{BB962C8B-B14F-4D97-AF65-F5344CB8AC3E}">
        <p14:creationId xmlns:p14="http://schemas.microsoft.com/office/powerpoint/2010/main" val="332466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6746" y="263912"/>
            <a:ext cx="8596668" cy="1320800"/>
          </a:xfrm>
        </p:spPr>
        <p:txBody>
          <a:bodyPr>
            <a:normAutofit/>
          </a:bodyPr>
          <a:lstStyle/>
          <a:p>
            <a:r>
              <a:rPr lang="es-CU" sz="4000" dirty="0" smtClean="0">
                <a:solidFill>
                  <a:srgbClr val="002060"/>
                </a:solidFill>
              </a:rPr>
              <a:t>Causes</a:t>
            </a:r>
            <a:endParaRPr lang="en-US" sz="4000" dirty="0">
              <a:solidFill>
                <a:srgbClr val="002060"/>
              </a:solidFill>
            </a:endParaRPr>
          </a:p>
        </p:txBody>
      </p:sp>
      <p:sp>
        <p:nvSpPr>
          <p:cNvPr id="5" name="Rectángulo 4"/>
          <p:cNvSpPr/>
          <p:nvPr/>
        </p:nvSpPr>
        <p:spPr>
          <a:xfrm>
            <a:off x="532273" y="1035825"/>
            <a:ext cx="5639927" cy="4093428"/>
          </a:xfrm>
          <a:prstGeom prst="rect">
            <a:avLst/>
          </a:prstGeom>
        </p:spPr>
        <p:txBody>
          <a:bodyPr wrap="square">
            <a:spAutoFit/>
          </a:bodyPr>
          <a:lstStyle/>
          <a:p>
            <a:pPr marL="457200" indent="-457200">
              <a:buFont typeface="Arial" panose="020B0604020202020204" pitchFamily="34" charset="0"/>
              <a:buChar char="֎"/>
            </a:pPr>
            <a:r>
              <a:rPr lang="en-US" sz="4600" b="1" dirty="0">
                <a:latin typeface="Monotype Corsiva" panose="03010101010201010101" pitchFamily="66" charset="0"/>
              </a:rPr>
              <a:t>Mutations in the </a:t>
            </a:r>
            <a:r>
              <a:rPr lang="en-US" sz="4600" b="1" u="sng" dirty="0">
                <a:solidFill>
                  <a:srgbClr val="00B0F0"/>
                </a:solidFill>
                <a:latin typeface="Monotype Corsiva" panose="03010101010201010101" pitchFamily="66" charset="0"/>
              </a:rPr>
              <a:t>COL1A1, COL1A2, CRTAP,</a:t>
            </a:r>
            <a:r>
              <a:rPr lang="en-US" sz="4600" b="1" dirty="0">
                <a:latin typeface="Monotype Corsiva" panose="03010101010201010101" pitchFamily="66" charset="0"/>
              </a:rPr>
              <a:t> and </a:t>
            </a:r>
            <a:r>
              <a:rPr lang="en-US" sz="4600" b="1" u="sng" dirty="0">
                <a:solidFill>
                  <a:srgbClr val="00B0F0"/>
                </a:solidFill>
                <a:latin typeface="Monotype Corsiva" panose="03010101010201010101" pitchFamily="66" charset="0"/>
              </a:rPr>
              <a:t>P3H1</a:t>
            </a:r>
            <a:r>
              <a:rPr lang="en-US" sz="4600" b="1" dirty="0">
                <a:latin typeface="Monotype Corsiva" panose="03010101010201010101" pitchFamily="66" charset="0"/>
              </a:rPr>
              <a:t> genes cause </a:t>
            </a:r>
            <a:r>
              <a:rPr lang="en-US" sz="4600" b="1" dirty="0" err="1">
                <a:latin typeface="Monotype Corsiva" panose="03010101010201010101" pitchFamily="66" charset="0"/>
              </a:rPr>
              <a:t>osteogenesis</a:t>
            </a:r>
            <a:r>
              <a:rPr lang="en-US" sz="4600" b="1" dirty="0">
                <a:latin typeface="Monotype Corsiva" panose="03010101010201010101" pitchFamily="66" charset="0"/>
              </a:rPr>
              <a:t> </a:t>
            </a:r>
            <a:r>
              <a:rPr lang="en-US" sz="4600" b="1" dirty="0" err="1">
                <a:latin typeface="Monotype Corsiva" panose="03010101010201010101" pitchFamily="66" charset="0"/>
              </a:rPr>
              <a:t>imperfecta</a:t>
            </a:r>
            <a:endParaRPr lang="en-US" sz="4600" b="1" dirty="0" smtClean="0">
              <a:latin typeface="Monotype Corsiva" panose="03010101010201010101" pitchFamily="66" charset="0"/>
              <a:ea typeface="Times New Roman" panose="02020603050405020304" pitchFamily="18" charset="0"/>
            </a:endParaRPr>
          </a:p>
          <a:p>
            <a:pPr marL="457200" lvl="0" indent="-457200">
              <a:spcAft>
                <a:spcPts val="0"/>
              </a:spcAft>
              <a:buSzPts val="1000"/>
              <a:buFont typeface="Wingdings" panose="05000000000000000000" pitchFamily="2" charset="2"/>
              <a:buChar char="q"/>
              <a:tabLst>
                <a:tab pos="457200" algn="l"/>
              </a:tabLst>
            </a:pPr>
            <a:endParaRPr lang="es-ES" sz="3000" b="1" dirty="0" smtClean="0">
              <a:latin typeface="Monotype Corsiva" panose="03010101010201010101" pitchFamily="66" charset="0"/>
              <a:ea typeface="Times New Roman" panose="02020603050405020304" pitchFamily="18"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1035825"/>
            <a:ext cx="2362200" cy="5477600"/>
          </a:xfrm>
          <a:prstGeom prst="rect">
            <a:avLst/>
          </a:prstGeom>
        </p:spPr>
      </p:pic>
    </p:spTree>
    <p:extLst>
      <p:ext uri="{BB962C8B-B14F-4D97-AF65-F5344CB8AC3E}">
        <p14:creationId xmlns:p14="http://schemas.microsoft.com/office/powerpoint/2010/main" val="4105303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1800" y="120650"/>
            <a:ext cx="6565900" cy="6616700"/>
          </a:xfrm>
          <a:prstGeom prst="rect">
            <a:avLst/>
          </a:prstGeom>
          <a:effectLst>
            <a:glow rad="139700">
              <a:schemeClr val="accent1">
                <a:satMod val="175000"/>
                <a:alpha val="40000"/>
              </a:schemeClr>
            </a:glow>
          </a:effectLst>
        </p:spPr>
      </p:pic>
      <p:sp>
        <p:nvSpPr>
          <p:cNvPr id="7" name="Rectángulo 6"/>
          <p:cNvSpPr/>
          <p:nvPr/>
        </p:nvSpPr>
        <p:spPr>
          <a:xfrm>
            <a:off x="834976" y="333970"/>
            <a:ext cx="2025747" cy="923330"/>
          </a:xfrm>
          <a:prstGeom prst="rect">
            <a:avLst/>
          </a:prstGeom>
          <a:noFill/>
        </p:spPr>
        <p:txBody>
          <a:bodyPr wrap="none" lIns="91440" tIns="45720" rIns="91440" bIns="45720">
            <a:spAutoFit/>
          </a:bodyPr>
          <a:lstStyle/>
          <a:p>
            <a:pPr algn="ctr"/>
            <a:r>
              <a:rPr lang="es-ES" sz="5400" b="1" dirty="0" err="1" smtClean="0">
                <a:ln w="9525">
                  <a:solidFill>
                    <a:schemeClr val="bg1"/>
                  </a:solidFill>
                  <a:prstDash val="solid"/>
                </a:ln>
                <a:solidFill>
                  <a:srgbClr val="002060"/>
                </a:solidFill>
                <a:effectLst>
                  <a:outerShdw blurRad="12700" dist="38100" dir="2700000" algn="tl" rotWithShape="0">
                    <a:schemeClr val="bg1">
                      <a:lumMod val="50000"/>
                    </a:schemeClr>
                  </a:outerShdw>
                </a:effectLst>
              </a:rPr>
              <a:t>Types</a:t>
            </a:r>
            <a:endParaRPr lang="es-ES" sz="54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sp>
        <p:nvSpPr>
          <p:cNvPr id="10" name="Rectángulo 9"/>
          <p:cNvSpPr/>
          <p:nvPr/>
        </p:nvSpPr>
        <p:spPr>
          <a:xfrm>
            <a:off x="562022" y="2089835"/>
            <a:ext cx="4810077" cy="3170099"/>
          </a:xfrm>
          <a:prstGeom prst="rect">
            <a:avLst/>
          </a:prstGeom>
        </p:spPr>
        <p:txBody>
          <a:bodyPr wrap="square">
            <a:spAutoFit/>
          </a:bodyPr>
          <a:lstStyle/>
          <a:p>
            <a:pPr algn="just"/>
            <a:r>
              <a:rPr lang="en-US" sz="4000" b="1" dirty="0">
                <a:latin typeface="Arial" panose="020B0604020202020204" pitchFamily="34" charset="0"/>
                <a:cs typeface="Arial" panose="020B0604020202020204" pitchFamily="34" charset="0"/>
              </a:rPr>
              <a:t>There are at least eight recognized forms of </a:t>
            </a:r>
            <a:r>
              <a:rPr lang="en-US" sz="4000" b="1" dirty="0" err="1">
                <a:latin typeface="Arial" panose="020B0604020202020204" pitchFamily="34" charset="0"/>
                <a:cs typeface="Arial" panose="020B0604020202020204" pitchFamily="34" charset="0"/>
              </a:rPr>
              <a:t>osteogenesis</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imperfecta</a:t>
            </a:r>
            <a:r>
              <a:rPr lang="en-US" sz="2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79956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U" dirty="0" smtClean="0">
                <a:solidFill>
                  <a:srgbClr val="002060"/>
                </a:solidFill>
              </a:rPr>
              <a:t>Type I Osteogenesis</a:t>
            </a:r>
            <a:endParaRPr lang="en-US" dirty="0">
              <a:solidFill>
                <a:srgbClr val="002060"/>
              </a:solidFill>
            </a:endParaRPr>
          </a:p>
        </p:txBody>
      </p:sp>
      <p:sp>
        <p:nvSpPr>
          <p:cNvPr id="6" name="CuadroTexto 5"/>
          <p:cNvSpPr txBox="1"/>
          <p:nvPr/>
        </p:nvSpPr>
        <p:spPr>
          <a:xfrm>
            <a:off x="355600" y="1930400"/>
            <a:ext cx="5499100" cy="4370427"/>
          </a:xfrm>
          <a:prstGeom prst="rect">
            <a:avLst/>
          </a:prstGeom>
          <a:noFill/>
        </p:spPr>
        <p:txBody>
          <a:bodyPr wrap="square" rtlCol="0">
            <a:spAutoFit/>
          </a:bodyPr>
          <a:lstStyle/>
          <a:p>
            <a:pPr marL="457200" indent="-457200">
              <a:buFont typeface="Wingdings" panose="05000000000000000000" pitchFamily="2" charset="2"/>
              <a:buChar char="q"/>
            </a:pPr>
            <a:r>
              <a:rPr lang="es-CU" sz="2600" b="1" dirty="0" smtClean="0">
                <a:latin typeface="Arial" panose="020B0604020202020204" pitchFamily="34" charset="0"/>
                <a:cs typeface="Arial" panose="020B0604020202020204" pitchFamily="34" charset="0"/>
              </a:rPr>
              <a:t>Most common</a:t>
            </a:r>
          </a:p>
          <a:p>
            <a:pPr marL="457200" indent="-457200">
              <a:buFont typeface="Wingdings" panose="05000000000000000000" pitchFamily="2" charset="2"/>
              <a:buChar char="q"/>
            </a:pPr>
            <a:r>
              <a:rPr lang="es-CU" sz="2600" b="1" dirty="0" smtClean="0">
                <a:latin typeface="Arial" panose="020B0604020202020204" pitchFamily="34" charset="0"/>
                <a:cs typeface="Arial" panose="020B0604020202020204" pitchFamily="34" charset="0"/>
              </a:rPr>
              <a:t>People who have type I disease generally reach normal </a:t>
            </a:r>
            <a:r>
              <a:rPr lang="es-CU" sz="2600" b="1" dirty="0">
                <a:latin typeface="Arial" panose="020B0604020202020204" pitchFamily="34" charset="0"/>
                <a:cs typeface="Arial" panose="020B0604020202020204" pitchFamily="34" charset="0"/>
              </a:rPr>
              <a:t>height and have few obvious skeletal </a:t>
            </a:r>
            <a:r>
              <a:rPr lang="es-CU" sz="2600" b="1" dirty="0" smtClean="0">
                <a:latin typeface="Arial" panose="020B0604020202020204" pitchFamily="34" charset="0"/>
                <a:cs typeface="Arial" panose="020B0604020202020204" pitchFamily="34" charset="0"/>
              </a:rPr>
              <a:t>deformities </a:t>
            </a:r>
            <a:endParaRPr lang="es-CU" sz="26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s-CU" sz="2600" b="1" dirty="0">
                <a:latin typeface="Arial" panose="020B0604020202020204" pitchFamily="34" charset="0"/>
                <a:cs typeface="Arial" panose="020B0604020202020204" pitchFamily="34" charset="0"/>
              </a:rPr>
              <a:t>Typically </a:t>
            </a:r>
            <a:r>
              <a:rPr lang="es-CU" sz="2600" b="1" dirty="0" smtClean="0">
                <a:latin typeface="Arial" panose="020B0604020202020204" pitchFamily="34" charset="0"/>
                <a:cs typeface="Arial" panose="020B0604020202020204" pitchFamily="34" charset="0"/>
              </a:rPr>
              <a:t>causes more fractures during childhood than in adulthood.</a:t>
            </a:r>
          </a:p>
          <a:p>
            <a:pPr marL="457200" indent="-457200">
              <a:buFont typeface="Wingdings" panose="05000000000000000000" pitchFamily="2" charset="2"/>
              <a:buChar char="q"/>
            </a:pPr>
            <a:r>
              <a:rPr lang="es-CU" sz="2600" b="1" dirty="0" smtClean="0">
                <a:latin typeface="Arial" panose="020B0604020202020204" pitchFamily="34" charset="0"/>
                <a:cs typeface="Arial" panose="020B0604020202020204" pitchFamily="34" charset="0"/>
              </a:rPr>
              <a:t>Hearing loss is pronunced and begins early in childhood</a:t>
            </a:r>
          </a:p>
          <a:p>
            <a:endParaRPr lang="en-US"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6434" y="139700"/>
            <a:ext cx="5397763" cy="6718300"/>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2879186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77334" y="609600"/>
            <a:ext cx="8596668" cy="1320800"/>
          </a:xfrm>
        </p:spPr>
        <p:txBody>
          <a:bodyPr/>
          <a:lstStyle/>
          <a:p>
            <a:r>
              <a:rPr lang="es-CU" dirty="0" smtClean="0">
                <a:solidFill>
                  <a:srgbClr val="002060"/>
                </a:solidFill>
              </a:rPr>
              <a:t>Type II Osteogenesis</a:t>
            </a:r>
            <a:endParaRPr lang="en-US" dirty="0">
              <a:solidFill>
                <a:srgbClr val="002060"/>
              </a:solidFill>
            </a:endParaRPr>
          </a:p>
        </p:txBody>
      </p:sp>
      <p:sp>
        <p:nvSpPr>
          <p:cNvPr id="6" name="CuadroTexto 5"/>
          <p:cNvSpPr txBox="1"/>
          <p:nvPr/>
        </p:nvSpPr>
        <p:spPr>
          <a:xfrm>
            <a:off x="355600" y="1930400"/>
            <a:ext cx="5499100" cy="4247317"/>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s-CU" sz="3000" b="1" dirty="0" smtClean="0">
                <a:latin typeface="Arial" panose="020B0604020202020204" pitchFamily="34" charset="0"/>
                <a:cs typeface="Arial" panose="020B0604020202020204" pitchFamily="34" charset="0"/>
              </a:rPr>
              <a:t>Most severe  form</a:t>
            </a:r>
          </a:p>
          <a:p>
            <a:pPr marL="457200" indent="-457200">
              <a:lnSpc>
                <a:spcPct val="150000"/>
              </a:lnSpc>
              <a:buFont typeface="Wingdings" panose="05000000000000000000" pitchFamily="2" charset="2"/>
              <a:buChar char="q"/>
            </a:pPr>
            <a:r>
              <a:rPr lang="es-CU" sz="3000" b="1" dirty="0" smtClean="0">
                <a:latin typeface="Arial" panose="020B0604020202020204" pitchFamily="34" charset="0"/>
                <a:cs typeface="Arial" panose="020B0604020202020204" pitchFamily="34" charset="0"/>
              </a:rPr>
              <a:t>Exhibits extreme bone fragility and frequent fractures</a:t>
            </a:r>
          </a:p>
          <a:p>
            <a:pPr marL="457200" indent="-457200">
              <a:lnSpc>
                <a:spcPct val="150000"/>
              </a:lnSpc>
              <a:buFont typeface="Wingdings" panose="05000000000000000000" pitchFamily="2" charset="2"/>
              <a:buChar char="q"/>
            </a:pPr>
            <a:r>
              <a:rPr lang="es-CU" sz="3000" b="1" dirty="0" smtClean="0">
                <a:latin typeface="Arial" panose="020B0604020202020204" pitchFamily="34" charset="0"/>
                <a:cs typeface="Arial" panose="020B0604020202020204" pitchFamily="34" charset="0"/>
              </a:rPr>
              <a:t>Blue sclera may be present</a:t>
            </a: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57062" t="25395" r="12535" b="8351"/>
          <a:stretch/>
        </p:blipFill>
        <p:spPr>
          <a:xfrm>
            <a:off x="5270500" y="1930401"/>
            <a:ext cx="3315069" cy="4660900"/>
          </a:xfrm>
          <a:prstGeom prst="rect">
            <a:avLst/>
          </a:prstGeom>
          <a:effectLst>
            <a:glow rad="228600">
              <a:schemeClr val="accent1">
                <a:satMod val="175000"/>
                <a:alpha val="40000"/>
              </a:schemeClr>
            </a:glow>
          </a:effec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286" y="200024"/>
            <a:ext cx="3142514" cy="1590675"/>
          </a:xfrm>
          <a:prstGeom prst="rect">
            <a:avLst/>
          </a:prstGeom>
          <a:effectLst>
            <a:glow rad="228600">
              <a:schemeClr val="accent1">
                <a:satMod val="175000"/>
                <a:alpha val="40000"/>
              </a:schemeClr>
            </a:glow>
          </a:effectLst>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8401" y="0"/>
            <a:ext cx="3332216" cy="3186976"/>
          </a:xfrm>
          <a:prstGeom prst="rect">
            <a:avLst/>
          </a:prstGeom>
          <a:effectLst>
            <a:glow rad="228600">
              <a:schemeClr val="accent1">
                <a:satMod val="175000"/>
                <a:alpha val="40000"/>
              </a:schemeClr>
            </a:glow>
          </a:effectLst>
        </p:spPr>
      </p:pic>
      <p:pic>
        <p:nvPicPr>
          <p:cNvPr id="13" name="Imagen 12"/>
          <p:cNvPicPr>
            <a:picLocks noChangeAspect="1"/>
          </p:cNvPicPr>
          <p:nvPr/>
        </p:nvPicPr>
        <p:blipFill rotWithShape="1">
          <a:blip r:embed="rId6">
            <a:extLst>
              <a:ext uri="{28A0092B-C50C-407E-A947-70E740481C1C}">
                <a14:useLocalDpi xmlns:a14="http://schemas.microsoft.com/office/drawing/2010/main" val="0"/>
              </a:ext>
            </a:extLst>
          </a:blip>
          <a:srcRect l="13021" t="6250" r="20000"/>
          <a:stretch/>
        </p:blipFill>
        <p:spPr>
          <a:xfrm>
            <a:off x="8686800" y="3314700"/>
            <a:ext cx="3458427" cy="35433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236289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7781" y="2159000"/>
            <a:ext cx="4112842" cy="4342914"/>
          </a:xfrm>
          <a:prstGeom prst="rect">
            <a:avLst/>
          </a:prstGeom>
          <a:effectLst>
            <a:glow rad="228600">
              <a:schemeClr val="accent1">
                <a:satMod val="175000"/>
                <a:alpha val="40000"/>
              </a:schemeClr>
            </a:glow>
          </a:effectLst>
        </p:spPr>
      </p:pic>
      <p:sp>
        <p:nvSpPr>
          <p:cNvPr id="4" name="Título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U" dirty="0" smtClean="0">
                <a:solidFill>
                  <a:srgbClr val="002060"/>
                </a:solidFill>
              </a:rPr>
              <a:t>Type III Osteogenesis</a:t>
            </a:r>
            <a:endParaRPr lang="en-US" dirty="0">
              <a:solidFill>
                <a:srgbClr val="002060"/>
              </a:solidFill>
            </a:endParaRPr>
          </a:p>
        </p:txBody>
      </p:sp>
      <p:sp>
        <p:nvSpPr>
          <p:cNvPr id="5" name="CuadroTexto 4"/>
          <p:cNvSpPr txBox="1"/>
          <p:nvPr/>
        </p:nvSpPr>
        <p:spPr>
          <a:xfrm>
            <a:off x="330201" y="1562100"/>
            <a:ext cx="5499100" cy="4939814"/>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s-CU" sz="3000" b="1" dirty="0" smtClean="0">
                <a:latin typeface="Arial" panose="020B0604020202020204" pitchFamily="34" charset="0"/>
                <a:cs typeface="Arial" panose="020B0604020202020204" pitchFamily="34" charset="0"/>
              </a:rPr>
              <a:t>Is a severe and progressively deforming type</a:t>
            </a:r>
          </a:p>
          <a:p>
            <a:pPr marL="457200" indent="-457200">
              <a:lnSpc>
                <a:spcPct val="150000"/>
              </a:lnSpc>
              <a:buFont typeface="Wingdings" panose="05000000000000000000" pitchFamily="2" charset="2"/>
              <a:buChar char="q"/>
            </a:pPr>
            <a:r>
              <a:rPr lang="es-CU" sz="3000" b="1" dirty="0" smtClean="0">
                <a:latin typeface="Arial" panose="020B0604020202020204" pitchFamily="34" charset="0"/>
                <a:cs typeface="Arial" panose="020B0604020202020204" pitchFamily="34" charset="0"/>
              </a:rPr>
              <a:t>Affected individuals suffer from multiple fractures that start from the initials years of their life</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781" y="663575"/>
            <a:ext cx="4112841" cy="1266825"/>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973780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U" dirty="0" smtClean="0">
                <a:solidFill>
                  <a:srgbClr val="002060"/>
                </a:solidFill>
              </a:rPr>
              <a:t>Type IV Osteogenesis</a:t>
            </a:r>
            <a:endParaRPr lang="en-US" dirty="0">
              <a:solidFill>
                <a:srgbClr val="002060"/>
              </a:solidFill>
            </a:endParaRPr>
          </a:p>
        </p:txBody>
      </p:sp>
      <p:sp>
        <p:nvSpPr>
          <p:cNvPr id="4" name="CuadroTexto 3"/>
          <p:cNvSpPr txBox="1"/>
          <p:nvPr/>
        </p:nvSpPr>
        <p:spPr>
          <a:xfrm>
            <a:off x="330201" y="1562100"/>
            <a:ext cx="5295899" cy="3554819"/>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s-CU" sz="3000" b="1" dirty="0" smtClean="0">
                <a:latin typeface="Arial" panose="020B0604020202020204" pitchFamily="34" charset="0"/>
                <a:cs typeface="Arial" panose="020B0604020202020204" pitchFamily="34" charset="0"/>
              </a:rPr>
              <a:t>Similar to Type I</a:t>
            </a:r>
          </a:p>
          <a:p>
            <a:pPr marL="457200" indent="-457200">
              <a:lnSpc>
                <a:spcPct val="150000"/>
              </a:lnSpc>
              <a:buFont typeface="Wingdings" panose="05000000000000000000" pitchFamily="2" charset="2"/>
              <a:buChar char="q"/>
            </a:pPr>
            <a:r>
              <a:rPr lang="es-CU" sz="3000" b="1" dirty="0" smtClean="0">
                <a:latin typeface="Arial" panose="020B0604020202020204" pitchFamily="34" charset="0"/>
                <a:cs typeface="Arial" panose="020B0604020202020204" pitchFamily="34" charset="0"/>
              </a:rPr>
              <a:t>Life expectancy is close to normal or completely normal</a:t>
            </a:r>
          </a:p>
          <a:p>
            <a:pPr marL="457200" indent="-457200">
              <a:lnSpc>
                <a:spcPct val="150000"/>
              </a:lnSpc>
              <a:buFont typeface="Wingdings" panose="05000000000000000000" pitchFamily="2" charset="2"/>
              <a:buChar char="q"/>
            </a:pPr>
            <a:r>
              <a:rPr lang="es-CU" sz="3000" b="1" dirty="0" smtClean="0">
                <a:latin typeface="Arial" panose="020B0604020202020204" pitchFamily="34" charset="0"/>
                <a:cs typeface="Arial" panose="020B0604020202020204" pitchFamily="34" charset="0"/>
              </a:rPr>
              <a:t>Sclera-normal</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1" y="406400"/>
            <a:ext cx="6223000" cy="61595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412073264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734</TotalTime>
  <Words>438</Words>
  <Application>Microsoft Office PowerPoint</Application>
  <PresentationFormat>Panorámica</PresentationFormat>
  <Paragraphs>53</Paragraphs>
  <Slides>13</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Calibri</vt:lpstr>
      <vt:lpstr>DejaVu Sans</vt:lpstr>
      <vt:lpstr>Monotype Corsiva</vt:lpstr>
      <vt:lpstr>Times New Roman</vt:lpstr>
      <vt:lpstr>Trebuchet MS</vt:lpstr>
      <vt:lpstr>Wingdings</vt:lpstr>
      <vt:lpstr>Wingdings 3</vt:lpstr>
      <vt:lpstr>Faceta</vt:lpstr>
      <vt:lpstr>Presentación de PowerPoint</vt:lpstr>
      <vt:lpstr>Presentación de PowerPoint</vt:lpstr>
      <vt:lpstr>Presentación de PowerPoint</vt:lpstr>
      <vt:lpstr>Causes</vt:lpstr>
      <vt:lpstr>Presentación de PowerPoint</vt:lpstr>
      <vt:lpstr>Type I Osteogenesis</vt:lpstr>
      <vt:lpstr>Type II Osteogenesis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FCMSAGUA</cp:lastModifiedBy>
  <cp:revision>51</cp:revision>
  <dcterms:created xsi:type="dcterms:W3CDTF">2018-05-23T14:09:42Z</dcterms:created>
  <dcterms:modified xsi:type="dcterms:W3CDTF">2021-11-19T16:49:58Z</dcterms:modified>
</cp:coreProperties>
</file>