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397345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200453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C5A7CC-29A1-48FF-91FB-E4D28900E74F}"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2579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418241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C5A7CC-29A1-48FF-91FB-E4D28900E74F}"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5135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892003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1292445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157265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190406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3A63C01-AF58-421D-A507-2FDF4681C4F5}"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173332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375563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3A63C01-AF58-421D-A507-2FDF4681C4F5}" type="datetimeFigureOut">
              <a:rPr lang="es-ES" smtClean="0"/>
              <a:t>12/12/2021</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329135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3A63C01-AF58-421D-A507-2FDF4681C4F5}" type="datetimeFigureOut">
              <a:rPr lang="es-ES" smtClean="0"/>
              <a:t>12/12/2021</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41601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63C01-AF58-421D-A507-2FDF4681C4F5}" type="datetimeFigureOut">
              <a:rPr lang="es-ES" smtClean="0"/>
              <a:t>12/12/2021</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264232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259940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3A63C01-AF58-421D-A507-2FDF4681C4F5}"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C5A7CC-29A1-48FF-91FB-E4D28900E74F}" type="slidenum">
              <a:rPr lang="es-ES" smtClean="0"/>
              <a:t>‹Nº›</a:t>
            </a:fld>
            <a:endParaRPr lang="es-ES"/>
          </a:p>
        </p:txBody>
      </p:sp>
    </p:spTree>
    <p:extLst>
      <p:ext uri="{BB962C8B-B14F-4D97-AF65-F5344CB8AC3E}">
        <p14:creationId xmlns:p14="http://schemas.microsoft.com/office/powerpoint/2010/main" val="2025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63C01-AF58-421D-A507-2FDF4681C4F5}" type="datetimeFigureOut">
              <a:rPr lang="es-ES" smtClean="0"/>
              <a:t>12/12/2021</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AC5A7CC-29A1-48FF-91FB-E4D28900E74F}" type="slidenum">
              <a:rPr lang="es-ES" smtClean="0"/>
              <a:t>‹Nº›</a:t>
            </a:fld>
            <a:endParaRPr lang="es-ES"/>
          </a:p>
        </p:txBody>
      </p:sp>
    </p:spTree>
    <p:extLst>
      <p:ext uri="{BB962C8B-B14F-4D97-AF65-F5344CB8AC3E}">
        <p14:creationId xmlns:p14="http://schemas.microsoft.com/office/powerpoint/2010/main" val="2633346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elizabetfm@infomed.c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87005" y="0"/>
            <a:ext cx="8808372" cy="4094328"/>
          </a:xfrm>
        </p:spPr>
        <p:txBody>
          <a:bodyPr>
            <a:noAutofit/>
          </a:bodyPr>
          <a:lstStyle/>
          <a:p>
            <a:pPr lvl="0">
              <a:spcBef>
                <a:spcPts val="1000"/>
              </a:spcBef>
            </a:pPr>
            <a:r>
              <a:rPr lang="es-ES" sz="4400" dirty="0" smtClean="0">
                <a:solidFill>
                  <a:schemeClr val="accent1">
                    <a:lumMod val="75000"/>
                  </a:schemeClr>
                </a:solidFill>
                <a:latin typeface="Britannic Bold" panose="020B0903060703020204" pitchFamily="34" charset="0"/>
              </a:rPr>
              <a:t>Facultad </a:t>
            </a:r>
            <a:r>
              <a:rPr lang="es-ES" sz="4400" dirty="0">
                <a:solidFill>
                  <a:schemeClr val="accent1">
                    <a:lumMod val="75000"/>
                  </a:schemeClr>
                </a:solidFill>
                <a:latin typeface="Britannic Bold" panose="020B0903060703020204" pitchFamily="34" charset="0"/>
              </a:rPr>
              <a:t>de Ciencias Medicas de                  Sagua la grande</a:t>
            </a:r>
            <a:endParaRPr lang="es-ES" sz="4400" dirty="0">
              <a:solidFill>
                <a:schemeClr val="accent1">
                  <a:lumMod val="75000"/>
                </a:schemeClr>
              </a:solidFill>
              <a:latin typeface="Bodoni MT Black" panose="02070A03080606020203" pitchFamily="18" charset="0"/>
            </a:endParaRPr>
          </a:p>
        </p:txBody>
      </p:sp>
      <p:sp>
        <p:nvSpPr>
          <p:cNvPr id="3" name="Subtítulo 2"/>
          <p:cNvSpPr>
            <a:spLocks noGrp="1"/>
          </p:cNvSpPr>
          <p:nvPr>
            <p:ph type="subTitle" idx="1"/>
          </p:nvPr>
        </p:nvSpPr>
        <p:spPr>
          <a:xfrm>
            <a:off x="1879978" y="4404313"/>
            <a:ext cx="8915399" cy="2805620"/>
          </a:xfrm>
        </p:spPr>
        <p:txBody>
          <a:bodyPr>
            <a:normAutofit/>
          </a:bodyPr>
          <a:lstStyle/>
          <a:p>
            <a:pPr lvl="0">
              <a:buClr>
                <a:srgbClr val="90C226"/>
              </a:buClr>
              <a:buSzPct val="80000"/>
            </a:pPr>
            <a:r>
              <a:rPr lang="es-ES" sz="3900" b="1" cap="all" dirty="0" smtClean="0">
                <a:ln w="6350">
                  <a:noFill/>
                </a:ln>
                <a:solidFill>
                  <a:schemeClr val="accent1">
                    <a:lumMod val="75000"/>
                  </a:schemeClr>
                </a:solidFill>
                <a:latin typeface="Britannic Bold" panose="020B0903060703020204" pitchFamily="34" charset="0"/>
              </a:rPr>
              <a:t>Departamento de Idiomas</a:t>
            </a:r>
            <a:r>
              <a:rPr lang="es-ES" sz="3900" b="1" cap="all" dirty="0">
                <a:ln w="6350">
                  <a:noFill/>
                </a:ln>
                <a:solidFill>
                  <a:schemeClr val="accent1">
                    <a:lumMod val="75000"/>
                  </a:schemeClr>
                </a:solidFill>
                <a:latin typeface="Britannic Bold" panose="020B0903060703020204" pitchFamily="34" charset="0"/>
              </a:rPr>
              <a:t/>
            </a:r>
            <a:br>
              <a:rPr lang="es-ES" sz="3900" b="1" cap="all" dirty="0">
                <a:ln w="6350">
                  <a:noFill/>
                </a:ln>
                <a:solidFill>
                  <a:schemeClr val="accent1">
                    <a:lumMod val="75000"/>
                  </a:schemeClr>
                </a:solidFill>
                <a:latin typeface="Britannic Bold" panose="020B0903060703020204" pitchFamily="34" charset="0"/>
              </a:rPr>
            </a:br>
            <a:r>
              <a:rPr lang="es-ES" sz="3900" b="1" cap="all" dirty="0">
                <a:ln w="6350">
                  <a:noFill/>
                </a:ln>
                <a:solidFill>
                  <a:schemeClr val="accent1">
                    <a:lumMod val="75000"/>
                  </a:schemeClr>
                </a:solidFill>
                <a:latin typeface="Britannic Bold" panose="020B0903060703020204" pitchFamily="34" charset="0"/>
              </a:rPr>
              <a:t>Asignatura: Ingles IX-X</a:t>
            </a:r>
          </a:p>
          <a:p>
            <a:pPr algn="ctr"/>
            <a:endParaRPr lang="en-US" sz="3600" b="1" dirty="0" smtClean="0">
              <a:solidFill>
                <a:prstClr val="black">
                  <a:lumMod val="65000"/>
                  <a:lumOff val="35000"/>
                </a:prstClr>
              </a:solidFill>
              <a:latin typeface="Bodoni MT Black" panose="02070A03080606020203" pitchFamily="18" charset="0"/>
              <a:cs typeface="Arial" panose="020B0604020202020204" pitchFamily="34" charset="0"/>
            </a:endParaRPr>
          </a:p>
        </p:txBody>
      </p:sp>
    </p:spTree>
    <p:extLst>
      <p:ext uri="{BB962C8B-B14F-4D97-AF65-F5344CB8AC3E}">
        <p14:creationId xmlns:p14="http://schemas.microsoft.com/office/powerpoint/2010/main" val="211896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70097" y="1668438"/>
            <a:ext cx="8915399" cy="2262781"/>
          </a:xfrm>
        </p:spPr>
        <p:txBody>
          <a:bodyPr>
            <a:normAutofit fontScale="90000"/>
          </a:bodyPr>
          <a:lstStyle/>
          <a:p>
            <a:pPr lvl="0" defTabSz="914400" fontAlgn="base">
              <a:spcAft>
                <a:spcPct val="0"/>
              </a:spcAft>
              <a:defRPr/>
            </a:pPr>
            <a:r>
              <a:rPr lang="es-ES" sz="4000" b="1" u="sng" dirty="0">
                <a:solidFill>
                  <a:schemeClr val="accent1">
                    <a:lumMod val="75000"/>
                  </a:schemeClr>
                </a:solidFill>
                <a:latin typeface="Britannic Bold" panose="020B0903060703020204" pitchFamily="34" charset="0"/>
              </a:rPr>
              <a:t>Professors: </a:t>
            </a:r>
            <a:br>
              <a:rPr lang="es-ES" sz="4000" b="1" u="sng" dirty="0">
                <a:solidFill>
                  <a:schemeClr val="accent1">
                    <a:lumMod val="75000"/>
                  </a:schemeClr>
                </a:solidFill>
                <a:latin typeface="Britannic Bold" panose="020B0903060703020204" pitchFamily="34" charset="0"/>
              </a:rPr>
            </a:br>
            <a:r>
              <a:rPr lang="es-ES" sz="2200" b="1" dirty="0">
                <a:solidFill>
                  <a:schemeClr val="accent1">
                    <a:lumMod val="75000"/>
                  </a:schemeClr>
                </a:solidFill>
                <a:effectLst>
                  <a:outerShdw blurRad="38100" dist="38100" dir="2700000" algn="tl">
                    <a:srgbClr val="000000">
                      <a:alpha val="43137"/>
                    </a:srgbClr>
                  </a:outerShdw>
                </a:effectLst>
                <a:latin typeface="Lucida Sans"/>
              </a:rPr>
              <a:t> </a:t>
            </a:r>
            <a:r>
              <a:rPr lang="es-ES" sz="3100" dirty="0">
                <a:solidFill>
                  <a:schemeClr val="accent1">
                    <a:lumMod val="75000"/>
                  </a:schemeClr>
                </a:solidFill>
                <a:latin typeface="Britannic Bold" panose="020B0903060703020204" pitchFamily="34" charset="0"/>
              </a:rPr>
              <a:t>Lic. Jessie Sarduy Santana. </a:t>
            </a:r>
            <a:br>
              <a:rPr lang="es-ES" sz="3100" dirty="0">
                <a:solidFill>
                  <a:schemeClr val="accent1">
                    <a:lumMod val="75000"/>
                  </a:schemeClr>
                </a:solidFill>
                <a:latin typeface="Britannic Bold" panose="020B0903060703020204" pitchFamily="34" charset="0"/>
              </a:rPr>
            </a:br>
            <a:r>
              <a:rPr lang="es-ES" sz="3100" dirty="0">
                <a:solidFill>
                  <a:schemeClr val="accent1">
                    <a:lumMod val="75000"/>
                  </a:schemeClr>
                </a:solidFill>
                <a:latin typeface="Britannic Bold" panose="020B0903060703020204" pitchFamily="34" charset="0"/>
              </a:rPr>
              <a:t>Assistant Professor</a:t>
            </a:r>
            <a:r>
              <a:rPr lang="es-ES" sz="3100" dirty="0" smtClean="0">
                <a:solidFill>
                  <a:schemeClr val="accent1">
                    <a:lumMod val="75000"/>
                  </a:schemeClr>
                </a:solidFill>
                <a:latin typeface="Britannic Bold" panose="020B0903060703020204" pitchFamily="34" charset="0"/>
              </a:rPr>
              <a:t>.(jessiess</a:t>
            </a:r>
            <a:r>
              <a:rPr lang="es-ES" sz="3100" dirty="0" smtClean="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@infomed.cu) </a:t>
            </a:r>
            <a: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
            </a:r>
            <a:b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br>
            <a: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Cell phone :54250473 </a:t>
            </a:r>
            <a:b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br>
            <a:r>
              <a:rPr lang="es-ES" sz="3100" dirty="0">
                <a:solidFill>
                  <a:schemeClr val="accent1">
                    <a:lumMod val="75000"/>
                  </a:schemeClr>
                </a:solidFill>
                <a:latin typeface="Britannic Bold" panose="020B0903060703020204" pitchFamily="34" charset="0"/>
              </a:rPr>
              <a:t>Lic. Elizabeth Finalet Marreros. Auxilliary Professor. </a:t>
            </a:r>
            <a:r>
              <a:rPr lang="es-ES" sz="3100" dirty="0" smtClean="0">
                <a:solidFill>
                  <a:schemeClr val="accent1">
                    <a:lumMod val="75000"/>
                  </a:schemeClr>
                </a:solidFill>
                <a:latin typeface="Britannic Bold" panose="020B0903060703020204" pitchFamily="34" charset="0"/>
              </a:rPr>
              <a:t>(</a:t>
            </a:r>
            <a:r>
              <a:rPr lang="es-ES" sz="3100" dirty="0" smtClean="0">
                <a:solidFill>
                  <a:schemeClr val="accent1">
                    <a:lumMod val="75000"/>
                  </a:schemeClr>
                </a:solidFill>
                <a:latin typeface="Britannic Bold" panose="020B0903060703020204" pitchFamily="34" charset="0"/>
                <a:hlinkClick r:id="rId2"/>
              </a:rPr>
              <a:t>elizabetfm</a:t>
            </a:r>
            <a:r>
              <a:rPr lang="es-ES" sz="3100" dirty="0" smtClean="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hlinkClick r:id="rId2"/>
              </a:rPr>
              <a:t>@infomed.cu</a:t>
            </a:r>
            <a:r>
              <a:rPr lang="es-ES" sz="3100" dirty="0" smtClean="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a:t>
            </a:r>
            <a: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
            </a:r>
            <a:b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br>
            <a: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t> Cell phone: 59289393</a:t>
            </a:r>
            <a:br>
              <a:rPr lang="es-ES" sz="3100" dirty="0">
                <a:solidFill>
                  <a:schemeClr val="accent1">
                    <a:lumMod val="75000"/>
                  </a:schemeClr>
                </a:solidFill>
                <a:latin typeface="Britannic Bold" panose="020B0903060703020204" pitchFamily="34" charset="0"/>
                <a:ea typeface="Calibri" panose="020F0502020204030204" pitchFamily="34" charset="0"/>
                <a:cs typeface="Times New Roman" panose="02020603050405020304" pitchFamily="18" charset="0"/>
              </a:rPr>
            </a:br>
            <a:endParaRPr lang="es-ES" sz="3100" dirty="0">
              <a:solidFill>
                <a:schemeClr val="accent1">
                  <a:lumMod val="75000"/>
                </a:schemeClr>
              </a:solidFill>
            </a:endParaRPr>
          </a:p>
        </p:txBody>
      </p:sp>
      <p:sp>
        <p:nvSpPr>
          <p:cNvPr id="3" name="Subtítulo 2"/>
          <p:cNvSpPr>
            <a:spLocks noGrp="1"/>
          </p:cNvSpPr>
          <p:nvPr>
            <p:ph type="subTitle" idx="1"/>
          </p:nvPr>
        </p:nvSpPr>
        <p:spPr>
          <a:xfrm>
            <a:off x="2279177" y="4162567"/>
            <a:ext cx="9225436" cy="1741095"/>
          </a:xfrm>
        </p:spPr>
        <p:txBody>
          <a:bodyPr/>
          <a:lstStyle/>
          <a:p>
            <a:r>
              <a:rPr lang="es-ES" sz="2800" dirty="0" smtClean="0">
                <a:solidFill>
                  <a:schemeClr val="accent1">
                    <a:lumMod val="75000"/>
                  </a:schemeClr>
                </a:solidFill>
                <a:latin typeface="Britannic Bold" panose="020B0903060703020204" pitchFamily="34" charset="0"/>
              </a:rPr>
              <a:t>Objective:</a:t>
            </a:r>
            <a:r>
              <a:rPr lang="es-ES" dirty="0" smtClean="0"/>
              <a:t> </a:t>
            </a:r>
            <a:r>
              <a:rPr lang="es-ES" sz="3200" dirty="0" smtClean="0">
                <a:solidFill>
                  <a:schemeClr val="accent1">
                    <a:lumMod val="75000"/>
                  </a:schemeClr>
                </a:solidFill>
                <a:latin typeface="Britannic Bold" panose="020B0903060703020204" pitchFamily="34" charset="0"/>
              </a:rPr>
              <a:t>To describe </a:t>
            </a:r>
            <a:r>
              <a:rPr lang="es-ES" sz="3200" dirty="0" err="1" smtClean="0">
                <a:solidFill>
                  <a:schemeClr val="accent1">
                    <a:lumMod val="75000"/>
                  </a:schemeClr>
                </a:solidFill>
                <a:latin typeface="Britannic Bold" panose="020B0903060703020204" pitchFamily="34" charset="0"/>
              </a:rPr>
              <a:t>the</a:t>
            </a:r>
            <a:r>
              <a:rPr lang="es-ES" sz="3200" dirty="0" smtClean="0">
                <a:solidFill>
                  <a:schemeClr val="accent1">
                    <a:lumMod val="75000"/>
                  </a:schemeClr>
                </a:solidFill>
                <a:latin typeface="Britannic Bold" panose="020B0903060703020204" pitchFamily="34" charset="0"/>
              </a:rPr>
              <a:t> </a:t>
            </a:r>
            <a:r>
              <a:rPr lang="es-ES" sz="3200" dirty="0" err="1" smtClean="0">
                <a:solidFill>
                  <a:schemeClr val="accent1">
                    <a:lumMod val="75000"/>
                  </a:schemeClr>
                </a:solidFill>
                <a:latin typeface="Britannic Bold" panose="020B0903060703020204" pitchFamily="34" charset="0"/>
              </a:rPr>
              <a:t>main</a:t>
            </a:r>
            <a:r>
              <a:rPr lang="es-ES" sz="3200" dirty="0" smtClean="0">
                <a:solidFill>
                  <a:schemeClr val="accent1">
                    <a:lumMod val="75000"/>
                  </a:schemeClr>
                </a:solidFill>
                <a:latin typeface="Britannic Bold" panose="020B0903060703020204" pitchFamily="34" charset="0"/>
              </a:rPr>
              <a:t> features of </a:t>
            </a:r>
            <a:r>
              <a:rPr lang="es-ES" sz="3200" dirty="0" err="1" smtClean="0">
                <a:solidFill>
                  <a:schemeClr val="accent1">
                    <a:lumMod val="75000"/>
                  </a:schemeClr>
                </a:solidFill>
                <a:latin typeface="Britannic Bold" panose="020B0903060703020204" pitchFamily="34" charset="0"/>
              </a:rPr>
              <a:t>Urinary</a:t>
            </a:r>
            <a:r>
              <a:rPr lang="es-ES" sz="3200" dirty="0" smtClean="0">
                <a:solidFill>
                  <a:schemeClr val="accent1">
                    <a:lumMod val="75000"/>
                  </a:schemeClr>
                </a:solidFill>
                <a:latin typeface="Britannic Bold" panose="020B0903060703020204" pitchFamily="34" charset="0"/>
              </a:rPr>
              <a:t> </a:t>
            </a:r>
            <a:r>
              <a:rPr lang="es-ES" sz="3200" dirty="0" err="1" smtClean="0">
                <a:solidFill>
                  <a:schemeClr val="accent1">
                    <a:lumMod val="75000"/>
                  </a:schemeClr>
                </a:solidFill>
                <a:latin typeface="Britannic Bold" panose="020B0903060703020204" pitchFamily="34" charset="0"/>
              </a:rPr>
              <a:t>Tract</a:t>
            </a:r>
            <a:r>
              <a:rPr lang="es-ES" sz="3200" dirty="0" smtClean="0">
                <a:solidFill>
                  <a:schemeClr val="accent1">
                    <a:lumMod val="75000"/>
                  </a:schemeClr>
                </a:solidFill>
                <a:latin typeface="Britannic Bold" panose="020B0903060703020204" pitchFamily="34" charset="0"/>
              </a:rPr>
              <a:t> </a:t>
            </a:r>
            <a:r>
              <a:rPr lang="es-ES" sz="3200" dirty="0" err="1" smtClean="0">
                <a:solidFill>
                  <a:schemeClr val="accent1">
                    <a:lumMod val="75000"/>
                  </a:schemeClr>
                </a:solidFill>
                <a:latin typeface="Britannic Bold" panose="020B0903060703020204" pitchFamily="34" charset="0"/>
              </a:rPr>
              <a:t>Infections</a:t>
            </a:r>
            <a:r>
              <a:rPr lang="es-ES" sz="3200" dirty="0" smtClean="0">
                <a:solidFill>
                  <a:schemeClr val="accent1">
                    <a:lumMod val="75000"/>
                  </a:schemeClr>
                </a:solidFill>
                <a:latin typeface="Britannic Bold" panose="020B0903060703020204" pitchFamily="34" charset="0"/>
              </a:rPr>
              <a:t> </a:t>
            </a:r>
            <a:r>
              <a:rPr lang="es-ES" sz="3200" dirty="0" err="1" smtClean="0">
                <a:solidFill>
                  <a:schemeClr val="accent1">
                    <a:lumMod val="75000"/>
                  </a:schemeClr>
                </a:solidFill>
                <a:latin typeface="Britannic Bold" panose="020B0903060703020204" pitchFamily="34" charset="0"/>
              </a:rPr>
              <a:t>associated</a:t>
            </a:r>
            <a:r>
              <a:rPr lang="es-ES" sz="3200" dirty="0" smtClean="0">
                <a:solidFill>
                  <a:schemeClr val="accent1">
                    <a:lumMod val="75000"/>
                  </a:schemeClr>
                </a:solidFill>
                <a:latin typeface="Britannic Bold" panose="020B0903060703020204" pitchFamily="34" charset="0"/>
              </a:rPr>
              <a:t> to </a:t>
            </a:r>
            <a:r>
              <a:rPr lang="es-ES" sz="3200" dirty="0" err="1" smtClean="0">
                <a:solidFill>
                  <a:schemeClr val="accent1">
                    <a:lumMod val="75000"/>
                  </a:schemeClr>
                </a:solidFill>
                <a:latin typeface="Britannic Bold" panose="020B0903060703020204" pitchFamily="34" charset="0"/>
              </a:rPr>
              <a:t>the</a:t>
            </a:r>
            <a:r>
              <a:rPr lang="es-ES" sz="3200" dirty="0" smtClean="0">
                <a:solidFill>
                  <a:schemeClr val="accent1">
                    <a:lumMod val="75000"/>
                  </a:schemeClr>
                </a:solidFill>
                <a:latin typeface="Britannic Bold" panose="020B0903060703020204" pitchFamily="34" charset="0"/>
              </a:rPr>
              <a:t> </a:t>
            </a:r>
            <a:r>
              <a:rPr lang="es-ES" sz="3200" dirty="0" err="1" smtClean="0">
                <a:solidFill>
                  <a:schemeClr val="accent1">
                    <a:lumMod val="75000"/>
                  </a:schemeClr>
                </a:solidFill>
                <a:latin typeface="Britannic Bold" panose="020B0903060703020204" pitchFamily="34" charset="0"/>
              </a:rPr>
              <a:t>Urologist</a:t>
            </a:r>
            <a:r>
              <a:rPr lang="es-ES" sz="3200" dirty="0" smtClean="0">
                <a:solidFill>
                  <a:schemeClr val="accent1">
                    <a:lumMod val="75000"/>
                  </a:schemeClr>
                </a:solidFill>
                <a:latin typeface="Britannic Bold" panose="020B0903060703020204" pitchFamily="34" charset="0"/>
              </a:rPr>
              <a:t> Ward.</a:t>
            </a:r>
            <a:endParaRPr lang="es-ES" sz="3200" dirty="0">
              <a:solidFill>
                <a:schemeClr val="accent1">
                  <a:lumMod val="75000"/>
                </a:schemeClr>
              </a:solidFill>
              <a:latin typeface="Britannic Bold" panose="020B0903060703020204" pitchFamily="34" charset="0"/>
            </a:endParaRPr>
          </a:p>
        </p:txBody>
      </p:sp>
    </p:spTree>
    <p:extLst>
      <p:ext uri="{BB962C8B-B14F-4D97-AF65-F5344CB8AC3E}">
        <p14:creationId xmlns:p14="http://schemas.microsoft.com/office/powerpoint/2010/main" val="28509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7606" y="668741"/>
            <a:ext cx="10003358" cy="6073253"/>
          </a:xfrm>
        </p:spPr>
        <p:txBody>
          <a:bodyPr/>
          <a:lstStyle/>
          <a:p>
            <a:pPr algn="just"/>
            <a:r>
              <a:rPr lang="en-US" sz="2400" dirty="0">
                <a:solidFill>
                  <a:schemeClr val="accent1">
                    <a:lumMod val="75000"/>
                  </a:schemeClr>
                </a:solidFill>
                <a:latin typeface="Arial" panose="020B0604020202020204" pitchFamily="34" charset="0"/>
                <a:cs typeface="Arial" panose="020B0604020202020204" pitchFamily="34" charset="0"/>
              </a:rPr>
              <a:t>A </a:t>
            </a:r>
            <a:r>
              <a:rPr lang="en-US" sz="2400" b="1" dirty="0">
                <a:solidFill>
                  <a:schemeClr val="accent1">
                    <a:lumMod val="75000"/>
                  </a:schemeClr>
                </a:solidFill>
                <a:latin typeface="Arial" panose="020B0604020202020204" pitchFamily="34" charset="0"/>
                <a:cs typeface="Arial" panose="020B0604020202020204" pitchFamily="34" charset="0"/>
              </a:rPr>
              <a:t>urinary tract infection </a:t>
            </a:r>
            <a:r>
              <a:rPr lang="en-US" sz="2400" dirty="0">
                <a:solidFill>
                  <a:schemeClr val="accent1">
                    <a:lumMod val="75000"/>
                  </a:schemeClr>
                </a:solidFill>
                <a:latin typeface="Arial" panose="020B0604020202020204" pitchFamily="34" charset="0"/>
                <a:cs typeface="Arial" panose="020B0604020202020204" pitchFamily="34" charset="0"/>
              </a:rPr>
              <a:t>(UTI</a:t>
            </a:r>
            <a:r>
              <a:rPr lang="en-US" sz="2400" dirty="0" smtClean="0">
                <a:solidFill>
                  <a:schemeClr val="accent1">
                    <a:lumMod val="75000"/>
                  </a:schemeClr>
                </a:solidFill>
                <a:latin typeface="Arial" panose="020B0604020202020204" pitchFamily="34" charset="0"/>
                <a:cs typeface="Arial" panose="020B0604020202020204" pitchFamily="34" charset="0"/>
              </a:rPr>
              <a:t>) </a:t>
            </a:r>
            <a:r>
              <a:rPr lang="en-US" sz="2400" dirty="0">
                <a:solidFill>
                  <a:schemeClr val="accent1">
                    <a:lumMod val="75000"/>
                  </a:schemeClr>
                </a:solidFill>
                <a:latin typeface="Arial" panose="020B0604020202020204" pitchFamily="34" charset="0"/>
                <a:cs typeface="Arial" panose="020B0604020202020204" pitchFamily="34" charset="0"/>
              </a:rPr>
              <a:t>is an infection that affects part of the urinary tract. When it affects the lower urinary tract it is known as a simple </a:t>
            </a:r>
            <a:r>
              <a:rPr lang="en-US" sz="2400" dirty="0" smtClean="0">
                <a:solidFill>
                  <a:schemeClr val="accent1">
                    <a:lumMod val="75000"/>
                  </a:schemeClr>
                </a:solidFill>
                <a:latin typeface="Arial" panose="020B0604020202020204" pitchFamily="34" charset="0"/>
                <a:cs typeface="Arial" panose="020B0604020202020204" pitchFamily="34" charset="0"/>
              </a:rPr>
              <a:t>cystitis </a:t>
            </a:r>
            <a:r>
              <a:rPr lang="en-US" sz="2400" dirty="0">
                <a:solidFill>
                  <a:schemeClr val="accent1">
                    <a:lumMod val="75000"/>
                  </a:schemeClr>
                </a:solidFill>
                <a:latin typeface="Arial" panose="020B0604020202020204" pitchFamily="34" charset="0"/>
                <a:cs typeface="Arial" panose="020B0604020202020204" pitchFamily="34" charset="0"/>
              </a:rPr>
              <a:t>and </a:t>
            </a:r>
            <a:r>
              <a:rPr lang="en-US" sz="2400" dirty="0" smtClean="0">
                <a:solidFill>
                  <a:schemeClr val="accent1">
                    <a:lumMod val="75000"/>
                  </a:schemeClr>
                </a:solidFill>
                <a:latin typeface="Arial" panose="020B0604020202020204" pitchFamily="34" charset="0"/>
                <a:cs typeface="Arial" panose="020B0604020202020204" pitchFamily="34" charset="0"/>
              </a:rPr>
              <a:t>when </a:t>
            </a:r>
            <a:r>
              <a:rPr lang="en-US" sz="2400" dirty="0">
                <a:solidFill>
                  <a:schemeClr val="accent1">
                    <a:lumMod val="75000"/>
                  </a:schemeClr>
                </a:solidFill>
                <a:latin typeface="Arial" panose="020B0604020202020204" pitchFamily="34" charset="0"/>
                <a:cs typeface="Arial" panose="020B0604020202020204" pitchFamily="34" charset="0"/>
              </a:rPr>
              <a:t>it affects the upper urinary tract it is known as pyelonephritis </a:t>
            </a:r>
            <a:r>
              <a:rPr lang="en-US" sz="2400" dirty="0" smtClean="0">
                <a:solidFill>
                  <a:schemeClr val="accent1">
                    <a:lumMod val="75000"/>
                  </a:schemeClr>
                </a:solidFill>
                <a:latin typeface="Arial" panose="020B0604020202020204" pitchFamily="34" charset="0"/>
                <a:cs typeface="Arial" panose="020B0604020202020204" pitchFamily="34" charset="0"/>
              </a:rPr>
              <a:t>.</a:t>
            </a:r>
          </a:p>
          <a:p>
            <a:pPr marL="0" indent="0" algn="just">
              <a:buNone/>
            </a:pP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gn="just"/>
            <a:r>
              <a:rPr lang="en-US" sz="2400" b="1" dirty="0">
                <a:solidFill>
                  <a:schemeClr val="accent1">
                    <a:lumMod val="75000"/>
                  </a:schemeClr>
                </a:solidFill>
                <a:latin typeface="Arial" panose="020B0604020202020204" pitchFamily="34" charset="0"/>
                <a:cs typeface="Arial" panose="020B0604020202020204" pitchFamily="34" charset="0"/>
              </a:rPr>
              <a:t>Symptoms</a:t>
            </a:r>
            <a:r>
              <a:rPr lang="en-US" sz="2400" dirty="0">
                <a:solidFill>
                  <a:schemeClr val="accent1">
                    <a:lumMod val="75000"/>
                  </a:schemeClr>
                </a:solidFill>
                <a:latin typeface="Arial" panose="020B0604020202020204" pitchFamily="34" charset="0"/>
                <a:cs typeface="Arial" panose="020B0604020202020204" pitchFamily="34" charset="0"/>
              </a:rPr>
              <a:t> from a lower urinary tract include painful urination and either frequent urination or urge to urinate (or both), while those of pyelonephritis include fever and flank pain in addition to the symptoms of a lower UTI. In the elderly and the very young, symptoms may be vague or non specific</a:t>
            </a:r>
            <a:r>
              <a:rPr lang="en-US" sz="2400" dirty="0" smtClean="0">
                <a:solidFill>
                  <a:schemeClr val="accent1">
                    <a:lumMod val="75000"/>
                  </a:schemeClr>
                </a:solidFill>
                <a:latin typeface="Arial" panose="020B0604020202020204" pitchFamily="34" charset="0"/>
                <a:cs typeface="Arial" panose="020B0604020202020204" pitchFamily="34" charset="0"/>
              </a:rPr>
              <a:t>.</a:t>
            </a:r>
          </a:p>
          <a:p>
            <a:pPr marL="0" indent="0" algn="just">
              <a:buNone/>
            </a:pP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gn="just"/>
            <a:r>
              <a:rPr lang="en-US" sz="2400" dirty="0">
                <a:solidFill>
                  <a:schemeClr val="accent1">
                    <a:lumMod val="75000"/>
                  </a:schemeClr>
                </a:solidFill>
                <a:latin typeface="Arial" panose="020B0604020202020204" pitchFamily="34" charset="0"/>
                <a:cs typeface="Arial" panose="020B0604020202020204" pitchFamily="34" charset="0"/>
              </a:rPr>
              <a:t>The main </a:t>
            </a:r>
            <a:r>
              <a:rPr lang="en-US" sz="2400" b="1" dirty="0">
                <a:solidFill>
                  <a:schemeClr val="accent1">
                    <a:lumMod val="75000"/>
                  </a:schemeClr>
                </a:solidFill>
                <a:latin typeface="Arial" panose="020B0604020202020204" pitchFamily="34" charset="0"/>
                <a:cs typeface="Arial" panose="020B0604020202020204" pitchFamily="34" charset="0"/>
              </a:rPr>
              <a:t>causal agent </a:t>
            </a:r>
            <a:r>
              <a:rPr lang="en-US" sz="2400" dirty="0">
                <a:solidFill>
                  <a:schemeClr val="accent1">
                    <a:lumMod val="75000"/>
                  </a:schemeClr>
                </a:solidFill>
                <a:latin typeface="Arial" panose="020B0604020202020204" pitchFamily="34" charset="0"/>
                <a:cs typeface="Arial" panose="020B0604020202020204" pitchFamily="34" charset="0"/>
              </a:rPr>
              <a:t>of both types is Escherichia coli, however other bacteria, viruses or fungi may rarely be the cause.</a:t>
            </a:r>
          </a:p>
          <a:p>
            <a:endParaRPr lang="en-US" dirty="0" smtClean="0"/>
          </a:p>
        </p:txBody>
      </p:sp>
    </p:spTree>
    <p:extLst>
      <p:ext uri="{BB962C8B-B14F-4D97-AF65-F5344CB8AC3E}">
        <p14:creationId xmlns:p14="http://schemas.microsoft.com/office/powerpoint/2010/main" val="306145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1254" y="614149"/>
            <a:ext cx="10003358" cy="5964072"/>
          </a:xfrm>
        </p:spPr>
        <p:txBody>
          <a:bodyPr>
            <a:normAutofit/>
          </a:bodyPr>
          <a:lstStyle/>
          <a:p>
            <a:pPr algn="just"/>
            <a:r>
              <a:rPr lang="en-US" sz="2400" dirty="0">
                <a:solidFill>
                  <a:schemeClr val="accent1">
                    <a:lumMod val="75000"/>
                  </a:schemeClr>
                </a:solidFill>
                <a:latin typeface="Arial" panose="020B0604020202020204" pitchFamily="34" charset="0"/>
                <a:ea typeface="Times New Roman" panose="02020603050405020304" pitchFamily="18" charset="0"/>
              </a:rPr>
              <a:t>In young sexually active women, sexual activity is the cause of 75–90% of bladder infections, with the risk of infection related to the frequency of sex</a:t>
            </a:r>
            <a:r>
              <a:rPr lang="en-US" sz="2400" dirty="0" smtClean="0">
                <a:solidFill>
                  <a:schemeClr val="accent1">
                    <a:lumMod val="75000"/>
                  </a:schemeClr>
                </a:solidFill>
                <a:latin typeface="Arial" panose="020B0604020202020204" pitchFamily="34" charset="0"/>
                <a:ea typeface="Times New Roman" panose="02020603050405020304" pitchFamily="18" charset="0"/>
              </a:rPr>
              <a:t>.</a:t>
            </a:r>
          </a:p>
          <a:p>
            <a:pPr marL="0" indent="0" algn="just">
              <a:buNone/>
            </a:pPr>
            <a:r>
              <a:rPr lang="en-US" sz="2400" dirty="0" smtClean="0">
                <a:solidFill>
                  <a:schemeClr val="accent1">
                    <a:lumMod val="75000"/>
                  </a:schemeClr>
                </a:solidFill>
                <a:latin typeface="Arial" panose="020B0604020202020204" pitchFamily="34" charset="0"/>
                <a:ea typeface="Times New Roman" panose="02020603050405020304" pitchFamily="18" charset="0"/>
              </a:rPr>
              <a:t> </a:t>
            </a:r>
          </a:p>
          <a:p>
            <a:pPr algn="just"/>
            <a:r>
              <a:rPr lang="en-US" sz="2400" dirty="0">
                <a:solidFill>
                  <a:schemeClr val="accent1">
                    <a:lumMod val="75000"/>
                  </a:schemeClr>
                </a:solidFill>
                <a:latin typeface="Arial" panose="020B0604020202020204" pitchFamily="34" charset="0"/>
                <a:cs typeface="Arial" panose="020B0604020202020204" pitchFamily="34" charset="0"/>
              </a:rPr>
              <a:t>Urinary catheterization increases the risk for urinary tract infections. The risk of bacteriuria (bacteria in the urine) is between three to six percent per day and prophylactic </a:t>
            </a:r>
            <a:r>
              <a:rPr lang="en-US" sz="2400" dirty="0" smtClean="0">
                <a:solidFill>
                  <a:schemeClr val="accent1">
                    <a:lumMod val="75000"/>
                  </a:schemeClr>
                </a:solidFill>
                <a:latin typeface="Arial" panose="020B0604020202020204" pitchFamily="34" charset="0"/>
                <a:cs typeface="Arial" panose="020B0604020202020204" pitchFamily="34" charset="0"/>
              </a:rPr>
              <a:t>antibiotics </a:t>
            </a:r>
            <a:r>
              <a:rPr lang="en-US" sz="2400" dirty="0">
                <a:solidFill>
                  <a:schemeClr val="accent1">
                    <a:lumMod val="75000"/>
                  </a:schemeClr>
                </a:solidFill>
                <a:latin typeface="Arial" panose="020B0604020202020204" pitchFamily="34" charset="0"/>
                <a:cs typeface="Arial" panose="020B0604020202020204" pitchFamily="34" charset="0"/>
              </a:rPr>
              <a:t>are not effective in decreasing symptomatic infections</a:t>
            </a:r>
            <a:r>
              <a:rPr lang="en-US" sz="2400" dirty="0" smtClean="0">
                <a:solidFill>
                  <a:schemeClr val="accent1">
                    <a:lumMod val="75000"/>
                  </a:schemeClr>
                </a:solidFill>
                <a:latin typeface="Arial" panose="020B0604020202020204" pitchFamily="34" charset="0"/>
                <a:cs typeface="Arial" panose="020B0604020202020204" pitchFamily="34" charset="0"/>
              </a:rPr>
              <a:t>.</a:t>
            </a:r>
          </a:p>
          <a:p>
            <a:pPr marL="0" indent="0" algn="just">
              <a:buNone/>
            </a:pPr>
            <a:r>
              <a:rPr lang="en-US" sz="2400" dirty="0" smtClean="0">
                <a:solidFill>
                  <a:schemeClr val="accent1">
                    <a:lumMod val="75000"/>
                  </a:schemeClr>
                </a:solidFill>
                <a:latin typeface="Arial" panose="020B0604020202020204" pitchFamily="34" charset="0"/>
                <a:cs typeface="Arial" panose="020B0604020202020204" pitchFamily="34" charset="0"/>
              </a:rPr>
              <a:t> </a:t>
            </a:r>
          </a:p>
          <a:p>
            <a:pPr algn="just"/>
            <a:r>
              <a:rPr lang="en-US" sz="2400" dirty="0">
                <a:solidFill>
                  <a:schemeClr val="accent1">
                    <a:lumMod val="75000"/>
                  </a:schemeClr>
                </a:solidFill>
                <a:latin typeface="Arial" panose="020B0604020202020204" pitchFamily="34" charset="0"/>
                <a:cs typeface="Arial" panose="020B0604020202020204" pitchFamily="34" charset="0"/>
              </a:rPr>
              <a:t>A predisposition for bladder infections may run in families. Other risk factors include diabetes, being uncircumcised, and having a large prostate. Complicating factors are rather vague and include predisposing anatomic, functional, or metabolic abnormalities. </a:t>
            </a:r>
            <a:endParaRPr lang="es-ES" sz="24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45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55845" y="696036"/>
            <a:ext cx="9935119" cy="6045958"/>
          </a:xfrm>
        </p:spPr>
        <p:txBody>
          <a:bodyPr>
            <a:normAutofit lnSpcReduction="10000"/>
          </a:bodyPr>
          <a:lstStyle/>
          <a:p>
            <a:pPr marL="0" indent="0" algn="ctr">
              <a:buNone/>
            </a:pPr>
            <a:r>
              <a:rPr lang="en-US" sz="2400" b="1" dirty="0">
                <a:solidFill>
                  <a:schemeClr val="accent1">
                    <a:lumMod val="75000"/>
                  </a:schemeClr>
                </a:solidFill>
                <a:latin typeface="Arial" panose="020B0604020202020204" pitchFamily="34" charset="0"/>
                <a:cs typeface="Arial" panose="020B0604020202020204" pitchFamily="34" charset="0"/>
              </a:rPr>
              <a:t>Pathogenesis</a:t>
            </a:r>
          </a:p>
          <a:p>
            <a:pPr marL="0" indent="0" algn="just">
              <a:buNone/>
            </a:pPr>
            <a:r>
              <a:rPr lang="en-US" sz="2400" dirty="0">
                <a:solidFill>
                  <a:schemeClr val="accent1">
                    <a:lumMod val="75000"/>
                  </a:schemeClr>
                </a:solidFill>
                <a:latin typeface="Arial" panose="020B0604020202020204" pitchFamily="34" charset="0"/>
                <a:cs typeface="Arial" panose="020B0604020202020204" pitchFamily="34" charset="0"/>
              </a:rPr>
              <a:t>The bacteria that cause urinary tract infections typically enter the bladder via the urethra. However, infection may also occur via the blood or lymph. It is believed that the bacteria are usually transmitted to the urethra from the bowel, with females at greater risk due to their </a:t>
            </a:r>
            <a:r>
              <a:rPr lang="en-US" sz="2400" dirty="0" smtClean="0">
                <a:solidFill>
                  <a:schemeClr val="accent1">
                    <a:lumMod val="75000"/>
                  </a:schemeClr>
                </a:solidFill>
                <a:latin typeface="Arial" panose="020B0604020202020204" pitchFamily="34" charset="0"/>
                <a:cs typeface="Arial" panose="020B0604020202020204" pitchFamily="34" charset="0"/>
              </a:rPr>
              <a:t>anatomy</a:t>
            </a:r>
          </a:p>
          <a:p>
            <a:pPr marL="0" indent="0" algn="ctr">
              <a:buNone/>
            </a:pPr>
            <a:endParaRPr lang="en-US" sz="24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2400" b="1" dirty="0" smtClean="0">
                <a:solidFill>
                  <a:schemeClr val="accent1">
                    <a:lumMod val="75000"/>
                  </a:schemeClr>
                </a:solidFill>
                <a:latin typeface="Arial" panose="020B0604020202020204" pitchFamily="34" charset="0"/>
                <a:cs typeface="Arial" panose="020B0604020202020204" pitchFamily="34" charset="0"/>
              </a:rPr>
              <a:t>Differential </a:t>
            </a:r>
            <a:r>
              <a:rPr lang="en-US" sz="2400" b="1" dirty="0">
                <a:solidFill>
                  <a:schemeClr val="accent1">
                    <a:lumMod val="75000"/>
                  </a:schemeClr>
                </a:solidFill>
                <a:latin typeface="Arial" panose="020B0604020202020204" pitchFamily="34" charset="0"/>
                <a:cs typeface="Arial" panose="020B0604020202020204" pitchFamily="34" charset="0"/>
              </a:rPr>
              <a:t>D</a:t>
            </a:r>
            <a:r>
              <a:rPr lang="en-US" sz="2400" b="1" dirty="0" smtClean="0">
                <a:solidFill>
                  <a:schemeClr val="accent1">
                    <a:lumMod val="75000"/>
                  </a:schemeClr>
                </a:solidFill>
                <a:latin typeface="Arial" panose="020B0604020202020204" pitchFamily="34" charset="0"/>
                <a:cs typeface="Arial" panose="020B0604020202020204" pitchFamily="34" charset="0"/>
              </a:rPr>
              <a:t>iagnosis</a:t>
            </a:r>
            <a:endParaRPr lang="en-US" sz="2400" b="1" dirty="0">
              <a:solidFill>
                <a:schemeClr val="accent1">
                  <a:lumMod val="75000"/>
                </a:schemeClr>
              </a:solidFill>
              <a:latin typeface="Arial" panose="020B0604020202020204" pitchFamily="34" charset="0"/>
              <a:cs typeface="Arial" panose="020B0604020202020204" pitchFamily="34" charset="0"/>
            </a:endParaRPr>
          </a:p>
          <a:p>
            <a:pPr marL="0" indent="0" algn="just">
              <a:buNone/>
            </a:pPr>
            <a:r>
              <a:rPr lang="en-US" sz="2400" dirty="0">
                <a:solidFill>
                  <a:schemeClr val="accent1">
                    <a:lumMod val="75000"/>
                  </a:schemeClr>
                </a:solidFill>
                <a:latin typeface="Arial" panose="020B0604020202020204" pitchFamily="34" charset="0"/>
                <a:cs typeface="Arial" panose="020B0604020202020204" pitchFamily="34" charset="0"/>
              </a:rPr>
              <a:t> With cervicitis (inflammation of the cervix) or vaginitis (inflammation of the vagina) and in young men with UTI symptoms, a Chlamydia trachomatis or Neisseria gonorrheae infection may be the cause. Vaginitis may also be due to a yeast infection. Interstitial cystitis (chronic pain in the bladder) may be considered for people who experience multiple episodes of UTI symptoms but urine cultures remain negative and not improved with antibiotics. Prostatitis (inflammation of the prostate) may also be considered in the differential diagnosis.</a:t>
            </a:r>
          </a:p>
          <a:p>
            <a:pPr marL="0" indent="0" algn="just">
              <a:buNone/>
            </a:pPr>
            <a:endParaRPr lang="es-ES"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29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091821"/>
            <a:ext cx="8915400" cy="5186149"/>
          </a:xfrm>
        </p:spPr>
        <p:txBody>
          <a:bodyPr>
            <a:normAutofit lnSpcReduction="10000"/>
          </a:bodyPr>
          <a:lstStyle/>
          <a:p>
            <a:r>
              <a:rPr lang="en-US" sz="2400" b="1" dirty="0">
                <a:solidFill>
                  <a:schemeClr val="accent1">
                    <a:lumMod val="75000"/>
                  </a:schemeClr>
                </a:solidFill>
                <a:latin typeface="Arial" panose="020B0604020202020204" pitchFamily="34" charset="0"/>
                <a:cs typeface="Arial" panose="020B0604020202020204" pitchFamily="34" charset="0"/>
              </a:rPr>
              <a:t>Medications</a:t>
            </a:r>
          </a:p>
          <a:p>
            <a:r>
              <a:rPr lang="en-US" sz="2400" dirty="0">
                <a:solidFill>
                  <a:schemeClr val="accent1">
                    <a:lumMod val="75000"/>
                  </a:schemeClr>
                </a:solidFill>
                <a:latin typeface="Arial" panose="020B0604020202020204" pitchFamily="34" charset="0"/>
                <a:cs typeface="Arial" panose="020B0604020202020204" pitchFamily="34" charset="0"/>
              </a:rPr>
              <a:t>For those with recurrent infections, a prolonged course of daily antibiotics is effective. Medications frequently used include </a:t>
            </a:r>
            <a:r>
              <a:rPr lang="en-US" sz="2400" dirty="0" err="1">
                <a:solidFill>
                  <a:schemeClr val="accent1">
                    <a:lumMod val="75000"/>
                  </a:schemeClr>
                </a:solidFill>
                <a:latin typeface="Arial" panose="020B0604020202020204" pitchFamily="34" charset="0"/>
                <a:cs typeface="Arial" panose="020B0604020202020204" pitchFamily="34" charset="0"/>
              </a:rPr>
              <a:t>nitrofurantoin</a:t>
            </a:r>
            <a:r>
              <a:rPr lang="en-US" sz="2400" dirty="0">
                <a:solidFill>
                  <a:schemeClr val="accent1">
                    <a:lumMod val="75000"/>
                  </a:schemeClr>
                </a:solidFill>
                <a:latin typeface="Arial" panose="020B0604020202020204" pitchFamily="34" charset="0"/>
                <a:cs typeface="Arial" panose="020B0604020202020204" pitchFamily="34" charset="0"/>
              </a:rPr>
              <a:t> and trimethoprim/</a:t>
            </a:r>
            <a:r>
              <a:rPr lang="en-US" sz="2400" dirty="0" err="1">
                <a:solidFill>
                  <a:schemeClr val="accent1">
                    <a:lumMod val="75000"/>
                  </a:schemeClr>
                </a:solidFill>
                <a:latin typeface="Arial" panose="020B0604020202020204" pitchFamily="34" charset="0"/>
                <a:cs typeface="Arial" panose="020B0604020202020204" pitchFamily="34" charset="0"/>
              </a:rPr>
              <a:t>sulfamethoxazole</a:t>
            </a:r>
            <a:r>
              <a:rPr lang="en-US" sz="2400" dirty="0">
                <a:solidFill>
                  <a:schemeClr val="accent1">
                    <a:lumMod val="75000"/>
                  </a:schemeClr>
                </a:solidFill>
                <a:latin typeface="Arial" panose="020B0604020202020204" pitchFamily="34" charset="0"/>
                <a:cs typeface="Arial" panose="020B0604020202020204" pitchFamily="34" charset="0"/>
              </a:rPr>
              <a:t>. </a:t>
            </a:r>
            <a:r>
              <a:rPr lang="en-US" sz="2400" dirty="0" err="1">
                <a:solidFill>
                  <a:schemeClr val="accent1">
                    <a:lumMod val="75000"/>
                  </a:schemeClr>
                </a:solidFill>
                <a:latin typeface="Arial" panose="020B0604020202020204" pitchFamily="34" charset="0"/>
                <a:cs typeface="Arial" panose="020B0604020202020204" pitchFamily="34" charset="0"/>
              </a:rPr>
              <a:t>Methenamine</a:t>
            </a:r>
            <a:r>
              <a:rPr lang="en-US" sz="2400" dirty="0">
                <a:solidFill>
                  <a:schemeClr val="accent1">
                    <a:lumMod val="75000"/>
                  </a:schemeClr>
                </a:solidFill>
                <a:latin typeface="Arial" panose="020B0604020202020204" pitchFamily="34" charset="0"/>
                <a:cs typeface="Arial" panose="020B0604020202020204" pitchFamily="34" charset="0"/>
              </a:rPr>
              <a:t> is another agent frequently used for this purpose as in the bladder where the acidity is low it produces formaldehyde to which resistance does not develop. In cases where infections are related to intercourse, taking antibiotics afterwards may be useful. In post-menopausal women, topical vaginal estrogen has been found to reduce recurrence. As opposed to topical creams, the use of vaginal estrogen from </a:t>
            </a:r>
            <a:r>
              <a:rPr lang="en-US" sz="2400" dirty="0" err="1">
                <a:solidFill>
                  <a:schemeClr val="accent1">
                    <a:lumMod val="75000"/>
                  </a:schemeClr>
                </a:solidFill>
                <a:latin typeface="Arial" panose="020B0604020202020204" pitchFamily="34" charset="0"/>
                <a:cs typeface="Arial" panose="020B0604020202020204" pitchFamily="34" charset="0"/>
              </a:rPr>
              <a:t>pessaries</a:t>
            </a:r>
            <a:r>
              <a:rPr lang="en-US" sz="2400" dirty="0">
                <a:solidFill>
                  <a:schemeClr val="accent1">
                    <a:lumMod val="75000"/>
                  </a:schemeClr>
                </a:solidFill>
                <a:latin typeface="Arial" panose="020B0604020202020204" pitchFamily="34" charset="0"/>
                <a:cs typeface="Arial" panose="020B0604020202020204" pitchFamily="34" charset="0"/>
              </a:rPr>
              <a:t> has not been as useful as low dose antibiotics. Antibiotics following short term urinary catheterization decreases the subsequent risk of a bladder infection. </a:t>
            </a:r>
          </a:p>
          <a:p>
            <a:endParaRPr lang="es-ES" dirty="0">
              <a:solidFill>
                <a:schemeClr val="accent1">
                  <a:lumMod val="75000"/>
                </a:schemeClr>
              </a:solidFill>
            </a:endParaRPr>
          </a:p>
        </p:txBody>
      </p:sp>
    </p:spTree>
    <p:extLst>
      <p:ext uri="{BB962C8B-B14F-4D97-AF65-F5344CB8AC3E}">
        <p14:creationId xmlns:p14="http://schemas.microsoft.com/office/powerpoint/2010/main" val="373741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787" y="624110"/>
            <a:ext cx="9907825" cy="1280890"/>
          </a:xfrm>
        </p:spPr>
        <p:txBody>
          <a:bodyPr>
            <a:normAutofit fontScale="90000"/>
          </a:bodyPr>
          <a:lstStyle/>
          <a:p>
            <a:pPr algn="ctr"/>
            <a:r>
              <a:rPr lang="en-US" sz="4000" dirty="0">
                <a:solidFill>
                  <a:schemeClr val="accent1">
                    <a:lumMod val="75000"/>
                  </a:schemeClr>
                </a:solidFill>
                <a:latin typeface="Arial" panose="020B0604020202020204" pitchFamily="34" charset="0"/>
                <a:cs typeface="Arial" panose="020B0604020202020204" pitchFamily="34" charset="0"/>
              </a:rPr>
              <a:t>Table . Incidence of UTI </a:t>
            </a:r>
            <a:r>
              <a:rPr lang="en-US" sz="4000" dirty="0" smtClean="0">
                <a:solidFill>
                  <a:schemeClr val="accent1">
                    <a:lumMod val="75000"/>
                  </a:schemeClr>
                </a:solidFill>
                <a:latin typeface="Arial" panose="020B0604020202020204" pitchFamily="34" charset="0"/>
                <a:cs typeface="Arial" panose="020B0604020202020204" pitchFamily="34" charset="0"/>
              </a:rPr>
              <a:t>according </a:t>
            </a:r>
            <a:r>
              <a:rPr lang="en-US" sz="4000" dirty="0">
                <a:solidFill>
                  <a:schemeClr val="accent1">
                    <a:lumMod val="75000"/>
                  </a:schemeClr>
                </a:solidFill>
                <a:latin typeface="Arial" panose="020B0604020202020204" pitchFamily="34" charset="0"/>
                <a:cs typeface="Arial" panose="020B0604020202020204" pitchFamily="34" charset="0"/>
              </a:rPr>
              <a:t>to the age groups</a:t>
            </a:r>
            <a:r>
              <a:rPr lang="es-ES" dirty="0">
                <a:solidFill>
                  <a:schemeClr val="accent1">
                    <a:lumMod val="75000"/>
                  </a:schemeClr>
                </a:solidFill>
              </a:rPr>
              <a:t/>
            </a:r>
            <a:br>
              <a:rPr lang="es-ES" dirty="0">
                <a:solidFill>
                  <a:schemeClr val="accent1">
                    <a:lumMod val="75000"/>
                  </a:schemeClr>
                </a:solidFill>
              </a:rPr>
            </a:br>
            <a:endParaRPr lang="es-ES" dirty="0">
              <a:solidFill>
                <a:schemeClr val="accent1">
                  <a:lumMod val="75000"/>
                </a:schemeClr>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53227213"/>
              </p:ext>
            </p:extLst>
          </p:nvPr>
        </p:nvGraphicFramePr>
        <p:xfrm>
          <a:off x="764274" y="2133602"/>
          <a:ext cx="10740339" cy="4335436"/>
        </p:xfrm>
        <a:graphic>
          <a:graphicData uri="http://schemas.openxmlformats.org/drawingml/2006/table">
            <a:tbl>
              <a:tblPr firstRow="1" bandRow="1">
                <a:tableStyleId>{5C22544A-7EE6-4342-B048-85BDC9FD1C3A}</a:tableStyleId>
              </a:tblPr>
              <a:tblGrid>
                <a:gridCol w="3580113"/>
                <a:gridCol w="3580113"/>
                <a:gridCol w="3580113"/>
              </a:tblGrid>
              <a:tr h="619348">
                <a:tc rowSpan="2">
                  <a:txBody>
                    <a:bodyPr/>
                    <a:lstStyle/>
                    <a:p>
                      <a:pPr algn="ctr">
                        <a:lnSpc>
                          <a:spcPct val="107000"/>
                        </a:lnSpc>
                        <a:spcAft>
                          <a:spcPts val="0"/>
                        </a:spcAft>
                      </a:pPr>
                      <a:r>
                        <a:rPr lang="es-MX" sz="3200" dirty="0" err="1">
                          <a:effectLst/>
                          <a:latin typeface="Arial" panose="020B0604020202020204" pitchFamily="34" charset="0"/>
                          <a:ea typeface="Calibri" panose="020F0502020204030204" pitchFamily="34" charset="0"/>
                          <a:cs typeface="Arial" panose="020B0604020202020204" pitchFamily="34" charset="0"/>
                        </a:rPr>
                        <a:t>Age</a:t>
                      </a:r>
                      <a:r>
                        <a:rPr lang="es-MX" sz="3200" dirty="0">
                          <a:effectLst/>
                          <a:latin typeface="Arial" panose="020B0604020202020204" pitchFamily="34" charset="0"/>
                          <a:ea typeface="Calibri" panose="020F0502020204030204" pitchFamily="34" charset="0"/>
                          <a:cs typeface="Arial" panose="020B0604020202020204" pitchFamily="34" charset="0"/>
                        </a:rPr>
                        <a:t> </a:t>
                      </a:r>
                      <a:r>
                        <a:rPr lang="es-MX" sz="3200" dirty="0" err="1">
                          <a:effectLst/>
                          <a:latin typeface="Arial" panose="020B0604020202020204" pitchFamily="34" charset="0"/>
                          <a:ea typeface="Calibri" panose="020F0502020204030204" pitchFamily="34" charset="0"/>
                          <a:cs typeface="Arial" panose="020B0604020202020204" pitchFamily="34" charset="0"/>
                        </a:rPr>
                        <a:t>Group</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es-MX" sz="3200" dirty="0" smtClean="0">
                          <a:effectLst/>
                          <a:latin typeface="Arial" panose="020B0604020202020204" pitchFamily="34" charset="0"/>
                          <a:ea typeface="Calibri" panose="020F0502020204030204" pitchFamily="34" charset="0"/>
                          <a:cs typeface="Arial" panose="020B0604020202020204" pitchFamily="34" charset="0"/>
                        </a:rPr>
                        <a:t>UTI</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tr>
              <a:tr h="619348">
                <a:tc vMerge="1">
                  <a:txBody>
                    <a:bodyPr/>
                    <a:lstStyle/>
                    <a:p>
                      <a:endParaRPr lang="es-ES"/>
                    </a:p>
                  </a:txBody>
                  <a:tcPr/>
                </a:tc>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Cases</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19348">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10-20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10</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16.6</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19348">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20-30</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20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33.3</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19348">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30-40</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25</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41.6</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19348">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40-50</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5</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8.3</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19348">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Total</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a:effectLst/>
                          <a:latin typeface="Arial" panose="020B0604020202020204" pitchFamily="34" charset="0"/>
                          <a:ea typeface="Calibri" panose="020F0502020204030204" pitchFamily="34" charset="0"/>
                          <a:cs typeface="Arial" panose="020B0604020202020204" pitchFamily="34" charset="0"/>
                        </a:rPr>
                        <a:t>60</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3200" dirty="0">
                          <a:effectLst/>
                          <a:latin typeface="Arial" panose="020B0604020202020204" pitchFamily="34" charset="0"/>
                          <a:ea typeface="Calibri" panose="020F0502020204030204" pitchFamily="34" charset="0"/>
                          <a:cs typeface="Arial" panose="020B0604020202020204" pitchFamily="34" charset="0"/>
                        </a:rPr>
                        <a:t>100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604373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    </a:t>
            </a:r>
            <a:endParaRPr lang="es-ES" dirty="0"/>
          </a:p>
        </p:txBody>
      </p:sp>
      <p:sp>
        <p:nvSpPr>
          <p:cNvPr id="3" name="Marcador de contenido 2"/>
          <p:cNvSpPr>
            <a:spLocks noGrp="1"/>
          </p:cNvSpPr>
          <p:nvPr>
            <p:ph idx="1"/>
          </p:nvPr>
        </p:nvSpPr>
        <p:spPr>
          <a:xfrm>
            <a:off x="1146412" y="1905000"/>
            <a:ext cx="10358200" cy="5287112"/>
          </a:xfrm>
        </p:spPr>
        <p:txBody>
          <a:bodyPr/>
          <a:lstStyle/>
          <a:p>
            <a:pPr algn="just"/>
            <a:r>
              <a:rPr lang="en-US" sz="2400" dirty="0">
                <a:solidFill>
                  <a:schemeClr val="accent1">
                    <a:lumMod val="75000"/>
                  </a:schemeClr>
                </a:solidFill>
                <a:latin typeface="Arial" panose="020B0604020202020204" pitchFamily="34" charset="0"/>
                <a:cs typeface="Arial" panose="020B0604020202020204" pitchFamily="34" charset="0"/>
              </a:rPr>
              <a:t>This table is about the incidence of UTI according to the age group. There are 10 cases in the 10-20 age group representing 16.6 %. A 33.3 % of people are affected in the age group 20-30. There are 5 cases in the 40-50 age group representing 27.08 %. It can be seen from the table that the most affected age group is 30-40 whit a total of 25 cases that represents 41.6 %.</a:t>
            </a:r>
            <a:endParaRPr lang="es-ES" sz="2400" dirty="0">
              <a:solidFill>
                <a:schemeClr val="accent1">
                  <a:lumMod val="75000"/>
                </a:schemeClr>
              </a:solidFill>
              <a:latin typeface="Arial" panose="020B0604020202020204" pitchFamily="34" charset="0"/>
              <a:cs typeface="Arial" panose="020B0604020202020204" pitchFamily="34" charset="0"/>
            </a:endParaRPr>
          </a:p>
          <a:p>
            <a:endParaRPr lang="es-ES" dirty="0">
              <a:solidFill>
                <a:schemeClr val="accent1">
                  <a:lumMod val="75000"/>
                </a:schemeClr>
              </a:solidFill>
            </a:endParaRPr>
          </a:p>
        </p:txBody>
      </p:sp>
    </p:spTree>
    <p:extLst>
      <p:ext uri="{BB962C8B-B14F-4D97-AF65-F5344CB8AC3E}">
        <p14:creationId xmlns:p14="http://schemas.microsoft.com/office/powerpoint/2010/main" val="117952985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645</Words>
  <Application>Microsoft Office PowerPoint</Application>
  <PresentationFormat>Panorámica</PresentationFormat>
  <Paragraphs>43</Paragraphs>
  <Slides>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vt:i4>
      </vt:variant>
    </vt:vector>
  </HeadingPairs>
  <TitlesOfParts>
    <vt:vector size="17" baseType="lpstr">
      <vt:lpstr>Arial</vt:lpstr>
      <vt:lpstr>Bodoni MT Black</vt:lpstr>
      <vt:lpstr>Britannic Bold</vt:lpstr>
      <vt:lpstr>Calibri</vt:lpstr>
      <vt:lpstr>Century Gothic</vt:lpstr>
      <vt:lpstr>Lucida Sans</vt:lpstr>
      <vt:lpstr>Times New Roman</vt:lpstr>
      <vt:lpstr>Wingdings 3</vt:lpstr>
      <vt:lpstr>Espiral</vt:lpstr>
      <vt:lpstr>Facultad de Ciencias Medicas de                  Sagua la grande</vt:lpstr>
      <vt:lpstr>Professors:   Lic. Jessie Sarduy Santana.  Assistant Professor.(jessiess@infomed.cu)  Cell phone :54250473  Lic. Elizabeth Finalet Marreros. Auxilliary Professor. (elizabetfm@infomed.cu)  Cell phone: 59289393 </vt:lpstr>
      <vt:lpstr>Presentación de PowerPoint</vt:lpstr>
      <vt:lpstr>Presentación de PowerPoint</vt:lpstr>
      <vt:lpstr>Presentación de PowerPoint</vt:lpstr>
      <vt:lpstr>Presentación de PowerPoint</vt:lpstr>
      <vt:lpstr>Table . Incidence of UTI according to the age groups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Project Work</dc:title>
  <dc:creator>Jorgito</dc:creator>
  <cp:lastModifiedBy>HUMBERTO</cp:lastModifiedBy>
  <cp:revision>11</cp:revision>
  <dcterms:created xsi:type="dcterms:W3CDTF">2019-05-15T16:41:51Z</dcterms:created>
  <dcterms:modified xsi:type="dcterms:W3CDTF">2021-12-12T21:58:02Z</dcterms:modified>
</cp:coreProperties>
</file>