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56" r:id="rId3"/>
    <p:sldId id="292" r:id="rId4"/>
    <p:sldId id="293" r:id="rId5"/>
    <p:sldId id="270" r:id="rId6"/>
    <p:sldId id="282" r:id="rId7"/>
    <p:sldId id="268" r:id="rId8"/>
    <p:sldId id="258" r:id="rId9"/>
    <p:sldId id="271" r:id="rId10"/>
    <p:sldId id="272" r:id="rId11"/>
    <p:sldId id="273" r:id="rId12"/>
    <p:sldId id="284" r:id="rId13"/>
    <p:sldId id="279" r:id="rId14"/>
    <p:sldId id="280" r:id="rId15"/>
    <p:sldId id="283" r:id="rId16"/>
    <p:sldId id="286" r:id="rId17"/>
    <p:sldId id="262" r:id="rId18"/>
    <p:sldId id="285" r:id="rId19"/>
    <p:sldId id="294" r:id="rId20"/>
    <p:sldId id="295" r:id="rId21"/>
    <p:sldId id="288"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17" autoAdjust="0"/>
    <p:restoredTop sz="91373" autoAdjust="0"/>
  </p:normalViewPr>
  <p:slideViewPr>
    <p:cSldViewPr>
      <p:cViewPr varScale="1">
        <p:scale>
          <a:sx n="66" d="100"/>
          <a:sy n="66" d="100"/>
        </p:scale>
        <p:origin x="-1470"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ED45C6-C53E-422A-8AD6-3D14A651F81B}" type="datetimeFigureOut">
              <a:rPr lang="es-ES" smtClean="0"/>
              <a:pPr/>
              <a:t>24/09/2014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78EDF8-BCC5-4050-B194-3D192113765D}" type="slidenum">
              <a:rPr lang="es-ES" smtClean="0"/>
              <a:pPr/>
              <a:t>‹Nº›</a:t>
            </a:fld>
            <a:endParaRPr lang="es-ES"/>
          </a:p>
        </p:txBody>
      </p:sp>
    </p:spTree>
    <p:extLst>
      <p:ext uri="{BB962C8B-B14F-4D97-AF65-F5344CB8AC3E}">
        <p14:creationId xmlns="" xmlns:p14="http://schemas.microsoft.com/office/powerpoint/2010/main" val="3072111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a:ln/>
        </p:spPr>
      </p:sp>
      <p:sp>
        <p:nvSpPr>
          <p:cNvPr id="23555" name="2 Marcador de notas"/>
          <p:cNvSpPr>
            <a:spLocks noGrp="1"/>
          </p:cNvSpPr>
          <p:nvPr>
            <p:ph type="body" idx="1"/>
          </p:nvPr>
        </p:nvSpPr>
        <p:spPr>
          <a:noFill/>
          <a:ln/>
        </p:spPr>
        <p:txBody>
          <a:bodyPr/>
          <a:lstStyle/>
          <a:p>
            <a:r>
              <a:rPr lang="es-ES_tradnl" dirty="0" smtClean="0"/>
              <a:t>Para tener una aproximación a la fase de Acercamiento, le proponemos la palabra: AMOR</a:t>
            </a:r>
          </a:p>
          <a:p>
            <a:r>
              <a:rPr lang="es-ES_tradnl" dirty="0" smtClean="0"/>
              <a:t>Piense en una canción que tenga incluida esa palabra, cántela</a:t>
            </a:r>
            <a:r>
              <a:rPr lang="es-ES_tradnl" baseline="0" dirty="0" smtClean="0"/>
              <a:t> en voz baja o comparta con los colegas o familiares… eso lo dispondrá favorablemente a comenzar el estudio del tema</a:t>
            </a:r>
          </a:p>
          <a:p>
            <a:r>
              <a:rPr lang="es-ES_tradnl" baseline="0" dirty="0" smtClean="0"/>
              <a:t>!Ya nos estamos adentrando en la metodología de la Educación Popular!</a:t>
            </a:r>
          </a:p>
          <a:p>
            <a:r>
              <a:rPr lang="es-ES_tradnl" baseline="0" dirty="0" smtClean="0"/>
              <a:t>Si desea estudiar esta técnica participativa, puede consultar la bibliografía: Libro II de T♪0cnicas Participativas de Educadores Cubanos. </a:t>
            </a:r>
            <a:r>
              <a:rPr lang="es-ES_tradnl" baseline="0" dirty="0" err="1" smtClean="0"/>
              <a:t>Pag</a:t>
            </a:r>
            <a:r>
              <a:rPr lang="es-ES_tradnl" baseline="0" dirty="0" smtClean="0"/>
              <a:t>. 31 </a:t>
            </a:r>
            <a:endParaRPr lang="es-ES_tradnl" dirty="0" smtClean="0"/>
          </a:p>
        </p:txBody>
      </p:sp>
      <p:sp>
        <p:nvSpPr>
          <p:cNvPr id="23556" name="3 Marcador de número de diapositiva"/>
          <p:cNvSpPr>
            <a:spLocks noGrp="1"/>
          </p:cNvSpPr>
          <p:nvPr>
            <p:ph type="sldNum" sz="quarter" idx="5"/>
          </p:nvPr>
        </p:nvSpPr>
        <p:spPr>
          <a:noFill/>
        </p:spPr>
        <p:txBody>
          <a:bodyPr/>
          <a:lstStyle/>
          <a:p>
            <a:fld id="{834EB623-C55D-44E1-A23C-4082E732292F}" type="slidenum">
              <a:rPr lang="en-US" smtClean="0"/>
              <a:pPr/>
              <a:t>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smtClean="0"/>
              <a:t>Por favor, confeccione</a:t>
            </a:r>
            <a:r>
              <a:rPr lang="es-ES_tradnl" baseline="0" dirty="0" smtClean="0"/>
              <a:t> s</a:t>
            </a:r>
            <a:r>
              <a:rPr lang="es-ES_tradnl" dirty="0" smtClean="0"/>
              <a:t>u lluvia de ideas</a:t>
            </a:r>
            <a:r>
              <a:rPr lang="es-ES_tradnl" baseline="0" dirty="0" smtClean="0"/>
              <a:t> en su libreta de notas</a:t>
            </a:r>
            <a:endParaRPr lang="es-ES_tradnl" dirty="0"/>
          </a:p>
        </p:txBody>
      </p:sp>
      <p:sp>
        <p:nvSpPr>
          <p:cNvPr id="4" name="3 Marcador de número de diapositiva"/>
          <p:cNvSpPr>
            <a:spLocks noGrp="1"/>
          </p:cNvSpPr>
          <p:nvPr>
            <p:ph type="sldNum" sz="quarter" idx="10"/>
          </p:nvPr>
        </p:nvSpPr>
        <p:spPr/>
        <p:txBody>
          <a:bodyPr/>
          <a:lstStyle/>
          <a:p>
            <a:fld id="{A178EDF8-BCC5-4050-B194-3D192113765D}" type="slidenum">
              <a:rPr lang="es-ES" smtClean="0"/>
              <a:pPr/>
              <a:t>6</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smtClean="0"/>
              <a:t>La EP es tomar la propia realidad (y la práctica transformadora sobre esa realidad) como fuente de conocimientos, como punto de partida y de llegada permanente, recorriendo dialécticamente el camino entre la práctica y su comprensión sistemática, histórica, global y científica y sobre esta relación “entre teoría y práctica”. </a:t>
            </a:r>
          </a:p>
          <a:p>
            <a:r>
              <a:rPr lang="es-ES_tradnl" dirty="0" smtClean="0"/>
              <a:t>Así, los conocimientos producidos sobre otras prácticas, los eventos formativos como tales, los materiales de apoyo, el intercambio de experiencias, adquirirán su justa dimensión.</a:t>
            </a:r>
            <a:endParaRPr lang="es-ES_tradnl" dirty="0"/>
          </a:p>
        </p:txBody>
      </p:sp>
      <p:sp>
        <p:nvSpPr>
          <p:cNvPr id="4" name="3 Marcador de número de diapositiva"/>
          <p:cNvSpPr>
            <a:spLocks noGrp="1"/>
          </p:cNvSpPr>
          <p:nvPr>
            <p:ph type="sldNum" sz="quarter" idx="10"/>
          </p:nvPr>
        </p:nvSpPr>
        <p:spPr/>
        <p:txBody>
          <a:bodyPr/>
          <a:lstStyle/>
          <a:p>
            <a:fld id="{A178EDF8-BCC5-4050-B194-3D192113765D}" type="slidenum">
              <a:rPr lang="es-ES" smtClean="0"/>
              <a:pPr/>
              <a:t>7</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Lucida Bright" pitchFamily="18" charset="0"/>
              </a:rPr>
              <a:t>La estrategia de atención primaria pretende que el individuo y la comunidad conozcan, participen y tomen decisiones sobre su propia salud, adquiriendo así responsabilidades sobre ella. </a:t>
            </a:r>
          </a:p>
          <a:p>
            <a:endParaRPr lang="es-ES_tradnl" dirty="0"/>
          </a:p>
        </p:txBody>
      </p:sp>
      <p:sp>
        <p:nvSpPr>
          <p:cNvPr id="4" name="3 Marcador de número de diapositiva"/>
          <p:cNvSpPr>
            <a:spLocks noGrp="1"/>
          </p:cNvSpPr>
          <p:nvPr>
            <p:ph type="sldNum" sz="quarter" idx="10"/>
          </p:nvPr>
        </p:nvSpPr>
        <p:spPr/>
        <p:txBody>
          <a:bodyPr/>
          <a:lstStyle/>
          <a:p>
            <a:fld id="{A178EDF8-BCC5-4050-B194-3D192113765D}" type="slidenum">
              <a:rPr lang="es-ES" smtClean="0"/>
              <a:pPr/>
              <a:t>8</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dirty="0"/>
          </a:p>
        </p:txBody>
      </p:sp>
      <p:sp>
        <p:nvSpPr>
          <p:cNvPr id="4" name="3 Marcador de número de diapositiva"/>
          <p:cNvSpPr>
            <a:spLocks noGrp="1"/>
          </p:cNvSpPr>
          <p:nvPr>
            <p:ph type="sldNum" sz="quarter" idx="10"/>
          </p:nvPr>
        </p:nvSpPr>
        <p:spPr/>
        <p:txBody>
          <a:bodyPr/>
          <a:lstStyle/>
          <a:p>
            <a:fld id="{A178EDF8-BCC5-4050-B194-3D192113765D}" type="slidenum">
              <a:rPr lang="es-ES" smtClean="0"/>
              <a:pPr/>
              <a:t>11</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smtClean="0"/>
              <a:t>Estos pasos</a:t>
            </a:r>
            <a:r>
              <a:rPr lang="es-ES_tradnl" baseline="0" dirty="0" smtClean="0"/>
              <a:t> son inviolables, para poder decir que se cumple con la metodología. </a:t>
            </a:r>
            <a:endParaRPr lang="es-ES_tradnl" dirty="0"/>
          </a:p>
        </p:txBody>
      </p:sp>
      <p:sp>
        <p:nvSpPr>
          <p:cNvPr id="4" name="3 Marcador de número de diapositiva"/>
          <p:cNvSpPr>
            <a:spLocks noGrp="1"/>
          </p:cNvSpPr>
          <p:nvPr>
            <p:ph type="sldNum" sz="quarter" idx="10"/>
          </p:nvPr>
        </p:nvSpPr>
        <p:spPr/>
        <p:txBody>
          <a:bodyPr/>
          <a:lstStyle/>
          <a:p>
            <a:fld id="{A178EDF8-BCC5-4050-B194-3D192113765D}" type="slidenum">
              <a:rPr lang="es-ES" smtClean="0"/>
              <a:pPr/>
              <a:t>12</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smtClean="0"/>
              <a:t>Procedemos a comparar las</a:t>
            </a:r>
            <a:r>
              <a:rPr lang="es-ES_tradnl" baseline="0" dirty="0" smtClean="0"/>
              <a:t> palabras empleadas en la teoría con las</a:t>
            </a:r>
            <a:r>
              <a:rPr lang="es-ES_tradnl" dirty="0" smtClean="0"/>
              <a:t> escritas</a:t>
            </a:r>
            <a:r>
              <a:rPr lang="es-ES_tradnl" baseline="0" dirty="0" smtClean="0"/>
              <a:t> por usted.</a:t>
            </a:r>
            <a:endParaRPr lang="es-ES_tradnl" dirty="0" smtClean="0"/>
          </a:p>
          <a:p>
            <a:r>
              <a:rPr lang="es-ES_tradnl" dirty="0" smtClean="0"/>
              <a:t>¿Qué palabras obtenidas en la lluvia de ideas se relacionan con las empleadas</a:t>
            </a:r>
            <a:r>
              <a:rPr lang="es-ES_tradnl" baseline="0" dirty="0" smtClean="0"/>
              <a:t> en la presentación</a:t>
            </a:r>
            <a:r>
              <a:rPr lang="es-ES_tradnl" dirty="0" smtClean="0"/>
              <a:t>?</a:t>
            </a:r>
          </a:p>
          <a:p>
            <a:r>
              <a:rPr lang="es-ES_tradnl" dirty="0" smtClean="0"/>
              <a:t>¿Qué palabras obtenidas en la lluvia de ideas no se relacionan con las propuestas? ¿Nos ofrecen ideas nuevas?</a:t>
            </a:r>
          </a:p>
          <a:p>
            <a:r>
              <a:rPr lang="es-ES_tradnl" dirty="0" smtClean="0"/>
              <a:t>Haga notar los aspectos que le resulten interesantes en su análisis y síntesis.</a:t>
            </a:r>
          </a:p>
          <a:p>
            <a:endParaRPr lang="es-ES_tradnl" dirty="0"/>
          </a:p>
        </p:txBody>
      </p:sp>
      <p:sp>
        <p:nvSpPr>
          <p:cNvPr id="4" name="3 Marcador de número de diapositiva"/>
          <p:cNvSpPr>
            <a:spLocks noGrp="1"/>
          </p:cNvSpPr>
          <p:nvPr>
            <p:ph type="sldNum" sz="quarter" idx="10"/>
          </p:nvPr>
        </p:nvSpPr>
        <p:spPr/>
        <p:txBody>
          <a:bodyPr/>
          <a:lstStyle/>
          <a:p>
            <a:fld id="{A178EDF8-BCC5-4050-B194-3D192113765D}" type="slidenum">
              <a:rPr lang="es-ES" smtClean="0"/>
              <a:pPr/>
              <a:t>14</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_tradnl" dirty="0"/>
          </a:p>
        </p:txBody>
      </p:sp>
      <p:sp>
        <p:nvSpPr>
          <p:cNvPr id="4" name="3 Marcador de número de diapositiva"/>
          <p:cNvSpPr>
            <a:spLocks noGrp="1"/>
          </p:cNvSpPr>
          <p:nvPr>
            <p:ph type="sldNum" sz="quarter" idx="10"/>
          </p:nvPr>
        </p:nvSpPr>
        <p:spPr/>
        <p:txBody>
          <a:bodyPr/>
          <a:lstStyle/>
          <a:p>
            <a:fld id="{A178EDF8-BCC5-4050-B194-3D192113765D}" type="slidenum">
              <a:rPr lang="es-ES" smtClean="0"/>
              <a:pPr/>
              <a:t>16</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E784E8E-B01F-48B3-9805-993DAB464A11}" type="datetimeFigureOut">
              <a:rPr lang="es-ES" smtClean="0"/>
              <a:pPr/>
              <a:t>24/09/2014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F8743D-B0C7-4D9A-BE4B-8B4BFD78E11D}" type="slidenum">
              <a:rPr lang="es-ES" smtClean="0"/>
              <a:pPr/>
              <a:t>‹Nº›</a:t>
            </a:fld>
            <a:endParaRPr lang="es-ES"/>
          </a:p>
        </p:txBody>
      </p:sp>
    </p:spTree>
    <p:extLst>
      <p:ext uri="{BB962C8B-B14F-4D97-AF65-F5344CB8AC3E}">
        <p14:creationId xmlns="" xmlns:p14="http://schemas.microsoft.com/office/powerpoint/2010/main" val="87470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E784E8E-B01F-48B3-9805-993DAB464A11}" type="datetimeFigureOut">
              <a:rPr lang="es-ES" smtClean="0"/>
              <a:pPr/>
              <a:t>24/09/2014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F8743D-B0C7-4D9A-BE4B-8B4BFD78E11D}" type="slidenum">
              <a:rPr lang="es-ES" smtClean="0"/>
              <a:pPr/>
              <a:t>‹Nº›</a:t>
            </a:fld>
            <a:endParaRPr lang="es-ES"/>
          </a:p>
        </p:txBody>
      </p:sp>
    </p:spTree>
    <p:extLst>
      <p:ext uri="{BB962C8B-B14F-4D97-AF65-F5344CB8AC3E}">
        <p14:creationId xmlns="" xmlns:p14="http://schemas.microsoft.com/office/powerpoint/2010/main" val="2046946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E784E8E-B01F-48B3-9805-993DAB464A11}" type="datetimeFigureOut">
              <a:rPr lang="es-ES" smtClean="0"/>
              <a:pPr/>
              <a:t>24/09/2014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F8743D-B0C7-4D9A-BE4B-8B4BFD78E11D}" type="slidenum">
              <a:rPr lang="es-ES" smtClean="0"/>
              <a:pPr/>
              <a:t>‹Nº›</a:t>
            </a:fld>
            <a:endParaRPr lang="es-ES"/>
          </a:p>
        </p:txBody>
      </p:sp>
    </p:spTree>
    <p:extLst>
      <p:ext uri="{BB962C8B-B14F-4D97-AF65-F5344CB8AC3E}">
        <p14:creationId xmlns="" xmlns:p14="http://schemas.microsoft.com/office/powerpoint/2010/main" val="1053141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7"/>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Rectangle 6"/>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62000" y="4724400"/>
            <a:ext cx="6858000" cy="990600"/>
          </a:xfrm>
        </p:spPr>
        <p:txBody>
          <a:bodyPr anchor="t">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6" name="Date Placeholder 3"/>
          <p:cNvSpPr>
            <a:spLocks noGrp="1"/>
          </p:cNvSpPr>
          <p:nvPr>
            <p:ph type="dt" sz="half" idx="10"/>
          </p:nvPr>
        </p:nvSpPr>
        <p:spPr/>
        <p:txBody>
          <a:bodyPr/>
          <a:lstStyle>
            <a:lvl1pPr>
              <a:defRPr/>
            </a:lvl1pPr>
          </a:lstStyle>
          <a:p>
            <a:pPr>
              <a:defRPr/>
            </a:pPr>
            <a:fld id="{C9F81FD6-DDF3-4F0A-9A6D-9A7B571A1022}" type="datetimeFigureOut">
              <a:rPr lang="es-ES">
                <a:solidFill>
                  <a:srgbClr val="303030">
                    <a:lumMod val="90000"/>
                    <a:lumOff val="10000"/>
                  </a:srgbClr>
                </a:solidFill>
              </a:rPr>
              <a:pPr>
                <a:defRPr/>
              </a:pPr>
              <a:t>24/09/2014</a:t>
            </a:fld>
            <a:endParaRPr lang="es-ES">
              <a:solidFill>
                <a:srgbClr val="303030">
                  <a:lumMod val="90000"/>
                  <a:lumOff val="10000"/>
                </a:srgbClr>
              </a:solidFill>
            </a:endParaRPr>
          </a:p>
        </p:txBody>
      </p:sp>
      <p:sp>
        <p:nvSpPr>
          <p:cNvPr id="7" name="Footer Placeholder 4"/>
          <p:cNvSpPr>
            <a:spLocks noGrp="1"/>
          </p:cNvSpPr>
          <p:nvPr>
            <p:ph type="ftr" sz="quarter" idx="11"/>
          </p:nvPr>
        </p:nvSpPr>
        <p:spPr/>
        <p:txBody>
          <a:bodyPr/>
          <a:lstStyle>
            <a:lvl1pPr>
              <a:defRPr/>
            </a:lvl1pPr>
          </a:lstStyle>
          <a:p>
            <a:pPr>
              <a:defRPr/>
            </a:pPr>
            <a:endParaRPr lang="es-ES">
              <a:solidFill>
                <a:srgbClr val="303030">
                  <a:lumMod val="90000"/>
                  <a:lumOff val="10000"/>
                </a:srgbClr>
              </a:solidFill>
            </a:endParaRPr>
          </a:p>
        </p:txBody>
      </p:sp>
      <p:sp>
        <p:nvSpPr>
          <p:cNvPr id="8" name="Slide Number Placeholder 5"/>
          <p:cNvSpPr>
            <a:spLocks noGrp="1"/>
          </p:cNvSpPr>
          <p:nvPr>
            <p:ph type="sldNum" sz="quarter" idx="12"/>
          </p:nvPr>
        </p:nvSpPr>
        <p:spPr/>
        <p:txBody>
          <a:bodyPr/>
          <a:lstStyle>
            <a:lvl1pPr>
              <a:defRPr/>
            </a:lvl1pPr>
          </a:lstStyle>
          <a:p>
            <a:pPr>
              <a:defRPr/>
            </a:pPr>
            <a:fld id="{152E26BC-4142-468C-8A70-C9F28FA36C9A}" type="slidenum">
              <a:rPr lang="es-ES">
                <a:solidFill>
                  <a:prstClr val="black">
                    <a:lumMod val="85000"/>
                    <a:lumOff val="15000"/>
                  </a:prstClr>
                </a:solidFill>
              </a:rPr>
              <a:pPr>
                <a:defRPr/>
              </a:pPr>
              <a:t>‹Nº›</a:t>
            </a:fld>
            <a:endParaRPr lang="es-ES">
              <a:solidFill>
                <a:prstClr val="black">
                  <a:lumMod val="85000"/>
                  <a:lumOff val="15000"/>
                </a:prstClr>
              </a:solidFill>
            </a:endParaRPr>
          </a:p>
        </p:txBody>
      </p:sp>
    </p:spTree>
    <p:extLst>
      <p:ext uri="{BB962C8B-B14F-4D97-AF65-F5344CB8AC3E}">
        <p14:creationId xmlns="" xmlns:p14="http://schemas.microsoft.com/office/powerpoint/2010/main" val="1512032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fld id="{CE140049-250D-43BE-9E33-4F8818C026F0}" type="datetimeFigureOut">
              <a:rPr lang="es-ES">
                <a:solidFill>
                  <a:srgbClr val="303030">
                    <a:lumMod val="90000"/>
                    <a:lumOff val="10000"/>
                  </a:srgbClr>
                </a:solidFill>
              </a:rPr>
              <a:pPr>
                <a:defRPr/>
              </a:pPr>
              <a:t>24/09/2014</a:t>
            </a:fld>
            <a:endParaRPr lang="es-ES">
              <a:solidFill>
                <a:srgbClr val="303030">
                  <a:lumMod val="90000"/>
                  <a:lumOff val="1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s-ES">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7952EB63-5065-4E4A-BB56-D6B7767B4181}" type="slidenum">
              <a:rPr lang="es-ES">
                <a:solidFill>
                  <a:prstClr val="black">
                    <a:lumMod val="85000"/>
                    <a:lumOff val="15000"/>
                  </a:prstClr>
                </a:solidFill>
              </a:rPr>
              <a:pPr>
                <a:defRPr/>
              </a:pPr>
              <a:t>‹Nº›</a:t>
            </a:fld>
            <a:endParaRPr lang="es-ES">
              <a:solidFill>
                <a:prstClr val="black">
                  <a:lumMod val="85000"/>
                  <a:lumOff val="15000"/>
                </a:prstClr>
              </a:solidFill>
            </a:endParaRPr>
          </a:p>
        </p:txBody>
      </p:sp>
    </p:spTree>
    <p:extLst>
      <p:ext uri="{BB962C8B-B14F-4D97-AF65-F5344CB8AC3E}">
        <p14:creationId xmlns="" xmlns:p14="http://schemas.microsoft.com/office/powerpoint/2010/main" val="3035198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Rectangle 6"/>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Rectangle 7"/>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762000" y="3276600"/>
            <a:ext cx="7543800" cy="1676400"/>
          </a:xfrm>
        </p:spPr>
        <p:txBody>
          <a:bodyPr/>
          <a:lstStyle>
            <a:lvl1pPr algn="l">
              <a:defRPr sz="54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4953000"/>
            <a:ext cx="6858000" cy="914400"/>
          </a:xfrm>
        </p:spPr>
        <p:txBody>
          <a:bodyPr anchor="t">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6" name="Date Placeholder 3"/>
          <p:cNvSpPr>
            <a:spLocks noGrp="1"/>
          </p:cNvSpPr>
          <p:nvPr>
            <p:ph type="dt" sz="half" idx="10"/>
          </p:nvPr>
        </p:nvSpPr>
        <p:spPr/>
        <p:txBody>
          <a:bodyPr/>
          <a:lstStyle>
            <a:lvl1pPr>
              <a:defRPr/>
            </a:lvl1pPr>
          </a:lstStyle>
          <a:p>
            <a:pPr>
              <a:defRPr/>
            </a:pPr>
            <a:fld id="{160A178F-D001-4CAF-A981-D64C44F5D144}" type="datetimeFigureOut">
              <a:rPr lang="es-ES">
                <a:solidFill>
                  <a:srgbClr val="303030">
                    <a:lumMod val="90000"/>
                    <a:lumOff val="10000"/>
                  </a:srgbClr>
                </a:solidFill>
              </a:rPr>
              <a:pPr>
                <a:defRPr/>
              </a:pPr>
              <a:t>24/09/2014</a:t>
            </a:fld>
            <a:endParaRPr lang="es-ES">
              <a:solidFill>
                <a:srgbClr val="303030">
                  <a:lumMod val="90000"/>
                  <a:lumOff val="10000"/>
                </a:srgbClr>
              </a:solidFill>
            </a:endParaRPr>
          </a:p>
        </p:txBody>
      </p:sp>
      <p:sp>
        <p:nvSpPr>
          <p:cNvPr id="7" name="Footer Placeholder 4"/>
          <p:cNvSpPr>
            <a:spLocks noGrp="1"/>
          </p:cNvSpPr>
          <p:nvPr>
            <p:ph type="ftr" sz="quarter" idx="11"/>
          </p:nvPr>
        </p:nvSpPr>
        <p:spPr/>
        <p:txBody>
          <a:bodyPr/>
          <a:lstStyle>
            <a:lvl1pPr>
              <a:defRPr/>
            </a:lvl1pPr>
          </a:lstStyle>
          <a:p>
            <a:pPr>
              <a:defRPr/>
            </a:pPr>
            <a:endParaRPr lang="es-ES">
              <a:solidFill>
                <a:srgbClr val="303030">
                  <a:lumMod val="90000"/>
                  <a:lumOff val="10000"/>
                </a:srgbClr>
              </a:solidFill>
            </a:endParaRPr>
          </a:p>
        </p:txBody>
      </p:sp>
      <p:sp>
        <p:nvSpPr>
          <p:cNvPr id="8" name="Slide Number Placeholder 5"/>
          <p:cNvSpPr>
            <a:spLocks noGrp="1"/>
          </p:cNvSpPr>
          <p:nvPr>
            <p:ph type="sldNum" sz="quarter" idx="12"/>
          </p:nvPr>
        </p:nvSpPr>
        <p:spPr/>
        <p:txBody>
          <a:bodyPr/>
          <a:lstStyle>
            <a:lvl1pPr>
              <a:defRPr/>
            </a:lvl1pPr>
          </a:lstStyle>
          <a:p>
            <a:pPr>
              <a:defRPr/>
            </a:pPr>
            <a:fld id="{F28167A0-67F3-43B7-BCFC-66C3D86F0798}" type="slidenum">
              <a:rPr lang="es-ES">
                <a:solidFill>
                  <a:prstClr val="black">
                    <a:lumMod val="85000"/>
                    <a:lumOff val="15000"/>
                  </a:prstClr>
                </a:solidFill>
              </a:rPr>
              <a:pPr>
                <a:defRPr/>
              </a:pPr>
              <a:t>‹Nº›</a:t>
            </a:fld>
            <a:endParaRPr lang="es-ES">
              <a:solidFill>
                <a:prstClr val="black">
                  <a:lumMod val="85000"/>
                  <a:lumOff val="15000"/>
                </a:prstClr>
              </a:solidFill>
            </a:endParaRPr>
          </a:p>
        </p:txBody>
      </p:sp>
    </p:spTree>
    <p:extLst>
      <p:ext uri="{BB962C8B-B14F-4D97-AF65-F5344CB8AC3E}">
        <p14:creationId xmlns="" xmlns:p14="http://schemas.microsoft.com/office/powerpoint/2010/main" val="2146816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3"/>
          <p:cNvSpPr>
            <a:spLocks noGrp="1"/>
          </p:cNvSpPr>
          <p:nvPr>
            <p:ph type="dt" sz="half" idx="10"/>
          </p:nvPr>
        </p:nvSpPr>
        <p:spPr/>
        <p:txBody>
          <a:bodyPr/>
          <a:lstStyle>
            <a:lvl1pPr>
              <a:defRPr/>
            </a:lvl1pPr>
          </a:lstStyle>
          <a:p>
            <a:pPr>
              <a:defRPr/>
            </a:pPr>
            <a:fld id="{A80BF801-D193-4A9F-A48E-A2FE24A4D6CE}" type="datetimeFigureOut">
              <a:rPr lang="es-ES">
                <a:solidFill>
                  <a:srgbClr val="303030">
                    <a:lumMod val="90000"/>
                    <a:lumOff val="10000"/>
                  </a:srgbClr>
                </a:solidFill>
              </a:rPr>
              <a:pPr>
                <a:defRPr/>
              </a:pPr>
              <a:t>24/09/2014</a:t>
            </a:fld>
            <a:endParaRPr lang="es-ES">
              <a:solidFill>
                <a:srgbClr val="303030">
                  <a:lumMod val="90000"/>
                  <a:lumOff val="1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srgbClr val="303030">
                  <a:lumMod val="90000"/>
                  <a:lumOff val="10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9BA17501-32AD-4F7F-917F-9BEE1BC48EC2}" type="slidenum">
              <a:rPr lang="es-ES">
                <a:solidFill>
                  <a:prstClr val="black">
                    <a:lumMod val="85000"/>
                    <a:lumOff val="15000"/>
                  </a:prstClr>
                </a:solidFill>
              </a:rPr>
              <a:pPr>
                <a:defRPr/>
              </a:pPr>
              <a:t>‹Nº›</a:t>
            </a:fld>
            <a:endParaRPr lang="es-ES">
              <a:solidFill>
                <a:prstClr val="black">
                  <a:lumMod val="85000"/>
                  <a:lumOff val="15000"/>
                </a:prstClr>
              </a:solidFill>
            </a:endParaRPr>
          </a:p>
        </p:txBody>
      </p:sp>
    </p:spTree>
    <p:extLst>
      <p:ext uri="{BB962C8B-B14F-4D97-AF65-F5344CB8AC3E}">
        <p14:creationId xmlns="" xmlns:p14="http://schemas.microsoft.com/office/powerpoint/2010/main" val="34657327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cxnSp>
        <p:nvCxnSpPr>
          <p:cNvPr id="7" name="Straight Connector 10"/>
          <p:cNvCxnSpPr/>
          <p:nvPr/>
        </p:nvCxnSpPr>
        <p:spPr>
          <a:xfrm>
            <a:off x="7588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2"/>
          <p:cNvCxnSpPr/>
          <p:nvPr/>
        </p:nvCxnSpPr>
        <p:spPr>
          <a:xfrm>
            <a:off x="46450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589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9" name="Date Placeholder 6"/>
          <p:cNvSpPr>
            <a:spLocks noGrp="1"/>
          </p:cNvSpPr>
          <p:nvPr>
            <p:ph type="dt" sz="half" idx="10"/>
          </p:nvPr>
        </p:nvSpPr>
        <p:spPr/>
        <p:txBody>
          <a:bodyPr/>
          <a:lstStyle>
            <a:lvl1pPr>
              <a:defRPr/>
            </a:lvl1pPr>
          </a:lstStyle>
          <a:p>
            <a:pPr>
              <a:defRPr/>
            </a:pPr>
            <a:fld id="{1CEB5E19-1F4B-4CEE-965F-87098BA53D32}" type="datetimeFigureOut">
              <a:rPr lang="es-ES">
                <a:solidFill>
                  <a:srgbClr val="303030">
                    <a:lumMod val="90000"/>
                    <a:lumOff val="10000"/>
                  </a:srgbClr>
                </a:solidFill>
              </a:rPr>
              <a:pPr>
                <a:defRPr/>
              </a:pPr>
              <a:t>24/09/2014</a:t>
            </a:fld>
            <a:endParaRPr lang="es-ES">
              <a:solidFill>
                <a:srgbClr val="303030">
                  <a:lumMod val="90000"/>
                  <a:lumOff val="10000"/>
                </a:srgbClr>
              </a:solidFill>
            </a:endParaRPr>
          </a:p>
        </p:txBody>
      </p:sp>
      <p:sp>
        <p:nvSpPr>
          <p:cNvPr id="10" name="Footer Placeholder 7"/>
          <p:cNvSpPr>
            <a:spLocks noGrp="1"/>
          </p:cNvSpPr>
          <p:nvPr>
            <p:ph type="ftr" sz="quarter" idx="11"/>
          </p:nvPr>
        </p:nvSpPr>
        <p:spPr/>
        <p:txBody>
          <a:bodyPr/>
          <a:lstStyle>
            <a:lvl1pPr>
              <a:defRPr/>
            </a:lvl1pPr>
          </a:lstStyle>
          <a:p>
            <a:pPr>
              <a:defRPr/>
            </a:pPr>
            <a:endParaRPr lang="es-ES">
              <a:solidFill>
                <a:srgbClr val="303030">
                  <a:lumMod val="90000"/>
                  <a:lumOff val="10000"/>
                </a:srgbClr>
              </a:solidFill>
            </a:endParaRPr>
          </a:p>
        </p:txBody>
      </p:sp>
      <p:sp>
        <p:nvSpPr>
          <p:cNvPr id="11" name="Slide Number Placeholder 8"/>
          <p:cNvSpPr>
            <a:spLocks noGrp="1"/>
          </p:cNvSpPr>
          <p:nvPr>
            <p:ph type="sldNum" sz="quarter" idx="12"/>
          </p:nvPr>
        </p:nvSpPr>
        <p:spPr/>
        <p:txBody>
          <a:bodyPr/>
          <a:lstStyle>
            <a:lvl1pPr>
              <a:defRPr/>
            </a:lvl1pPr>
          </a:lstStyle>
          <a:p>
            <a:pPr>
              <a:defRPr/>
            </a:pPr>
            <a:fld id="{5A8C9F9E-AB5D-4F1A-9BF8-05F2459A93E0}" type="slidenum">
              <a:rPr lang="es-ES">
                <a:solidFill>
                  <a:prstClr val="black">
                    <a:lumMod val="85000"/>
                    <a:lumOff val="15000"/>
                  </a:prstClr>
                </a:solidFill>
              </a:rPr>
              <a:pPr>
                <a:defRPr/>
              </a:pPr>
              <a:t>‹Nº›</a:t>
            </a:fld>
            <a:endParaRPr lang="es-ES">
              <a:solidFill>
                <a:prstClr val="black">
                  <a:lumMod val="85000"/>
                  <a:lumOff val="15000"/>
                </a:prstClr>
              </a:solidFill>
            </a:endParaRPr>
          </a:p>
        </p:txBody>
      </p:sp>
    </p:spTree>
    <p:extLst>
      <p:ext uri="{BB962C8B-B14F-4D97-AF65-F5344CB8AC3E}">
        <p14:creationId xmlns="" xmlns:p14="http://schemas.microsoft.com/office/powerpoint/2010/main" val="4389930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fld id="{CC583B30-6E5B-4FC5-8904-8ABDCF85C72C}" type="datetimeFigureOut">
              <a:rPr lang="es-ES">
                <a:solidFill>
                  <a:srgbClr val="303030">
                    <a:lumMod val="90000"/>
                    <a:lumOff val="10000"/>
                  </a:srgbClr>
                </a:solidFill>
              </a:rPr>
              <a:pPr>
                <a:defRPr/>
              </a:pPr>
              <a:t>24/09/2014</a:t>
            </a:fld>
            <a:endParaRPr lang="es-ES">
              <a:solidFill>
                <a:srgbClr val="303030">
                  <a:lumMod val="90000"/>
                  <a:lumOff val="1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es-ES">
              <a:solidFill>
                <a:srgbClr val="303030">
                  <a:lumMod val="90000"/>
                  <a:lumOff val="10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8FD416BA-1B4F-4503-BD85-E7FEABE6C557}" type="slidenum">
              <a:rPr lang="es-ES">
                <a:solidFill>
                  <a:prstClr val="black">
                    <a:lumMod val="85000"/>
                    <a:lumOff val="15000"/>
                  </a:prstClr>
                </a:solidFill>
              </a:rPr>
              <a:pPr>
                <a:defRPr/>
              </a:pPr>
              <a:t>‹Nº›</a:t>
            </a:fld>
            <a:endParaRPr lang="es-ES">
              <a:solidFill>
                <a:prstClr val="black">
                  <a:lumMod val="85000"/>
                  <a:lumOff val="15000"/>
                </a:prstClr>
              </a:solidFill>
            </a:endParaRPr>
          </a:p>
        </p:txBody>
      </p:sp>
    </p:spTree>
    <p:extLst>
      <p:ext uri="{BB962C8B-B14F-4D97-AF65-F5344CB8AC3E}">
        <p14:creationId xmlns="" xmlns:p14="http://schemas.microsoft.com/office/powerpoint/2010/main" val="21602331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6169739-FF59-4328-A8D5-CEC52E7D926B}" type="datetimeFigureOut">
              <a:rPr lang="es-ES">
                <a:solidFill>
                  <a:srgbClr val="303030">
                    <a:lumMod val="90000"/>
                    <a:lumOff val="10000"/>
                  </a:srgbClr>
                </a:solidFill>
              </a:rPr>
              <a:pPr>
                <a:defRPr/>
              </a:pPr>
              <a:t>24/09/2014</a:t>
            </a:fld>
            <a:endParaRPr lang="es-ES">
              <a:solidFill>
                <a:srgbClr val="303030">
                  <a:lumMod val="90000"/>
                  <a:lumOff val="1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es-ES">
              <a:solidFill>
                <a:srgbClr val="303030">
                  <a:lumMod val="90000"/>
                  <a:lumOff val="10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E9ABF7A1-44D7-4D76-909F-2CD4FE6F99BF}" type="slidenum">
              <a:rPr lang="es-ES">
                <a:solidFill>
                  <a:prstClr val="black">
                    <a:lumMod val="85000"/>
                    <a:lumOff val="15000"/>
                  </a:prstClr>
                </a:solidFill>
              </a:rPr>
              <a:pPr>
                <a:defRPr/>
              </a:pPr>
              <a:t>‹Nº›</a:t>
            </a:fld>
            <a:endParaRPr lang="es-ES">
              <a:solidFill>
                <a:prstClr val="black">
                  <a:lumMod val="85000"/>
                  <a:lumOff val="15000"/>
                </a:prstClr>
              </a:solidFill>
            </a:endParaRPr>
          </a:p>
        </p:txBody>
      </p:sp>
    </p:spTree>
    <p:extLst>
      <p:ext uri="{BB962C8B-B14F-4D97-AF65-F5344CB8AC3E}">
        <p14:creationId xmlns="" xmlns:p14="http://schemas.microsoft.com/office/powerpoint/2010/main" val="4669763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cxnSp>
        <p:nvCxnSpPr>
          <p:cNvPr id="5" name="Straight Connector 9"/>
          <p:cNvCxnSpPr/>
          <p:nvPr/>
        </p:nvCxnSpPr>
        <p:spPr>
          <a:xfrm rot="5400000">
            <a:off x="1677194" y="2515394"/>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0" y="4572000"/>
            <a:ext cx="6784848" cy="1600200"/>
          </a:xfrm>
        </p:spPr>
        <p:txBody>
          <a:bodyPr>
            <a:normAutofit/>
          </a:bodyPr>
          <a:lstStyle>
            <a:lvl1pPr algn="l">
              <a:defRPr sz="5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fld id="{41B4DA8A-FABB-452D-A856-AFFBEABDB728}" type="datetimeFigureOut">
              <a:rPr lang="es-ES">
                <a:solidFill>
                  <a:srgbClr val="303030">
                    <a:lumMod val="90000"/>
                    <a:lumOff val="10000"/>
                  </a:srgbClr>
                </a:solidFill>
              </a:rPr>
              <a:pPr>
                <a:defRPr/>
              </a:pPr>
              <a:t>24/09/2014</a:t>
            </a:fld>
            <a:endParaRPr lang="es-ES">
              <a:solidFill>
                <a:srgbClr val="303030">
                  <a:lumMod val="90000"/>
                  <a:lumOff val="10000"/>
                </a:srgbClr>
              </a:solidFill>
            </a:endParaRPr>
          </a:p>
        </p:txBody>
      </p:sp>
      <p:sp>
        <p:nvSpPr>
          <p:cNvPr id="7" name="Footer Placeholder 5"/>
          <p:cNvSpPr>
            <a:spLocks noGrp="1"/>
          </p:cNvSpPr>
          <p:nvPr>
            <p:ph type="ftr" sz="quarter" idx="11"/>
          </p:nvPr>
        </p:nvSpPr>
        <p:spPr/>
        <p:txBody>
          <a:bodyPr/>
          <a:lstStyle>
            <a:lvl1pPr>
              <a:defRPr/>
            </a:lvl1pPr>
          </a:lstStyle>
          <a:p>
            <a:pPr>
              <a:defRPr/>
            </a:pPr>
            <a:endParaRPr lang="es-ES">
              <a:solidFill>
                <a:srgbClr val="303030">
                  <a:lumMod val="90000"/>
                  <a:lumOff val="10000"/>
                </a:srgbClr>
              </a:solidFill>
            </a:endParaRPr>
          </a:p>
        </p:txBody>
      </p:sp>
      <p:sp>
        <p:nvSpPr>
          <p:cNvPr id="8" name="Slide Number Placeholder 6"/>
          <p:cNvSpPr>
            <a:spLocks noGrp="1"/>
          </p:cNvSpPr>
          <p:nvPr>
            <p:ph type="sldNum" sz="quarter" idx="12"/>
          </p:nvPr>
        </p:nvSpPr>
        <p:spPr/>
        <p:txBody>
          <a:bodyPr/>
          <a:lstStyle>
            <a:lvl1pPr>
              <a:defRPr/>
            </a:lvl1pPr>
          </a:lstStyle>
          <a:p>
            <a:pPr>
              <a:defRPr/>
            </a:pPr>
            <a:fld id="{F2505F34-F66A-43FE-B976-51B8D3141AEE}" type="slidenum">
              <a:rPr lang="es-ES">
                <a:solidFill>
                  <a:prstClr val="black">
                    <a:lumMod val="85000"/>
                    <a:lumOff val="15000"/>
                  </a:prstClr>
                </a:solidFill>
              </a:rPr>
              <a:pPr>
                <a:defRPr/>
              </a:pPr>
              <a:t>‹Nº›</a:t>
            </a:fld>
            <a:endParaRPr lang="es-ES">
              <a:solidFill>
                <a:prstClr val="black">
                  <a:lumMod val="85000"/>
                  <a:lumOff val="15000"/>
                </a:prstClr>
              </a:solidFill>
            </a:endParaRPr>
          </a:p>
        </p:txBody>
      </p:sp>
    </p:spTree>
    <p:extLst>
      <p:ext uri="{BB962C8B-B14F-4D97-AF65-F5344CB8AC3E}">
        <p14:creationId xmlns="" xmlns:p14="http://schemas.microsoft.com/office/powerpoint/2010/main" val="136293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E784E8E-B01F-48B3-9805-993DAB464A11}" type="datetimeFigureOut">
              <a:rPr lang="es-ES" smtClean="0"/>
              <a:pPr/>
              <a:t>24/09/2014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F8743D-B0C7-4D9A-BE4B-8B4BFD78E11D}" type="slidenum">
              <a:rPr lang="es-ES" smtClean="0"/>
              <a:pPr/>
              <a:t>‹Nº›</a:t>
            </a:fld>
            <a:endParaRPr lang="es-ES"/>
          </a:p>
        </p:txBody>
      </p:sp>
    </p:spTree>
    <p:extLst>
      <p:ext uri="{BB962C8B-B14F-4D97-AF65-F5344CB8AC3E}">
        <p14:creationId xmlns="" xmlns:p14="http://schemas.microsoft.com/office/powerpoint/2010/main" val="5091089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ormAutofit/>
          </a:bodyPr>
          <a:lstStyle>
            <a:lvl1pPr algn="l">
              <a:defRPr sz="5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a:p>
        </p:txBody>
      </p:sp>
      <p:sp>
        <p:nvSpPr>
          <p:cNvPr id="4" name="Text Placeholder 3"/>
          <p:cNvSpPr>
            <a:spLocks noGrp="1"/>
          </p:cNvSpPr>
          <p:nvPr>
            <p:ph type="body" sz="half" idx="2"/>
          </p:nvPr>
        </p:nvSpPr>
        <p:spPr>
          <a:xfrm>
            <a:off x="850392" y="3505200"/>
            <a:ext cx="7391400" cy="804862"/>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48F379FC-3C88-44FC-8C1D-3CBC70DB0E56}" type="datetimeFigureOut">
              <a:rPr lang="es-ES">
                <a:solidFill>
                  <a:srgbClr val="303030">
                    <a:lumMod val="90000"/>
                    <a:lumOff val="10000"/>
                  </a:srgbClr>
                </a:solidFill>
              </a:rPr>
              <a:pPr>
                <a:defRPr/>
              </a:pPr>
              <a:t>24/09/2014</a:t>
            </a:fld>
            <a:endParaRPr lang="es-ES">
              <a:solidFill>
                <a:srgbClr val="303030">
                  <a:lumMod val="90000"/>
                  <a:lumOff val="1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s-ES">
              <a:solidFill>
                <a:srgbClr val="303030">
                  <a:lumMod val="90000"/>
                  <a:lumOff val="10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C5BDFE92-CA48-4E9E-82F9-D92CD1094110}" type="slidenum">
              <a:rPr lang="es-ES">
                <a:solidFill>
                  <a:prstClr val="black">
                    <a:lumMod val="85000"/>
                    <a:lumOff val="15000"/>
                  </a:prstClr>
                </a:solidFill>
              </a:rPr>
              <a:pPr>
                <a:defRPr/>
              </a:pPr>
              <a:t>‹Nº›</a:t>
            </a:fld>
            <a:endParaRPr lang="es-ES">
              <a:solidFill>
                <a:prstClr val="black">
                  <a:lumMod val="85000"/>
                  <a:lumOff val="15000"/>
                </a:prstClr>
              </a:solidFill>
            </a:endParaRPr>
          </a:p>
        </p:txBody>
      </p:sp>
    </p:spTree>
    <p:extLst>
      <p:ext uri="{BB962C8B-B14F-4D97-AF65-F5344CB8AC3E}">
        <p14:creationId xmlns="" xmlns:p14="http://schemas.microsoft.com/office/powerpoint/2010/main" val="403722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fld id="{1F1C90C1-C446-47E2-9FB1-AFF7409DDE8C}" type="datetimeFigureOut">
              <a:rPr lang="es-ES">
                <a:solidFill>
                  <a:srgbClr val="303030">
                    <a:lumMod val="90000"/>
                    <a:lumOff val="10000"/>
                  </a:srgbClr>
                </a:solidFill>
              </a:rPr>
              <a:pPr>
                <a:defRPr/>
              </a:pPr>
              <a:t>24/09/2014</a:t>
            </a:fld>
            <a:endParaRPr lang="es-ES">
              <a:solidFill>
                <a:srgbClr val="303030">
                  <a:lumMod val="90000"/>
                  <a:lumOff val="1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s-ES">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45C87E2E-8599-4D02-8A3F-D90DB5B3C28D}" type="slidenum">
              <a:rPr lang="es-ES">
                <a:solidFill>
                  <a:prstClr val="black">
                    <a:lumMod val="85000"/>
                    <a:lumOff val="15000"/>
                  </a:prstClr>
                </a:solidFill>
              </a:rPr>
              <a:pPr>
                <a:defRPr/>
              </a:pPr>
              <a:t>‹Nº›</a:t>
            </a:fld>
            <a:endParaRPr lang="es-ES">
              <a:solidFill>
                <a:prstClr val="black">
                  <a:lumMod val="85000"/>
                  <a:lumOff val="15000"/>
                </a:prstClr>
              </a:solidFill>
            </a:endParaRPr>
          </a:p>
        </p:txBody>
      </p:sp>
    </p:spTree>
    <p:extLst>
      <p:ext uri="{BB962C8B-B14F-4D97-AF65-F5344CB8AC3E}">
        <p14:creationId xmlns="" xmlns:p14="http://schemas.microsoft.com/office/powerpoint/2010/main" val="33415122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fld id="{6E1778A4-EC27-4078-927E-19FEDE05F58F}" type="datetimeFigureOut">
              <a:rPr lang="es-ES">
                <a:solidFill>
                  <a:srgbClr val="303030">
                    <a:lumMod val="90000"/>
                    <a:lumOff val="10000"/>
                  </a:srgbClr>
                </a:solidFill>
              </a:rPr>
              <a:pPr>
                <a:defRPr/>
              </a:pPr>
              <a:t>24/09/2014</a:t>
            </a:fld>
            <a:endParaRPr lang="es-ES">
              <a:solidFill>
                <a:srgbClr val="303030">
                  <a:lumMod val="90000"/>
                  <a:lumOff val="1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s-ES">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85BB7091-5125-42AE-9199-97DECDD4E1C8}" type="slidenum">
              <a:rPr lang="es-ES">
                <a:solidFill>
                  <a:prstClr val="black">
                    <a:lumMod val="85000"/>
                    <a:lumOff val="15000"/>
                  </a:prstClr>
                </a:solidFill>
              </a:rPr>
              <a:pPr>
                <a:defRPr/>
              </a:pPr>
              <a:t>‹Nº›</a:t>
            </a:fld>
            <a:endParaRPr lang="es-ES">
              <a:solidFill>
                <a:prstClr val="black">
                  <a:lumMod val="85000"/>
                  <a:lumOff val="15000"/>
                </a:prstClr>
              </a:solidFill>
            </a:endParaRPr>
          </a:p>
        </p:txBody>
      </p:sp>
    </p:spTree>
    <p:extLst>
      <p:ext uri="{BB962C8B-B14F-4D97-AF65-F5344CB8AC3E}">
        <p14:creationId xmlns="" xmlns:p14="http://schemas.microsoft.com/office/powerpoint/2010/main" val="2439709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E784E8E-B01F-48B3-9805-993DAB464A11}" type="datetimeFigureOut">
              <a:rPr lang="es-ES" smtClean="0"/>
              <a:pPr/>
              <a:t>24/09/2014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F8743D-B0C7-4D9A-BE4B-8B4BFD78E11D}" type="slidenum">
              <a:rPr lang="es-ES" smtClean="0"/>
              <a:pPr/>
              <a:t>‹Nº›</a:t>
            </a:fld>
            <a:endParaRPr lang="es-ES"/>
          </a:p>
        </p:txBody>
      </p:sp>
    </p:spTree>
    <p:extLst>
      <p:ext uri="{BB962C8B-B14F-4D97-AF65-F5344CB8AC3E}">
        <p14:creationId xmlns="" xmlns:p14="http://schemas.microsoft.com/office/powerpoint/2010/main" val="3166376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E784E8E-B01F-48B3-9805-993DAB464A11}" type="datetimeFigureOut">
              <a:rPr lang="es-ES" smtClean="0"/>
              <a:pPr/>
              <a:t>24/09/2014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7F8743D-B0C7-4D9A-BE4B-8B4BFD78E11D}" type="slidenum">
              <a:rPr lang="es-ES" smtClean="0"/>
              <a:pPr/>
              <a:t>‹Nº›</a:t>
            </a:fld>
            <a:endParaRPr lang="es-ES"/>
          </a:p>
        </p:txBody>
      </p:sp>
    </p:spTree>
    <p:extLst>
      <p:ext uri="{BB962C8B-B14F-4D97-AF65-F5344CB8AC3E}">
        <p14:creationId xmlns="" xmlns:p14="http://schemas.microsoft.com/office/powerpoint/2010/main" val="1131594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E784E8E-B01F-48B3-9805-993DAB464A11}" type="datetimeFigureOut">
              <a:rPr lang="es-ES" smtClean="0"/>
              <a:pPr/>
              <a:t>24/09/2014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7F8743D-B0C7-4D9A-BE4B-8B4BFD78E11D}" type="slidenum">
              <a:rPr lang="es-ES" smtClean="0"/>
              <a:pPr/>
              <a:t>‹Nº›</a:t>
            </a:fld>
            <a:endParaRPr lang="es-ES"/>
          </a:p>
        </p:txBody>
      </p:sp>
    </p:spTree>
    <p:extLst>
      <p:ext uri="{BB962C8B-B14F-4D97-AF65-F5344CB8AC3E}">
        <p14:creationId xmlns="" xmlns:p14="http://schemas.microsoft.com/office/powerpoint/2010/main" val="395989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E784E8E-B01F-48B3-9805-993DAB464A11}" type="datetimeFigureOut">
              <a:rPr lang="es-ES" smtClean="0"/>
              <a:pPr/>
              <a:t>24/09/2014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7F8743D-B0C7-4D9A-BE4B-8B4BFD78E11D}" type="slidenum">
              <a:rPr lang="es-ES" smtClean="0"/>
              <a:pPr/>
              <a:t>‹Nº›</a:t>
            </a:fld>
            <a:endParaRPr lang="es-ES"/>
          </a:p>
        </p:txBody>
      </p:sp>
    </p:spTree>
    <p:extLst>
      <p:ext uri="{BB962C8B-B14F-4D97-AF65-F5344CB8AC3E}">
        <p14:creationId xmlns="" xmlns:p14="http://schemas.microsoft.com/office/powerpoint/2010/main" val="3274841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784E8E-B01F-48B3-9805-993DAB464A11}" type="datetimeFigureOut">
              <a:rPr lang="es-ES" smtClean="0"/>
              <a:pPr/>
              <a:t>24/09/2014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7F8743D-B0C7-4D9A-BE4B-8B4BFD78E11D}" type="slidenum">
              <a:rPr lang="es-ES" smtClean="0"/>
              <a:pPr/>
              <a:t>‹Nº›</a:t>
            </a:fld>
            <a:endParaRPr lang="es-ES"/>
          </a:p>
        </p:txBody>
      </p:sp>
    </p:spTree>
    <p:extLst>
      <p:ext uri="{BB962C8B-B14F-4D97-AF65-F5344CB8AC3E}">
        <p14:creationId xmlns="" xmlns:p14="http://schemas.microsoft.com/office/powerpoint/2010/main" val="202632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E784E8E-B01F-48B3-9805-993DAB464A11}" type="datetimeFigureOut">
              <a:rPr lang="es-ES" smtClean="0"/>
              <a:pPr/>
              <a:t>24/09/2014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7F8743D-B0C7-4D9A-BE4B-8B4BFD78E11D}" type="slidenum">
              <a:rPr lang="es-ES" smtClean="0"/>
              <a:pPr/>
              <a:t>‹Nº›</a:t>
            </a:fld>
            <a:endParaRPr lang="es-ES"/>
          </a:p>
        </p:txBody>
      </p:sp>
    </p:spTree>
    <p:extLst>
      <p:ext uri="{BB962C8B-B14F-4D97-AF65-F5344CB8AC3E}">
        <p14:creationId xmlns="" xmlns:p14="http://schemas.microsoft.com/office/powerpoint/2010/main" val="294229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E784E8E-B01F-48B3-9805-993DAB464A11}" type="datetimeFigureOut">
              <a:rPr lang="es-ES" smtClean="0"/>
              <a:pPr/>
              <a:t>24/09/2014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7F8743D-B0C7-4D9A-BE4B-8B4BFD78E11D}" type="slidenum">
              <a:rPr lang="es-ES" smtClean="0"/>
              <a:pPr/>
              <a:t>‹Nº›</a:t>
            </a:fld>
            <a:endParaRPr lang="es-ES"/>
          </a:p>
        </p:txBody>
      </p:sp>
    </p:spTree>
    <p:extLst>
      <p:ext uri="{BB962C8B-B14F-4D97-AF65-F5344CB8AC3E}">
        <p14:creationId xmlns="" xmlns:p14="http://schemas.microsoft.com/office/powerpoint/2010/main" val="3231877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84E8E-B01F-48B3-9805-993DAB464A11}" type="datetimeFigureOut">
              <a:rPr lang="es-ES" smtClean="0"/>
              <a:pPr/>
              <a:t>24/09/2014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8743D-B0C7-4D9A-BE4B-8B4BFD78E11D}" type="slidenum">
              <a:rPr lang="es-ES" smtClean="0"/>
              <a:pPr/>
              <a:t>‹Nº›</a:t>
            </a:fld>
            <a:endParaRPr lang="es-ES"/>
          </a:p>
        </p:txBody>
      </p:sp>
    </p:spTree>
    <p:extLst>
      <p:ext uri="{BB962C8B-B14F-4D97-AF65-F5344CB8AC3E}">
        <p14:creationId xmlns="" xmlns:p14="http://schemas.microsoft.com/office/powerpoint/2010/main" val="3872229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4572000"/>
            <a:ext cx="6781800" cy="1600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27" name="Text Placeholder 2"/>
          <p:cNvSpPr>
            <a:spLocks noGrp="1"/>
          </p:cNvSpPr>
          <p:nvPr>
            <p:ph type="body" idx="1"/>
          </p:nvPr>
        </p:nvSpPr>
        <p:spPr bwMode="auto">
          <a:xfrm>
            <a:off x="762000" y="685800"/>
            <a:ext cx="7543800" cy="3886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Date Placeholder 3"/>
          <p:cNvSpPr>
            <a:spLocks noGrp="1"/>
          </p:cNvSpPr>
          <p:nvPr>
            <p:ph type="dt" sz="half" idx="2"/>
          </p:nvPr>
        </p:nvSpPr>
        <p:spPr>
          <a:xfrm>
            <a:off x="6248400" y="6208713"/>
            <a:ext cx="2133600" cy="365125"/>
          </a:xfrm>
          <a:prstGeom prst="rect">
            <a:avLst/>
          </a:prstGeom>
        </p:spPr>
        <p:txBody>
          <a:bodyPr vert="horz" lIns="91440" tIns="45720" rIns="91440" bIns="45720" rtlCol="0" anchor="ctr"/>
          <a:lstStyle>
            <a:lvl1pPr algn="r">
              <a:defRPr sz="1200" b="1" smtClean="0">
                <a:solidFill>
                  <a:schemeClr val="tx2">
                    <a:lumMod val="90000"/>
                    <a:lumOff val="10000"/>
                  </a:schemeClr>
                </a:solidFill>
                <a:latin typeface="+mn-lt"/>
              </a:defRPr>
            </a:lvl1pPr>
          </a:lstStyle>
          <a:p>
            <a:pPr fontAlgn="base">
              <a:spcBef>
                <a:spcPct val="0"/>
              </a:spcBef>
              <a:spcAft>
                <a:spcPct val="0"/>
              </a:spcAft>
              <a:defRPr/>
            </a:pPr>
            <a:fld id="{1B38597E-05B0-4AF1-9C6C-33AB8D9079A7}" type="datetimeFigureOut">
              <a:rPr lang="es-ES">
                <a:solidFill>
                  <a:srgbClr val="303030">
                    <a:lumMod val="90000"/>
                    <a:lumOff val="10000"/>
                  </a:srgbClr>
                </a:solidFill>
              </a:rPr>
              <a:pPr fontAlgn="base">
                <a:spcBef>
                  <a:spcPct val="0"/>
                </a:spcBef>
                <a:spcAft>
                  <a:spcPct val="0"/>
                </a:spcAft>
                <a:defRPr/>
              </a:pPr>
              <a:t>24/09/2014</a:t>
            </a:fld>
            <a:endParaRPr lang="es-ES">
              <a:solidFill>
                <a:srgbClr val="303030">
                  <a:lumMod val="90000"/>
                  <a:lumOff val="10000"/>
                </a:srgbClr>
              </a:solidFill>
            </a:endParaRPr>
          </a:p>
        </p:txBody>
      </p:sp>
      <p:sp>
        <p:nvSpPr>
          <p:cNvPr id="5" name="Footer Placeholder 4"/>
          <p:cNvSpPr>
            <a:spLocks noGrp="1"/>
          </p:cNvSpPr>
          <p:nvPr>
            <p:ph type="ftr" sz="quarter" idx="3"/>
          </p:nvPr>
        </p:nvSpPr>
        <p:spPr>
          <a:xfrm>
            <a:off x="762000" y="6208713"/>
            <a:ext cx="4873625"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pPr fontAlgn="base">
              <a:spcBef>
                <a:spcPct val="0"/>
              </a:spcBef>
              <a:spcAft>
                <a:spcPct val="0"/>
              </a:spcAft>
              <a:defRPr/>
            </a:pPr>
            <a:endParaRPr lang="es-ES">
              <a:solidFill>
                <a:srgbClr val="303030">
                  <a:lumMod val="90000"/>
                  <a:lumOff val="10000"/>
                </a:srgbClr>
              </a:solidFill>
              <a:latin typeface="Arial" charset="0"/>
            </a:endParaRPr>
          </a:p>
        </p:txBody>
      </p:sp>
      <p:sp>
        <p:nvSpPr>
          <p:cNvPr id="6" name="Slide Number Placeholder 5"/>
          <p:cNvSpPr>
            <a:spLocks noGrp="1"/>
          </p:cNvSpPr>
          <p:nvPr>
            <p:ph type="sldNum" sz="quarter" idx="4"/>
          </p:nvPr>
        </p:nvSpPr>
        <p:spPr>
          <a:xfrm>
            <a:off x="7620000" y="5688013"/>
            <a:ext cx="762000" cy="365125"/>
          </a:xfrm>
          <a:prstGeom prst="rect">
            <a:avLst/>
          </a:prstGeom>
        </p:spPr>
        <p:txBody>
          <a:bodyPr vert="horz" lIns="91440" tIns="45720" rIns="91440" bIns="45720" rtlCol="0" anchor="ctr"/>
          <a:lstStyle>
            <a:lvl1pPr algn="r">
              <a:defRPr sz="2400" smtClean="0">
                <a:solidFill>
                  <a:schemeClr val="tx1">
                    <a:lumMod val="85000"/>
                    <a:lumOff val="15000"/>
                  </a:schemeClr>
                </a:solidFill>
                <a:latin typeface="+mj-lt"/>
              </a:defRPr>
            </a:lvl1pPr>
          </a:lstStyle>
          <a:p>
            <a:pPr fontAlgn="base">
              <a:spcBef>
                <a:spcPct val="0"/>
              </a:spcBef>
              <a:spcAft>
                <a:spcPct val="0"/>
              </a:spcAft>
              <a:defRPr/>
            </a:pPr>
            <a:fld id="{7A8481C5-1DFC-471A-BCA3-67824D3E7BB8}" type="slidenum">
              <a:rPr lang="es-ES">
                <a:solidFill>
                  <a:prstClr val="black">
                    <a:lumMod val="85000"/>
                    <a:lumOff val="15000"/>
                  </a:prstClr>
                </a:solidFill>
              </a:rPr>
              <a:pPr fontAlgn="base">
                <a:spcBef>
                  <a:spcPct val="0"/>
                </a:spcBef>
                <a:spcAft>
                  <a:spcPct val="0"/>
                </a:spcAft>
                <a:defRPr/>
              </a:pPr>
              <a:t>‹Nº›</a:t>
            </a:fld>
            <a:endParaRPr lang="es-ES">
              <a:solidFill>
                <a:prstClr val="black">
                  <a:lumMod val="85000"/>
                  <a:lumOff val="15000"/>
                </a:prstClr>
              </a:solidFill>
            </a:endParaRPr>
          </a:p>
        </p:txBody>
      </p:sp>
      <p:sp>
        <p:nvSpPr>
          <p:cNvPr id="8" name="Rectangle 7"/>
          <p:cNvSpPr/>
          <p:nvPr/>
        </p:nvSpPr>
        <p:spPr>
          <a:xfrm>
            <a:off x="777875"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Rectangle 8"/>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Tree>
    <p:extLst>
      <p:ext uri="{BB962C8B-B14F-4D97-AF65-F5344CB8AC3E}">
        <p14:creationId xmlns="" xmlns:p14="http://schemas.microsoft.com/office/powerpoint/2010/main" val="1708440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5400" kern="1200">
          <a:solidFill>
            <a:srgbClr val="262626"/>
          </a:solidFill>
          <a:latin typeface="+mj-lt"/>
          <a:ea typeface="+mj-ea"/>
          <a:cs typeface="+mj-cs"/>
        </a:defRPr>
      </a:lvl1pPr>
      <a:lvl2pPr algn="l" rtl="0" fontAlgn="base">
        <a:spcBef>
          <a:spcPct val="0"/>
        </a:spcBef>
        <a:spcAft>
          <a:spcPct val="0"/>
        </a:spcAft>
        <a:defRPr sz="5400">
          <a:solidFill>
            <a:srgbClr val="262626"/>
          </a:solidFill>
          <a:latin typeface="Impact" pitchFamily="34" charset="0"/>
        </a:defRPr>
      </a:lvl2pPr>
      <a:lvl3pPr algn="l" rtl="0" fontAlgn="base">
        <a:spcBef>
          <a:spcPct val="0"/>
        </a:spcBef>
        <a:spcAft>
          <a:spcPct val="0"/>
        </a:spcAft>
        <a:defRPr sz="5400">
          <a:solidFill>
            <a:srgbClr val="262626"/>
          </a:solidFill>
          <a:latin typeface="Impact" pitchFamily="34" charset="0"/>
        </a:defRPr>
      </a:lvl3pPr>
      <a:lvl4pPr algn="l" rtl="0" fontAlgn="base">
        <a:spcBef>
          <a:spcPct val="0"/>
        </a:spcBef>
        <a:spcAft>
          <a:spcPct val="0"/>
        </a:spcAft>
        <a:defRPr sz="5400">
          <a:solidFill>
            <a:srgbClr val="262626"/>
          </a:solidFill>
          <a:latin typeface="Impact" pitchFamily="34" charset="0"/>
        </a:defRPr>
      </a:lvl4pPr>
      <a:lvl5pPr algn="l" rtl="0" fontAlgn="base">
        <a:spcBef>
          <a:spcPct val="0"/>
        </a:spcBef>
        <a:spcAft>
          <a:spcPct val="0"/>
        </a:spcAft>
        <a:defRPr sz="5400">
          <a:solidFill>
            <a:srgbClr val="262626"/>
          </a:solidFill>
          <a:latin typeface="Impac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593725" indent="-273050" algn="l" rtl="0" fontAlgn="base">
        <a:spcBef>
          <a:spcPct val="20000"/>
        </a:spcBef>
        <a:spcAft>
          <a:spcPct val="0"/>
        </a:spcAft>
        <a:buClr>
          <a:schemeClr val="accent1"/>
        </a:buClr>
        <a:buFont typeface="Arial" charset="0"/>
        <a:buChar char="•"/>
        <a:defRPr sz="2200" kern="1200">
          <a:solidFill>
            <a:schemeClr val="tx2"/>
          </a:solidFill>
          <a:latin typeface="+mn-lt"/>
          <a:ea typeface="+mn-ea"/>
          <a:cs typeface="+mn-cs"/>
        </a:defRPr>
      </a:lvl2pPr>
      <a:lvl3pPr marL="868363" indent="-228600" algn="l" rtl="0" fontAlgn="base">
        <a:spcBef>
          <a:spcPct val="20000"/>
        </a:spcBef>
        <a:spcAft>
          <a:spcPct val="0"/>
        </a:spcAft>
        <a:buClr>
          <a:schemeClr val="accent1"/>
        </a:buClr>
        <a:buFont typeface="Arial" charset="0"/>
        <a:buChar char="•"/>
        <a:defRPr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Font typeface="Arial" charset="0"/>
        <a:buChar char="•"/>
        <a:defRPr kern="1200">
          <a:solidFill>
            <a:schemeClr val="tx2"/>
          </a:solidFill>
          <a:latin typeface="+mn-lt"/>
          <a:ea typeface="+mn-ea"/>
          <a:cs typeface="+mn-cs"/>
        </a:defRPr>
      </a:lvl4pPr>
      <a:lvl5pPr marL="1371600" indent="-228600" algn="l" rtl="0" fontAlgn="base">
        <a:spcBef>
          <a:spcPct val="20000"/>
        </a:spcBef>
        <a:spcAft>
          <a:spcPct val="0"/>
        </a:spcAft>
        <a:buClr>
          <a:schemeClr val="accent1"/>
        </a:buClr>
        <a:buFont typeface="Arial" charset="0"/>
        <a:buChar char="•"/>
        <a:defRPr kern="120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cu/imgres?imgurl=http://edudesarrollo.com/sites/default/files/imagecache/image_detail_recurso/104714482.jpg&amp;imgrefurl=http://edudesarrollo.com/capacitacion/educacion-continua/sociedad/1473&amp;usg=__fWsBZEndJmOWCkJFSFbnVf5hlkU=&amp;h=200&amp;w=320&amp;sz=49&amp;hl=es&amp;start=6&amp;zoom=1&amp;tbnid=XHrZK2wf69oDlM:&amp;tbnh=74&amp;tbnw=118&amp;ei=UIrKTsyUDKLi0QHQ96XvDw&amp;prev=/search?q=empoderamiento+comunitario+y+salud&amp;hl=es&amp;sa=X&amp;gbv=2&amp;tbas=0&amp;tbm=isch&amp;itbs=1" TargetMode="Externa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hyperlink" Target="http://www.sld.cu/galerias/pdf/uvs/.../promprev.pdf" TargetMode="Externa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18.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hyperlink" Target="http://images.search.yahoo.com/search/%20http:/images.search.yahoo.com/search/images/view?back=http://images.search.yahoo.com/search/images?p=notas+musicales&amp;ei=UTF-8&amp;x=wrt&amp;w=65&amp;h=146&amp;imgurl=www.retroklang.com/img/2004/20040028.jpg&amp;"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 Id="rId5" Type="http://schemas.openxmlformats.org/officeDocument/2006/relationships/image" Target="../media/image7.gif"/><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714356"/>
            <a:ext cx="7772400" cy="1470025"/>
          </a:xfrm>
        </p:spPr>
        <p:txBody>
          <a:bodyPr>
            <a:noAutofit/>
          </a:bodyPr>
          <a:lstStyle/>
          <a:p>
            <a:r>
              <a:rPr lang="es-ES_tradnl" sz="3600" b="1" dirty="0" smtClean="0">
                <a:solidFill>
                  <a:schemeClr val="accent2">
                    <a:lumMod val="75000"/>
                  </a:schemeClr>
                </a:solidFill>
              </a:rPr>
              <a:t>Metodología de la</a:t>
            </a:r>
            <a:br>
              <a:rPr lang="es-ES_tradnl" sz="3600" b="1" dirty="0" smtClean="0">
                <a:solidFill>
                  <a:schemeClr val="accent2">
                    <a:lumMod val="75000"/>
                  </a:schemeClr>
                </a:solidFill>
              </a:rPr>
            </a:br>
            <a:r>
              <a:rPr lang="es-ES_tradnl" sz="3600" b="1" dirty="0" smtClean="0">
                <a:solidFill>
                  <a:schemeClr val="accent2">
                    <a:lumMod val="75000"/>
                  </a:schemeClr>
                </a:solidFill>
              </a:rPr>
              <a:t> EDUCACIÓN POPULAR </a:t>
            </a:r>
            <a:br>
              <a:rPr lang="es-ES_tradnl" sz="3600" b="1" dirty="0" smtClean="0">
                <a:solidFill>
                  <a:schemeClr val="accent2">
                    <a:lumMod val="75000"/>
                  </a:schemeClr>
                </a:solidFill>
              </a:rPr>
            </a:br>
            <a:r>
              <a:rPr lang="es-ES_tradnl" sz="3600" b="1" dirty="0" smtClean="0">
                <a:solidFill>
                  <a:schemeClr val="accent2">
                    <a:lumMod val="75000"/>
                  </a:schemeClr>
                </a:solidFill>
              </a:rPr>
              <a:t>en la </a:t>
            </a:r>
            <a:br>
              <a:rPr lang="es-ES_tradnl" sz="3600" b="1" dirty="0" smtClean="0">
                <a:solidFill>
                  <a:schemeClr val="accent2">
                    <a:lumMod val="75000"/>
                  </a:schemeClr>
                </a:solidFill>
              </a:rPr>
            </a:br>
            <a:r>
              <a:rPr lang="es-ES_tradnl" sz="3600" b="1" dirty="0" smtClean="0">
                <a:solidFill>
                  <a:schemeClr val="accent2">
                    <a:lumMod val="75000"/>
                  </a:schemeClr>
                </a:solidFill>
              </a:rPr>
              <a:t>Atención Primaria de Salud</a:t>
            </a:r>
            <a:br>
              <a:rPr lang="es-ES_tradnl" sz="3600" b="1" dirty="0" smtClean="0">
                <a:solidFill>
                  <a:schemeClr val="accent2">
                    <a:lumMod val="75000"/>
                  </a:schemeClr>
                </a:solidFill>
              </a:rPr>
            </a:br>
            <a:endParaRPr lang="es-ES" sz="3600" b="1" dirty="0">
              <a:solidFill>
                <a:schemeClr val="accent2">
                  <a:lumMod val="75000"/>
                </a:schemeClr>
              </a:solidFill>
            </a:endParaRPr>
          </a:p>
        </p:txBody>
      </p:sp>
      <p:sp>
        <p:nvSpPr>
          <p:cNvPr id="3" name="2 Subtítulo"/>
          <p:cNvSpPr>
            <a:spLocks noGrp="1"/>
          </p:cNvSpPr>
          <p:nvPr>
            <p:ph type="subTitle" idx="1"/>
          </p:nvPr>
        </p:nvSpPr>
        <p:spPr>
          <a:xfrm>
            <a:off x="1115616" y="4941168"/>
            <a:ext cx="6713912" cy="1740630"/>
          </a:xfrm>
        </p:spPr>
        <p:txBody>
          <a:bodyPr>
            <a:normAutofit lnSpcReduction="10000"/>
          </a:bodyPr>
          <a:lstStyle/>
          <a:p>
            <a:r>
              <a:rPr lang="es-ES_tradnl" b="1" dirty="0" smtClean="0">
                <a:solidFill>
                  <a:srgbClr val="FFCC00"/>
                </a:solidFill>
                <a:effectLst>
                  <a:outerShdw blurRad="38100" dist="38100" dir="2700000" algn="tl">
                    <a:srgbClr val="000000"/>
                  </a:outerShdw>
                </a:effectLst>
                <a:latin typeface="Tahoma" pitchFamily="34" charset="0"/>
              </a:rPr>
              <a:t>Curso .Educación para la Salud</a:t>
            </a:r>
          </a:p>
          <a:p>
            <a:r>
              <a:rPr lang="es-ES_tradnl" i="1" dirty="0" smtClean="0">
                <a:solidFill>
                  <a:schemeClr val="accent2">
                    <a:lumMod val="75000"/>
                  </a:schemeClr>
                </a:solidFill>
                <a:effectLst>
                  <a:outerShdw blurRad="38100" dist="38100" dir="2700000" algn="tl">
                    <a:srgbClr val="000000"/>
                  </a:outerShdw>
                </a:effectLst>
              </a:rPr>
              <a:t>Dra. </a:t>
            </a:r>
            <a:r>
              <a:rPr lang="es-ES_tradnl" i="1" dirty="0" err="1" smtClean="0">
                <a:solidFill>
                  <a:schemeClr val="accent2">
                    <a:lumMod val="75000"/>
                  </a:schemeClr>
                </a:solidFill>
                <a:effectLst>
                  <a:outerShdw blurRad="38100" dist="38100" dir="2700000" algn="tl">
                    <a:srgbClr val="000000"/>
                  </a:outerShdw>
                </a:effectLst>
              </a:rPr>
              <a:t>Maria</a:t>
            </a:r>
            <a:r>
              <a:rPr lang="es-ES_tradnl" i="1" dirty="0" smtClean="0">
                <a:solidFill>
                  <a:schemeClr val="accent2">
                    <a:lumMod val="75000"/>
                  </a:schemeClr>
                </a:solidFill>
                <a:effectLst>
                  <a:outerShdw blurRad="38100" dist="38100" dir="2700000" algn="tl">
                    <a:srgbClr val="000000"/>
                  </a:outerShdw>
                </a:effectLst>
              </a:rPr>
              <a:t> Rosa Sala Adam. </a:t>
            </a:r>
            <a:r>
              <a:rPr lang="es-ES_tradnl" i="1" dirty="0" err="1" smtClean="0">
                <a:solidFill>
                  <a:schemeClr val="accent2">
                    <a:lumMod val="75000"/>
                  </a:schemeClr>
                </a:solidFill>
                <a:effectLst>
                  <a:outerShdw blurRad="38100" dist="38100" dir="2700000" algn="tl">
                    <a:srgbClr val="000000"/>
                  </a:outerShdw>
                </a:effectLst>
              </a:rPr>
              <a:t>M.Sc.</a:t>
            </a:r>
            <a:endParaRPr lang="es-ES_tradnl" i="1" dirty="0" smtClean="0">
              <a:solidFill>
                <a:schemeClr val="accent2">
                  <a:lumMod val="75000"/>
                </a:schemeClr>
              </a:solidFill>
              <a:effectLst>
                <a:outerShdw blurRad="38100" dist="38100" dir="2700000" algn="tl">
                  <a:srgbClr val="000000"/>
                </a:outerShdw>
              </a:effectLst>
            </a:endParaRPr>
          </a:p>
          <a:p>
            <a:r>
              <a:rPr lang="es-ES_tradnl" i="1" dirty="0" smtClean="0">
                <a:solidFill>
                  <a:schemeClr val="accent2">
                    <a:lumMod val="75000"/>
                  </a:schemeClr>
                </a:solidFill>
                <a:effectLst>
                  <a:outerShdw blurRad="38100" dist="38100" dir="2700000" algn="tl">
                    <a:srgbClr val="000000"/>
                  </a:outerShdw>
                </a:effectLst>
              </a:rPr>
              <a:t>mayisala@infomed.sld.cu</a:t>
            </a:r>
            <a:endParaRPr lang="es-ES" dirty="0">
              <a:solidFill>
                <a:schemeClr val="accent2">
                  <a:lumMod val="75000"/>
                </a:schemeClr>
              </a:solidFill>
            </a:endParaRPr>
          </a:p>
        </p:txBody>
      </p:sp>
      <p:pic>
        <p:nvPicPr>
          <p:cNvPr id="7" name="Picture 19" descr="ANd9GcQKES0lO_yNrfwDEfYGIJdhl_WTZSTj2V5ewGldyPZkLSrqQYQ3IRqpCQ">
            <a:hlinkClick r:id="rId2"/>
          </p:cNvPr>
          <p:cNvPicPr>
            <a:picLocks noChangeAspect="1" noChangeArrowheads="1"/>
          </p:cNvPicPr>
          <p:nvPr/>
        </p:nvPicPr>
        <p:blipFill>
          <a:blip r:embed="rId3"/>
          <a:srcRect/>
          <a:stretch>
            <a:fillRect/>
          </a:stretch>
        </p:blipFill>
        <p:spPr bwMode="auto">
          <a:xfrm>
            <a:off x="3428992" y="2643182"/>
            <a:ext cx="2663825" cy="1994969"/>
          </a:xfrm>
          <a:prstGeom prst="rect">
            <a:avLst/>
          </a:prstGeom>
          <a:noFill/>
          <a:ln w="9525">
            <a:noFill/>
            <a:miter lim="800000"/>
            <a:headEnd/>
            <a:tailEnd/>
          </a:ln>
        </p:spPr>
      </p:pic>
      <p:pic>
        <p:nvPicPr>
          <p:cNvPr id="9" name="Imagen 1" descr="LogoENSAPTrans"/>
          <p:cNvPicPr>
            <a:picLocks noChangeAspect="1" noChangeArrowheads="1"/>
          </p:cNvPicPr>
          <p:nvPr/>
        </p:nvPicPr>
        <p:blipFill>
          <a:blip r:embed="rId4"/>
          <a:srcRect/>
          <a:stretch>
            <a:fillRect/>
          </a:stretch>
        </p:blipFill>
        <p:spPr bwMode="auto">
          <a:xfrm>
            <a:off x="4214810" y="3643314"/>
            <a:ext cx="914400" cy="968375"/>
          </a:xfrm>
          <a:prstGeom prst="rect">
            <a:avLst/>
          </a:prstGeom>
          <a:noFill/>
          <a:ln w="9525">
            <a:noFill/>
            <a:miter lim="800000"/>
            <a:headEnd/>
            <a:tailEnd/>
          </a:ln>
        </p:spPr>
      </p:pic>
      <p:pic>
        <p:nvPicPr>
          <p:cNvPr id="6" name="Picture 5"/>
          <p:cNvPicPr>
            <a:picLocks noChangeAspect="1" noChangeArrowheads="1"/>
          </p:cNvPicPr>
          <p:nvPr/>
        </p:nvPicPr>
        <p:blipFill>
          <a:blip r:embed="rId5"/>
          <a:srcRect/>
          <a:stretch>
            <a:fillRect/>
          </a:stretch>
        </p:blipFill>
        <p:spPr bwMode="auto">
          <a:xfrm>
            <a:off x="7215206" y="285728"/>
            <a:ext cx="1552575" cy="1720850"/>
          </a:xfrm>
          <a:prstGeom prst="rect">
            <a:avLst/>
          </a:prstGeom>
          <a:noFill/>
          <a:ln w="9525">
            <a:noFill/>
            <a:miter lim="800000"/>
            <a:headEnd/>
            <a:tailEnd/>
          </a:ln>
          <a:effectLst/>
        </p:spPr>
      </p:pic>
    </p:spTree>
    <p:extLst>
      <p:ext uri="{BB962C8B-B14F-4D97-AF65-F5344CB8AC3E}">
        <p14:creationId xmlns="" xmlns:p14="http://schemas.microsoft.com/office/powerpoint/2010/main" val="276852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14414" y="571480"/>
            <a:ext cx="6429420" cy="1107996"/>
          </a:xfrm>
          <a:prstGeom prst="rect">
            <a:avLst/>
          </a:prstGeom>
        </p:spPr>
        <p:txBody>
          <a:bodyPr wrap="square">
            <a:spAutoFit/>
          </a:bodyPr>
          <a:lstStyle/>
          <a:p>
            <a:r>
              <a:rPr lang="es-ES_tradnl" sz="2400" dirty="0" smtClean="0"/>
              <a:t>LA E.P. ...VA ESTABLECIENDO UNA CORRELACIÓN PERMANENTE ENTRE LO...</a:t>
            </a:r>
            <a:r>
              <a:rPr lang="es-ES_tradnl" dirty="0" smtClean="0"/>
              <a:t/>
            </a:r>
            <a:br>
              <a:rPr lang="es-ES_tradnl" dirty="0" smtClean="0"/>
            </a:br>
            <a:endParaRPr lang="es-ES_tradnl" dirty="0"/>
          </a:p>
        </p:txBody>
      </p:sp>
      <p:sp>
        <p:nvSpPr>
          <p:cNvPr id="4" name="Rectangle 3"/>
          <p:cNvSpPr txBox="1">
            <a:spLocks noChangeArrowheads="1"/>
          </p:cNvSpPr>
          <p:nvPr/>
        </p:nvSpPr>
        <p:spPr>
          <a:xfrm>
            <a:off x="928662" y="1928802"/>
            <a:ext cx="7315226" cy="4167198"/>
          </a:xfrm>
          <a:prstGeom prst="rect">
            <a:avLst/>
          </a:prstGeom>
        </p:spPr>
        <p:txBody>
          <a:bodyPr/>
          <a:lstStyle/>
          <a:p>
            <a:pPr marL="273050" marR="0" lvl="0" indent="-273050" algn="l" defTabSz="914400" rtl="0" eaLnBrk="1" fontAlgn="base" latinLnBrk="0" hangingPunct="1">
              <a:lnSpc>
                <a:spcPct val="100000"/>
              </a:lnSpc>
              <a:spcBef>
                <a:spcPct val="20000"/>
              </a:spcBef>
              <a:spcAft>
                <a:spcPct val="0"/>
              </a:spcAft>
              <a:buClr>
                <a:schemeClr val="accent1"/>
              </a:buClr>
              <a:buSzTx/>
              <a:buFontTx/>
              <a:buNone/>
              <a:tabLst/>
              <a:defRPr/>
            </a:pPr>
            <a:r>
              <a:rPr kumimoji="0" lang="pt-BR" sz="2400" b="0" i="0" u="none" strike="noStrike" kern="1200" cap="none" spc="0" normalizeH="0" baseline="0" noProof="0" dirty="0" smtClean="0">
                <a:ln>
                  <a:noFill/>
                </a:ln>
                <a:solidFill>
                  <a:schemeClr val="tx2"/>
                </a:solidFill>
                <a:effectLst/>
                <a:uLnTx/>
                <a:uFillTx/>
                <a:latin typeface="+mn-lt"/>
                <a:ea typeface="+mn-ea"/>
                <a:cs typeface="+mn-cs"/>
              </a:rPr>
              <a:t>MICRO        			               MACRO</a:t>
            </a:r>
          </a:p>
          <a:p>
            <a:pPr marL="273050" marR="0" lvl="0" indent="-273050" algn="l" defTabSz="914400" rtl="0" eaLnBrk="1" fontAlgn="base" latinLnBrk="0" hangingPunct="1">
              <a:lnSpc>
                <a:spcPct val="100000"/>
              </a:lnSpc>
              <a:spcBef>
                <a:spcPct val="20000"/>
              </a:spcBef>
              <a:spcAft>
                <a:spcPct val="0"/>
              </a:spcAft>
              <a:buClr>
                <a:schemeClr val="accent1"/>
              </a:buClr>
              <a:buSzTx/>
              <a:buFontTx/>
              <a:buNone/>
              <a:tabLst/>
              <a:defRPr/>
            </a:pPr>
            <a:r>
              <a:rPr kumimoji="0" lang="pt-BR" sz="2400" b="0" i="0" u="none" strike="noStrike" kern="1200" cap="none" spc="0" normalizeH="0" baseline="0" noProof="0" dirty="0" smtClean="0">
                <a:ln>
                  <a:noFill/>
                </a:ln>
                <a:solidFill>
                  <a:schemeClr val="tx2"/>
                </a:solidFill>
                <a:effectLst/>
                <a:uLnTx/>
                <a:uFillTx/>
                <a:latin typeface="+mn-lt"/>
                <a:ea typeface="+mn-ea"/>
                <a:cs typeface="+mn-cs"/>
              </a:rPr>
              <a:t>PERSONAL			               SOCIAL</a:t>
            </a:r>
          </a:p>
          <a:p>
            <a:pPr marL="273050" marR="0" lvl="0" indent="-273050" algn="l" defTabSz="914400" rtl="0" eaLnBrk="1" fontAlgn="base" latinLnBrk="0" hangingPunct="1">
              <a:lnSpc>
                <a:spcPct val="100000"/>
              </a:lnSpc>
              <a:spcBef>
                <a:spcPct val="20000"/>
              </a:spcBef>
              <a:spcAft>
                <a:spcPct val="0"/>
              </a:spcAft>
              <a:buClr>
                <a:schemeClr val="accent1"/>
              </a:buClr>
              <a:buSzTx/>
              <a:buFontTx/>
              <a:buNone/>
              <a:tabLst/>
              <a:defRPr/>
            </a:pPr>
            <a:r>
              <a:rPr kumimoji="0" lang="pt-BR" sz="2400" b="0" i="0" u="none" strike="noStrike" kern="1200" cap="none" spc="0" normalizeH="0" baseline="0" noProof="0" dirty="0" smtClean="0">
                <a:ln>
                  <a:noFill/>
                </a:ln>
                <a:solidFill>
                  <a:schemeClr val="tx2"/>
                </a:solidFill>
                <a:effectLst/>
                <a:uLnTx/>
                <a:uFillTx/>
                <a:latin typeface="+mn-lt"/>
                <a:ea typeface="+mn-ea"/>
                <a:cs typeface="+mn-cs"/>
              </a:rPr>
              <a:t>INDIVIDUAL			            COLECTIVO</a:t>
            </a:r>
          </a:p>
          <a:p>
            <a:pPr marL="273050" marR="0" lvl="0" indent="-273050" algn="l" defTabSz="914400" rtl="0" eaLnBrk="1" fontAlgn="base" latinLnBrk="0" hangingPunct="1">
              <a:lnSpc>
                <a:spcPct val="100000"/>
              </a:lnSpc>
              <a:spcBef>
                <a:spcPct val="20000"/>
              </a:spcBef>
              <a:spcAft>
                <a:spcPct val="0"/>
              </a:spcAft>
              <a:buClr>
                <a:schemeClr val="accent1"/>
              </a:buClr>
              <a:buSzTx/>
              <a:buFontTx/>
              <a:buNone/>
              <a:tabLst/>
              <a:defRPr/>
            </a:pPr>
            <a:r>
              <a:rPr kumimoji="0" lang="pt-BR" sz="2400" b="0" i="0" u="none" strike="noStrike" kern="1200" cap="none" spc="0" normalizeH="0" baseline="0" noProof="0" dirty="0" smtClean="0">
                <a:ln>
                  <a:noFill/>
                </a:ln>
                <a:solidFill>
                  <a:schemeClr val="tx2"/>
                </a:solidFill>
                <a:effectLst/>
                <a:uLnTx/>
                <a:uFillTx/>
                <a:latin typeface="+mn-lt"/>
                <a:ea typeface="+mn-ea"/>
                <a:cs typeface="+mn-cs"/>
              </a:rPr>
              <a:t>INTIMO			               PÚBLICO</a:t>
            </a:r>
          </a:p>
          <a:p>
            <a:pPr marL="273050" marR="0" lvl="0" indent="-273050" algn="l" defTabSz="914400" rtl="0" eaLnBrk="1" fontAlgn="base" latinLnBrk="0" hangingPunct="1">
              <a:lnSpc>
                <a:spcPct val="100000"/>
              </a:lnSpc>
              <a:spcBef>
                <a:spcPct val="20000"/>
              </a:spcBef>
              <a:spcAft>
                <a:spcPct val="0"/>
              </a:spcAft>
              <a:buClr>
                <a:schemeClr val="accent1"/>
              </a:buClr>
              <a:buSzTx/>
              <a:buFontTx/>
              <a:buNone/>
              <a:tabLst/>
              <a:defRPr/>
            </a:pPr>
            <a:r>
              <a:rPr kumimoji="0" lang="pt-BR" sz="2400" b="0" i="0" u="none" strike="noStrike" kern="1200" cap="none" spc="0" normalizeH="0" baseline="0" noProof="0" dirty="0" smtClean="0">
                <a:ln>
                  <a:noFill/>
                </a:ln>
                <a:solidFill>
                  <a:schemeClr val="tx2"/>
                </a:solidFill>
                <a:effectLst/>
                <a:uLnTx/>
                <a:uFillTx/>
                <a:latin typeface="+mn-lt"/>
                <a:ea typeface="+mn-ea"/>
                <a:cs typeface="+mn-cs"/>
              </a:rPr>
              <a:t>ÉTICO				            NORMATIVO</a:t>
            </a:r>
            <a:endParaRPr kumimoji="0" lang="es-ES_tradnl" sz="2400" b="0" i="0" u="none" strike="noStrike" kern="1200" cap="none" spc="0" normalizeH="0" baseline="0" noProof="0" dirty="0" smtClean="0">
              <a:ln>
                <a:noFill/>
              </a:ln>
              <a:solidFill>
                <a:schemeClr val="tx2"/>
              </a:solidFill>
              <a:effectLst/>
              <a:uLnTx/>
              <a:uFillTx/>
              <a:latin typeface="+mn-lt"/>
              <a:ea typeface="+mn-ea"/>
              <a:cs typeface="+mn-cs"/>
            </a:endParaRPr>
          </a:p>
          <a:p>
            <a:pPr marL="273050" marR="0" lvl="0" indent="-273050" algn="l" defTabSz="914400" rtl="0" eaLnBrk="1" fontAlgn="base" latinLnBrk="0" hangingPunct="1">
              <a:lnSpc>
                <a:spcPct val="100000"/>
              </a:lnSpc>
              <a:spcBef>
                <a:spcPct val="20000"/>
              </a:spcBef>
              <a:spcAft>
                <a:spcPct val="0"/>
              </a:spcAft>
              <a:buClr>
                <a:schemeClr val="accent1"/>
              </a:buClr>
              <a:buSzTx/>
              <a:buFontTx/>
              <a:buNone/>
              <a:tabLst/>
              <a:defRPr/>
            </a:pPr>
            <a:r>
              <a:rPr kumimoji="0" lang="es-ES_tradnl" sz="2400" b="0" i="0" u="none" strike="noStrike" kern="1200" cap="none" spc="0" normalizeH="0" baseline="0" noProof="0" dirty="0" smtClean="0">
                <a:ln>
                  <a:noFill/>
                </a:ln>
                <a:solidFill>
                  <a:schemeClr val="tx2"/>
                </a:solidFill>
                <a:effectLst/>
                <a:uLnTx/>
                <a:uFillTx/>
                <a:latin typeface="+mn-lt"/>
                <a:ea typeface="+mn-ea"/>
                <a:cs typeface="+mn-cs"/>
              </a:rPr>
              <a:t>MORAL			                 LEY</a:t>
            </a:r>
          </a:p>
          <a:p>
            <a:pPr marL="273050" marR="0" lvl="0" indent="-273050" algn="l" defTabSz="914400" rtl="0" eaLnBrk="1" fontAlgn="base" latinLnBrk="0" hangingPunct="1">
              <a:lnSpc>
                <a:spcPct val="100000"/>
              </a:lnSpc>
              <a:spcBef>
                <a:spcPct val="20000"/>
              </a:spcBef>
              <a:spcAft>
                <a:spcPct val="0"/>
              </a:spcAft>
              <a:buClr>
                <a:schemeClr val="accent1"/>
              </a:buClr>
              <a:buSzTx/>
              <a:buFontTx/>
              <a:buNone/>
              <a:tabLst/>
              <a:defRPr/>
            </a:pPr>
            <a:r>
              <a:rPr kumimoji="0" lang="es-ES_tradnl" sz="2800" b="0" i="1" u="none" strike="noStrike" kern="1200" cap="none" spc="0" normalizeH="0" baseline="0" noProof="0" dirty="0" smtClean="0">
                <a:ln>
                  <a:noFill/>
                </a:ln>
                <a:solidFill>
                  <a:schemeClr val="tx2"/>
                </a:solidFill>
                <a:effectLst>
                  <a:outerShdw blurRad="38100" dist="38100" dir="2700000" algn="tl">
                    <a:srgbClr val="FFFFFF"/>
                  </a:outerShdw>
                </a:effectLst>
                <a:uLnTx/>
                <a:uFillTx/>
                <a:latin typeface="+mn-lt"/>
                <a:ea typeface="+mn-ea"/>
                <a:cs typeface="+mn-cs"/>
              </a:rPr>
              <a:t>				</a:t>
            </a:r>
            <a:endParaRPr kumimoji="0" lang="es-MX" sz="2800" b="0" i="1" u="none" strike="noStrike" kern="1200" cap="none" spc="0" normalizeH="0" baseline="0" noProof="0" dirty="0" smtClean="0">
              <a:ln>
                <a:noFill/>
              </a:ln>
              <a:solidFill>
                <a:schemeClr val="tx2"/>
              </a:solidFill>
              <a:effectLst>
                <a:outerShdw blurRad="38100" dist="38100" dir="2700000" algn="tl">
                  <a:srgbClr val="FFFFFF"/>
                </a:outerShdw>
              </a:effectLst>
              <a:uLnTx/>
              <a:uFillTx/>
              <a:latin typeface="+mn-lt"/>
              <a:ea typeface="+mn-ea"/>
              <a:cs typeface="+mn-cs"/>
            </a:endParaRPr>
          </a:p>
        </p:txBody>
      </p:sp>
      <p:sp>
        <p:nvSpPr>
          <p:cNvPr id="5" name="AutoShape 5"/>
          <p:cNvSpPr>
            <a:spLocks noChangeArrowheads="1"/>
          </p:cNvSpPr>
          <p:nvPr/>
        </p:nvSpPr>
        <p:spPr bwMode="auto">
          <a:xfrm>
            <a:off x="3643306" y="2714620"/>
            <a:ext cx="1441450" cy="1008062"/>
          </a:xfrm>
          <a:prstGeom prst="leftRightArrow">
            <a:avLst>
              <a:gd name="adj1" fmla="val 50000"/>
              <a:gd name="adj2" fmla="val 28598"/>
            </a:avLst>
          </a:prstGeom>
          <a:solidFill>
            <a:srgbClr val="00CCFF"/>
          </a:solidFill>
          <a:ln w="9525">
            <a:solidFill>
              <a:srgbClr val="000000"/>
            </a:solidFill>
            <a:miter lim="800000"/>
            <a:headEnd/>
            <a:tailEnd/>
          </a:ln>
        </p:spPr>
        <p:txBody>
          <a:bodyPr/>
          <a:lstStyle/>
          <a:p>
            <a:endParaRPr lang="es-ES_tradnl"/>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428860" y="642918"/>
            <a:ext cx="5357850" cy="1077218"/>
          </a:xfrm>
          <a:prstGeom prst="rect">
            <a:avLst/>
          </a:prstGeom>
        </p:spPr>
        <p:txBody>
          <a:bodyPr wrap="square">
            <a:spAutoFit/>
          </a:bodyPr>
          <a:lstStyle/>
          <a:p>
            <a:pPr algn="ctr"/>
            <a:r>
              <a:rPr lang="es-ES" sz="3200" dirty="0" smtClean="0">
                <a:solidFill>
                  <a:schemeClr val="accent2">
                    <a:lumMod val="75000"/>
                  </a:schemeClr>
                </a:solidFill>
              </a:rPr>
              <a:t>Metodología de la Educación Popular es…</a:t>
            </a:r>
            <a:endParaRPr lang="es-ES_tradnl" sz="3200" dirty="0">
              <a:solidFill>
                <a:schemeClr val="accent2">
                  <a:lumMod val="75000"/>
                </a:schemeClr>
              </a:solidFill>
            </a:endParaRPr>
          </a:p>
        </p:txBody>
      </p:sp>
      <p:sp>
        <p:nvSpPr>
          <p:cNvPr id="5" name="4 Rectángulo"/>
          <p:cNvSpPr/>
          <p:nvPr/>
        </p:nvSpPr>
        <p:spPr>
          <a:xfrm>
            <a:off x="571472" y="1357298"/>
            <a:ext cx="4572000" cy="3619452"/>
          </a:xfrm>
          <a:prstGeom prst="rect">
            <a:avLst/>
          </a:prstGeom>
        </p:spPr>
        <p:txBody>
          <a:bodyPr>
            <a:spAutoFit/>
          </a:bodyPr>
          <a:lstStyle/>
          <a:p>
            <a:pPr>
              <a:lnSpc>
                <a:spcPct val="120000"/>
              </a:lnSpc>
              <a:buFontTx/>
              <a:buNone/>
            </a:pPr>
            <a:r>
              <a:rPr lang="es-ES_tradnl" sz="3200" b="1" i="1" dirty="0" smtClean="0"/>
              <a:t>proceso:</a:t>
            </a:r>
            <a:r>
              <a:rPr lang="es-ES_tradnl" sz="3200" b="1" dirty="0" smtClean="0"/>
              <a:t> </a:t>
            </a:r>
          </a:p>
          <a:p>
            <a:pPr>
              <a:lnSpc>
                <a:spcPct val="120000"/>
              </a:lnSpc>
              <a:buFontTx/>
              <a:buNone/>
            </a:pPr>
            <a:endParaRPr lang="es-ES_tradnl" b="1" dirty="0" smtClean="0"/>
          </a:p>
          <a:p>
            <a:pPr>
              <a:lnSpc>
                <a:spcPct val="120000"/>
              </a:lnSpc>
              <a:buFontTx/>
              <a:buNone/>
            </a:pPr>
            <a:r>
              <a:rPr lang="es-ES_tradnl" b="1" dirty="0" smtClean="0"/>
              <a:t>DESDE LA BASE,</a:t>
            </a:r>
          </a:p>
          <a:p>
            <a:pPr>
              <a:lnSpc>
                <a:spcPct val="120000"/>
              </a:lnSpc>
              <a:buFontTx/>
              <a:buNone/>
            </a:pPr>
            <a:r>
              <a:rPr lang="es-ES_tradnl" b="1" dirty="0" smtClean="0"/>
              <a:t>			PARTICIPATIVO,  </a:t>
            </a:r>
          </a:p>
          <a:p>
            <a:pPr>
              <a:lnSpc>
                <a:spcPct val="120000"/>
              </a:lnSpc>
              <a:buFontTx/>
              <a:buNone/>
            </a:pPr>
            <a:r>
              <a:rPr lang="es-ES_tradnl" b="1" dirty="0" smtClean="0"/>
              <a:t>					EDUCATIVO,</a:t>
            </a:r>
          </a:p>
          <a:p>
            <a:pPr>
              <a:lnSpc>
                <a:spcPct val="120000"/>
              </a:lnSpc>
              <a:buFontTx/>
              <a:buNone/>
            </a:pPr>
            <a:r>
              <a:rPr lang="es-ES_tradnl" b="1" dirty="0" smtClean="0"/>
              <a:t>						 INTEGRAL...</a:t>
            </a:r>
          </a:p>
          <a:p>
            <a:endParaRPr lang="es-MX" dirty="0" smtClean="0"/>
          </a:p>
        </p:txBody>
      </p:sp>
      <p:pic>
        <p:nvPicPr>
          <p:cNvPr id="6" name="Picture 5" descr="!cid_3DDCBAB9-1BBA-4463-ABC5-C5FAC3651980.gif (7282 bytes)"/>
          <p:cNvPicPr>
            <a:picLocks noChangeAspect="1" noChangeArrowheads="1" noCrop="1"/>
          </p:cNvPicPr>
          <p:nvPr/>
        </p:nvPicPr>
        <p:blipFill>
          <a:blip r:embed="rId3"/>
          <a:srcRect/>
          <a:stretch>
            <a:fillRect/>
          </a:stretch>
        </p:blipFill>
        <p:spPr>
          <a:xfrm>
            <a:off x="4286248" y="5072074"/>
            <a:ext cx="3808413" cy="9620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571480"/>
            <a:ext cx="7786742" cy="584775"/>
          </a:xfrm>
          <a:prstGeom prst="rect">
            <a:avLst/>
          </a:prstGeom>
        </p:spPr>
        <p:txBody>
          <a:bodyPr wrap="square">
            <a:spAutoFit/>
          </a:bodyPr>
          <a:lstStyle/>
          <a:p>
            <a:pPr algn="ctr"/>
            <a:r>
              <a:rPr lang="es-ES" sz="3200" dirty="0" smtClean="0">
                <a:solidFill>
                  <a:schemeClr val="accent2">
                    <a:lumMod val="75000"/>
                  </a:schemeClr>
                </a:solidFill>
              </a:rPr>
              <a:t>Metodología de la Educación Popular </a:t>
            </a:r>
            <a:endParaRPr lang="es-ES_tradnl" sz="3200" dirty="0">
              <a:solidFill>
                <a:schemeClr val="accent2">
                  <a:lumMod val="75000"/>
                </a:schemeClr>
              </a:solidFill>
            </a:endParaRPr>
          </a:p>
        </p:txBody>
      </p:sp>
      <p:sp>
        <p:nvSpPr>
          <p:cNvPr id="8" name="7 Rectángulo"/>
          <p:cNvSpPr/>
          <p:nvPr/>
        </p:nvSpPr>
        <p:spPr>
          <a:xfrm>
            <a:off x="785786" y="1285860"/>
            <a:ext cx="7215238" cy="4622804"/>
          </a:xfrm>
          <a:prstGeom prst="rect">
            <a:avLst/>
          </a:prstGeom>
        </p:spPr>
        <p:txBody>
          <a:bodyPr wrap="square">
            <a:spAutoFit/>
          </a:bodyPr>
          <a:lstStyle/>
          <a:p>
            <a:pPr>
              <a:lnSpc>
                <a:spcPct val="90000"/>
              </a:lnSpc>
              <a:defRPr/>
            </a:pPr>
            <a:endParaRPr lang="es-ES_tradnl" sz="3200" dirty="0" smtClean="0">
              <a:solidFill>
                <a:schemeClr val="accent2">
                  <a:lumMod val="75000"/>
                </a:schemeClr>
              </a:solidFill>
              <a:effectLst>
                <a:outerShdw blurRad="38100" dist="38100" dir="2700000" algn="tl">
                  <a:srgbClr val="FFFFFF"/>
                </a:outerShdw>
              </a:effectLst>
            </a:endParaRPr>
          </a:p>
          <a:p>
            <a:pPr>
              <a:lnSpc>
                <a:spcPct val="90000"/>
              </a:lnSpc>
              <a:defRPr/>
            </a:pPr>
            <a:endParaRPr lang="es-ES_tradnl" sz="3200" dirty="0" smtClean="0">
              <a:solidFill>
                <a:schemeClr val="accent2">
                  <a:lumMod val="75000"/>
                </a:schemeClr>
              </a:solidFill>
              <a:effectLst>
                <a:outerShdw blurRad="38100" dist="38100" dir="2700000" algn="tl">
                  <a:srgbClr val="FFFFFF"/>
                </a:outerShdw>
              </a:effectLst>
            </a:endParaRPr>
          </a:p>
          <a:p>
            <a:pPr>
              <a:lnSpc>
                <a:spcPct val="90000"/>
              </a:lnSpc>
              <a:defRPr/>
            </a:pPr>
            <a:endParaRPr lang="es-ES_tradnl" sz="3200" b="1" dirty="0" smtClean="0">
              <a:solidFill>
                <a:schemeClr val="accent2">
                  <a:lumMod val="75000"/>
                </a:schemeClr>
              </a:solidFill>
              <a:effectLst>
                <a:outerShdw blurRad="38100" dist="38100" dir="2700000" algn="tl">
                  <a:srgbClr val="FFFFFF"/>
                </a:outerShdw>
              </a:effectLst>
            </a:endParaRPr>
          </a:p>
          <a:p>
            <a:pPr algn="ctr">
              <a:lnSpc>
                <a:spcPct val="90000"/>
              </a:lnSpc>
              <a:defRPr/>
            </a:pPr>
            <a:endParaRPr lang="es-ES_tradnl" sz="3200" b="1" dirty="0" smtClean="0">
              <a:solidFill>
                <a:schemeClr val="accent2">
                  <a:lumMod val="75000"/>
                </a:schemeClr>
              </a:solidFill>
              <a:effectLst>
                <a:outerShdw blurRad="38100" dist="38100" dir="2700000" algn="tl">
                  <a:srgbClr val="FFFFFF"/>
                </a:outerShdw>
              </a:effectLst>
            </a:endParaRPr>
          </a:p>
          <a:p>
            <a:pPr algn="ctr">
              <a:lnSpc>
                <a:spcPct val="90000"/>
              </a:lnSpc>
              <a:defRPr/>
            </a:pPr>
            <a:r>
              <a:rPr lang="es-ES_tradnl" sz="3200" b="1" dirty="0" smtClean="0">
                <a:solidFill>
                  <a:schemeClr val="accent2">
                    <a:lumMod val="75000"/>
                  </a:schemeClr>
                </a:solidFill>
                <a:effectLst>
                  <a:outerShdw blurRad="38100" dist="38100" dir="2700000" algn="tl">
                    <a:srgbClr val="FFFFFF"/>
                  </a:outerShdw>
                </a:effectLst>
              </a:rPr>
              <a:t>Partir de la Práctica</a:t>
            </a:r>
            <a:r>
              <a:rPr lang="es-ES_tradnl" sz="3200" b="1" dirty="0" smtClean="0">
                <a:solidFill>
                  <a:schemeClr val="accent2">
                    <a:lumMod val="75000"/>
                  </a:schemeClr>
                </a:solidFill>
              </a:rPr>
              <a:t>:</a:t>
            </a:r>
          </a:p>
          <a:p>
            <a:pPr algn="ctr">
              <a:lnSpc>
                <a:spcPct val="90000"/>
              </a:lnSpc>
              <a:defRPr/>
            </a:pPr>
            <a:endParaRPr lang="es-ES_tradnl" sz="3200" dirty="0" smtClean="0">
              <a:solidFill>
                <a:schemeClr val="accent2">
                  <a:lumMod val="75000"/>
                </a:schemeClr>
              </a:solidFill>
            </a:endParaRPr>
          </a:p>
          <a:p>
            <a:pPr algn="ctr">
              <a:buFont typeface="Arial" pitchFamily="34" charset="0"/>
              <a:buChar char="•"/>
            </a:pPr>
            <a:r>
              <a:rPr lang="es-ES_tradnl" sz="3200" dirty="0" smtClean="0"/>
              <a:t>Fuente de conocimientos</a:t>
            </a:r>
          </a:p>
          <a:p>
            <a:pPr algn="ctr">
              <a:buFont typeface="Arial" pitchFamily="34" charset="0"/>
              <a:buChar char="•"/>
            </a:pPr>
            <a:r>
              <a:rPr lang="es-ES_tradnl" sz="3200" dirty="0" smtClean="0"/>
              <a:t>Criterio de su verdad</a:t>
            </a:r>
            <a:endParaRPr lang="es-MX" sz="3200" dirty="0" smtClean="0"/>
          </a:p>
          <a:p>
            <a:pPr>
              <a:lnSpc>
                <a:spcPct val="90000"/>
              </a:lnSpc>
              <a:defRPr/>
            </a:pPr>
            <a:endParaRPr lang="es-ES_tradnl" sz="3200" dirty="0" smtClean="0">
              <a:effectLst>
                <a:outerShdw blurRad="38100" dist="38100" dir="2700000" algn="tl">
                  <a:srgbClr val="FFFFFF"/>
                </a:outerShdw>
              </a:effectLst>
            </a:endParaRPr>
          </a:p>
          <a:p>
            <a:pPr>
              <a:lnSpc>
                <a:spcPct val="90000"/>
              </a:lnSpc>
              <a:defRPr/>
            </a:pPr>
            <a:endParaRPr lang="es-ES_tradnl" sz="3200" dirty="0" smtClean="0">
              <a:effectLst>
                <a:outerShdw blurRad="38100" dist="38100" dir="2700000" algn="tl">
                  <a:srgbClr val="FFFFFF"/>
                </a:outerShdw>
              </a:effectLst>
            </a:endParaRPr>
          </a:p>
        </p:txBody>
      </p:sp>
      <p:sp>
        <p:nvSpPr>
          <p:cNvPr id="9" name="Text Box 4"/>
          <p:cNvSpPr txBox="1">
            <a:spLocks noChangeArrowheads="1"/>
          </p:cNvSpPr>
          <p:nvPr/>
        </p:nvSpPr>
        <p:spPr bwMode="auto">
          <a:xfrm>
            <a:off x="1714480" y="1428736"/>
            <a:ext cx="5438775" cy="698500"/>
          </a:xfrm>
          <a:prstGeom prst="rect">
            <a:avLst/>
          </a:prstGeom>
          <a:solidFill>
            <a:schemeClr val="bg1"/>
          </a:solidFill>
          <a:ln w="57150" cmpd="thinThick">
            <a:solidFill>
              <a:srgbClr val="FFCC00"/>
            </a:solidFill>
            <a:miter lim="800000"/>
            <a:headEnd/>
            <a:tailEnd/>
          </a:ln>
          <a:effectLst>
            <a:outerShdw dist="107763" dir="2700000" algn="ctr" rotWithShape="0">
              <a:srgbClr val="FFCC00">
                <a:alpha val="50000"/>
              </a:srgbClr>
            </a:outerShdw>
          </a:effectLst>
        </p:spPr>
        <p:txBody>
          <a:bodyPr wrap="none">
            <a:spAutoFit/>
          </a:bodyPr>
          <a:lstStyle/>
          <a:p>
            <a:pPr>
              <a:defRPr/>
            </a:pPr>
            <a:r>
              <a:rPr lang="es-ES_tradnl" sz="3600" dirty="0"/>
              <a:t>Práctica –Teoría– Práctica +</a:t>
            </a:r>
            <a:endParaRPr lang="es-MX"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71472" y="1214422"/>
            <a:ext cx="8215370" cy="5016758"/>
          </a:xfrm>
          <a:prstGeom prst="rect">
            <a:avLst/>
          </a:prstGeom>
        </p:spPr>
        <p:txBody>
          <a:bodyPr wrap="square">
            <a:spAutoFit/>
          </a:bodyPr>
          <a:lstStyle/>
          <a:p>
            <a:pPr>
              <a:buFontTx/>
              <a:buBlip>
                <a:blip r:embed="rId3"/>
              </a:buBlip>
            </a:pPr>
            <a:r>
              <a:rPr lang="es-ES_tradnl" sz="3200" dirty="0" smtClean="0"/>
              <a:t>Se realiza un proceso ordenado de abstracción</a:t>
            </a:r>
          </a:p>
          <a:p>
            <a:pPr>
              <a:buFontTx/>
              <a:buBlip>
                <a:blip r:embed="rId3"/>
              </a:buBlip>
            </a:pPr>
            <a:r>
              <a:rPr lang="es-ES_tradnl" sz="3200" dirty="0" smtClean="0"/>
              <a:t>Se llegar a adquirir una visión totalizadora de la realidad</a:t>
            </a:r>
          </a:p>
          <a:p>
            <a:pPr>
              <a:buFontTx/>
              <a:buBlip>
                <a:blip r:embed="rId3"/>
              </a:buBlip>
            </a:pPr>
            <a:r>
              <a:rPr lang="es-ES_tradnl" sz="3200" dirty="0" smtClean="0"/>
              <a:t>Obtención de una visión crítica y creadora de la práctica social</a:t>
            </a:r>
          </a:p>
          <a:p>
            <a:pPr>
              <a:buFontTx/>
              <a:buBlip>
                <a:blip r:embed="rId3"/>
              </a:buBlip>
            </a:pPr>
            <a:r>
              <a:rPr lang="es-ES_tradnl" sz="3200" dirty="0" smtClean="0"/>
              <a:t>Adquirir o reafirmar la capacidad de pensar por sí mismo</a:t>
            </a:r>
          </a:p>
          <a:p>
            <a:pPr>
              <a:buBlip>
                <a:blip r:embed="rId3"/>
              </a:buBlip>
            </a:pPr>
            <a:r>
              <a:rPr lang="es-ES_tradnl" sz="3200" dirty="0" smtClean="0"/>
              <a:t>Consultar a diferentes autores e intercambiar opiniones dentro del grupo de manera crítica</a:t>
            </a:r>
          </a:p>
          <a:p>
            <a:pPr>
              <a:buFontTx/>
              <a:buBlip>
                <a:blip r:embed="rId3"/>
              </a:buBlip>
            </a:pPr>
            <a:endParaRPr lang="es-MX" sz="3200" dirty="0" smtClean="0"/>
          </a:p>
        </p:txBody>
      </p:sp>
      <p:sp>
        <p:nvSpPr>
          <p:cNvPr id="3" name="Text Box 4"/>
          <p:cNvSpPr txBox="1">
            <a:spLocks noChangeArrowheads="1"/>
          </p:cNvSpPr>
          <p:nvPr/>
        </p:nvSpPr>
        <p:spPr bwMode="auto">
          <a:xfrm>
            <a:off x="642910" y="428604"/>
            <a:ext cx="6859378" cy="646331"/>
          </a:xfrm>
          <a:prstGeom prst="rect">
            <a:avLst/>
          </a:prstGeom>
          <a:solidFill>
            <a:schemeClr val="bg1"/>
          </a:solidFill>
          <a:ln w="57150" cmpd="thinThick">
            <a:solidFill>
              <a:srgbClr val="FFCC00"/>
            </a:solidFill>
            <a:miter lim="800000"/>
            <a:headEnd/>
            <a:tailEnd/>
          </a:ln>
          <a:effectLst>
            <a:outerShdw dist="107763" dir="2700000" algn="ctr" rotWithShape="0">
              <a:srgbClr val="FFCC00">
                <a:alpha val="50000"/>
              </a:srgbClr>
            </a:outerShdw>
          </a:effectLst>
        </p:spPr>
        <p:txBody>
          <a:bodyPr wrap="none">
            <a:spAutoFit/>
          </a:bodyPr>
          <a:lstStyle/>
          <a:p>
            <a:pPr>
              <a:defRPr/>
            </a:pPr>
            <a:r>
              <a:rPr lang="es-ES_tradnl" sz="3600" dirty="0" smtClean="0"/>
              <a:t>Teorización: una guía para la acción</a:t>
            </a:r>
            <a:endParaRPr lang="es-MX" sz="3600" dirty="0"/>
          </a:p>
        </p:txBody>
      </p:sp>
      <p:graphicFrame>
        <p:nvGraphicFramePr>
          <p:cNvPr id="1026" name="Object 5"/>
          <p:cNvGraphicFramePr>
            <a:graphicFrameLocks noChangeAspect="1"/>
          </p:cNvGraphicFramePr>
          <p:nvPr/>
        </p:nvGraphicFramePr>
        <p:xfrm>
          <a:off x="7215206" y="5715016"/>
          <a:ext cx="1692275" cy="962025"/>
        </p:xfrm>
        <a:graphic>
          <a:graphicData uri="http://schemas.openxmlformats.org/presentationml/2006/ole">
            <p:oleObj spid="_x0000_s1033" name="Clip" r:id="rId4" imgW="910336" imgH="508677" progId="">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571480"/>
            <a:ext cx="7786742" cy="584775"/>
          </a:xfrm>
          <a:prstGeom prst="rect">
            <a:avLst/>
          </a:prstGeom>
        </p:spPr>
        <p:txBody>
          <a:bodyPr wrap="square">
            <a:spAutoFit/>
          </a:bodyPr>
          <a:lstStyle/>
          <a:p>
            <a:pPr algn="ctr"/>
            <a:r>
              <a:rPr lang="es-ES" sz="3200" dirty="0" smtClean="0">
                <a:solidFill>
                  <a:schemeClr val="accent2">
                    <a:lumMod val="75000"/>
                  </a:schemeClr>
                </a:solidFill>
              </a:rPr>
              <a:t>Metodología de la Educación Popular </a:t>
            </a:r>
            <a:endParaRPr lang="es-ES_tradnl" sz="3200" dirty="0">
              <a:solidFill>
                <a:schemeClr val="accent2">
                  <a:lumMod val="75000"/>
                </a:schemeClr>
              </a:solidFill>
            </a:endParaRPr>
          </a:p>
        </p:txBody>
      </p:sp>
      <p:sp>
        <p:nvSpPr>
          <p:cNvPr id="8" name="7 Rectángulo"/>
          <p:cNvSpPr/>
          <p:nvPr/>
        </p:nvSpPr>
        <p:spPr>
          <a:xfrm>
            <a:off x="1000100" y="3500438"/>
            <a:ext cx="7215238" cy="2308324"/>
          </a:xfrm>
          <a:prstGeom prst="rect">
            <a:avLst/>
          </a:prstGeom>
        </p:spPr>
        <p:txBody>
          <a:bodyPr wrap="square">
            <a:spAutoFit/>
          </a:bodyPr>
          <a:lstStyle/>
          <a:p>
            <a:pPr>
              <a:lnSpc>
                <a:spcPct val="90000"/>
              </a:lnSpc>
              <a:defRPr/>
            </a:pPr>
            <a:endParaRPr lang="es-ES_tradnl" sz="3200" dirty="0" smtClean="0">
              <a:solidFill>
                <a:schemeClr val="accent2">
                  <a:lumMod val="75000"/>
                </a:schemeClr>
              </a:solidFill>
              <a:effectLst>
                <a:outerShdw blurRad="38100" dist="38100" dir="2700000" algn="tl">
                  <a:srgbClr val="FFFFFF"/>
                </a:outerShdw>
              </a:effectLst>
            </a:endParaRPr>
          </a:p>
          <a:p>
            <a:pPr>
              <a:lnSpc>
                <a:spcPct val="90000"/>
              </a:lnSpc>
              <a:defRPr/>
            </a:pPr>
            <a:endParaRPr lang="es-ES_tradnl" sz="3200" dirty="0" smtClean="0">
              <a:effectLst>
                <a:outerShdw blurRad="38100" dist="38100" dir="2700000" algn="tl">
                  <a:srgbClr val="FFFFFF"/>
                </a:outerShdw>
              </a:effectLst>
            </a:endParaRPr>
          </a:p>
          <a:p>
            <a:pPr>
              <a:lnSpc>
                <a:spcPct val="90000"/>
              </a:lnSpc>
              <a:defRPr/>
            </a:pPr>
            <a:endParaRPr lang="es-ES_tradnl" sz="3200" dirty="0" smtClean="0">
              <a:effectLst>
                <a:outerShdw blurRad="38100" dist="38100" dir="2700000" algn="tl">
                  <a:srgbClr val="FFFFFF"/>
                </a:outerShdw>
              </a:effectLst>
            </a:endParaRPr>
          </a:p>
          <a:p>
            <a:pPr>
              <a:lnSpc>
                <a:spcPct val="90000"/>
              </a:lnSpc>
              <a:defRPr/>
            </a:pPr>
            <a:endParaRPr lang="es-ES_tradnl" sz="3200" i="1" dirty="0" smtClean="0">
              <a:effectLst>
                <a:outerShdw blurRad="38100" dist="38100" dir="2700000" algn="tl">
                  <a:srgbClr val="FFFFFF"/>
                </a:outerShdw>
              </a:effectLst>
            </a:endParaRPr>
          </a:p>
          <a:p>
            <a:pPr>
              <a:lnSpc>
                <a:spcPct val="90000"/>
              </a:lnSpc>
              <a:defRPr/>
            </a:pPr>
            <a:endParaRPr lang="es-ES_tradnl" sz="3200" i="1" dirty="0" smtClean="0">
              <a:effectLst>
                <a:outerShdw blurRad="38100" dist="38100" dir="2700000" algn="tl">
                  <a:srgbClr val="FFFFFF"/>
                </a:outerShdw>
              </a:effectLst>
            </a:endParaRPr>
          </a:p>
        </p:txBody>
      </p:sp>
      <p:sp>
        <p:nvSpPr>
          <p:cNvPr id="9" name="Text Box 4"/>
          <p:cNvSpPr txBox="1">
            <a:spLocks noChangeArrowheads="1"/>
          </p:cNvSpPr>
          <p:nvPr/>
        </p:nvSpPr>
        <p:spPr bwMode="auto">
          <a:xfrm>
            <a:off x="0" y="1214422"/>
            <a:ext cx="8892179" cy="1643527"/>
          </a:xfrm>
          <a:prstGeom prst="rect">
            <a:avLst/>
          </a:prstGeom>
          <a:solidFill>
            <a:schemeClr val="bg1"/>
          </a:solidFill>
          <a:ln w="57150" cmpd="thinThick">
            <a:solidFill>
              <a:srgbClr val="FFCC00"/>
            </a:solidFill>
            <a:miter lim="800000"/>
            <a:headEnd/>
            <a:tailEnd/>
          </a:ln>
          <a:effectLst>
            <a:outerShdw dist="107763" dir="2700000" algn="ctr" rotWithShape="0">
              <a:srgbClr val="FFCC00">
                <a:alpha val="50000"/>
              </a:srgbClr>
            </a:outerShdw>
          </a:effectLst>
        </p:spPr>
        <p:txBody>
          <a:bodyPr wrap="none">
            <a:spAutoFit/>
          </a:bodyPr>
          <a:lstStyle/>
          <a:p>
            <a:pPr>
              <a:lnSpc>
                <a:spcPct val="90000"/>
              </a:lnSpc>
              <a:defRPr/>
            </a:pPr>
            <a:endParaRPr lang="es-ES_tradnl" sz="3600" dirty="0" smtClean="0">
              <a:solidFill>
                <a:schemeClr val="accent2">
                  <a:lumMod val="75000"/>
                </a:schemeClr>
              </a:solidFill>
              <a:effectLst>
                <a:outerShdw blurRad="38100" dist="38100" dir="2700000" algn="tl">
                  <a:srgbClr val="FFFFFF"/>
                </a:outerShdw>
              </a:effectLst>
            </a:endParaRPr>
          </a:p>
          <a:p>
            <a:pPr algn="ctr">
              <a:lnSpc>
                <a:spcPct val="90000"/>
              </a:lnSpc>
              <a:defRPr/>
            </a:pPr>
            <a:r>
              <a:rPr lang="es-ES_tradnl" sz="3600" dirty="0" smtClean="0">
                <a:solidFill>
                  <a:schemeClr val="accent2">
                    <a:lumMod val="75000"/>
                  </a:schemeClr>
                </a:solidFill>
                <a:effectLst>
                  <a:outerShdw blurRad="38100" dist="38100" dir="2700000" algn="tl">
                    <a:srgbClr val="FFFFFF"/>
                  </a:outerShdw>
                </a:effectLst>
              </a:rPr>
              <a:t> Regreso a la Práctica Mejorada o Enriquecida</a:t>
            </a:r>
            <a:r>
              <a:rPr lang="es-ES_tradnl" sz="3600" dirty="0" smtClean="0">
                <a:solidFill>
                  <a:schemeClr val="accent2">
                    <a:lumMod val="75000"/>
                  </a:schemeClr>
                </a:solidFill>
              </a:rPr>
              <a:t>:</a:t>
            </a:r>
          </a:p>
          <a:p>
            <a:pPr algn="ctr">
              <a:defRPr/>
            </a:pPr>
            <a:r>
              <a:rPr lang="es-ES_tradnl" sz="3600" dirty="0" smtClean="0"/>
              <a:t>(Práctica + )</a:t>
            </a:r>
            <a:endParaRPr lang="es-MX" sz="3600" dirty="0"/>
          </a:p>
        </p:txBody>
      </p:sp>
      <p:sp>
        <p:nvSpPr>
          <p:cNvPr id="6" name="5 Rectángulo"/>
          <p:cNvSpPr/>
          <p:nvPr/>
        </p:nvSpPr>
        <p:spPr>
          <a:xfrm>
            <a:off x="1357290" y="3286124"/>
            <a:ext cx="6429420" cy="2456057"/>
          </a:xfrm>
          <a:prstGeom prst="rect">
            <a:avLst/>
          </a:prstGeom>
        </p:spPr>
        <p:txBody>
          <a:bodyPr wrap="square">
            <a:spAutoFit/>
          </a:bodyPr>
          <a:lstStyle/>
          <a:p>
            <a:pPr>
              <a:lnSpc>
                <a:spcPct val="120000"/>
              </a:lnSpc>
              <a:buSzPct val="75000"/>
              <a:buFontTx/>
              <a:buBlip>
                <a:blip r:embed="rId3"/>
              </a:buBlip>
            </a:pPr>
            <a:r>
              <a:rPr lang="es-ES_tradnl" sz="3200" dirty="0" smtClean="0"/>
              <a:t>Avance dinámico y creativo sin alejarnos de la propia realidad.</a:t>
            </a:r>
          </a:p>
          <a:p>
            <a:pPr>
              <a:lnSpc>
                <a:spcPct val="120000"/>
              </a:lnSpc>
              <a:buSzPct val="75000"/>
              <a:buFontTx/>
              <a:buBlip>
                <a:blip r:embed="rId3"/>
              </a:buBlip>
            </a:pPr>
            <a:r>
              <a:rPr lang="es-ES_tradnl" sz="3200" dirty="0" smtClean="0"/>
              <a:t>Acciones transformadoras de la propia realidad. </a:t>
            </a:r>
            <a:endParaRPr lang="es-MX" sz="3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071670" y="642918"/>
            <a:ext cx="5357850" cy="1077218"/>
          </a:xfrm>
          <a:prstGeom prst="rect">
            <a:avLst/>
          </a:prstGeom>
        </p:spPr>
        <p:txBody>
          <a:bodyPr wrap="square">
            <a:spAutoFit/>
          </a:bodyPr>
          <a:lstStyle/>
          <a:p>
            <a:pPr algn="ctr"/>
            <a:r>
              <a:rPr lang="es-ES" sz="3200" i="1" dirty="0" smtClean="0">
                <a:solidFill>
                  <a:schemeClr val="accent2">
                    <a:lumMod val="75000"/>
                  </a:schemeClr>
                </a:solidFill>
              </a:rPr>
              <a:t>Postulados o Principios de la</a:t>
            </a:r>
          </a:p>
          <a:p>
            <a:pPr algn="ctr"/>
            <a:r>
              <a:rPr lang="es-ES" sz="3200" i="1" dirty="0" smtClean="0">
                <a:solidFill>
                  <a:schemeClr val="accent2">
                    <a:lumMod val="75000"/>
                  </a:schemeClr>
                </a:solidFill>
              </a:rPr>
              <a:t> Educación Popular</a:t>
            </a:r>
            <a:endParaRPr lang="es-ES_tradnl" sz="3200" i="1" dirty="0">
              <a:solidFill>
                <a:schemeClr val="accent2">
                  <a:lumMod val="75000"/>
                </a:schemeClr>
              </a:solidFill>
            </a:endParaRPr>
          </a:p>
        </p:txBody>
      </p:sp>
      <p:sp>
        <p:nvSpPr>
          <p:cNvPr id="3" name="2 Rectángulo"/>
          <p:cNvSpPr/>
          <p:nvPr/>
        </p:nvSpPr>
        <p:spPr>
          <a:xfrm>
            <a:off x="571472" y="1857364"/>
            <a:ext cx="4429156" cy="2419124"/>
          </a:xfrm>
          <a:prstGeom prst="rect">
            <a:avLst/>
          </a:prstGeom>
        </p:spPr>
        <p:txBody>
          <a:bodyPr wrap="square">
            <a:spAutoFit/>
          </a:bodyPr>
          <a:lstStyle/>
          <a:p>
            <a:pPr>
              <a:lnSpc>
                <a:spcPct val="105000"/>
              </a:lnSpc>
              <a:buFontTx/>
              <a:buBlip>
                <a:blip r:embed="rId2"/>
              </a:buBlip>
            </a:pPr>
            <a:r>
              <a:rPr lang="es-ES" sz="2400" b="1" dirty="0" smtClean="0"/>
              <a:t>Partir de la práctica</a:t>
            </a:r>
          </a:p>
          <a:p>
            <a:pPr>
              <a:lnSpc>
                <a:spcPct val="105000"/>
              </a:lnSpc>
              <a:buFontTx/>
              <a:buBlip>
                <a:blip r:embed="rId2"/>
              </a:buBlip>
            </a:pPr>
            <a:r>
              <a:rPr lang="es-ES" sz="2400" b="1" dirty="0" smtClean="0"/>
              <a:t>Respetar  subjetividades</a:t>
            </a:r>
          </a:p>
          <a:p>
            <a:pPr>
              <a:lnSpc>
                <a:spcPct val="105000"/>
              </a:lnSpc>
              <a:buFontTx/>
              <a:buBlip>
                <a:blip r:embed="rId2"/>
              </a:buBlip>
            </a:pPr>
            <a:r>
              <a:rPr lang="es-ES" sz="2400" b="1" dirty="0" smtClean="0"/>
              <a:t>Compromiso político – ético</a:t>
            </a:r>
          </a:p>
          <a:p>
            <a:pPr>
              <a:lnSpc>
                <a:spcPct val="105000"/>
              </a:lnSpc>
              <a:buFontTx/>
              <a:buBlip>
                <a:blip r:embed="rId2"/>
              </a:buBlip>
            </a:pPr>
            <a:r>
              <a:rPr lang="es-ES" sz="2400" b="1" dirty="0" smtClean="0"/>
              <a:t>Equidad.  </a:t>
            </a:r>
          </a:p>
          <a:p>
            <a:pPr>
              <a:lnSpc>
                <a:spcPct val="105000"/>
              </a:lnSpc>
              <a:buFontTx/>
              <a:buBlip>
                <a:blip r:embed="rId2"/>
              </a:buBlip>
            </a:pPr>
            <a:r>
              <a:rPr lang="es-ES" sz="2400" b="1" dirty="0" smtClean="0"/>
              <a:t>Participación </a:t>
            </a:r>
          </a:p>
          <a:p>
            <a:pPr>
              <a:lnSpc>
                <a:spcPct val="105000"/>
              </a:lnSpc>
              <a:buFontTx/>
              <a:buBlip>
                <a:blip r:embed="rId2"/>
              </a:buBlip>
            </a:pPr>
            <a:r>
              <a:rPr lang="es-ES" sz="2400" b="1" dirty="0" smtClean="0"/>
              <a:t>Énfasis en el proceso</a:t>
            </a:r>
          </a:p>
        </p:txBody>
      </p:sp>
      <p:sp>
        <p:nvSpPr>
          <p:cNvPr id="4" name="3 Rectángulo"/>
          <p:cNvSpPr/>
          <p:nvPr/>
        </p:nvSpPr>
        <p:spPr>
          <a:xfrm>
            <a:off x="4214810" y="3000372"/>
            <a:ext cx="4572000" cy="3250121"/>
          </a:xfrm>
          <a:prstGeom prst="rect">
            <a:avLst/>
          </a:prstGeom>
        </p:spPr>
        <p:txBody>
          <a:bodyPr wrap="square">
            <a:spAutoFit/>
          </a:bodyPr>
          <a:lstStyle/>
          <a:p>
            <a:pPr marL="342900" indent="-342900">
              <a:lnSpc>
                <a:spcPct val="105000"/>
              </a:lnSpc>
              <a:spcBef>
                <a:spcPct val="20000"/>
              </a:spcBef>
              <a:buFontTx/>
              <a:buBlip>
                <a:blip r:embed="rId2"/>
              </a:buBlip>
            </a:pPr>
            <a:r>
              <a:rPr lang="es-ES" sz="2400" b="1" dirty="0" smtClean="0">
                <a:latin typeface="Arial" charset="0"/>
              </a:rPr>
              <a:t>Identidad cultural </a:t>
            </a:r>
          </a:p>
          <a:p>
            <a:pPr marL="342900" indent="-342900">
              <a:lnSpc>
                <a:spcPct val="105000"/>
              </a:lnSpc>
              <a:spcBef>
                <a:spcPct val="20000"/>
              </a:spcBef>
              <a:buFontTx/>
              <a:buBlip>
                <a:blip r:embed="rId2"/>
              </a:buBlip>
            </a:pPr>
            <a:r>
              <a:rPr lang="es-ES" sz="2400" b="1" dirty="0" smtClean="0">
                <a:latin typeface="Arial" charset="0"/>
              </a:rPr>
              <a:t>Integración</a:t>
            </a:r>
          </a:p>
          <a:p>
            <a:pPr marL="342900" indent="-342900">
              <a:lnSpc>
                <a:spcPct val="105000"/>
              </a:lnSpc>
              <a:spcBef>
                <a:spcPct val="20000"/>
              </a:spcBef>
              <a:buFontTx/>
              <a:buBlip>
                <a:blip r:embed="rId2"/>
              </a:buBlip>
            </a:pPr>
            <a:r>
              <a:rPr lang="es-ES" sz="2400" b="1" dirty="0" smtClean="0">
                <a:latin typeface="Arial" charset="0"/>
              </a:rPr>
              <a:t>Proceso educativo</a:t>
            </a:r>
          </a:p>
          <a:p>
            <a:pPr marL="342900" indent="-342900">
              <a:lnSpc>
                <a:spcPct val="105000"/>
              </a:lnSpc>
              <a:spcBef>
                <a:spcPct val="20000"/>
              </a:spcBef>
              <a:buFontTx/>
              <a:buBlip>
                <a:blip r:embed="rId2"/>
              </a:buBlip>
            </a:pPr>
            <a:r>
              <a:rPr lang="es-ES" sz="2400" b="1" dirty="0" smtClean="0">
                <a:latin typeface="Arial" charset="0"/>
              </a:rPr>
              <a:t>Clima afectivo.</a:t>
            </a:r>
          </a:p>
          <a:p>
            <a:pPr marL="342900" indent="-342900">
              <a:lnSpc>
                <a:spcPct val="105000"/>
              </a:lnSpc>
              <a:spcBef>
                <a:spcPct val="20000"/>
              </a:spcBef>
              <a:buFontTx/>
              <a:buBlip>
                <a:blip r:embed="rId2"/>
              </a:buBlip>
            </a:pPr>
            <a:r>
              <a:rPr lang="es-ES" sz="2400" b="1" dirty="0" smtClean="0">
                <a:latin typeface="Arial" charset="0"/>
              </a:rPr>
              <a:t>Cualidades positivas</a:t>
            </a:r>
          </a:p>
          <a:p>
            <a:pPr marL="342900" indent="-342900">
              <a:lnSpc>
                <a:spcPct val="105000"/>
              </a:lnSpc>
              <a:spcBef>
                <a:spcPct val="20000"/>
              </a:spcBef>
              <a:buFontTx/>
              <a:buBlip>
                <a:blip r:embed="rId2"/>
              </a:buBlip>
            </a:pPr>
            <a:r>
              <a:rPr lang="es-ES" sz="2400" b="1" dirty="0" smtClean="0">
                <a:latin typeface="Arial" charset="0"/>
              </a:rPr>
              <a:t>Sostenibilidad</a:t>
            </a:r>
          </a:p>
          <a:p>
            <a:pPr marL="342900" indent="-342900">
              <a:lnSpc>
                <a:spcPct val="105000"/>
              </a:lnSpc>
              <a:spcBef>
                <a:spcPct val="20000"/>
              </a:spcBef>
              <a:buFontTx/>
              <a:buBlip>
                <a:blip r:embed="rId2"/>
              </a:buBlip>
            </a:pPr>
            <a:r>
              <a:rPr lang="es-ES" sz="2400" b="1" dirty="0" smtClean="0">
                <a:latin typeface="Arial" charset="0"/>
              </a:rPr>
              <a:t>Diálogo</a:t>
            </a:r>
            <a:endParaRPr lang="es-ES" sz="2400" b="1"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91680" y="836712"/>
            <a:ext cx="6120680" cy="1200329"/>
          </a:xfrm>
          <a:prstGeom prst="rect">
            <a:avLst/>
          </a:prstGeom>
          <a:noFill/>
        </p:spPr>
        <p:txBody>
          <a:bodyPr wrap="square" rtlCol="0">
            <a:spAutoFit/>
          </a:bodyPr>
          <a:lstStyle/>
          <a:p>
            <a:pPr fontAlgn="base">
              <a:spcBef>
                <a:spcPct val="0"/>
              </a:spcBef>
              <a:spcAft>
                <a:spcPct val="0"/>
              </a:spcAft>
            </a:pPr>
            <a:r>
              <a:rPr lang="es-ES" sz="7200" dirty="0" smtClean="0">
                <a:solidFill>
                  <a:prstClr val="black"/>
                </a:solidFill>
                <a:latin typeface="Impact"/>
              </a:rPr>
              <a:t> </a:t>
            </a:r>
            <a:endParaRPr lang="es-ES" sz="7200" dirty="0">
              <a:solidFill>
                <a:prstClr val="black"/>
              </a:solidFill>
              <a:latin typeface="Impact"/>
            </a:endParaRPr>
          </a:p>
        </p:txBody>
      </p:sp>
      <p:sp>
        <p:nvSpPr>
          <p:cNvPr id="3" name="2 Rectángulo"/>
          <p:cNvSpPr/>
          <p:nvPr/>
        </p:nvSpPr>
        <p:spPr>
          <a:xfrm>
            <a:off x="928662" y="785794"/>
            <a:ext cx="7000924" cy="3970318"/>
          </a:xfrm>
          <a:prstGeom prst="rect">
            <a:avLst/>
          </a:prstGeom>
        </p:spPr>
        <p:txBody>
          <a:bodyPr wrap="square">
            <a:spAutoFit/>
          </a:bodyPr>
          <a:lstStyle/>
          <a:p>
            <a:r>
              <a:rPr lang="es-ES" sz="2800" b="1" i="1" dirty="0" smtClean="0"/>
              <a:t>El diálogo es una relación horizontal de A con B. Nace de una matriz crítica y genera criticidad. Cuando los dos polos del diálogo se ligan así, con amor, con esperanza, con fe el uno en el otro, se hacen críticos en la búsqueda común de algo. Sólo ahí hay comunicación. Solo el diálogo comunica.</a:t>
            </a:r>
          </a:p>
          <a:p>
            <a:pPr>
              <a:buFontTx/>
              <a:buNone/>
            </a:pPr>
            <a:r>
              <a:rPr lang="es-ES" sz="2800" b="1" i="1" dirty="0" smtClean="0"/>
              <a:t>                                                                                                     </a:t>
            </a:r>
          </a:p>
          <a:p>
            <a:pPr>
              <a:buFontTx/>
              <a:buNone/>
            </a:pPr>
            <a:r>
              <a:rPr lang="es-ES" sz="2800" b="1" i="1" dirty="0" smtClean="0"/>
              <a:t>                                                    Paulo Freire.</a:t>
            </a:r>
          </a:p>
        </p:txBody>
      </p:sp>
    </p:spTree>
    <p:extLst>
      <p:ext uri="{BB962C8B-B14F-4D97-AF65-F5344CB8AC3E}">
        <p14:creationId xmlns="" xmlns:p14="http://schemas.microsoft.com/office/powerpoint/2010/main" val="430288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539750" y="1000108"/>
            <a:ext cx="7818464" cy="4537092"/>
          </a:xfrm>
        </p:spPr>
        <p:txBody>
          <a:bodyPr/>
          <a:lstStyle/>
          <a:p>
            <a:pPr marL="838200" indent="-838200" algn="ctr">
              <a:buFont typeface="Wingdings" pitchFamily="2" charset="2"/>
              <a:buChar char="J"/>
              <a:defRPr/>
            </a:pPr>
            <a:r>
              <a:rPr lang="es-ES_tradnl" dirty="0" smtClean="0">
                <a:solidFill>
                  <a:srgbClr val="FFCC00"/>
                </a:solidFill>
                <a:effectLst>
                  <a:outerShdw blurRad="38100" dist="38100" dir="2700000" algn="tl">
                    <a:srgbClr val="000000"/>
                  </a:outerShdw>
                </a:effectLst>
              </a:rPr>
              <a:t>“Educación Popular “</a:t>
            </a:r>
            <a:r>
              <a:rPr lang="es-ES_tradnl" b="1" dirty="0" smtClean="0">
                <a:effectLst>
                  <a:outerShdw blurRad="38100" dist="38100" dir="2700000" algn="tl">
                    <a:srgbClr val="C0C0C0"/>
                  </a:outerShdw>
                </a:effectLst>
              </a:rPr>
              <a:t/>
            </a:r>
            <a:br>
              <a:rPr lang="es-ES_tradnl" b="1" dirty="0" smtClean="0">
                <a:effectLst>
                  <a:outerShdw blurRad="38100" dist="38100" dir="2700000" algn="tl">
                    <a:srgbClr val="C0C0C0"/>
                  </a:outerShdw>
                </a:effectLst>
              </a:rPr>
            </a:br>
            <a:r>
              <a:rPr lang="es-ES_tradnl" sz="3200" b="1" dirty="0" smtClean="0">
                <a:effectLst>
                  <a:outerShdw blurRad="38100" dist="38100" dir="2700000" algn="tl">
                    <a:srgbClr val="C0C0C0"/>
                  </a:outerShdw>
                </a:effectLst>
              </a:rPr>
              <a:t>Acercamiento</a:t>
            </a:r>
            <a:br>
              <a:rPr lang="es-ES_tradnl" sz="3200" b="1" dirty="0" smtClean="0">
                <a:effectLst>
                  <a:outerShdw blurRad="38100" dist="38100" dir="2700000" algn="tl">
                    <a:srgbClr val="C0C0C0"/>
                  </a:outerShdw>
                </a:effectLst>
              </a:rPr>
            </a:br>
            <a:r>
              <a:rPr lang="es-ES_tradnl" sz="3200" b="1" dirty="0" smtClean="0">
                <a:effectLst>
                  <a:outerShdw blurRad="38100" dist="38100" dir="2700000" algn="tl">
                    <a:srgbClr val="C0C0C0"/>
                  </a:outerShdw>
                </a:effectLst>
              </a:rPr>
              <a:t>Partir de la Práctica</a:t>
            </a:r>
            <a:br>
              <a:rPr lang="es-ES_tradnl" sz="3200" b="1" dirty="0" smtClean="0">
                <a:effectLst>
                  <a:outerShdw blurRad="38100" dist="38100" dir="2700000" algn="tl">
                    <a:srgbClr val="C0C0C0"/>
                  </a:outerShdw>
                </a:effectLst>
              </a:rPr>
            </a:br>
            <a:r>
              <a:rPr lang="es-ES_tradnl" sz="3200" b="1" dirty="0" smtClean="0">
                <a:effectLst>
                  <a:outerShdw blurRad="38100" dist="38100" dir="2700000" algn="tl">
                    <a:srgbClr val="C0C0C0"/>
                  </a:outerShdw>
                </a:effectLst>
              </a:rPr>
              <a:t>Pensar la Práctica</a:t>
            </a:r>
            <a:br>
              <a:rPr lang="es-ES_tradnl" sz="3200" b="1" dirty="0" smtClean="0">
                <a:effectLst>
                  <a:outerShdw blurRad="38100" dist="38100" dir="2700000" algn="tl">
                    <a:srgbClr val="C0C0C0"/>
                  </a:outerShdw>
                </a:effectLst>
              </a:rPr>
            </a:br>
            <a:r>
              <a:rPr lang="es-ES_tradnl" sz="3200" b="1" dirty="0" smtClean="0">
                <a:effectLst>
                  <a:outerShdw blurRad="38100" dist="38100" dir="2700000" algn="tl">
                    <a:srgbClr val="C0C0C0"/>
                  </a:outerShdw>
                </a:effectLst>
              </a:rPr>
              <a:t>Práctica Mejorada</a:t>
            </a:r>
            <a:br>
              <a:rPr lang="es-ES_tradnl" sz="3200" b="1" dirty="0" smtClean="0">
                <a:effectLst>
                  <a:outerShdw blurRad="38100" dist="38100" dir="2700000" algn="tl">
                    <a:srgbClr val="C0C0C0"/>
                  </a:outerShdw>
                </a:effectLst>
              </a:rPr>
            </a:br>
            <a:r>
              <a:rPr lang="es-ES_tradnl" b="1" dirty="0" smtClean="0">
                <a:effectLst>
                  <a:outerShdw blurRad="38100" dist="38100" dir="2700000" algn="tl">
                    <a:srgbClr val="C0C0C0"/>
                  </a:outerShdw>
                </a:effectLst>
              </a:rPr>
              <a:t/>
            </a:r>
            <a:br>
              <a:rPr lang="es-ES_tradnl" b="1" dirty="0" smtClean="0">
                <a:effectLst>
                  <a:outerShdw blurRad="38100" dist="38100" dir="2700000" algn="tl">
                    <a:srgbClr val="C0C0C0"/>
                  </a:outerShdw>
                </a:effectLst>
              </a:rPr>
            </a:br>
            <a:r>
              <a:rPr lang="es-ES_tradnl" b="1" dirty="0" smtClean="0">
                <a:effectLst>
                  <a:outerShdw blurRad="38100" dist="38100" dir="2700000" algn="tl">
                    <a:srgbClr val="C0C0C0"/>
                  </a:outerShdw>
                </a:effectLst>
              </a:rPr>
              <a:t> </a:t>
            </a:r>
            <a:endParaRPr lang="es-ES_tradnl" dirty="0" smtClean="0"/>
          </a:p>
        </p:txBody>
      </p:sp>
      <p:sp>
        <p:nvSpPr>
          <p:cNvPr id="4" name="3 Rectángulo"/>
          <p:cNvSpPr/>
          <p:nvPr/>
        </p:nvSpPr>
        <p:spPr>
          <a:xfrm>
            <a:off x="3428992" y="428604"/>
            <a:ext cx="2585964" cy="584775"/>
          </a:xfrm>
          <a:prstGeom prst="rect">
            <a:avLst/>
          </a:prstGeom>
        </p:spPr>
        <p:txBody>
          <a:bodyPr wrap="none">
            <a:spAutoFit/>
          </a:bodyPr>
          <a:lstStyle/>
          <a:p>
            <a:r>
              <a:rPr lang="es-ES" sz="3200" dirty="0" smtClean="0">
                <a:solidFill>
                  <a:prstClr val="black"/>
                </a:solidFill>
                <a:latin typeface="Impact"/>
              </a:rPr>
              <a:t>Conclusiones:</a:t>
            </a:r>
            <a:endParaRPr lang="es-ES_tradnl" sz="32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549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928926" y="285728"/>
            <a:ext cx="4000528" cy="584775"/>
          </a:xfrm>
          <a:prstGeom prst="rect">
            <a:avLst/>
          </a:prstGeom>
          <a:noFill/>
        </p:spPr>
        <p:txBody>
          <a:bodyPr wrap="square" rtlCol="0">
            <a:spAutoFit/>
          </a:bodyPr>
          <a:lstStyle/>
          <a:p>
            <a:r>
              <a:rPr lang="es-MX" sz="3200" dirty="0" smtClean="0"/>
              <a:t>Bibliografía </a:t>
            </a:r>
            <a:endParaRPr lang="es-MX" sz="3200" dirty="0"/>
          </a:p>
        </p:txBody>
      </p:sp>
      <p:sp>
        <p:nvSpPr>
          <p:cNvPr id="46082" name="Rectangle 2"/>
          <p:cNvSpPr>
            <a:spLocks noChangeArrowheads="1"/>
          </p:cNvSpPr>
          <p:nvPr/>
        </p:nvSpPr>
        <p:spPr bwMode="auto">
          <a:xfrm>
            <a:off x="357158" y="1214422"/>
            <a:ext cx="800105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Santos </a:t>
            </a:r>
            <a:r>
              <a:rPr kumimoji="0" lang="es-AR"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Assán</a:t>
            </a: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Arnoldo Higinio, Díaz Pompa Félix,  </a:t>
            </a:r>
            <a:r>
              <a:rPr kumimoji="0" lang="es-AR"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Lopeztegui</a:t>
            </a: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AR"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Lautín</a:t>
            </a: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Isabel. La Investigación Acción Participativa: posibilidades de aplicación en el contexto actual de Cuba. Revista Electrónica Luz. Holguín. Cuba. Año X. No. 2. 2011. ISSN 1814-151X</a:t>
            </a: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tabLst/>
            </a:pPr>
            <a:endPar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Sala </a:t>
            </a: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Ada MR, </a:t>
            </a:r>
            <a:r>
              <a:rPr kumimoji="0" lang="es-AR"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Cepero</a:t>
            </a: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Gil A y </a:t>
            </a:r>
            <a:r>
              <a:rPr kumimoji="0" lang="es-AR" sz="24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Orbay</a:t>
            </a: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Araña M de la C. Lo que es, lo que no es y lo que pudiera ser. En: Manual de Capacitación. Herramientas de la Comunicación Social en Salud Sexual  y Reproductiva para el trabajo con adolescentes. La Habana: CNPES;  2011. (ISBN 978-959-283-066-0)</a:t>
            </a:r>
            <a:endParaRPr kumimoji="0" lang="es-MX"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00298" y="571480"/>
            <a:ext cx="4000528" cy="584775"/>
          </a:xfrm>
          <a:prstGeom prst="rect">
            <a:avLst/>
          </a:prstGeom>
          <a:noFill/>
        </p:spPr>
        <p:txBody>
          <a:bodyPr wrap="square" rtlCol="0">
            <a:spAutoFit/>
          </a:bodyPr>
          <a:lstStyle/>
          <a:p>
            <a:r>
              <a:rPr lang="es-MX" sz="3200" dirty="0" smtClean="0"/>
              <a:t>Bibliografía </a:t>
            </a:r>
            <a:endParaRPr lang="es-MX" sz="3200" dirty="0"/>
          </a:p>
        </p:txBody>
      </p:sp>
      <p:sp>
        <p:nvSpPr>
          <p:cNvPr id="46082" name="Rectangle 2"/>
          <p:cNvSpPr>
            <a:spLocks noChangeArrowheads="1"/>
          </p:cNvSpPr>
          <p:nvPr/>
        </p:nvSpPr>
        <p:spPr bwMode="auto">
          <a:xfrm>
            <a:off x="714348" y="1285860"/>
            <a:ext cx="771530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El método participativo centrado en el desarrollo  humano En: </a:t>
            </a:r>
            <a:endParaRPr kumimoji="0" lang="es-MX"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hlinkClick r:id="rId2"/>
              </a:rPr>
              <a:t>http://www.sld.cu/galerias/pdf/uvs/.../promprev.pdf</a:t>
            </a: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Habilidades </a:t>
            </a:r>
            <a:r>
              <a:rPr kumimoji="0" lang="es-A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para la vida: Contribución desde la educación científica en el marco de la década para la educación sostenible (2005-2014). Oficina Regional de Educación para América Latina y el Caribe. La Habana Cuba. 2006.</a:t>
            </a:r>
            <a:endParaRPr kumimoji="0" lang="es-MX"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71472" y="5000636"/>
            <a:ext cx="4572000" cy="1200329"/>
          </a:xfrm>
          <a:prstGeom prst="rect">
            <a:avLst/>
          </a:prstGeom>
        </p:spPr>
        <p:txBody>
          <a:bodyPr>
            <a:spAutoFit/>
          </a:bodyPr>
          <a:lstStyle/>
          <a:p>
            <a:pPr lvl="0" algn="ctr" fontAlgn="base">
              <a:spcBef>
                <a:spcPct val="0"/>
              </a:spcBef>
              <a:spcAft>
                <a:spcPct val="0"/>
              </a:spcAft>
              <a:defRPr/>
            </a:pPr>
            <a:r>
              <a:rPr lang="es-ES" sz="2400" b="1" dirty="0" smtClean="0">
                <a:solidFill>
                  <a:srgbClr val="FF0066"/>
                </a:solidFill>
              </a:rPr>
              <a:t>“Yo abrazo</a:t>
            </a:r>
            <a:br>
              <a:rPr lang="es-ES" sz="2400" b="1" dirty="0" smtClean="0">
                <a:solidFill>
                  <a:srgbClr val="FF0066"/>
                </a:solidFill>
              </a:rPr>
            </a:br>
            <a:r>
              <a:rPr lang="es-ES" sz="2400" b="1" dirty="0" smtClean="0">
                <a:solidFill>
                  <a:srgbClr val="FF0066"/>
                </a:solidFill>
              </a:rPr>
              <a:t> a todos los que saben amar”</a:t>
            </a:r>
            <a:br>
              <a:rPr lang="es-ES" sz="2400" b="1" dirty="0" smtClean="0">
                <a:solidFill>
                  <a:srgbClr val="FF0066"/>
                </a:solidFill>
              </a:rPr>
            </a:br>
            <a:r>
              <a:rPr lang="es-ES" sz="2400" b="1" dirty="0" smtClean="0">
                <a:solidFill>
                  <a:srgbClr val="FF0066"/>
                </a:solidFill>
              </a:rPr>
              <a:t>José Martí</a:t>
            </a:r>
          </a:p>
        </p:txBody>
      </p:sp>
      <p:pic>
        <p:nvPicPr>
          <p:cNvPr id="3" name="Picture 3" descr="bandera07"/>
          <p:cNvPicPr>
            <a:picLocks noChangeAspect="1" noChangeArrowheads="1" noCrop="1"/>
          </p:cNvPicPr>
          <p:nvPr/>
        </p:nvPicPr>
        <p:blipFill>
          <a:blip r:embed="rId2"/>
          <a:srcRect/>
          <a:stretch>
            <a:fillRect/>
          </a:stretch>
        </p:blipFill>
        <p:spPr bwMode="auto">
          <a:xfrm rot="20751896" flipV="1">
            <a:off x="6072198" y="5000636"/>
            <a:ext cx="1357322" cy="96935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5943600" y="5181600"/>
            <a:ext cx="1981200" cy="457200"/>
          </a:xfrm>
          <a:prstGeom prst="rect">
            <a:avLst/>
          </a:prstGeom>
          <a:noFill/>
          <a:ln w="9525">
            <a:noFill/>
            <a:miter lim="800000"/>
            <a:headEnd/>
            <a:tailEnd/>
          </a:ln>
        </p:spPr>
        <p:txBody>
          <a:bodyPr>
            <a:spAutoFit/>
          </a:bodyPr>
          <a:lstStyle/>
          <a:p>
            <a:pPr>
              <a:spcBef>
                <a:spcPct val="50000"/>
              </a:spcBef>
            </a:pPr>
            <a:r>
              <a:rPr lang="es-ES_tradnl" sz="2400">
                <a:latin typeface="Times New Roman" pitchFamily="18" charset="0"/>
              </a:rPr>
              <a:t>    </a:t>
            </a:r>
            <a:endParaRPr lang="es-ES" sz="2400">
              <a:latin typeface="Times New Roman" pitchFamily="18" charset="0"/>
            </a:endParaRPr>
          </a:p>
        </p:txBody>
      </p:sp>
      <p:pic>
        <p:nvPicPr>
          <p:cNvPr id="11" name="Picture 10" descr="Hand-03-june[1]"/>
          <p:cNvPicPr>
            <a:picLocks noChangeAspect="1" noChangeArrowheads="1" noCrop="1"/>
          </p:cNvPicPr>
          <p:nvPr/>
        </p:nvPicPr>
        <p:blipFill>
          <a:blip r:embed="rId2"/>
          <a:srcRect/>
          <a:stretch>
            <a:fillRect/>
          </a:stretch>
        </p:blipFill>
        <p:spPr bwMode="auto">
          <a:xfrm>
            <a:off x="4114800" y="1066800"/>
            <a:ext cx="1592263" cy="1225550"/>
          </a:xfrm>
          <a:prstGeom prst="rect">
            <a:avLst/>
          </a:prstGeom>
          <a:noFill/>
          <a:ln w="9525">
            <a:noFill/>
            <a:miter lim="800000"/>
            <a:headEnd/>
            <a:tailEnd/>
          </a:ln>
        </p:spPr>
      </p:pic>
      <p:pic>
        <p:nvPicPr>
          <p:cNvPr id="14" name="Picture 13" descr="PALOMAS VOLANDO2.gif"/>
          <p:cNvPicPr>
            <a:picLocks noChangeAspect="1"/>
          </p:cNvPicPr>
          <p:nvPr/>
        </p:nvPicPr>
        <p:blipFill>
          <a:blip r:embed="rId3"/>
          <a:srcRect/>
          <a:stretch>
            <a:fillRect/>
          </a:stretch>
        </p:blipFill>
        <p:spPr bwMode="auto">
          <a:xfrm>
            <a:off x="6477000" y="1828800"/>
            <a:ext cx="1276350" cy="942975"/>
          </a:xfrm>
          <a:prstGeom prst="rect">
            <a:avLst/>
          </a:prstGeom>
          <a:noFill/>
          <a:ln w="9525">
            <a:noFill/>
            <a:miter lim="800000"/>
            <a:headEnd/>
            <a:tailEnd/>
          </a:ln>
        </p:spPr>
      </p:pic>
      <p:pic>
        <p:nvPicPr>
          <p:cNvPr id="15" name="Picture 14" descr="PALOMAS VOLANDO2.gif"/>
          <p:cNvPicPr>
            <a:picLocks noChangeAspect="1"/>
          </p:cNvPicPr>
          <p:nvPr/>
        </p:nvPicPr>
        <p:blipFill>
          <a:blip r:embed="rId3"/>
          <a:srcRect/>
          <a:stretch>
            <a:fillRect/>
          </a:stretch>
        </p:blipFill>
        <p:spPr bwMode="auto">
          <a:xfrm flipH="1">
            <a:off x="1676400" y="990600"/>
            <a:ext cx="1314450" cy="942975"/>
          </a:xfrm>
          <a:prstGeom prst="rect">
            <a:avLst/>
          </a:prstGeom>
          <a:noFill/>
          <a:ln w="9525">
            <a:noFill/>
            <a:miter lim="800000"/>
            <a:headEnd/>
            <a:tailEnd/>
          </a:ln>
        </p:spPr>
      </p:pic>
      <p:pic>
        <p:nvPicPr>
          <p:cNvPr id="2050"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3830638" y="3108325"/>
            <a:ext cx="1481137" cy="646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2000" fill="hold"/>
                                        <p:tgtEl>
                                          <p:spTgt spid="15"/>
                                        </p:tgtEl>
                                        <p:attrNameLst>
                                          <p:attrName>ppt_x</p:attrName>
                                        </p:attrNameLst>
                                      </p:cBhvr>
                                      <p:tavLst>
                                        <p:tav tm="0">
                                          <p:val>
                                            <p:strVal val="1+#ppt_w/2"/>
                                          </p:val>
                                        </p:tav>
                                        <p:tav tm="100000">
                                          <p:val>
                                            <p:strVal val="#ppt_x"/>
                                          </p:val>
                                        </p:tav>
                                      </p:tavLst>
                                    </p:anim>
                                    <p:anim calcmode="lin" valueType="num">
                                      <p:cBhvr additive="base">
                                        <p:cTn id="8" dur="2000" fill="hold"/>
                                        <p:tgtEl>
                                          <p:spTgt spid="15"/>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9"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3000" fill="hold"/>
                                        <p:tgtEl>
                                          <p:spTgt spid="14"/>
                                        </p:tgtEl>
                                        <p:attrNameLst>
                                          <p:attrName>ppt_x</p:attrName>
                                        </p:attrNameLst>
                                      </p:cBhvr>
                                      <p:tavLst>
                                        <p:tav tm="0">
                                          <p:val>
                                            <p:strVal val="0-#ppt_w/2"/>
                                          </p:val>
                                        </p:tav>
                                        <p:tav tm="100000">
                                          <p:val>
                                            <p:strVal val="#ppt_x"/>
                                          </p:val>
                                        </p:tav>
                                      </p:tavLst>
                                    </p:anim>
                                    <p:anim calcmode="lin" valueType="num">
                                      <p:cBhvr additive="base">
                                        <p:cTn id="13" dur="3000" fill="hold"/>
                                        <p:tgtEl>
                                          <p:spTgt spid="14"/>
                                        </p:tgtEl>
                                        <p:attrNameLst>
                                          <p:attrName>ppt_y</p:attrName>
                                        </p:attrNameLst>
                                      </p:cBhvr>
                                      <p:tavLst>
                                        <p:tav tm="0">
                                          <p:val>
                                            <p:strVal val="0-#ppt_h/2"/>
                                          </p:val>
                                        </p:tav>
                                        <p:tav tm="100000">
                                          <p:val>
                                            <p:strVal val="#ppt_y"/>
                                          </p:val>
                                        </p:tav>
                                      </p:tavLst>
                                    </p:anim>
                                  </p:childTnLst>
                                </p:cTn>
                              </p:par>
                            </p:childTnLst>
                          </p:cTn>
                        </p:par>
                        <p:par>
                          <p:cTn id="14" fill="hold">
                            <p:stCondLst>
                              <p:cond delay="5000"/>
                            </p:stCondLst>
                            <p:childTnLst>
                              <p:par>
                                <p:cTn id="15" presetID="53" presetClass="entr" presetSubtype="0"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3000" fill="hold"/>
                                        <p:tgtEl>
                                          <p:spTgt spid="11"/>
                                        </p:tgtEl>
                                        <p:attrNameLst>
                                          <p:attrName>ppt_w</p:attrName>
                                        </p:attrNameLst>
                                      </p:cBhvr>
                                      <p:tavLst>
                                        <p:tav tm="0">
                                          <p:val>
                                            <p:fltVal val="0"/>
                                          </p:val>
                                        </p:tav>
                                        <p:tav tm="100000">
                                          <p:val>
                                            <p:strVal val="#ppt_w"/>
                                          </p:val>
                                        </p:tav>
                                      </p:tavLst>
                                    </p:anim>
                                    <p:anim calcmode="lin" valueType="num">
                                      <p:cBhvr>
                                        <p:cTn id="18" dur="3000" fill="hold"/>
                                        <p:tgtEl>
                                          <p:spTgt spid="11"/>
                                        </p:tgtEl>
                                        <p:attrNameLst>
                                          <p:attrName>ppt_h</p:attrName>
                                        </p:attrNameLst>
                                      </p:cBhvr>
                                      <p:tavLst>
                                        <p:tav tm="0">
                                          <p:val>
                                            <p:fltVal val="0"/>
                                          </p:val>
                                        </p:tav>
                                        <p:tav tm="100000">
                                          <p:val>
                                            <p:strVal val="#ppt_h"/>
                                          </p:val>
                                        </p:tav>
                                      </p:tavLst>
                                    </p:anim>
                                    <p:animEffect transition="in" filter="fade">
                                      <p:cBhvr>
                                        <p:cTn id="19" dur="3000"/>
                                        <p:tgtEl>
                                          <p:spTgt spid="11"/>
                                        </p:tgtEl>
                                      </p:cBhvr>
                                    </p:animEffect>
                                  </p:childTnLst>
                                </p:cTn>
                              </p:par>
                            </p:childTnLst>
                          </p:cTn>
                        </p:par>
                        <p:par>
                          <p:cTn id="20" fill="hold">
                            <p:stCondLst>
                              <p:cond delay="8000"/>
                            </p:stCondLst>
                            <p:childTnLst>
                              <p:par>
                                <p:cTn id="21" presetID="0" presetClass="path" presetSubtype="0" accel="50000" decel="50000" fill="hold" nodeType="afterEffect">
                                  <p:stCondLst>
                                    <p:cond delay="0"/>
                                  </p:stCondLst>
                                  <p:childTnLst>
                                    <p:animMotion origin="layout" path="M 1.38889E-6 -3.50601E-6 C 0.03698 0.0666 0.07396 0.13321 0.07222 0.16397 C 0.07049 0.19473 0.03663 0.18339 -0.01076 0.18432 C -0.05816 0.18524 -0.16667 0.11008 -0.21233 0.16998 C -0.25798 0.22988 -0.27135 0.38645 -0.28472 0.54301 " pathEditMode="relative" ptsTypes="aaaaA">
                                      <p:cBhvr>
                                        <p:cTn id="22" dur="2000" fill="hold"/>
                                        <p:tgtEl>
                                          <p:spTgt spid="11"/>
                                        </p:tgtEl>
                                        <p:attrNameLst>
                                          <p:attrName>ppt_x</p:attrName>
                                          <p:attrName>ppt_y</p:attrName>
                                        </p:attrNameLst>
                                      </p:cBhvr>
                                    </p:animMotion>
                                  </p:childTnLst>
                                </p:cTn>
                              </p:par>
                            </p:childTnLst>
                          </p:cTn>
                        </p:par>
                        <p:par>
                          <p:cTn id="23" fill="hold">
                            <p:stCondLst>
                              <p:cond delay="10000"/>
                            </p:stCondLst>
                            <p:childTnLst>
                              <p:par>
                                <p:cTn id="24" presetID="23" presetClass="entr" presetSubtype="528" fill="hold" grpId="0" nodeType="afterEffect">
                                  <p:stCondLst>
                                    <p:cond delay="0"/>
                                  </p:stCondLst>
                                  <p:childTnLst>
                                    <p:set>
                                      <p:cBhvr>
                                        <p:cTn id="25" dur="1" fill="hold">
                                          <p:stCondLst>
                                            <p:cond delay="0"/>
                                          </p:stCondLst>
                                        </p:cTn>
                                        <p:tgtEl>
                                          <p:spTgt spid="11267"/>
                                        </p:tgtEl>
                                        <p:attrNameLst>
                                          <p:attrName>style.visibility</p:attrName>
                                        </p:attrNameLst>
                                      </p:cBhvr>
                                      <p:to>
                                        <p:strVal val="visible"/>
                                      </p:to>
                                    </p:set>
                                    <p:anim calcmode="lin" valueType="num">
                                      <p:cBhvr>
                                        <p:cTn id="26" dur="3000" fill="hold"/>
                                        <p:tgtEl>
                                          <p:spTgt spid="11267"/>
                                        </p:tgtEl>
                                        <p:attrNameLst>
                                          <p:attrName>ppt_w</p:attrName>
                                        </p:attrNameLst>
                                      </p:cBhvr>
                                      <p:tavLst>
                                        <p:tav tm="0">
                                          <p:val>
                                            <p:fltVal val="0"/>
                                          </p:val>
                                        </p:tav>
                                        <p:tav tm="100000">
                                          <p:val>
                                            <p:strVal val="#ppt_w"/>
                                          </p:val>
                                        </p:tav>
                                      </p:tavLst>
                                    </p:anim>
                                    <p:anim calcmode="lin" valueType="num">
                                      <p:cBhvr>
                                        <p:cTn id="27" dur="3000" fill="hold"/>
                                        <p:tgtEl>
                                          <p:spTgt spid="11267"/>
                                        </p:tgtEl>
                                        <p:attrNameLst>
                                          <p:attrName>ppt_h</p:attrName>
                                        </p:attrNameLst>
                                      </p:cBhvr>
                                      <p:tavLst>
                                        <p:tav tm="0">
                                          <p:val>
                                            <p:fltVal val="0"/>
                                          </p:val>
                                        </p:tav>
                                        <p:tav tm="100000">
                                          <p:val>
                                            <p:strVal val="#ppt_h"/>
                                          </p:val>
                                        </p:tav>
                                      </p:tavLst>
                                    </p:anim>
                                    <p:anim calcmode="lin" valueType="num">
                                      <p:cBhvr>
                                        <p:cTn id="28" dur="3000" fill="hold"/>
                                        <p:tgtEl>
                                          <p:spTgt spid="11267"/>
                                        </p:tgtEl>
                                        <p:attrNameLst>
                                          <p:attrName>ppt_x</p:attrName>
                                        </p:attrNameLst>
                                      </p:cBhvr>
                                      <p:tavLst>
                                        <p:tav tm="0">
                                          <p:val>
                                            <p:fltVal val="0.5"/>
                                          </p:val>
                                        </p:tav>
                                        <p:tav tm="100000">
                                          <p:val>
                                            <p:strVal val="#ppt_x"/>
                                          </p:val>
                                        </p:tav>
                                      </p:tavLst>
                                    </p:anim>
                                    <p:anim calcmode="lin" valueType="num">
                                      <p:cBhvr>
                                        <p:cTn id="29" dur="3000" fill="hold"/>
                                        <p:tgtEl>
                                          <p:spTgt spid="1126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CuadroTexto"/>
          <p:cNvSpPr txBox="1">
            <a:spLocks noChangeArrowheads="1"/>
          </p:cNvSpPr>
          <p:nvPr/>
        </p:nvSpPr>
        <p:spPr bwMode="auto">
          <a:xfrm>
            <a:off x="323850" y="620713"/>
            <a:ext cx="8397875"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s-ES" sz="4000" b="1" dirty="0">
                <a:solidFill>
                  <a:schemeClr val="accent2">
                    <a:lumMod val="75000"/>
                  </a:schemeClr>
                </a:solidFill>
                <a:latin typeface="Calibri" pitchFamily="34" charset="0"/>
              </a:rPr>
              <a:t>Sumario: </a:t>
            </a:r>
          </a:p>
        </p:txBody>
      </p:sp>
      <p:sp>
        <p:nvSpPr>
          <p:cNvPr id="3" name="2 Rectángulo"/>
          <p:cNvSpPr/>
          <p:nvPr/>
        </p:nvSpPr>
        <p:spPr>
          <a:xfrm>
            <a:off x="785786" y="1643050"/>
            <a:ext cx="7715304" cy="4031873"/>
          </a:xfrm>
          <a:prstGeom prst="rect">
            <a:avLst/>
          </a:prstGeom>
        </p:spPr>
        <p:txBody>
          <a:bodyPr wrap="square">
            <a:spAutoFit/>
          </a:bodyPr>
          <a:lstStyle/>
          <a:p>
            <a:pPr marL="514350" indent="-514350">
              <a:buFont typeface="+mj-lt"/>
              <a:buAutoNum type="arabicPeriod"/>
            </a:pPr>
            <a:r>
              <a:rPr lang="es-PR" sz="3200" b="1" dirty="0" smtClean="0"/>
              <a:t>La Metodología de la Educación Popular en la Atención Primaria de Salud.</a:t>
            </a:r>
          </a:p>
          <a:p>
            <a:pPr marL="514350" indent="-514350">
              <a:buFont typeface="+mj-lt"/>
              <a:buAutoNum type="arabicPeriod"/>
            </a:pPr>
            <a:r>
              <a:rPr lang="es-ES_tradnl" sz="3200" b="1" dirty="0" smtClean="0"/>
              <a:t>Práctica –Teoría– Práctica Enriquecida: su factibilidad de aplicación en los escenarios de la región en el tercer milenio.</a:t>
            </a:r>
            <a:endParaRPr lang="es-MX" sz="3200" b="1" dirty="0" smtClean="0"/>
          </a:p>
          <a:p>
            <a:pPr marL="514350" indent="-514350"/>
            <a:r>
              <a:rPr lang="es-PR" sz="3200" b="1" dirty="0" smtClean="0"/>
              <a:t> </a:t>
            </a:r>
            <a:endParaRPr lang="es-ES_tradnl" sz="3200" dirty="0"/>
          </a:p>
        </p:txBody>
      </p:sp>
    </p:spTree>
    <p:extLst>
      <p:ext uri="{BB962C8B-B14F-4D97-AF65-F5344CB8AC3E}">
        <p14:creationId xmlns="" xmlns:p14="http://schemas.microsoft.com/office/powerpoint/2010/main" val="3326666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CuadroTexto"/>
          <p:cNvSpPr txBox="1">
            <a:spLocks noChangeArrowheads="1"/>
          </p:cNvSpPr>
          <p:nvPr/>
        </p:nvSpPr>
        <p:spPr bwMode="auto">
          <a:xfrm>
            <a:off x="323850" y="620713"/>
            <a:ext cx="8397875"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s-ES" sz="4000" b="1" dirty="0" smtClean="0">
                <a:solidFill>
                  <a:schemeClr val="accent2">
                    <a:lumMod val="75000"/>
                  </a:schemeClr>
                </a:solidFill>
                <a:latin typeface="Calibri" pitchFamily="34" charset="0"/>
              </a:rPr>
              <a:t>Objetivo: </a:t>
            </a:r>
            <a:endParaRPr lang="es-ES" sz="4000" b="1" dirty="0">
              <a:solidFill>
                <a:schemeClr val="accent2">
                  <a:lumMod val="75000"/>
                </a:schemeClr>
              </a:solidFill>
              <a:latin typeface="Calibri" pitchFamily="34" charset="0"/>
            </a:endParaRPr>
          </a:p>
        </p:txBody>
      </p:sp>
      <p:sp>
        <p:nvSpPr>
          <p:cNvPr id="3" name="2 Rectángulo"/>
          <p:cNvSpPr/>
          <p:nvPr/>
        </p:nvSpPr>
        <p:spPr>
          <a:xfrm>
            <a:off x="1357290" y="1643050"/>
            <a:ext cx="6143668" cy="3539430"/>
          </a:xfrm>
          <a:prstGeom prst="rect">
            <a:avLst/>
          </a:prstGeom>
        </p:spPr>
        <p:txBody>
          <a:bodyPr wrap="square">
            <a:spAutoFit/>
          </a:bodyPr>
          <a:lstStyle/>
          <a:p>
            <a:pPr marL="609600" indent="-609600" algn="just">
              <a:buFontTx/>
              <a:buAutoNum type="arabicPeriod"/>
            </a:pPr>
            <a:r>
              <a:rPr lang="es-PR" sz="3200" b="1" dirty="0" smtClean="0"/>
              <a:t>Interpretar particularidades de la Metodología de la Educación Popular al aplicarla en la Atención Primaria de Salud en diferentes escenarios en la época actual.</a:t>
            </a:r>
          </a:p>
        </p:txBody>
      </p:sp>
    </p:spTree>
    <p:extLst>
      <p:ext uri="{BB962C8B-B14F-4D97-AF65-F5344CB8AC3E}">
        <p14:creationId xmlns="" xmlns:p14="http://schemas.microsoft.com/office/powerpoint/2010/main" val="3326666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11" descr="Go to fullsize image">
            <a:hlinkClick r:id="rId3"/>
          </p:cNvPr>
          <p:cNvPicPr>
            <a:picLocks noGrp="1" noChangeAspect="1" noChangeArrowheads="1"/>
          </p:cNvPicPr>
          <p:nvPr>
            <p:ph sz="half" idx="2"/>
          </p:nvPr>
        </p:nvPicPr>
        <p:blipFill>
          <a:blip r:embed="rId4"/>
          <a:srcRect/>
          <a:stretch>
            <a:fillRect/>
          </a:stretch>
        </p:blipFill>
        <p:spPr>
          <a:xfrm rot="1384948">
            <a:off x="3053585" y="2332705"/>
            <a:ext cx="384175" cy="714375"/>
          </a:xfrm>
          <a:noFill/>
        </p:spPr>
      </p:pic>
      <p:pic>
        <p:nvPicPr>
          <p:cNvPr id="7" name="Picture 9" descr="face_1.gif (2193 bytes)"/>
          <p:cNvPicPr>
            <a:picLocks noChangeAspect="1" noChangeArrowheads="1" noCrop="1"/>
          </p:cNvPicPr>
          <p:nvPr/>
        </p:nvPicPr>
        <p:blipFill>
          <a:blip r:embed="rId5"/>
          <a:srcRect/>
          <a:stretch>
            <a:fillRect/>
          </a:stretch>
        </p:blipFill>
        <p:spPr bwMode="auto">
          <a:xfrm>
            <a:off x="3786182" y="1928802"/>
            <a:ext cx="1239837" cy="1304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7 Rectángulo"/>
          <p:cNvSpPr/>
          <p:nvPr/>
        </p:nvSpPr>
        <p:spPr>
          <a:xfrm>
            <a:off x="2071670" y="1000108"/>
            <a:ext cx="5249643" cy="523220"/>
          </a:xfrm>
          <a:prstGeom prst="rect">
            <a:avLst/>
          </a:prstGeom>
        </p:spPr>
        <p:txBody>
          <a:bodyPr wrap="none">
            <a:spAutoFit/>
          </a:bodyPr>
          <a:lstStyle/>
          <a:p>
            <a:pPr algn="ctr">
              <a:spcBef>
                <a:spcPct val="20000"/>
              </a:spcBef>
            </a:pPr>
            <a:r>
              <a:rPr lang="es-ES_tradnl" sz="2800" b="1" dirty="0" smtClean="0">
                <a:latin typeface="Arial" charset="0"/>
              </a:rPr>
              <a:t>Técnica Afectiva Participativa</a:t>
            </a:r>
            <a:endParaRPr lang="es-ES_tradnl" sz="2800" b="1" dirty="0">
              <a:latin typeface="Arial" charset="0"/>
            </a:endParaRPr>
          </a:p>
        </p:txBody>
      </p:sp>
      <p:sp>
        <p:nvSpPr>
          <p:cNvPr id="10" name="9 Rectángulo"/>
          <p:cNvSpPr/>
          <p:nvPr/>
        </p:nvSpPr>
        <p:spPr>
          <a:xfrm>
            <a:off x="2547407" y="3244334"/>
            <a:ext cx="4273927" cy="1175706"/>
          </a:xfrm>
          <a:prstGeom prst="rect">
            <a:avLst/>
          </a:prstGeom>
        </p:spPr>
        <p:txBody>
          <a:bodyPr wrap="none">
            <a:spAutoFit/>
          </a:bodyPr>
          <a:lstStyle/>
          <a:p>
            <a:pPr algn="ctr">
              <a:spcBef>
                <a:spcPct val="20000"/>
              </a:spcBef>
            </a:pPr>
            <a:r>
              <a:rPr lang="es-ES_tradnl" sz="3200" b="1" dirty="0" smtClean="0">
                <a:latin typeface="Arial" charset="0"/>
              </a:rPr>
              <a:t>“Yo pongo la palabra</a:t>
            </a:r>
          </a:p>
          <a:p>
            <a:pPr algn="ctr">
              <a:spcBef>
                <a:spcPct val="20000"/>
              </a:spcBef>
            </a:pPr>
            <a:r>
              <a:rPr lang="es-ES_tradnl" sz="3200" b="1" dirty="0" smtClean="0">
                <a:latin typeface="Arial" charset="0"/>
              </a:rPr>
              <a:t> y tú la canción”</a:t>
            </a:r>
            <a:endParaRPr lang="es-ES_tradnl" sz="3200" b="1" dirty="0">
              <a:latin typeface="Arial" charset="0"/>
            </a:endParaRPr>
          </a:p>
        </p:txBody>
      </p:sp>
      <p:pic>
        <p:nvPicPr>
          <p:cNvPr id="11" name="Picture 11" descr="Go to fullsize image">
            <a:hlinkClick r:id="rId3"/>
          </p:cNvPr>
          <p:cNvPicPr>
            <a:picLocks noGrp="1" noChangeAspect="1" noChangeArrowheads="1"/>
          </p:cNvPicPr>
          <p:nvPr>
            <p:ph sz="half" idx="2"/>
          </p:nvPr>
        </p:nvPicPr>
        <p:blipFill>
          <a:blip r:embed="rId4"/>
          <a:srcRect/>
          <a:stretch>
            <a:fillRect/>
          </a:stretch>
        </p:blipFill>
        <p:spPr>
          <a:xfrm rot="1384948">
            <a:off x="5125288" y="2404143"/>
            <a:ext cx="384175" cy="714375"/>
          </a:xfrm>
          <a:noFill/>
        </p:spPr>
      </p:pic>
      <p:sp>
        <p:nvSpPr>
          <p:cNvPr id="9" name="8 Rectángulo"/>
          <p:cNvSpPr/>
          <p:nvPr/>
        </p:nvSpPr>
        <p:spPr>
          <a:xfrm>
            <a:off x="3286116" y="5214950"/>
            <a:ext cx="3009157" cy="584775"/>
          </a:xfrm>
          <a:prstGeom prst="rect">
            <a:avLst/>
          </a:prstGeom>
        </p:spPr>
        <p:txBody>
          <a:bodyPr wrap="none">
            <a:spAutoFit/>
          </a:bodyPr>
          <a:lstStyle/>
          <a:p>
            <a:r>
              <a:rPr lang="es-ES_tradnl" sz="3200" b="1" dirty="0" smtClean="0">
                <a:solidFill>
                  <a:srgbClr val="FFCC00"/>
                </a:solidFill>
                <a:effectLst>
                  <a:outerShdw blurRad="38100" dist="38100" dir="2700000" algn="tl">
                    <a:srgbClr val="000000"/>
                  </a:outerShdw>
                </a:effectLst>
                <a:latin typeface="Tahoma" pitchFamily="34" charset="0"/>
              </a:rPr>
              <a:t>Acercamiento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8" descr="j0293828"/>
          <p:cNvPicPr>
            <a:picLocks noChangeAspect="1" noChangeArrowheads="1"/>
          </p:cNvPicPr>
          <p:nvPr/>
        </p:nvPicPr>
        <p:blipFill>
          <a:blip r:embed="rId3"/>
          <a:srcRect/>
          <a:stretch>
            <a:fillRect/>
          </a:stretch>
        </p:blipFill>
        <p:spPr bwMode="auto">
          <a:xfrm>
            <a:off x="2963863" y="1808163"/>
            <a:ext cx="3216275" cy="3384550"/>
          </a:xfrm>
          <a:prstGeom prst="rect">
            <a:avLst/>
          </a:prstGeom>
          <a:noFill/>
          <a:ln w="9525">
            <a:noFill/>
            <a:miter lim="800000"/>
            <a:headEnd/>
            <a:tailEnd/>
          </a:ln>
        </p:spPr>
      </p:pic>
      <p:sp>
        <p:nvSpPr>
          <p:cNvPr id="146441" name="Rectangle 9"/>
          <p:cNvSpPr>
            <a:spLocks noGrp="1" noChangeArrowheads="1"/>
          </p:cNvSpPr>
          <p:nvPr>
            <p:ph type="title"/>
          </p:nvPr>
        </p:nvSpPr>
        <p:spPr>
          <a:xfrm>
            <a:off x="457200" y="414338"/>
            <a:ext cx="8229600" cy="1143000"/>
          </a:xfrm>
          <a:noFill/>
          <a:ln>
            <a:noFill/>
          </a:ln>
        </p:spPr>
        <p:txBody>
          <a:bodyPr/>
          <a:lstStyle/>
          <a:p>
            <a:pPr>
              <a:defRPr/>
            </a:pPr>
            <a:r>
              <a:rPr lang="es-ES_tradnl" sz="4000" dirty="0" smtClean="0">
                <a:solidFill>
                  <a:srgbClr val="FFCC00"/>
                </a:solidFill>
                <a:effectLst>
                  <a:outerShdw blurRad="38100" dist="38100" dir="2700000" algn="tl">
                    <a:srgbClr val="000000"/>
                  </a:outerShdw>
                </a:effectLst>
              </a:rPr>
              <a:t>¿Qué viene a tu mente cuando escuchas decir …</a:t>
            </a:r>
          </a:p>
        </p:txBody>
      </p:sp>
      <p:sp>
        <p:nvSpPr>
          <p:cNvPr id="146442" name="Rectangle 10"/>
          <p:cNvSpPr>
            <a:spLocks noGrp="1" noChangeArrowheads="1"/>
          </p:cNvSpPr>
          <p:nvPr>
            <p:ph type="body" idx="1"/>
          </p:nvPr>
        </p:nvSpPr>
        <p:spPr>
          <a:xfrm>
            <a:off x="646113" y="5013325"/>
            <a:ext cx="7850187" cy="1511300"/>
          </a:xfrm>
          <a:noFill/>
        </p:spPr>
        <p:txBody>
          <a:bodyPr/>
          <a:lstStyle/>
          <a:p>
            <a:pPr algn="ctr">
              <a:buFontTx/>
              <a:buNone/>
              <a:defRPr/>
            </a:pPr>
            <a:r>
              <a:rPr lang="es-ES_tradnl" sz="6000" dirty="0" smtClean="0">
                <a:solidFill>
                  <a:srgbClr val="FFCC00"/>
                </a:solidFill>
                <a:effectLst>
                  <a:outerShdw blurRad="38100" dist="38100" dir="2700000" algn="tl">
                    <a:srgbClr val="000000"/>
                  </a:outerShdw>
                </a:effectLst>
              </a:rPr>
              <a:t>“Educación Popular”?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Flecha curvada hacia la izquierda"/>
          <p:cNvSpPr/>
          <p:nvPr/>
        </p:nvSpPr>
        <p:spPr>
          <a:xfrm>
            <a:off x="7358082" y="1214422"/>
            <a:ext cx="1223962" cy="12954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prstClr val="black"/>
              </a:solidFill>
            </a:endParaRPr>
          </a:p>
        </p:txBody>
      </p:sp>
      <p:sp>
        <p:nvSpPr>
          <p:cNvPr id="7" name="6 Flecha curvada hacia la derecha"/>
          <p:cNvSpPr/>
          <p:nvPr/>
        </p:nvSpPr>
        <p:spPr>
          <a:xfrm>
            <a:off x="642910" y="1142984"/>
            <a:ext cx="1008062" cy="141446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solidFill>
                <a:prstClr val="black"/>
              </a:solidFill>
            </a:endParaRPr>
          </a:p>
        </p:txBody>
      </p:sp>
      <p:sp>
        <p:nvSpPr>
          <p:cNvPr id="20487" name="3 CuadroTexto"/>
          <p:cNvSpPr txBox="1">
            <a:spLocks noChangeArrowheads="1"/>
          </p:cNvSpPr>
          <p:nvPr/>
        </p:nvSpPr>
        <p:spPr bwMode="auto">
          <a:xfrm>
            <a:off x="2843213" y="2420938"/>
            <a:ext cx="2773362"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s-ES" sz="3200">
                <a:solidFill>
                  <a:srgbClr val="000000"/>
                </a:solidFill>
                <a:latin typeface="Calibri" pitchFamily="34" charset="0"/>
              </a:rPr>
              <a:t> </a:t>
            </a:r>
          </a:p>
        </p:txBody>
      </p:sp>
      <p:sp>
        <p:nvSpPr>
          <p:cNvPr id="12" name="11 Rectángulo"/>
          <p:cNvSpPr/>
          <p:nvPr/>
        </p:nvSpPr>
        <p:spPr>
          <a:xfrm>
            <a:off x="1857356" y="857232"/>
            <a:ext cx="5214974" cy="1077218"/>
          </a:xfrm>
          <a:prstGeom prst="rect">
            <a:avLst/>
          </a:prstGeom>
        </p:spPr>
        <p:txBody>
          <a:bodyPr wrap="square">
            <a:spAutoFit/>
          </a:bodyPr>
          <a:lstStyle/>
          <a:p>
            <a:r>
              <a:rPr lang="es-MX" sz="3200" dirty="0" smtClean="0"/>
              <a:t>La Educación Popular </a:t>
            </a:r>
            <a:r>
              <a:rPr lang="es-ES_tradnl" sz="3200" dirty="0" smtClean="0"/>
              <a:t>(EP)</a:t>
            </a:r>
            <a:r>
              <a:rPr lang="es-MX" sz="3200" dirty="0" smtClean="0"/>
              <a:t> es, según Carlos Núñez Hurtado: </a:t>
            </a:r>
            <a:endParaRPr lang="es-ES_tradnl" sz="3200" dirty="0"/>
          </a:p>
        </p:txBody>
      </p:sp>
      <p:sp>
        <p:nvSpPr>
          <p:cNvPr id="13" name="12 Rectángulo"/>
          <p:cNvSpPr/>
          <p:nvPr/>
        </p:nvSpPr>
        <p:spPr>
          <a:xfrm>
            <a:off x="642910" y="3005138"/>
            <a:ext cx="7601497" cy="2492990"/>
          </a:xfrm>
          <a:prstGeom prst="rect">
            <a:avLst/>
          </a:prstGeom>
        </p:spPr>
        <p:txBody>
          <a:bodyPr wrap="square">
            <a:spAutoFit/>
          </a:bodyPr>
          <a:lstStyle/>
          <a:p>
            <a:pPr algn="ctr">
              <a:lnSpc>
                <a:spcPct val="130000"/>
              </a:lnSpc>
              <a:defRPr/>
            </a:pPr>
            <a:r>
              <a:rPr lang="es-MX" sz="2400" b="1" dirty="0" smtClean="0">
                <a:latin typeface="Arial" pitchFamily="34" charset="0"/>
                <a:cs typeface="Arial" pitchFamily="34" charset="0"/>
              </a:rPr>
              <a:t>Un proceso continuo y sistemático que implica momentos de reflexión y estudio de la práctica sistematizada, con elementos de interpretación e información que llevan dicha práctica consciente a nuevos niveles de comprensión.  </a:t>
            </a:r>
            <a:r>
              <a:rPr lang="es-MX" sz="2400" dirty="0" smtClean="0">
                <a:latin typeface="Arial" pitchFamily="34" charset="0"/>
                <a:cs typeface="Arial" pitchFamily="34" charset="0"/>
              </a:rPr>
              <a:t> </a:t>
            </a:r>
          </a:p>
        </p:txBody>
      </p:sp>
    </p:spTree>
    <p:extLst>
      <p:ext uri="{BB962C8B-B14F-4D97-AF65-F5344CB8AC3E}">
        <p14:creationId xmlns="" xmlns:p14="http://schemas.microsoft.com/office/powerpoint/2010/main" val="3654114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79029" y="1055001"/>
            <a:ext cx="7704856" cy="4616648"/>
          </a:xfrm>
          <a:prstGeom prst="rect">
            <a:avLst/>
          </a:prstGeom>
        </p:spPr>
        <p:txBody>
          <a:bodyPr wrap="square">
            <a:spAutoFit/>
          </a:bodyPr>
          <a:lstStyle/>
          <a:p>
            <a:pPr>
              <a:lnSpc>
                <a:spcPct val="150000"/>
              </a:lnSpc>
              <a:defRPr/>
            </a:pPr>
            <a:r>
              <a:rPr lang="es-ES_tradnl" sz="2800" cap="all" dirty="0" smtClean="0"/>
              <a:t>La Educación Popular  </a:t>
            </a:r>
            <a:r>
              <a:rPr lang="es-ES_tradnl" sz="2800" dirty="0" smtClean="0"/>
              <a:t>NO PUEDE SER </a:t>
            </a:r>
          </a:p>
          <a:p>
            <a:pPr>
              <a:lnSpc>
                <a:spcPct val="150000"/>
              </a:lnSpc>
              <a:defRPr/>
            </a:pPr>
            <a:r>
              <a:rPr lang="es-ES_tradnl" sz="2800" dirty="0" smtClean="0"/>
              <a:t> </a:t>
            </a:r>
            <a:r>
              <a:rPr lang="es-ES_tradnl" sz="2800" dirty="0"/>
              <a:t>U</a:t>
            </a:r>
            <a:r>
              <a:rPr lang="es-ES_tradnl" sz="2800" dirty="0" smtClean="0"/>
              <a:t>NA DEFINICIÓN EN ABSTRACTO... NI </a:t>
            </a:r>
          </a:p>
          <a:p>
            <a:pPr>
              <a:lnSpc>
                <a:spcPct val="150000"/>
              </a:lnSpc>
              <a:defRPr/>
            </a:pPr>
            <a:r>
              <a:rPr lang="es-ES_tradnl" sz="2800" dirty="0" smtClean="0"/>
              <a:t>MUCHO MENOS UNA  APLICACIÓN </a:t>
            </a:r>
          </a:p>
          <a:p>
            <a:pPr>
              <a:lnSpc>
                <a:spcPct val="150000"/>
              </a:lnSpc>
              <a:defRPr/>
            </a:pPr>
            <a:r>
              <a:rPr lang="es-ES_tradnl" sz="2800" dirty="0" smtClean="0"/>
              <a:t>ACRÍTICA DE MODELOS PEDAGÓGICOS, </a:t>
            </a:r>
          </a:p>
          <a:p>
            <a:pPr>
              <a:lnSpc>
                <a:spcPct val="150000"/>
              </a:lnSpc>
              <a:defRPr/>
            </a:pPr>
            <a:r>
              <a:rPr lang="es-ES_tradnl" sz="2800" dirty="0" smtClean="0"/>
              <a:t>SINO... </a:t>
            </a:r>
            <a:r>
              <a:rPr lang="es-ES_tradnl" sz="2800" dirty="0" smtClean="0">
                <a:effectLst>
                  <a:outerShdw blurRad="38100" dist="38100" dir="2700000" algn="tl">
                    <a:srgbClr val="FFFFFF"/>
                  </a:outerShdw>
                </a:effectLst>
              </a:rPr>
              <a:t>PRAXIS CON CAPACIDAD DE </a:t>
            </a:r>
          </a:p>
          <a:p>
            <a:pPr>
              <a:lnSpc>
                <a:spcPct val="150000"/>
              </a:lnSpc>
              <a:defRPr/>
            </a:pPr>
            <a:r>
              <a:rPr lang="es-ES_tradnl" sz="2800" dirty="0" smtClean="0">
                <a:effectLst>
                  <a:outerShdw blurRad="38100" dist="38100" dir="2700000" algn="tl">
                    <a:srgbClr val="FFFFFF"/>
                  </a:outerShdw>
                </a:effectLst>
              </a:rPr>
              <a:t>CONVOCATORIA Y MOVILIZACIÓN...</a:t>
            </a:r>
          </a:p>
          <a:p>
            <a:pPr>
              <a:lnSpc>
                <a:spcPct val="150000"/>
              </a:lnSpc>
              <a:defRPr/>
            </a:pPr>
            <a:endParaRPr lang="es-ES_tradnl" sz="2800" dirty="0" smtClean="0">
              <a:effectLst>
                <a:outerShdw blurRad="38100" dist="38100" dir="2700000" algn="tl">
                  <a:srgbClr val="FFFFFF"/>
                </a:outerShdw>
              </a:effectLst>
            </a:endParaRPr>
          </a:p>
        </p:txBody>
      </p:sp>
      <p:grpSp>
        <p:nvGrpSpPr>
          <p:cNvPr id="3" name="Group 4"/>
          <p:cNvGrpSpPr>
            <a:grpSpLocks/>
          </p:cNvGrpSpPr>
          <p:nvPr/>
        </p:nvGrpSpPr>
        <p:grpSpPr bwMode="auto">
          <a:xfrm>
            <a:off x="6286512" y="4500570"/>
            <a:ext cx="1676400" cy="1371600"/>
            <a:chOff x="4704" y="964"/>
            <a:chExt cx="857" cy="739"/>
          </a:xfrm>
        </p:grpSpPr>
        <p:sp>
          <p:nvSpPr>
            <p:cNvPr id="4" name="Freeform 5"/>
            <p:cNvSpPr>
              <a:spLocks/>
            </p:cNvSpPr>
            <p:nvPr/>
          </p:nvSpPr>
          <p:spPr bwMode="auto">
            <a:xfrm>
              <a:off x="4712" y="980"/>
              <a:ext cx="842" cy="694"/>
            </a:xfrm>
            <a:custGeom>
              <a:avLst/>
              <a:gdLst>
                <a:gd name="T0" fmla="*/ 19 w 3367"/>
                <a:gd name="T1" fmla="*/ 490 h 2778"/>
                <a:gd name="T2" fmla="*/ 3 w 3367"/>
                <a:gd name="T3" fmla="*/ 474 h 2778"/>
                <a:gd name="T4" fmla="*/ 0 w 3367"/>
                <a:gd name="T5" fmla="*/ 450 h 2778"/>
                <a:gd name="T6" fmla="*/ 19 w 3367"/>
                <a:gd name="T7" fmla="*/ 378 h 2778"/>
                <a:gd name="T8" fmla="*/ 57 w 3367"/>
                <a:gd name="T9" fmla="*/ 281 h 2778"/>
                <a:gd name="T10" fmla="*/ 87 w 3367"/>
                <a:gd name="T11" fmla="*/ 253 h 2778"/>
                <a:gd name="T12" fmla="*/ 141 w 3367"/>
                <a:gd name="T13" fmla="*/ 225 h 2778"/>
                <a:gd name="T14" fmla="*/ 239 w 3367"/>
                <a:gd name="T15" fmla="*/ 190 h 2778"/>
                <a:gd name="T16" fmla="*/ 321 w 3367"/>
                <a:gd name="T17" fmla="*/ 5 h 2778"/>
                <a:gd name="T18" fmla="*/ 375 w 3367"/>
                <a:gd name="T19" fmla="*/ 0 h 2778"/>
                <a:gd name="T20" fmla="*/ 403 w 3367"/>
                <a:gd name="T21" fmla="*/ 14 h 2778"/>
                <a:gd name="T22" fmla="*/ 418 w 3367"/>
                <a:gd name="T23" fmla="*/ 37 h 2778"/>
                <a:gd name="T24" fmla="*/ 399 w 3367"/>
                <a:gd name="T25" fmla="*/ 63 h 2778"/>
                <a:gd name="T26" fmla="*/ 357 w 3367"/>
                <a:gd name="T27" fmla="*/ 166 h 2778"/>
                <a:gd name="T28" fmla="*/ 436 w 3367"/>
                <a:gd name="T29" fmla="*/ 155 h 2778"/>
                <a:gd name="T30" fmla="*/ 495 w 3367"/>
                <a:gd name="T31" fmla="*/ 174 h 2778"/>
                <a:gd name="T32" fmla="*/ 704 w 3367"/>
                <a:gd name="T33" fmla="*/ 335 h 2778"/>
                <a:gd name="T34" fmla="*/ 842 w 3367"/>
                <a:gd name="T35" fmla="*/ 384 h 2778"/>
                <a:gd name="T36" fmla="*/ 828 w 3367"/>
                <a:gd name="T37" fmla="*/ 459 h 2778"/>
                <a:gd name="T38" fmla="*/ 816 w 3367"/>
                <a:gd name="T39" fmla="*/ 494 h 2778"/>
                <a:gd name="T40" fmla="*/ 796 w 3367"/>
                <a:gd name="T41" fmla="*/ 525 h 2778"/>
                <a:gd name="T42" fmla="*/ 767 w 3367"/>
                <a:gd name="T43" fmla="*/ 558 h 2778"/>
                <a:gd name="T44" fmla="*/ 690 w 3367"/>
                <a:gd name="T45" fmla="*/ 595 h 2778"/>
                <a:gd name="T46" fmla="*/ 579 w 3367"/>
                <a:gd name="T47" fmla="*/ 602 h 2778"/>
                <a:gd name="T48" fmla="*/ 436 w 3367"/>
                <a:gd name="T49" fmla="*/ 560 h 2778"/>
                <a:gd name="T50" fmla="*/ 377 w 3367"/>
                <a:gd name="T51" fmla="*/ 561 h 2778"/>
                <a:gd name="T52" fmla="*/ 333 w 3367"/>
                <a:gd name="T53" fmla="*/ 590 h 2778"/>
                <a:gd name="T54" fmla="*/ 345 w 3367"/>
                <a:gd name="T55" fmla="*/ 635 h 2778"/>
                <a:gd name="T56" fmla="*/ 342 w 3367"/>
                <a:gd name="T57" fmla="*/ 671 h 2778"/>
                <a:gd name="T58" fmla="*/ 317 w 3367"/>
                <a:gd name="T59" fmla="*/ 682 h 2778"/>
                <a:gd name="T60" fmla="*/ 291 w 3367"/>
                <a:gd name="T61" fmla="*/ 670 h 2778"/>
                <a:gd name="T62" fmla="*/ 249 w 3367"/>
                <a:gd name="T63" fmla="*/ 600 h 2778"/>
                <a:gd name="T64" fmla="*/ 209 w 3367"/>
                <a:gd name="T65" fmla="*/ 593 h 2778"/>
                <a:gd name="T66" fmla="*/ 230 w 3367"/>
                <a:gd name="T67" fmla="*/ 642 h 2778"/>
                <a:gd name="T68" fmla="*/ 223 w 3367"/>
                <a:gd name="T69" fmla="*/ 673 h 2778"/>
                <a:gd name="T70" fmla="*/ 212 w 3367"/>
                <a:gd name="T71" fmla="*/ 694 h 2778"/>
                <a:gd name="T72" fmla="*/ 194 w 3367"/>
                <a:gd name="T73" fmla="*/ 694 h 2778"/>
                <a:gd name="T74" fmla="*/ 167 w 3367"/>
                <a:gd name="T75" fmla="*/ 675 h 2778"/>
                <a:gd name="T76" fmla="*/ 138 w 3367"/>
                <a:gd name="T77" fmla="*/ 624 h 2778"/>
                <a:gd name="T78" fmla="*/ 63 w 3367"/>
                <a:gd name="T79" fmla="*/ 663 h 2778"/>
                <a:gd name="T80" fmla="*/ 79 w 3367"/>
                <a:gd name="T81" fmla="*/ 537 h 2778"/>
                <a:gd name="T82" fmla="*/ 113 w 3367"/>
                <a:gd name="T83" fmla="*/ 459 h 2778"/>
                <a:gd name="T84" fmla="*/ 82 w 3367"/>
                <a:gd name="T85" fmla="*/ 448 h 2778"/>
                <a:gd name="T86" fmla="*/ 63 w 3367"/>
                <a:gd name="T87" fmla="*/ 474 h 2778"/>
                <a:gd name="T88" fmla="*/ 44 w 3367"/>
                <a:gd name="T89" fmla="*/ 488 h 2778"/>
                <a:gd name="T90" fmla="*/ 19 w 3367"/>
                <a:gd name="T91" fmla="*/ 490 h 2778"/>
                <a:gd name="T92" fmla="*/ 19 w 3367"/>
                <a:gd name="T93" fmla="*/ 490 h 277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367"/>
                <a:gd name="T142" fmla="*/ 0 h 2778"/>
                <a:gd name="T143" fmla="*/ 3367 w 3367"/>
                <a:gd name="T144" fmla="*/ 2778 h 277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367" h="2778">
                  <a:moveTo>
                    <a:pt x="77" y="1962"/>
                  </a:moveTo>
                  <a:lnTo>
                    <a:pt x="13" y="1899"/>
                  </a:lnTo>
                  <a:lnTo>
                    <a:pt x="0" y="1801"/>
                  </a:lnTo>
                  <a:lnTo>
                    <a:pt x="77" y="1514"/>
                  </a:lnTo>
                  <a:lnTo>
                    <a:pt x="229" y="1124"/>
                  </a:lnTo>
                  <a:lnTo>
                    <a:pt x="348" y="1013"/>
                  </a:lnTo>
                  <a:lnTo>
                    <a:pt x="565" y="901"/>
                  </a:lnTo>
                  <a:lnTo>
                    <a:pt x="955" y="761"/>
                  </a:lnTo>
                  <a:lnTo>
                    <a:pt x="1283" y="21"/>
                  </a:lnTo>
                  <a:lnTo>
                    <a:pt x="1499" y="0"/>
                  </a:lnTo>
                  <a:lnTo>
                    <a:pt x="1610" y="56"/>
                  </a:lnTo>
                  <a:lnTo>
                    <a:pt x="1673" y="148"/>
                  </a:lnTo>
                  <a:lnTo>
                    <a:pt x="1596" y="252"/>
                  </a:lnTo>
                  <a:lnTo>
                    <a:pt x="1429" y="663"/>
                  </a:lnTo>
                  <a:lnTo>
                    <a:pt x="1743" y="621"/>
                  </a:lnTo>
                  <a:lnTo>
                    <a:pt x="1980" y="698"/>
                  </a:lnTo>
                  <a:lnTo>
                    <a:pt x="2816" y="1340"/>
                  </a:lnTo>
                  <a:lnTo>
                    <a:pt x="3367" y="1536"/>
                  </a:lnTo>
                  <a:lnTo>
                    <a:pt x="3312" y="1836"/>
                  </a:lnTo>
                  <a:lnTo>
                    <a:pt x="3262" y="1976"/>
                  </a:lnTo>
                  <a:lnTo>
                    <a:pt x="3185" y="2101"/>
                  </a:lnTo>
                  <a:lnTo>
                    <a:pt x="3068" y="2234"/>
                  </a:lnTo>
                  <a:lnTo>
                    <a:pt x="2760" y="2380"/>
                  </a:lnTo>
                  <a:lnTo>
                    <a:pt x="2314" y="2408"/>
                  </a:lnTo>
                  <a:lnTo>
                    <a:pt x="1743" y="2241"/>
                  </a:lnTo>
                  <a:lnTo>
                    <a:pt x="1506" y="2247"/>
                  </a:lnTo>
                  <a:lnTo>
                    <a:pt x="1331" y="2360"/>
                  </a:lnTo>
                  <a:lnTo>
                    <a:pt x="1380" y="2541"/>
                  </a:lnTo>
                  <a:lnTo>
                    <a:pt x="1366" y="2687"/>
                  </a:lnTo>
                  <a:lnTo>
                    <a:pt x="1268" y="2729"/>
                  </a:lnTo>
                  <a:lnTo>
                    <a:pt x="1164" y="2681"/>
                  </a:lnTo>
                  <a:lnTo>
                    <a:pt x="997" y="2401"/>
                  </a:lnTo>
                  <a:lnTo>
                    <a:pt x="836" y="2373"/>
                  </a:lnTo>
                  <a:lnTo>
                    <a:pt x="920" y="2568"/>
                  </a:lnTo>
                  <a:lnTo>
                    <a:pt x="892" y="2694"/>
                  </a:lnTo>
                  <a:lnTo>
                    <a:pt x="849" y="2778"/>
                  </a:lnTo>
                  <a:lnTo>
                    <a:pt x="774" y="2778"/>
                  </a:lnTo>
                  <a:lnTo>
                    <a:pt x="669" y="2701"/>
                  </a:lnTo>
                  <a:lnTo>
                    <a:pt x="550" y="2498"/>
                  </a:lnTo>
                  <a:lnTo>
                    <a:pt x="250" y="2653"/>
                  </a:lnTo>
                  <a:lnTo>
                    <a:pt x="314" y="2149"/>
                  </a:lnTo>
                  <a:lnTo>
                    <a:pt x="453" y="1836"/>
                  </a:lnTo>
                  <a:lnTo>
                    <a:pt x="327" y="1795"/>
                  </a:lnTo>
                  <a:lnTo>
                    <a:pt x="250" y="1899"/>
                  </a:lnTo>
                  <a:lnTo>
                    <a:pt x="175" y="1954"/>
                  </a:lnTo>
                  <a:lnTo>
                    <a:pt x="77" y="1962"/>
                  </a:lnTo>
                  <a:close/>
                </a:path>
              </a:pathLst>
            </a:custGeom>
            <a:solidFill>
              <a:srgbClr val="983A43"/>
            </a:solidFill>
            <a:ln w="9525">
              <a:noFill/>
              <a:round/>
              <a:headEnd/>
              <a:tailEnd/>
            </a:ln>
          </p:spPr>
          <p:txBody>
            <a:bodyPr/>
            <a:lstStyle/>
            <a:p>
              <a:endParaRPr lang="es-ES_tradnl"/>
            </a:p>
          </p:txBody>
        </p:sp>
        <p:sp>
          <p:nvSpPr>
            <p:cNvPr id="5" name="Freeform 6"/>
            <p:cNvSpPr>
              <a:spLocks/>
            </p:cNvSpPr>
            <p:nvPr/>
          </p:nvSpPr>
          <p:spPr bwMode="auto">
            <a:xfrm>
              <a:off x="4705" y="1175"/>
              <a:ext cx="247" cy="322"/>
            </a:xfrm>
            <a:custGeom>
              <a:avLst/>
              <a:gdLst>
                <a:gd name="T0" fmla="*/ 224 w 988"/>
                <a:gd name="T1" fmla="*/ 7 h 1288"/>
                <a:gd name="T2" fmla="*/ 198 w 988"/>
                <a:gd name="T3" fmla="*/ 15 h 1288"/>
                <a:gd name="T4" fmla="*/ 168 w 988"/>
                <a:gd name="T5" fmla="*/ 26 h 1288"/>
                <a:gd name="T6" fmla="*/ 137 w 988"/>
                <a:gd name="T7" fmla="*/ 40 h 1288"/>
                <a:gd name="T8" fmla="*/ 114 w 988"/>
                <a:gd name="T9" fmla="*/ 52 h 1288"/>
                <a:gd name="T10" fmla="*/ 100 w 988"/>
                <a:gd name="T11" fmla="*/ 61 h 1288"/>
                <a:gd name="T12" fmla="*/ 87 w 988"/>
                <a:gd name="T13" fmla="*/ 71 h 1288"/>
                <a:gd name="T14" fmla="*/ 75 w 988"/>
                <a:gd name="T15" fmla="*/ 81 h 1288"/>
                <a:gd name="T16" fmla="*/ 66 w 988"/>
                <a:gd name="T17" fmla="*/ 91 h 1288"/>
                <a:gd name="T18" fmla="*/ 49 w 988"/>
                <a:gd name="T19" fmla="*/ 121 h 1288"/>
                <a:gd name="T20" fmla="*/ 37 w 988"/>
                <a:gd name="T21" fmla="*/ 149 h 1288"/>
                <a:gd name="T22" fmla="*/ 26 w 988"/>
                <a:gd name="T23" fmla="*/ 178 h 1288"/>
                <a:gd name="T24" fmla="*/ 17 w 988"/>
                <a:gd name="T25" fmla="*/ 206 h 1288"/>
                <a:gd name="T26" fmla="*/ 5 w 988"/>
                <a:gd name="T27" fmla="*/ 253 h 1288"/>
                <a:gd name="T28" fmla="*/ 2 w 988"/>
                <a:gd name="T29" fmla="*/ 284 h 1288"/>
                <a:gd name="T30" fmla="*/ 9 w 988"/>
                <a:gd name="T31" fmla="*/ 306 h 1288"/>
                <a:gd name="T32" fmla="*/ 17 w 988"/>
                <a:gd name="T33" fmla="*/ 316 h 1288"/>
                <a:gd name="T34" fmla="*/ 28 w 988"/>
                <a:gd name="T35" fmla="*/ 322 h 1288"/>
                <a:gd name="T36" fmla="*/ 61 w 988"/>
                <a:gd name="T37" fmla="*/ 314 h 1288"/>
                <a:gd name="T38" fmla="*/ 80 w 988"/>
                <a:gd name="T39" fmla="*/ 300 h 1288"/>
                <a:gd name="T40" fmla="*/ 92 w 988"/>
                <a:gd name="T41" fmla="*/ 288 h 1288"/>
                <a:gd name="T42" fmla="*/ 110 w 988"/>
                <a:gd name="T43" fmla="*/ 266 h 1288"/>
                <a:gd name="T44" fmla="*/ 129 w 988"/>
                <a:gd name="T45" fmla="*/ 229 h 1288"/>
                <a:gd name="T46" fmla="*/ 140 w 988"/>
                <a:gd name="T47" fmla="*/ 186 h 1288"/>
                <a:gd name="T48" fmla="*/ 134 w 988"/>
                <a:gd name="T49" fmla="*/ 150 h 1288"/>
                <a:gd name="T50" fmla="*/ 127 w 988"/>
                <a:gd name="T51" fmla="*/ 133 h 1288"/>
                <a:gd name="T52" fmla="*/ 105 w 988"/>
                <a:gd name="T53" fmla="*/ 224 h 1288"/>
                <a:gd name="T54" fmla="*/ 93 w 988"/>
                <a:gd name="T55" fmla="*/ 249 h 1288"/>
                <a:gd name="T56" fmla="*/ 79 w 988"/>
                <a:gd name="T57" fmla="*/ 272 h 1288"/>
                <a:gd name="T58" fmla="*/ 71 w 988"/>
                <a:gd name="T59" fmla="*/ 282 h 1288"/>
                <a:gd name="T60" fmla="*/ 51 w 988"/>
                <a:gd name="T61" fmla="*/ 294 h 1288"/>
                <a:gd name="T62" fmla="*/ 30 w 988"/>
                <a:gd name="T63" fmla="*/ 294 h 1288"/>
                <a:gd name="T64" fmla="*/ 26 w 988"/>
                <a:gd name="T65" fmla="*/ 262 h 1288"/>
                <a:gd name="T66" fmla="*/ 37 w 988"/>
                <a:gd name="T67" fmla="*/ 228 h 1288"/>
                <a:gd name="T68" fmla="*/ 51 w 988"/>
                <a:gd name="T69" fmla="*/ 190 h 1288"/>
                <a:gd name="T70" fmla="*/ 63 w 988"/>
                <a:gd name="T71" fmla="*/ 158 h 1288"/>
                <a:gd name="T72" fmla="*/ 74 w 988"/>
                <a:gd name="T73" fmla="*/ 134 h 1288"/>
                <a:gd name="T74" fmla="*/ 87 w 988"/>
                <a:gd name="T75" fmla="*/ 114 h 1288"/>
                <a:gd name="T76" fmla="*/ 96 w 988"/>
                <a:gd name="T77" fmla="*/ 105 h 1288"/>
                <a:gd name="T78" fmla="*/ 107 w 988"/>
                <a:gd name="T79" fmla="*/ 94 h 1288"/>
                <a:gd name="T80" fmla="*/ 122 w 988"/>
                <a:gd name="T81" fmla="*/ 83 h 1288"/>
                <a:gd name="T82" fmla="*/ 141 w 988"/>
                <a:gd name="T83" fmla="*/ 73 h 1288"/>
                <a:gd name="T84" fmla="*/ 163 w 988"/>
                <a:gd name="T85" fmla="*/ 63 h 1288"/>
                <a:gd name="T86" fmla="*/ 184 w 988"/>
                <a:gd name="T87" fmla="*/ 55 h 1288"/>
                <a:gd name="T88" fmla="*/ 220 w 988"/>
                <a:gd name="T89" fmla="*/ 43 h 1288"/>
                <a:gd name="T90" fmla="*/ 247 w 988"/>
                <a:gd name="T91" fmla="*/ 0 h 128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88"/>
                <a:gd name="T139" fmla="*/ 0 h 1288"/>
                <a:gd name="T140" fmla="*/ 988 w 988"/>
                <a:gd name="T141" fmla="*/ 1288 h 128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88" h="1288">
                  <a:moveTo>
                    <a:pt x="988" y="0"/>
                  </a:moveTo>
                  <a:lnTo>
                    <a:pt x="894" y="27"/>
                  </a:lnTo>
                  <a:lnTo>
                    <a:pt x="847" y="43"/>
                  </a:lnTo>
                  <a:lnTo>
                    <a:pt x="793" y="61"/>
                  </a:lnTo>
                  <a:lnTo>
                    <a:pt x="736" y="81"/>
                  </a:lnTo>
                  <a:lnTo>
                    <a:pt x="673" y="106"/>
                  </a:lnTo>
                  <a:lnTo>
                    <a:pt x="610" y="132"/>
                  </a:lnTo>
                  <a:lnTo>
                    <a:pt x="546" y="160"/>
                  </a:lnTo>
                  <a:lnTo>
                    <a:pt x="485" y="193"/>
                  </a:lnTo>
                  <a:lnTo>
                    <a:pt x="455" y="210"/>
                  </a:lnTo>
                  <a:lnTo>
                    <a:pt x="426" y="227"/>
                  </a:lnTo>
                  <a:lnTo>
                    <a:pt x="398" y="245"/>
                  </a:lnTo>
                  <a:lnTo>
                    <a:pt x="372" y="264"/>
                  </a:lnTo>
                  <a:lnTo>
                    <a:pt x="347" y="282"/>
                  </a:lnTo>
                  <a:lnTo>
                    <a:pt x="322" y="303"/>
                  </a:lnTo>
                  <a:lnTo>
                    <a:pt x="301" y="322"/>
                  </a:lnTo>
                  <a:lnTo>
                    <a:pt x="280" y="343"/>
                  </a:lnTo>
                  <a:lnTo>
                    <a:pt x="263" y="364"/>
                  </a:lnTo>
                  <a:lnTo>
                    <a:pt x="248" y="386"/>
                  </a:lnTo>
                  <a:lnTo>
                    <a:pt x="195" y="483"/>
                  </a:lnTo>
                  <a:lnTo>
                    <a:pt x="169" y="538"/>
                  </a:lnTo>
                  <a:lnTo>
                    <a:pt x="147" y="595"/>
                  </a:lnTo>
                  <a:lnTo>
                    <a:pt x="125" y="652"/>
                  </a:lnTo>
                  <a:lnTo>
                    <a:pt x="104" y="711"/>
                  </a:lnTo>
                  <a:lnTo>
                    <a:pt x="86" y="770"/>
                  </a:lnTo>
                  <a:lnTo>
                    <a:pt x="69" y="826"/>
                  </a:lnTo>
                  <a:lnTo>
                    <a:pt x="40" y="929"/>
                  </a:lnTo>
                  <a:lnTo>
                    <a:pt x="18" y="1014"/>
                  </a:lnTo>
                  <a:lnTo>
                    <a:pt x="0" y="1091"/>
                  </a:lnTo>
                  <a:lnTo>
                    <a:pt x="7" y="1135"/>
                  </a:lnTo>
                  <a:lnTo>
                    <a:pt x="18" y="1178"/>
                  </a:lnTo>
                  <a:lnTo>
                    <a:pt x="37" y="1224"/>
                  </a:lnTo>
                  <a:lnTo>
                    <a:pt x="52" y="1245"/>
                  </a:lnTo>
                  <a:lnTo>
                    <a:pt x="67" y="1262"/>
                  </a:lnTo>
                  <a:lnTo>
                    <a:pt x="88" y="1277"/>
                  </a:lnTo>
                  <a:lnTo>
                    <a:pt x="111" y="1287"/>
                  </a:lnTo>
                  <a:lnTo>
                    <a:pt x="168" y="1288"/>
                  </a:lnTo>
                  <a:lnTo>
                    <a:pt x="242" y="1257"/>
                  </a:lnTo>
                  <a:lnTo>
                    <a:pt x="282" y="1230"/>
                  </a:lnTo>
                  <a:lnTo>
                    <a:pt x="319" y="1200"/>
                  </a:lnTo>
                  <a:lnTo>
                    <a:pt x="353" y="1168"/>
                  </a:lnTo>
                  <a:lnTo>
                    <a:pt x="369" y="1152"/>
                  </a:lnTo>
                  <a:lnTo>
                    <a:pt x="385" y="1135"/>
                  </a:lnTo>
                  <a:lnTo>
                    <a:pt x="438" y="1063"/>
                  </a:lnTo>
                  <a:lnTo>
                    <a:pt x="481" y="988"/>
                  </a:lnTo>
                  <a:lnTo>
                    <a:pt x="514" y="916"/>
                  </a:lnTo>
                  <a:lnTo>
                    <a:pt x="539" y="848"/>
                  </a:lnTo>
                  <a:lnTo>
                    <a:pt x="560" y="744"/>
                  </a:lnTo>
                  <a:lnTo>
                    <a:pt x="556" y="668"/>
                  </a:lnTo>
                  <a:lnTo>
                    <a:pt x="536" y="599"/>
                  </a:lnTo>
                  <a:lnTo>
                    <a:pt x="518" y="551"/>
                  </a:lnTo>
                  <a:lnTo>
                    <a:pt x="509" y="531"/>
                  </a:lnTo>
                  <a:lnTo>
                    <a:pt x="412" y="612"/>
                  </a:lnTo>
                  <a:lnTo>
                    <a:pt x="421" y="895"/>
                  </a:lnTo>
                  <a:lnTo>
                    <a:pt x="398" y="945"/>
                  </a:lnTo>
                  <a:lnTo>
                    <a:pt x="373" y="997"/>
                  </a:lnTo>
                  <a:lnTo>
                    <a:pt x="347" y="1045"/>
                  </a:lnTo>
                  <a:lnTo>
                    <a:pt x="315" y="1088"/>
                  </a:lnTo>
                  <a:lnTo>
                    <a:pt x="300" y="1110"/>
                  </a:lnTo>
                  <a:lnTo>
                    <a:pt x="283" y="1129"/>
                  </a:lnTo>
                  <a:lnTo>
                    <a:pt x="246" y="1157"/>
                  </a:lnTo>
                  <a:lnTo>
                    <a:pt x="205" y="1177"/>
                  </a:lnTo>
                  <a:lnTo>
                    <a:pt x="159" y="1183"/>
                  </a:lnTo>
                  <a:lnTo>
                    <a:pt x="121" y="1174"/>
                  </a:lnTo>
                  <a:lnTo>
                    <a:pt x="100" y="1147"/>
                  </a:lnTo>
                  <a:lnTo>
                    <a:pt x="104" y="1049"/>
                  </a:lnTo>
                  <a:lnTo>
                    <a:pt x="121" y="983"/>
                  </a:lnTo>
                  <a:lnTo>
                    <a:pt x="147" y="912"/>
                  </a:lnTo>
                  <a:lnTo>
                    <a:pt x="174" y="835"/>
                  </a:lnTo>
                  <a:lnTo>
                    <a:pt x="205" y="759"/>
                  </a:lnTo>
                  <a:lnTo>
                    <a:pt x="231" y="689"/>
                  </a:lnTo>
                  <a:lnTo>
                    <a:pt x="253" y="630"/>
                  </a:lnTo>
                  <a:lnTo>
                    <a:pt x="274" y="581"/>
                  </a:lnTo>
                  <a:lnTo>
                    <a:pt x="295" y="536"/>
                  </a:lnTo>
                  <a:lnTo>
                    <a:pt x="319" y="495"/>
                  </a:lnTo>
                  <a:lnTo>
                    <a:pt x="348" y="458"/>
                  </a:lnTo>
                  <a:lnTo>
                    <a:pt x="364" y="438"/>
                  </a:lnTo>
                  <a:lnTo>
                    <a:pt x="382" y="419"/>
                  </a:lnTo>
                  <a:lnTo>
                    <a:pt x="403" y="398"/>
                  </a:lnTo>
                  <a:lnTo>
                    <a:pt x="426" y="377"/>
                  </a:lnTo>
                  <a:lnTo>
                    <a:pt x="455" y="355"/>
                  </a:lnTo>
                  <a:lnTo>
                    <a:pt x="488" y="334"/>
                  </a:lnTo>
                  <a:lnTo>
                    <a:pt x="524" y="313"/>
                  </a:lnTo>
                  <a:lnTo>
                    <a:pt x="563" y="292"/>
                  </a:lnTo>
                  <a:lnTo>
                    <a:pt x="605" y="273"/>
                  </a:lnTo>
                  <a:lnTo>
                    <a:pt x="650" y="254"/>
                  </a:lnTo>
                  <a:lnTo>
                    <a:pt x="693" y="237"/>
                  </a:lnTo>
                  <a:lnTo>
                    <a:pt x="736" y="222"/>
                  </a:lnTo>
                  <a:lnTo>
                    <a:pt x="814" y="193"/>
                  </a:lnTo>
                  <a:lnTo>
                    <a:pt x="881" y="173"/>
                  </a:lnTo>
                  <a:lnTo>
                    <a:pt x="943" y="154"/>
                  </a:lnTo>
                  <a:lnTo>
                    <a:pt x="988" y="0"/>
                  </a:lnTo>
                  <a:close/>
                </a:path>
              </a:pathLst>
            </a:custGeom>
            <a:solidFill>
              <a:srgbClr val="B8B8D9"/>
            </a:solidFill>
            <a:ln w="9525">
              <a:noFill/>
              <a:round/>
              <a:headEnd/>
              <a:tailEnd/>
            </a:ln>
          </p:spPr>
          <p:txBody>
            <a:bodyPr/>
            <a:lstStyle/>
            <a:p>
              <a:endParaRPr lang="es-ES_tradnl"/>
            </a:p>
          </p:txBody>
        </p:sp>
        <p:sp>
          <p:nvSpPr>
            <p:cNvPr id="6" name="Freeform 7"/>
            <p:cNvSpPr>
              <a:spLocks/>
            </p:cNvSpPr>
            <p:nvPr/>
          </p:nvSpPr>
          <p:spPr bwMode="auto">
            <a:xfrm>
              <a:off x="4861" y="1374"/>
              <a:ext cx="356" cy="197"/>
            </a:xfrm>
            <a:custGeom>
              <a:avLst/>
              <a:gdLst>
                <a:gd name="T0" fmla="*/ 312 w 1427"/>
                <a:gd name="T1" fmla="*/ 6 h 786"/>
                <a:gd name="T2" fmla="*/ 258 w 1427"/>
                <a:gd name="T3" fmla="*/ 20 h 786"/>
                <a:gd name="T4" fmla="*/ 228 w 1427"/>
                <a:gd name="T5" fmla="*/ 33 h 786"/>
                <a:gd name="T6" fmla="*/ 202 w 1427"/>
                <a:gd name="T7" fmla="*/ 48 h 786"/>
                <a:gd name="T8" fmla="*/ 183 w 1427"/>
                <a:gd name="T9" fmla="*/ 62 h 786"/>
                <a:gd name="T10" fmla="*/ 171 w 1427"/>
                <a:gd name="T11" fmla="*/ 72 h 786"/>
                <a:gd name="T12" fmla="*/ 120 w 1427"/>
                <a:gd name="T13" fmla="*/ 70 h 786"/>
                <a:gd name="T14" fmla="*/ 55 w 1427"/>
                <a:gd name="T15" fmla="*/ 83 h 786"/>
                <a:gd name="T16" fmla="*/ 37 w 1427"/>
                <a:gd name="T17" fmla="*/ 94 h 786"/>
                <a:gd name="T18" fmla="*/ 23 w 1427"/>
                <a:gd name="T19" fmla="*/ 107 h 786"/>
                <a:gd name="T20" fmla="*/ 12 w 1427"/>
                <a:gd name="T21" fmla="*/ 122 h 786"/>
                <a:gd name="T22" fmla="*/ 2 w 1427"/>
                <a:gd name="T23" fmla="*/ 175 h 786"/>
                <a:gd name="T24" fmla="*/ 16 w 1427"/>
                <a:gd name="T25" fmla="*/ 192 h 786"/>
                <a:gd name="T26" fmla="*/ 43 w 1427"/>
                <a:gd name="T27" fmla="*/ 197 h 786"/>
                <a:gd name="T28" fmla="*/ 103 w 1427"/>
                <a:gd name="T29" fmla="*/ 187 h 786"/>
                <a:gd name="T30" fmla="*/ 121 w 1427"/>
                <a:gd name="T31" fmla="*/ 130 h 786"/>
                <a:gd name="T32" fmla="*/ 58 w 1427"/>
                <a:gd name="T33" fmla="*/ 131 h 786"/>
                <a:gd name="T34" fmla="*/ 43 w 1427"/>
                <a:gd name="T35" fmla="*/ 146 h 786"/>
                <a:gd name="T36" fmla="*/ 103 w 1427"/>
                <a:gd name="T37" fmla="*/ 147 h 786"/>
                <a:gd name="T38" fmla="*/ 93 w 1427"/>
                <a:gd name="T39" fmla="*/ 171 h 786"/>
                <a:gd name="T40" fmla="*/ 51 w 1427"/>
                <a:gd name="T41" fmla="*/ 179 h 786"/>
                <a:gd name="T42" fmla="*/ 25 w 1427"/>
                <a:gd name="T43" fmla="*/ 166 h 786"/>
                <a:gd name="T44" fmla="*/ 25 w 1427"/>
                <a:gd name="T45" fmla="*/ 137 h 786"/>
                <a:gd name="T46" fmla="*/ 39 w 1427"/>
                <a:gd name="T47" fmla="*/ 120 h 786"/>
                <a:gd name="T48" fmla="*/ 55 w 1427"/>
                <a:gd name="T49" fmla="*/ 110 h 786"/>
                <a:gd name="T50" fmla="*/ 75 w 1427"/>
                <a:gd name="T51" fmla="*/ 101 h 786"/>
                <a:gd name="T52" fmla="*/ 111 w 1427"/>
                <a:gd name="T53" fmla="*/ 94 h 786"/>
                <a:gd name="T54" fmla="*/ 175 w 1427"/>
                <a:gd name="T55" fmla="*/ 95 h 786"/>
                <a:gd name="T56" fmla="*/ 193 w 1427"/>
                <a:gd name="T57" fmla="*/ 83 h 786"/>
                <a:gd name="T58" fmla="*/ 206 w 1427"/>
                <a:gd name="T59" fmla="*/ 76 h 786"/>
                <a:gd name="T60" fmla="*/ 221 w 1427"/>
                <a:gd name="T61" fmla="*/ 67 h 786"/>
                <a:gd name="T62" fmla="*/ 237 w 1427"/>
                <a:gd name="T63" fmla="*/ 58 h 786"/>
                <a:gd name="T64" fmla="*/ 255 w 1427"/>
                <a:gd name="T65" fmla="*/ 50 h 786"/>
                <a:gd name="T66" fmla="*/ 274 w 1427"/>
                <a:gd name="T67" fmla="*/ 43 h 786"/>
                <a:gd name="T68" fmla="*/ 308 w 1427"/>
                <a:gd name="T69" fmla="*/ 34 h 786"/>
                <a:gd name="T70" fmla="*/ 356 w 1427"/>
                <a:gd name="T71" fmla="*/ 28 h 786"/>
                <a:gd name="T72" fmla="*/ 354 w 1427"/>
                <a:gd name="T73" fmla="*/ 0 h 78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27"/>
                <a:gd name="T112" fmla="*/ 0 h 786"/>
                <a:gd name="T113" fmla="*/ 1427 w 1427"/>
                <a:gd name="T114" fmla="*/ 786 h 78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27" h="786">
                  <a:moveTo>
                    <a:pt x="1418" y="0"/>
                  </a:moveTo>
                  <a:lnTo>
                    <a:pt x="1252" y="25"/>
                  </a:lnTo>
                  <a:lnTo>
                    <a:pt x="1106" y="58"/>
                  </a:lnTo>
                  <a:lnTo>
                    <a:pt x="1034" y="79"/>
                  </a:lnTo>
                  <a:lnTo>
                    <a:pt x="970" y="103"/>
                  </a:lnTo>
                  <a:lnTo>
                    <a:pt x="913" y="131"/>
                  </a:lnTo>
                  <a:lnTo>
                    <a:pt x="859" y="162"/>
                  </a:lnTo>
                  <a:lnTo>
                    <a:pt x="811" y="191"/>
                  </a:lnTo>
                  <a:lnTo>
                    <a:pt x="769" y="221"/>
                  </a:lnTo>
                  <a:lnTo>
                    <a:pt x="734" y="247"/>
                  </a:lnTo>
                  <a:lnTo>
                    <a:pt x="708" y="266"/>
                  </a:lnTo>
                  <a:lnTo>
                    <a:pt x="684" y="286"/>
                  </a:lnTo>
                  <a:lnTo>
                    <a:pt x="626" y="281"/>
                  </a:lnTo>
                  <a:lnTo>
                    <a:pt x="482" y="278"/>
                  </a:lnTo>
                  <a:lnTo>
                    <a:pt x="305" y="302"/>
                  </a:lnTo>
                  <a:lnTo>
                    <a:pt x="221" y="332"/>
                  </a:lnTo>
                  <a:lnTo>
                    <a:pt x="183" y="350"/>
                  </a:lnTo>
                  <a:lnTo>
                    <a:pt x="148" y="375"/>
                  </a:lnTo>
                  <a:lnTo>
                    <a:pt x="118" y="401"/>
                  </a:lnTo>
                  <a:lnTo>
                    <a:pt x="91" y="428"/>
                  </a:lnTo>
                  <a:lnTo>
                    <a:pt x="68" y="457"/>
                  </a:lnTo>
                  <a:lnTo>
                    <a:pt x="47" y="487"/>
                  </a:lnTo>
                  <a:lnTo>
                    <a:pt x="0" y="598"/>
                  </a:lnTo>
                  <a:lnTo>
                    <a:pt x="7" y="697"/>
                  </a:lnTo>
                  <a:lnTo>
                    <a:pt x="28" y="735"/>
                  </a:lnTo>
                  <a:lnTo>
                    <a:pt x="63" y="765"/>
                  </a:lnTo>
                  <a:lnTo>
                    <a:pt x="113" y="781"/>
                  </a:lnTo>
                  <a:lnTo>
                    <a:pt x="171" y="786"/>
                  </a:lnTo>
                  <a:lnTo>
                    <a:pt x="302" y="773"/>
                  </a:lnTo>
                  <a:lnTo>
                    <a:pt x="414" y="747"/>
                  </a:lnTo>
                  <a:lnTo>
                    <a:pt x="461" y="732"/>
                  </a:lnTo>
                  <a:lnTo>
                    <a:pt x="486" y="520"/>
                  </a:lnTo>
                  <a:lnTo>
                    <a:pt x="385" y="508"/>
                  </a:lnTo>
                  <a:lnTo>
                    <a:pt x="231" y="524"/>
                  </a:lnTo>
                  <a:lnTo>
                    <a:pt x="191" y="555"/>
                  </a:lnTo>
                  <a:lnTo>
                    <a:pt x="171" y="581"/>
                  </a:lnTo>
                  <a:lnTo>
                    <a:pt x="165" y="610"/>
                  </a:lnTo>
                  <a:lnTo>
                    <a:pt x="414" y="586"/>
                  </a:lnTo>
                  <a:lnTo>
                    <a:pt x="405" y="671"/>
                  </a:lnTo>
                  <a:lnTo>
                    <a:pt x="371" y="681"/>
                  </a:lnTo>
                  <a:lnTo>
                    <a:pt x="293" y="701"/>
                  </a:lnTo>
                  <a:lnTo>
                    <a:pt x="203" y="714"/>
                  </a:lnTo>
                  <a:lnTo>
                    <a:pt x="134" y="704"/>
                  </a:lnTo>
                  <a:lnTo>
                    <a:pt x="100" y="662"/>
                  </a:lnTo>
                  <a:lnTo>
                    <a:pt x="91" y="607"/>
                  </a:lnTo>
                  <a:lnTo>
                    <a:pt x="102" y="548"/>
                  </a:lnTo>
                  <a:lnTo>
                    <a:pt x="134" y="499"/>
                  </a:lnTo>
                  <a:lnTo>
                    <a:pt x="156" y="479"/>
                  </a:lnTo>
                  <a:lnTo>
                    <a:pt x="187" y="458"/>
                  </a:lnTo>
                  <a:lnTo>
                    <a:pt x="221" y="439"/>
                  </a:lnTo>
                  <a:lnTo>
                    <a:pt x="260" y="419"/>
                  </a:lnTo>
                  <a:lnTo>
                    <a:pt x="302" y="403"/>
                  </a:lnTo>
                  <a:lnTo>
                    <a:pt x="348" y="389"/>
                  </a:lnTo>
                  <a:lnTo>
                    <a:pt x="446" y="375"/>
                  </a:lnTo>
                  <a:lnTo>
                    <a:pt x="622" y="375"/>
                  </a:lnTo>
                  <a:lnTo>
                    <a:pt x="701" y="381"/>
                  </a:lnTo>
                  <a:lnTo>
                    <a:pt x="737" y="359"/>
                  </a:lnTo>
                  <a:lnTo>
                    <a:pt x="774" y="333"/>
                  </a:lnTo>
                  <a:lnTo>
                    <a:pt x="799" y="317"/>
                  </a:lnTo>
                  <a:lnTo>
                    <a:pt x="827" y="302"/>
                  </a:lnTo>
                  <a:lnTo>
                    <a:pt x="854" y="285"/>
                  </a:lnTo>
                  <a:lnTo>
                    <a:pt x="885" y="268"/>
                  </a:lnTo>
                  <a:lnTo>
                    <a:pt x="918" y="249"/>
                  </a:lnTo>
                  <a:lnTo>
                    <a:pt x="952" y="233"/>
                  </a:lnTo>
                  <a:lnTo>
                    <a:pt x="987" y="217"/>
                  </a:lnTo>
                  <a:lnTo>
                    <a:pt x="1024" y="200"/>
                  </a:lnTo>
                  <a:lnTo>
                    <a:pt x="1060" y="186"/>
                  </a:lnTo>
                  <a:lnTo>
                    <a:pt x="1097" y="172"/>
                  </a:lnTo>
                  <a:lnTo>
                    <a:pt x="1167" y="152"/>
                  </a:lnTo>
                  <a:lnTo>
                    <a:pt x="1233" y="136"/>
                  </a:lnTo>
                  <a:lnTo>
                    <a:pt x="1336" y="116"/>
                  </a:lnTo>
                  <a:lnTo>
                    <a:pt x="1427" y="110"/>
                  </a:lnTo>
                  <a:lnTo>
                    <a:pt x="1418" y="0"/>
                  </a:lnTo>
                  <a:close/>
                </a:path>
              </a:pathLst>
            </a:custGeom>
            <a:solidFill>
              <a:srgbClr val="B8B8D9"/>
            </a:solidFill>
            <a:ln w="9525">
              <a:noFill/>
              <a:round/>
              <a:headEnd/>
              <a:tailEnd/>
            </a:ln>
          </p:spPr>
          <p:txBody>
            <a:bodyPr/>
            <a:lstStyle/>
            <a:p>
              <a:endParaRPr lang="es-ES_tradnl"/>
            </a:p>
          </p:txBody>
        </p:sp>
        <p:sp>
          <p:nvSpPr>
            <p:cNvPr id="7" name="Freeform 8"/>
            <p:cNvSpPr>
              <a:spLocks/>
            </p:cNvSpPr>
            <p:nvPr/>
          </p:nvSpPr>
          <p:spPr bwMode="auto">
            <a:xfrm>
              <a:off x="5069" y="1137"/>
              <a:ext cx="492" cy="251"/>
            </a:xfrm>
            <a:custGeom>
              <a:avLst/>
              <a:gdLst>
                <a:gd name="T0" fmla="*/ 28 w 1970"/>
                <a:gd name="T1" fmla="*/ 10 h 1003"/>
                <a:gd name="T2" fmla="*/ 50 w 1970"/>
                <a:gd name="T3" fmla="*/ 4 h 1003"/>
                <a:gd name="T4" fmla="*/ 109 w 1970"/>
                <a:gd name="T5" fmla="*/ 4 h 1003"/>
                <a:gd name="T6" fmla="*/ 140 w 1970"/>
                <a:gd name="T7" fmla="*/ 19 h 1003"/>
                <a:gd name="T8" fmla="*/ 155 w 1970"/>
                <a:gd name="T9" fmla="*/ 27 h 1003"/>
                <a:gd name="T10" fmla="*/ 170 w 1970"/>
                <a:gd name="T11" fmla="*/ 37 h 1003"/>
                <a:gd name="T12" fmla="*/ 187 w 1970"/>
                <a:gd name="T13" fmla="*/ 48 h 1003"/>
                <a:gd name="T14" fmla="*/ 204 w 1970"/>
                <a:gd name="T15" fmla="*/ 59 h 1003"/>
                <a:gd name="T16" fmla="*/ 222 w 1970"/>
                <a:gd name="T17" fmla="*/ 71 h 1003"/>
                <a:gd name="T18" fmla="*/ 240 w 1970"/>
                <a:gd name="T19" fmla="*/ 85 h 1003"/>
                <a:gd name="T20" fmla="*/ 258 w 1970"/>
                <a:gd name="T21" fmla="*/ 97 h 1003"/>
                <a:gd name="T22" fmla="*/ 276 w 1970"/>
                <a:gd name="T23" fmla="*/ 111 h 1003"/>
                <a:gd name="T24" fmla="*/ 293 w 1970"/>
                <a:gd name="T25" fmla="*/ 123 h 1003"/>
                <a:gd name="T26" fmla="*/ 310 w 1970"/>
                <a:gd name="T27" fmla="*/ 136 h 1003"/>
                <a:gd name="T28" fmla="*/ 325 w 1970"/>
                <a:gd name="T29" fmla="*/ 148 h 1003"/>
                <a:gd name="T30" fmla="*/ 339 w 1970"/>
                <a:gd name="T31" fmla="*/ 159 h 1003"/>
                <a:gd name="T32" fmla="*/ 352 w 1970"/>
                <a:gd name="T33" fmla="*/ 169 h 1003"/>
                <a:gd name="T34" fmla="*/ 364 w 1970"/>
                <a:gd name="T35" fmla="*/ 178 h 1003"/>
                <a:gd name="T36" fmla="*/ 376 w 1970"/>
                <a:gd name="T37" fmla="*/ 186 h 1003"/>
                <a:gd name="T38" fmla="*/ 400 w 1970"/>
                <a:gd name="T39" fmla="*/ 198 h 1003"/>
                <a:gd name="T40" fmla="*/ 424 w 1970"/>
                <a:gd name="T41" fmla="*/ 207 h 1003"/>
                <a:gd name="T42" fmla="*/ 479 w 1970"/>
                <a:gd name="T43" fmla="*/ 217 h 1003"/>
                <a:gd name="T44" fmla="*/ 490 w 1970"/>
                <a:gd name="T45" fmla="*/ 251 h 1003"/>
                <a:gd name="T46" fmla="*/ 345 w 1970"/>
                <a:gd name="T47" fmla="*/ 206 h 1003"/>
                <a:gd name="T48" fmla="*/ 335 w 1970"/>
                <a:gd name="T49" fmla="*/ 196 h 1003"/>
                <a:gd name="T50" fmla="*/ 321 w 1970"/>
                <a:gd name="T51" fmla="*/ 185 h 1003"/>
                <a:gd name="T52" fmla="*/ 306 w 1970"/>
                <a:gd name="T53" fmla="*/ 172 h 1003"/>
                <a:gd name="T54" fmla="*/ 289 w 1970"/>
                <a:gd name="T55" fmla="*/ 159 h 1003"/>
                <a:gd name="T56" fmla="*/ 271 w 1970"/>
                <a:gd name="T57" fmla="*/ 145 h 1003"/>
                <a:gd name="T58" fmla="*/ 252 w 1970"/>
                <a:gd name="T59" fmla="*/ 131 h 1003"/>
                <a:gd name="T60" fmla="*/ 233 w 1970"/>
                <a:gd name="T61" fmla="*/ 116 h 1003"/>
                <a:gd name="T62" fmla="*/ 213 w 1970"/>
                <a:gd name="T63" fmla="*/ 102 h 1003"/>
                <a:gd name="T64" fmla="*/ 194 w 1970"/>
                <a:gd name="T65" fmla="*/ 88 h 1003"/>
                <a:gd name="T66" fmla="*/ 175 w 1970"/>
                <a:gd name="T67" fmla="*/ 76 h 1003"/>
                <a:gd name="T68" fmla="*/ 158 w 1970"/>
                <a:gd name="T69" fmla="*/ 65 h 1003"/>
                <a:gd name="T70" fmla="*/ 142 w 1970"/>
                <a:gd name="T71" fmla="*/ 54 h 1003"/>
                <a:gd name="T72" fmla="*/ 127 w 1970"/>
                <a:gd name="T73" fmla="*/ 46 h 1003"/>
                <a:gd name="T74" fmla="*/ 109 w 1970"/>
                <a:gd name="T75" fmla="*/ 38 h 1003"/>
                <a:gd name="T76" fmla="*/ 70 w 1970"/>
                <a:gd name="T77" fmla="*/ 34 h 1003"/>
                <a:gd name="T78" fmla="*/ 10 w 1970"/>
                <a:gd name="T79" fmla="*/ 47 h 1003"/>
                <a:gd name="T80" fmla="*/ 20 w 1970"/>
                <a:gd name="T81" fmla="*/ 13 h 100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70"/>
                <a:gd name="T124" fmla="*/ 0 h 1003"/>
                <a:gd name="T125" fmla="*/ 1970 w 1970"/>
                <a:gd name="T126" fmla="*/ 1003 h 100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70" h="1003">
                  <a:moveTo>
                    <a:pt x="79" y="52"/>
                  </a:moveTo>
                  <a:lnTo>
                    <a:pt x="111" y="39"/>
                  </a:lnTo>
                  <a:lnTo>
                    <a:pt x="151" y="28"/>
                  </a:lnTo>
                  <a:lnTo>
                    <a:pt x="199" y="14"/>
                  </a:lnTo>
                  <a:lnTo>
                    <a:pt x="314" y="0"/>
                  </a:lnTo>
                  <a:lnTo>
                    <a:pt x="435" y="14"/>
                  </a:lnTo>
                  <a:lnTo>
                    <a:pt x="513" y="47"/>
                  </a:lnTo>
                  <a:lnTo>
                    <a:pt x="562" y="75"/>
                  </a:lnTo>
                  <a:lnTo>
                    <a:pt x="589" y="91"/>
                  </a:lnTo>
                  <a:lnTo>
                    <a:pt x="619" y="108"/>
                  </a:lnTo>
                  <a:lnTo>
                    <a:pt x="650" y="127"/>
                  </a:lnTo>
                  <a:lnTo>
                    <a:pt x="682" y="147"/>
                  </a:lnTo>
                  <a:lnTo>
                    <a:pt x="714" y="168"/>
                  </a:lnTo>
                  <a:lnTo>
                    <a:pt x="747" y="190"/>
                  </a:lnTo>
                  <a:lnTo>
                    <a:pt x="782" y="214"/>
                  </a:lnTo>
                  <a:lnTo>
                    <a:pt x="816" y="237"/>
                  </a:lnTo>
                  <a:lnTo>
                    <a:pt x="851" y="262"/>
                  </a:lnTo>
                  <a:lnTo>
                    <a:pt x="888" y="285"/>
                  </a:lnTo>
                  <a:lnTo>
                    <a:pt x="923" y="311"/>
                  </a:lnTo>
                  <a:lnTo>
                    <a:pt x="960" y="338"/>
                  </a:lnTo>
                  <a:lnTo>
                    <a:pt x="996" y="364"/>
                  </a:lnTo>
                  <a:lnTo>
                    <a:pt x="1033" y="388"/>
                  </a:lnTo>
                  <a:lnTo>
                    <a:pt x="1069" y="416"/>
                  </a:lnTo>
                  <a:lnTo>
                    <a:pt x="1106" y="442"/>
                  </a:lnTo>
                  <a:lnTo>
                    <a:pt x="1140" y="468"/>
                  </a:lnTo>
                  <a:lnTo>
                    <a:pt x="1174" y="493"/>
                  </a:lnTo>
                  <a:lnTo>
                    <a:pt x="1208" y="519"/>
                  </a:lnTo>
                  <a:lnTo>
                    <a:pt x="1240" y="544"/>
                  </a:lnTo>
                  <a:lnTo>
                    <a:pt x="1272" y="569"/>
                  </a:lnTo>
                  <a:lnTo>
                    <a:pt x="1303" y="591"/>
                  </a:lnTo>
                  <a:lnTo>
                    <a:pt x="1332" y="613"/>
                  </a:lnTo>
                  <a:lnTo>
                    <a:pt x="1358" y="635"/>
                  </a:lnTo>
                  <a:lnTo>
                    <a:pt x="1385" y="656"/>
                  </a:lnTo>
                  <a:lnTo>
                    <a:pt x="1409" y="676"/>
                  </a:lnTo>
                  <a:lnTo>
                    <a:pt x="1432" y="694"/>
                  </a:lnTo>
                  <a:lnTo>
                    <a:pt x="1457" y="712"/>
                  </a:lnTo>
                  <a:lnTo>
                    <a:pt x="1482" y="728"/>
                  </a:lnTo>
                  <a:lnTo>
                    <a:pt x="1504" y="742"/>
                  </a:lnTo>
                  <a:lnTo>
                    <a:pt x="1554" y="768"/>
                  </a:lnTo>
                  <a:lnTo>
                    <a:pt x="1602" y="792"/>
                  </a:lnTo>
                  <a:lnTo>
                    <a:pt x="1649" y="811"/>
                  </a:lnTo>
                  <a:lnTo>
                    <a:pt x="1696" y="826"/>
                  </a:lnTo>
                  <a:lnTo>
                    <a:pt x="1782" y="850"/>
                  </a:lnTo>
                  <a:lnTo>
                    <a:pt x="1918" y="869"/>
                  </a:lnTo>
                  <a:lnTo>
                    <a:pt x="1970" y="871"/>
                  </a:lnTo>
                  <a:lnTo>
                    <a:pt x="1962" y="1003"/>
                  </a:lnTo>
                  <a:lnTo>
                    <a:pt x="1402" y="840"/>
                  </a:lnTo>
                  <a:lnTo>
                    <a:pt x="1383" y="823"/>
                  </a:lnTo>
                  <a:lnTo>
                    <a:pt x="1362" y="803"/>
                  </a:lnTo>
                  <a:lnTo>
                    <a:pt x="1340" y="783"/>
                  </a:lnTo>
                  <a:lnTo>
                    <a:pt x="1313" y="762"/>
                  </a:lnTo>
                  <a:lnTo>
                    <a:pt x="1286" y="738"/>
                  </a:lnTo>
                  <a:lnTo>
                    <a:pt x="1256" y="713"/>
                  </a:lnTo>
                  <a:lnTo>
                    <a:pt x="1225" y="689"/>
                  </a:lnTo>
                  <a:lnTo>
                    <a:pt x="1192" y="661"/>
                  </a:lnTo>
                  <a:lnTo>
                    <a:pt x="1157" y="634"/>
                  </a:lnTo>
                  <a:lnTo>
                    <a:pt x="1120" y="608"/>
                  </a:lnTo>
                  <a:lnTo>
                    <a:pt x="1085" y="579"/>
                  </a:lnTo>
                  <a:lnTo>
                    <a:pt x="1047" y="550"/>
                  </a:lnTo>
                  <a:lnTo>
                    <a:pt x="1008" y="523"/>
                  </a:lnTo>
                  <a:lnTo>
                    <a:pt x="970" y="493"/>
                  </a:lnTo>
                  <a:lnTo>
                    <a:pt x="931" y="464"/>
                  </a:lnTo>
                  <a:lnTo>
                    <a:pt x="891" y="435"/>
                  </a:lnTo>
                  <a:lnTo>
                    <a:pt x="853" y="409"/>
                  </a:lnTo>
                  <a:lnTo>
                    <a:pt x="815" y="381"/>
                  </a:lnTo>
                  <a:lnTo>
                    <a:pt x="776" y="353"/>
                  </a:lnTo>
                  <a:lnTo>
                    <a:pt x="738" y="327"/>
                  </a:lnTo>
                  <a:lnTo>
                    <a:pt x="700" y="304"/>
                  </a:lnTo>
                  <a:lnTo>
                    <a:pt x="666" y="280"/>
                  </a:lnTo>
                  <a:lnTo>
                    <a:pt x="631" y="258"/>
                  </a:lnTo>
                  <a:lnTo>
                    <a:pt x="598" y="237"/>
                  </a:lnTo>
                  <a:lnTo>
                    <a:pt x="567" y="216"/>
                  </a:lnTo>
                  <a:lnTo>
                    <a:pt x="536" y="199"/>
                  </a:lnTo>
                  <a:lnTo>
                    <a:pt x="508" y="184"/>
                  </a:lnTo>
                  <a:lnTo>
                    <a:pt x="482" y="171"/>
                  </a:lnTo>
                  <a:lnTo>
                    <a:pt x="438" y="150"/>
                  </a:lnTo>
                  <a:lnTo>
                    <a:pt x="406" y="137"/>
                  </a:lnTo>
                  <a:lnTo>
                    <a:pt x="280" y="134"/>
                  </a:lnTo>
                  <a:lnTo>
                    <a:pt x="147" y="157"/>
                  </a:lnTo>
                  <a:lnTo>
                    <a:pt x="42" y="186"/>
                  </a:lnTo>
                  <a:lnTo>
                    <a:pt x="0" y="201"/>
                  </a:lnTo>
                  <a:lnTo>
                    <a:pt x="79" y="52"/>
                  </a:lnTo>
                  <a:close/>
                </a:path>
              </a:pathLst>
            </a:custGeom>
            <a:solidFill>
              <a:srgbClr val="B8B8D9"/>
            </a:solidFill>
            <a:ln w="9525">
              <a:noFill/>
              <a:round/>
              <a:headEnd/>
              <a:tailEnd/>
            </a:ln>
          </p:spPr>
          <p:txBody>
            <a:bodyPr/>
            <a:lstStyle/>
            <a:p>
              <a:endParaRPr lang="es-ES_tradnl"/>
            </a:p>
          </p:txBody>
        </p:sp>
        <p:sp>
          <p:nvSpPr>
            <p:cNvPr id="8" name="Freeform 9"/>
            <p:cNvSpPr>
              <a:spLocks/>
            </p:cNvSpPr>
            <p:nvPr/>
          </p:nvSpPr>
          <p:spPr bwMode="auto">
            <a:xfrm>
              <a:off x="5068" y="1242"/>
              <a:ext cx="96" cy="166"/>
            </a:xfrm>
            <a:custGeom>
              <a:avLst/>
              <a:gdLst>
                <a:gd name="T0" fmla="*/ 29 w 385"/>
                <a:gd name="T1" fmla="*/ 0 h 661"/>
                <a:gd name="T2" fmla="*/ 27 w 385"/>
                <a:gd name="T3" fmla="*/ 2 h 661"/>
                <a:gd name="T4" fmla="*/ 23 w 385"/>
                <a:gd name="T5" fmla="*/ 7 h 661"/>
                <a:gd name="T6" fmla="*/ 11 w 385"/>
                <a:gd name="T7" fmla="*/ 26 h 661"/>
                <a:gd name="T8" fmla="*/ 0 w 385"/>
                <a:gd name="T9" fmla="*/ 50 h 661"/>
                <a:gd name="T10" fmla="*/ 0 w 385"/>
                <a:gd name="T11" fmla="*/ 76 h 661"/>
                <a:gd name="T12" fmla="*/ 6 w 385"/>
                <a:gd name="T13" fmla="*/ 89 h 661"/>
                <a:gd name="T14" fmla="*/ 12 w 385"/>
                <a:gd name="T15" fmla="*/ 97 h 661"/>
                <a:gd name="T16" fmla="*/ 14 w 385"/>
                <a:gd name="T17" fmla="*/ 100 h 661"/>
                <a:gd name="T18" fmla="*/ 17 w 385"/>
                <a:gd name="T19" fmla="*/ 104 h 661"/>
                <a:gd name="T20" fmla="*/ 20 w 385"/>
                <a:gd name="T21" fmla="*/ 108 h 661"/>
                <a:gd name="T22" fmla="*/ 24 w 385"/>
                <a:gd name="T23" fmla="*/ 112 h 661"/>
                <a:gd name="T24" fmla="*/ 27 w 385"/>
                <a:gd name="T25" fmla="*/ 115 h 661"/>
                <a:gd name="T26" fmla="*/ 31 w 385"/>
                <a:gd name="T27" fmla="*/ 119 h 661"/>
                <a:gd name="T28" fmla="*/ 39 w 385"/>
                <a:gd name="T29" fmla="*/ 126 h 661"/>
                <a:gd name="T30" fmla="*/ 46 w 385"/>
                <a:gd name="T31" fmla="*/ 133 h 661"/>
                <a:gd name="T32" fmla="*/ 54 w 385"/>
                <a:gd name="T33" fmla="*/ 140 h 661"/>
                <a:gd name="T34" fmla="*/ 61 w 385"/>
                <a:gd name="T35" fmla="*/ 146 h 661"/>
                <a:gd name="T36" fmla="*/ 68 w 385"/>
                <a:gd name="T37" fmla="*/ 152 h 661"/>
                <a:gd name="T38" fmla="*/ 73 w 385"/>
                <a:gd name="T39" fmla="*/ 157 h 661"/>
                <a:gd name="T40" fmla="*/ 82 w 385"/>
                <a:gd name="T41" fmla="*/ 164 h 661"/>
                <a:gd name="T42" fmla="*/ 86 w 385"/>
                <a:gd name="T43" fmla="*/ 166 h 661"/>
                <a:gd name="T44" fmla="*/ 96 w 385"/>
                <a:gd name="T45" fmla="*/ 155 h 661"/>
                <a:gd name="T46" fmla="*/ 93 w 385"/>
                <a:gd name="T47" fmla="*/ 153 h 661"/>
                <a:gd name="T48" fmla="*/ 86 w 385"/>
                <a:gd name="T49" fmla="*/ 146 h 661"/>
                <a:gd name="T50" fmla="*/ 81 w 385"/>
                <a:gd name="T51" fmla="*/ 141 h 661"/>
                <a:gd name="T52" fmla="*/ 75 w 385"/>
                <a:gd name="T53" fmla="*/ 136 h 661"/>
                <a:gd name="T54" fmla="*/ 70 w 385"/>
                <a:gd name="T55" fmla="*/ 130 h 661"/>
                <a:gd name="T56" fmla="*/ 63 w 385"/>
                <a:gd name="T57" fmla="*/ 124 h 661"/>
                <a:gd name="T58" fmla="*/ 58 w 385"/>
                <a:gd name="T59" fmla="*/ 117 h 661"/>
                <a:gd name="T60" fmla="*/ 51 w 385"/>
                <a:gd name="T61" fmla="*/ 111 h 661"/>
                <a:gd name="T62" fmla="*/ 46 w 385"/>
                <a:gd name="T63" fmla="*/ 103 h 661"/>
                <a:gd name="T64" fmla="*/ 41 w 385"/>
                <a:gd name="T65" fmla="*/ 97 h 661"/>
                <a:gd name="T66" fmla="*/ 31 w 385"/>
                <a:gd name="T67" fmla="*/ 72 h 661"/>
                <a:gd name="T68" fmla="*/ 33 w 385"/>
                <a:gd name="T69" fmla="*/ 53 h 661"/>
                <a:gd name="T70" fmla="*/ 39 w 385"/>
                <a:gd name="T71" fmla="*/ 38 h 661"/>
                <a:gd name="T72" fmla="*/ 46 w 385"/>
                <a:gd name="T73" fmla="*/ 25 h 661"/>
                <a:gd name="T74" fmla="*/ 29 w 385"/>
                <a:gd name="T75" fmla="*/ 0 h 661"/>
                <a:gd name="T76" fmla="*/ 29 w 385"/>
                <a:gd name="T77" fmla="*/ 0 h 66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85"/>
                <a:gd name="T118" fmla="*/ 0 h 661"/>
                <a:gd name="T119" fmla="*/ 385 w 385"/>
                <a:gd name="T120" fmla="*/ 661 h 66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85" h="661">
                  <a:moveTo>
                    <a:pt x="116" y="0"/>
                  </a:moveTo>
                  <a:lnTo>
                    <a:pt x="110" y="6"/>
                  </a:lnTo>
                  <a:lnTo>
                    <a:pt x="92" y="27"/>
                  </a:lnTo>
                  <a:lnTo>
                    <a:pt x="44" y="102"/>
                  </a:lnTo>
                  <a:lnTo>
                    <a:pt x="2" y="199"/>
                  </a:lnTo>
                  <a:lnTo>
                    <a:pt x="0" y="304"/>
                  </a:lnTo>
                  <a:lnTo>
                    <a:pt x="24" y="356"/>
                  </a:lnTo>
                  <a:lnTo>
                    <a:pt x="47" y="385"/>
                  </a:lnTo>
                  <a:lnTo>
                    <a:pt x="57" y="400"/>
                  </a:lnTo>
                  <a:lnTo>
                    <a:pt x="70" y="415"/>
                  </a:lnTo>
                  <a:lnTo>
                    <a:pt x="82" y="430"/>
                  </a:lnTo>
                  <a:lnTo>
                    <a:pt x="96" y="445"/>
                  </a:lnTo>
                  <a:lnTo>
                    <a:pt x="110" y="459"/>
                  </a:lnTo>
                  <a:lnTo>
                    <a:pt x="125" y="473"/>
                  </a:lnTo>
                  <a:lnTo>
                    <a:pt x="155" y="503"/>
                  </a:lnTo>
                  <a:lnTo>
                    <a:pt x="185" y="531"/>
                  </a:lnTo>
                  <a:lnTo>
                    <a:pt x="215" y="558"/>
                  </a:lnTo>
                  <a:lnTo>
                    <a:pt x="245" y="583"/>
                  </a:lnTo>
                  <a:lnTo>
                    <a:pt x="271" y="605"/>
                  </a:lnTo>
                  <a:lnTo>
                    <a:pt x="294" y="624"/>
                  </a:lnTo>
                  <a:lnTo>
                    <a:pt x="330" y="652"/>
                  </a:lnTo>
                  <a:lnTo>
                    <a:pt x="343" y="661"/>
                  </a:lnTo>
                  <a:lnTo>
                    <a:pt x="385" y="618"/>
                  </a:lnTo>
                  <a:lnTo>
                    <a:pt x="373" y="608"/>
                  </a:lnTo>
                  <a:lnTo>
                    <a:pt x="344" y="582"/>
                  </a:lnTo>
                  <a:lnTo>
                    <a:pt x="325" y="563"/>
                  </a:lnTo>
                  <a:lnTo>
                    <a:pt x="302" y="543"/>
                  </a:lnTo>
                  <a:lnTo>
                    <a:pt x="279" y="518"/>
                  </a:lnTo>
                  <a:lnTo>
                    <a:pt x="254" y="494"/>
                  </a:lnTo>
                  <a:lnTo>
                    <a:pt x="231" y="467"/>
                  </a:lnTo>
                  <a:lnTo>
                    <a:pt x="206" y="441"/>
                  </a:lnTo>
                  <a:lnTo>
                    <a:pt x="185" y="412"/>
                  </a:lnTo>
                  <a:lnTo>
                    <a:pt x="165" y="385"/>
                  </a:lnTo>
                  <a:lnTo>
                    <a:pt x="125" y="287"/>
                  </a:lnTo>
                  <a:lnTo>
                    <a:pt x="134" y="212"/>
                  </a:lnTo>
                  <a:lnTo>
                    <a:pt x="156" y="152"/>
                  </a:lnTo>
                  <a:lnTo>
                    <a:pt x="186" y="100"/>
                  </a:lnTo>
                  <a:lnTo>
                    <a:pt x="116" y="0"/>
                  </a:lnTo>
                  <a:close/>
                </a:path>
              </a:pathLst>
            </a:custGeom>
            <a:solidFill>
              <a:srgbClr val="B8B8D9"/>
            </a:solidFill>
            <a:ln w="9525">
              <a:noFill/>
              <a:round/>
              <a:headEnd/>
              <a:tailEnd/>
            </a:ln>
          </p:spPr>
          <p:txBody>
            <a:bodyPr/>
            <a:lstStyle/>
            <a:p>
              <a:endParaRPr lang="es-ES_tradnl"/>
            </a:p>
          </p:txBody>
        </p:sp>
        <p:sp>
          <p:nvSpPr>
            <p:cNvPr id="9" name="Freeform 10"/>
            <p:cNvSpPr>
              <a:spLocks/>
            </p:cNvSpPr>
            <p:nvPr/>
          </p:nvSpPr>
          <p:spPr bwMode="auto">
            <a:xfrm>
              <a:off x="4752" y="983"/>
              <a:ext cx="393" cy="720"/>
            </a:xfrm>
            <a:custGeom>
              <a:avLst/>
              <a:gdLst>
                <a:gd name="T0" fmla="*/ 46 w 1574"/>
                <a:gd name="T1" fmla="*/ 649 h 2883"/>
                <a:gd name="T2" fmla="*/ 293 w 1574"/>
                <a:gd name="T3" fmla="*/ 35 h 2883"/>
                <a:gd name="T4" fmla="*/ 319 w 1574"/>
                <a:gd name="T5" fmla="*/ 27 h 2883"/>
                <a:gd name="T6" fmla="*/ 352 w 1574"/>
                <a:gd name="T7" fmla="*/ 31 h 2883"/>
                <a:gd name="T8" fmla="*/ 368 w 1574"/>
                <a:gd name="T9" fmla="*/ 54 h 2883"/>
                <a:gd name="T10" fmla="*/ 361 w 1574"/>
                <a:gd name="T11" fmla="*/ 61 h 2883"/>
                <a:gd name="T12" fmla="*/ 154 w 1574"/>
                <a:gd name="T13" fmla="*/ 488 h 2883"/>
                <a:gd name="T14" fmla="*/ 392 w 1574"/>
                <a:gd name="T15" fmla="*/ 51 h 2883"/>
                <a:gd name="T16" fmla="*/ 386 w 1574"/>
                <a:gd name="T17" fmla="*/ 21 h 2883"/>
                <a:gd name="T18" fmla="*/ 378 w 1574"/>
                <a:gd name="T19" fmla="*/ 14 h 2883"/>
                <a:gd name="T20" fmla="*/ 367 w 1574"/>
                <a:gd name="T21" fmla="*/ 8 h 2883"/>
                <a:gd name="T22" fmla="*/ 338 w 1574"/>
                <a:gd name="T23" fmla="*/ 1 h 2883"/>
                <a:gd name="T24" fmla="*/ 276 w 1574"/>
                <a:gd name="T25" fmla="*/ 4 h 2883"/>
                <a:gd name="T26" fmla="*/ 0 w 1574"/>
                <a:gd name="T27" fmla="*/ 720 h 2883"/>
                <a:gd name="T28" fmla="*/ 104 w 1574"/>
                <a:gd name="T29" fmla="*/ 664 h 2883"/>
                <a:gd name="T30" fmla="*/ 119 w 1574"/>
                <a:gd name="T31" fmla="*/ 690 h 2883"/>
                <a:gd name="T32" fmla="*/ 129 w 1574"/>
                <a:gd name="T33" fmla="*/ 704 h 2883"/>
                <a:gd name="T34" fmla="*/ 141 w 1574"/>
                <a:gd name="T35" fmla="*/ 715 h 2883"/>
                <a:gd name="T36" fmla="*/ 154 w 1574"/>
                <a:gd name="T37" fmla="*/ 720 h 2883"/>
                <a:gd name="T38" fmla="*/ 180 w 1574"/>
                <a:gd name="T39" fmla="*/ 719 h 2883"/>
                <a:gd name="T40" fmla="*/ 203 w 1574"/>
                <a:gd name="T41" fmla="*/ 693 h 2883"/>
                <a:gd name="T42" fmla="*/ 205 w 1574"/>
                <a:gd name="T43" fmla="*/ 650 h 2883"/>
                <a:gd name="T44" fmla="*/ 199 w 1574"/>
                <a:gd name="T45" fmla="*/ 632 h 2883"/>
                <a:gd name="T46" fmla="*/ 181 w 1574"/>
                <a:gd name="T47" fmla="*/ 603 h 2883"/>
                <a:gd name="T48" fmla="*/ 154 w 1574"/>
                <a:gd name="T49" fmla="*/ 601 h 2883"/>
                <a:gd name="T50" fmla="*/ 169 w 1574"/>
                <a:gd name="T51" fmla="*/ 623 h 2883"/>
                <a:gd name="T52" fmla="*/ 176 w 1574"/>
                <a:gd name="T53" fmla="*/ 679 h 2883"/>
                <a:gd name="T54" fmla="*/ 170 w 1574"/>
                <a:gd name="T55" fmla="*/ 687 h 2883"/>
                <a:gd name="T56" fmla="*/ 151 w 1574"/>
                <a:gd name="T57" fmla="*/ 684 h 2883"/>
                <a:gd name="T58" fmla="*/ 139 w 1574"/>
                <a:gd name="T59" fmla="*/ 668 h 2883"/>
                <a:gd name="T60" fmla="*/ 114 w 1574"/>
                <a:gd name="T61" fmla="*/ 625 h 2883"/>
                <a:gd name="T62" fmla="*/ 109 w 1574"/>
                <a:gd name="T63" fmla="*/ 616 h 28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74"/>
                <a:gd name="T97" fmla="*/ 0 h 2883"/>
                <a:gd name="T98" fmla="*/ 1574 w 1574"/>
                <a:gd name="T99" fmla="*/ 2883 h 288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74" h="2883">
                  <a:moveTo>
                    <a:pt x="436" y="2465"/>
                  </a:moveTo>
                  <a:lnTo>
                    <a:pt x="184" y="2600"/>
                  </a:lnTo>
                  <a:lnTo>
                    <a:pt x="217" y="2206"/>
                  </a:lnTo>
                  <a:lnTo>
                    <a:pt x="1174" y="141"/>
                  </a:lnTo>
                  <a:lnTo>
                    <a:pt x="1204" y="127"/>
                  </a:lnTo>
                  <a:lnTo>
                    <a:pt x="1279" y="107"/>
                  </a:lnTo>
                  <a:lnTo>
                    <a:pt x="1369" y="107"/>
                  </a:lnTo>
                  <a:lnTo>
                    <a:pt x="1411" y="123"/>
                  </a:lnTo>
                  <a:lnTo>
                    <a:pt x="1447" y="156"/>
                  </a:lnTo>
                  <a:lnTo>
                    <a:pt x="1472" y="217"/>
                  </a:lnTo>
                  <a:lnTo>
                    <a:pt x="1463" y="233"/>
                  </a:lnTo>
                  <a:lnTo>
                    <a:pt x="1445" y="243"/>
                  </a:lnTo>
                  <a:lnTo>
                    <a:pt x="1377" y="250"/>
                  </a:lnTo>
                  <a:lnTo>
                    <a:pt x="615" y="1956"/>
                  </a:lnTo>
                  <a:lnTo>
                    <a:pt x="809" y="1894"/>
                  </a:lnTo>
                  <a:lnTo>
                    <a:pt x="1571" y="203"/>
                  </a:lnTo>
                  <a:lnTo>
                    <a:pt x="1574" y="141"/>
                  </a:lnTo>
                  <a:lnTo>
                    <a:pt x="1545" y="84"/>
                  </a:lnTo>
                  <a:lnTo>
                    <a:pt x="1532" y="70"/>
                  </a:lnTo>
                  <a:lnTo>
                    <a:pt x="1515" y="56"/>
                  </a:lnTo>
                  <a:lnTo>
                    <a:pt x="1494" y="43"/>
                  </a:lnTo>
                  <a:lnTo>
                    <a:pt x="1469" y="32"/>
                  </a:lnTo>
                  <a:lnTo>
                    <a:pt x="1415" y="13"/>
                  </a:lnTo>
                  <a:lnTo>
                    <a:pt x="1355" y="3"/>
                  </a:lnTo>
                  <a:lnTo>
                    <a:pt x="1236" y="0"/>
                  </a:lnTo>
                  <a:lnTo>
                    <a:pt x="1104" y="15"/>
                  </a:lnTo>
                  <a:lnTo>
                    <a:pt x="132" y="2159"/>
                  </a:lnTo>
                  <a:lnTo>
                    <a:pt x="0" y="2883"/>
                  </a:lnTo>
                  <a:lnTo>
                    <a:pt x="393" y="2609"/>
                  </a:lnTo>
                  <a:lnTo>
                    <a:pt x="416" y="2658"/>
                  </a:lnTo>
                  <a:lnTo>
                    <a:pt x="442" y="2708"/>
                  </a:lnTo>
                  <a:lnTo>
                    <a:pt x="478" y="2764"/>
                  </a:lnTo>
                  <a:lnTo>
                    <a:pt x="497" y="2792"/>
                  </a:lnTo>
                  <a:lnTo>
                    <a:pt x="518" y="2818"/>
                  </a:lnTo>
                  <a:lnTo>
                    <a:pt x="541" y="2842"/>
                  </a:lnTo>
                  <a:lnTo>
                    <a:pt x="565" y="2863"/>
                  </a:lnTo>
                  <a:lnTo>
                    <a:pt x="590" y="2880"/>
                  </a:lnTo>
                  <a:lnTo>
                    <a:pt x="616" y="2883"/>
                  </a:lnTo>
                  <a:lnTo>
                    <a:pt x="672" y="2883"/>
                  </a:lnTo>
                  <a:lnTo>
                    <a:pt x="722" y="2878"/>
                  </a:lnTo>
                  <a:lnTo>
                    <a:pt x="761" y="2849"/>
                  </a:lnTo>
                  <a:lnTo>
                    <a:pt x="812" y="2773"/>
                  </a:lnTo>
                  <a:lnTo>
                    <a:pt x="831" y="2683"/>
                  </a:lnTo>
                  <a:lnTo>
                    <a:pt x="823" y="2604"/>
                  </a:lnTo>
                  <a:lnTo>
                    <a:pt x="812" y="2568"/>
                  </a:lnTo>
                  <a:lnTo>
                    <a:pt x="796" y="2532"/>
                  </a:lnTo>
                  <a:lnTo>
                    <a:pt x="758" y="2465"/>
                  </a:lnTo>
                  <a:lnTo>
                    <a:pt x="723" y="2416"/>
                  </a:lnTo>
                  <a:lnTo>
                    <a:pt x="710" y="2396"/>
                  </a:lnTo>
                  <a:lnTo>
                    <a:pt x="615" y="2408"/>
                  </a:lnTo>
                  <a:lnTo>
                    <a:pt x="633" y="2434"/>
                  </a:lnTo>
                  <a:lnTo>
                    <a:pt x="675" y="2495"/>
                  </a:lnTo>
                  <a:lnTo>
                    <a:pt x="723" y="2658"/>
                  </a:lnTo>
                  <a:lnTo>
                    <a:pt x="705" y="2720"/>
                  </a:lnTo>
                  <a:lnTo>
                    <a:pt x="694" y="2739"/>
                  </a:lnTo>
                  <a:lnTo>
                    <a:pt x="679" y="2752"/>
                  </a:lnTo>
                  <a:lnTo>
                    <a:pt x="643" y="2759"/>
                  </a:lnTo>
                  <a:lnTo>
                    <a:pt x="604" y="2738"/>
                  </a:lnTo>
                  <a:lnTo>
                    <a:pt x="582" y="2712"/>
                  </a:lnTo>
                  <a:lnTo>
                    <a:pt x="556" y="2674"/>
                  </a:lnTo>
                  <a:lnTo>
                    <a:pt x="500" y="2583"/>
                  </a:lnTo>
                  <a:lnTo>
                    <a:pt x="455" y="2501"/>
                  </a:lnTo>
                  <a:lnTo>
                    <a:pt x="436" y="2465"/>
                  </a:lnTo>
                  <a:close/>
                </a:path>
              </a:pathLst>
            </a:custGeom>
            <a:solidFill>
              <a:srgbClr val="B8B8D9"/>
            </a:solidFill>
            <a:ln w="9525">
              <a:noFill/>
              <a:round/>
              <a:headEnd/>
              <a:tailEnd/>
            </a:ln>
          </p:spPr>
          <p:txBody>
            <a:bodyPr/>
            <a:lstStyle/>
            <a:p>
              <a:endParaRPr lang="es-ES_tradnl"/>
            </a:p>
          </p:txBody>
        </p:sp>
        <p:sp>
          <p:nvSpPr>
            <p:cNvPr id="10" name="Freeform 11"/>
            <p:cNvSpPr>
              <a:spLocks/>
            </p:cNvSpPr>
            <p:nvPr/>
          </p:nvSpPr>
          <p:spPr bwMode="auto">
            <a:xfrm>
              <a:off x="5009" y="1401"/>
              <a:ext cx="469" cy="212"/>
            </a:xfrm>
            <a:custGeom>
              <a:avLst/>
              <a:gdLst>
                <a:gd name="T0" fmla="*/ 0 w 1877"/>
                <a:gd name="T1" fmla="*/ 169 h 848"/>
                <a:gd name="T2" fmla="*/ 29 w 1877"/>
                <a:gd name="T3" fmla="*/ 114 h 848"/>
                <a:gd name="T4" fmla="*/ 54 w 1877"/>
                <a:gd name="T5" fmla="*/ 168 h 848"/>
                <a:gd name="T6" fmla="*/ 86 w 1877"/>
                <a:gd name="T7" fmla="*/ 170 h 848"/>
                <a:gd name="T8" fmla="*/ 133 w 1877"/>
                <a:gd name="T9" fmla="*/ 164 h 848"/>
                <a:gd name="T10" fmla="*/ 179 w 1877"/>
                <a:gd name="T11" fmla="*/ 177 h 848"/>
                <a:gd name="T12" fmla="*/ 197 w 1877"/>
                <a:gd name="T13" fmla="*/ 184 h 848"/>
                <a:gd name="T14" fmla="*/ 217 w 1877"/>
                <a:gd name="T15" fmla="*/ 192 h 848"/>
                <a:gd name="T16" fmla="*/ 237 w 1877"/>
                <a:gd name="T17" fmla="*/ 200 h 848"/>
                <a:gd name="T18" fmla="*/ 283 w 1877"/>
                <a:gd name="T19" fmla="*/ 210 h 848"/>
                <a:gd name="T20" fmla="*/ 329 w 1877"/>
                <a:gd name="T21" fmla="*/ 211 h 848"/>
                <a:gd name="T22" fmla="*/ 393 w 1877"/>
                <a:gd name="T23" fmla="*/ 197 h 848"/>
                <a:gd name="T24" fmla="*/ 421 w 1877"/>
                <a:gd name="T25" fmla="*/ 183 h 848"/>
                <a:gd name="T26" fmla="*/ 437 w 1877"/>
                <a:gd name="T27" fmla="*/ 171 h 848"/>
                <a:gd name="T28" fmla="*/ 465 w 1877"/>
                <a:gd name="T29" fmla="*/ 127 h 848"/>
                <a:gd name="T30" fmla="*/ 469 w 1877"/>
                <a:gd name="T31" fmla="*/ 88 h 848"/>
                <a:gd name="T32" fmla="*/ 457 w 1877"/>
                <a:gd name="T33" fmla="*/ 56 h 848"/>
                <a:gd name="T34" fmla="*/ 448 w 1877"/>
                <a:gd name="T35" fmla="*/ 43 h 848"/>
                <a:gd name="T36" fmla="*/ 436 w 1877"/>
                <a:gd name="T37" fmla="*/ 32 h 848"/>
                <a:gd name="T38" fmla="*/ 424 w 1877"/>
                <a:gd name="T39" fmla="*/ 22 h 848"/>
                <a:gd name="T40" fmla="*/ 412 w 1877"/>
                <a:gd name="T41" fmla="*/ 14 h 848"/>
                <a:gd name="T42" fmla="*/ 388 w 1877"/>
                <a:gd name="T43" fmla="*/ 4 h 848"/>
                <a:gd name="T44" fmla="*/ 338 w 1877"/>
                <a:gd name="T45" fmla="*/ 1 h 848"/>
                <a:gd name="T46" fmla="*/ 385 w 1877"/>
                <a:gd name="T47" fmla="*/ 25 h 848"/>
                <a:gd name="T48" fmla="*/ 411 w 1877"/>
                <a:gd name="T49" fmla="*/ 38 h 848"/>
                <a:gd name="T50" fmla="*/ 424 w 1877"/>
                <a:gd name="T51" fmla="*/ 50 h 848"/>
                <a:gd name="T52" fmla="*/ 435 w 1877"/>
                <a:gd name="T53" fmla="*/ 77 h 848"/>
                <a:gd name="T54" fmla="*/ 430 w 1877"/>
                <a:gd name="T55" fmla="*/ 115 h 848"/>
                <a:gd name="T56" fmla="*/ 417 w 1877"/>
                <a:gd name="T57" fmla="*/ 136 h 848"/>
                <a:gd name="T58" fmla="*/ 410 w 1877"/>
                <a:gd name="T59" fmla="*/ 143 h 848"/>
                <a:gd name="T60" fmla="*/ 399 w 1877"/>
                <a:gd name="T61" fmla="*/ 153 h 848"/>
                <a:gd name="T62" fmla="*/ 382 w 1877"/>
                <a:gd name="T63" fmla="*/ 165 h 848"/>
                <a:gd name="T64" fmla="*/ 363 w 1877"/>
                <a:gd name="T65" fmla="*/ 173 h 848"/>
                <a:gd name="T66" fmla="*/ 332 w 1877"/>
                <a:gd name="T67" fmla="*/ 180 h 848"/>
                <a:gd name="T68" fmla="*/ 257 w 1877"/>
                <a:gd name="T69" fmla="*/ 175 h 848"/>
                <a:gd name="T70" fmla="*/ 222 w 1877"/>
                <a:gd name="T71" fmla="*/ 165 h 848"/>
                <a:gd name="T72" fmla="*/ 187 w 1877"/>
                <a:gd name="T73" fmla="*/ 151 h 848"/>
                <a:gd name="T74" fmla="*/ 150 w 1877"/>
                <a:gd name="T75" fmla="*/ 143 h 848"/>
                <a:gd name="T76" fmla="*/ 88 w 1877"/>
                <a:gd name="T77" fmla="*/ 148 h 848"/>
                <a:gd name="T78" fmla="*/ 77 w 1877"/>
                <a:gd name="T79" fmla="*/ 96 h 848"/>
                <a:gd name="T80" fmla="*/ 5 w 1877"/>
                <a:gd name="T81" fmla="*/ 96 h 8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877"/>
                <a:gd name="T124" fmla="*/ 0 h 848"/>
                <a:gd name="T125" fmla="*/ 1877 w 1877"/>
                <a:gd name="T126" fmla="*/ 848 h 8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877" h="848">
                  <a:moveTo>
                    <a:pt x="19" y="385"/>
                  </a:moveTo>
                  <a:lnTo>
                    <a:pt x="0" y="677"/>
                  </a:lnTo>
                  <a:lnTo>
                    <a:pt x="96" y="677"/>
                  </a:lnTo>
                  <a:lnTo>
                    <a:pt x="115" y="456"/>
                  </a:lnTo>
                  <a:lnTo>
                    <a:pt x="217" y="456"/>
                  </a:lnTo>
                  <a:lnTo>
                    <a:pt x="217" y="672"/>
                  </a:lnTo>
                  <a:lnTo>
                    <a:pt x="312" y="689"/>
                  </a:lnTo>
                  <a:lnTo>
                    <a:pt x="345" y="680"/>
                  </a:lnTo>
                  <a:lnTo>
                    <a:pt x="424" y="662"/>
                  </a:lnTo>
                  <a:lnTo>
                    <a:pt x="533" y="657"/>
                  </a:lnTo>
                  <a:lnTo>
                    <a:pt x="653" y="681"/>
                  </a:lnTo>
                  <a:lnTo>
                    <a:pt x="716" y="708"/>
                  </a:lnTo>
                  <a:lnTo>
                    <a:pt x="749" y="722"/>
                  </a:lnTo>
                  <a:lnTo>
                    <a:pt x="787" y="736"/>
                  </a:lnTo>
                  <a:lnTo>
                    <a:pt x="826" y="752"/>
                  </a:lnTo>
                  <a:lnTo>
                    <a:pt x="867" y="769"/>
                  </a:lnTo>
                  <a:lnTo>
                    <a:pt x="909" y="783"/>
                  </a:lnTo>
                  <a:lnTo>
                    <a:pt x="950" y="798"/>
                  </a:lnTo>
                  <a:lnTo>
                    <a:pt x="1040" y="824"/>
                  </a:lnTo>
                  <a:lnTo>
                    <a:pt x="1131" y="841"/>
                  </a:lnTo>
                  <a:lnTo>
                    <a:pt x="1225" y="848"/>
                  </a:lnTo>
                  <a:lnTo>
                    <a:pt x="1315" y="845"/>
                  </a:lnTo>
                  <a:lnTo>
                    <a:pt x="1491" y="812"/>
                  </a:lnTo>
                  <a:lnTo>
                    <a:pt x="1573" y="787"/>
                  </a:lnTo>
                  <a:lnTo>
                    <a:pt x="1647" y="753"/>
                  </a:lnTo>
                  <a:lnTo>
                    <a:pt x="1684" y="732"/>
                  </a:lnTo>
                  <a:lnTo>
                    <a:pt x="1717" y="710"/>
                  </a:lnTo>
                  <a:lnTo>
                    <a:pt x="1747" y="684"/>
                  </a:lnTo>
                  <a:lnTo>
                    <a:pt x="1775" y="655"/>
                  </a:lnTo>
                  <a:lnTo>
                    <a:pt x="1859" y="509"/>
                  </a:lnTo>
                  <a:lnTo>
                    <a:pt x="1877" y="424"/>
                  </a:lnTo>
                  <a:lnTo>
                    <a:pt x="1877" y="350"/>
                  </a:lnTo>
                  <a:lnTo>
                    <a:pt x="1860" y="283"/>
                  </a:lnTo>
                  <a:lnTo>
                    <a:pt x="1830" y="225"/>
                  </a:lnTo>
                  <a:lnTo>
                    <a:pt x="1811" y="199"/>
                  </a:lnTo>
                  <a:lnTo>
                    <a:pt x="1791" y="172"/>
                  </a:lnTo>
                  <a:lnTo>
                    <a:pt x="1770" y="149"/>
                  </a:lnTo>
                  <a:lnTo>
                    <a:pt x="1745" y="127"/>
                  </a:lnTo>
                  <a:lnTo>
                    <a:pt x="1722" y="109"/>
                  </a:lnTo>
                  <a:lnTo>
                    <a:pt x="1698" y="89"/>
                  </a:lnTo>
                  <a:lnTo>
                    <a:pt x="1672" y="73"/>
                  </a:lnTo>
                  <a:lnTo>
                    <a:pt x="1649" y="58"/>
                  </a:lnTo>
                  <a:lnTo>
                    <a:pt x="1600" y="32"/>
                  </a:lnTo>
                  <a:lnTo>
                    <a:pt x="1551" y="16"/>
                  </a:lnTo>
                  <a:lnTo>
                    <a:pt x="1454" y="0"/>
                  </a:lnTo>
                  <a:lnTo>
                    <a:pt x="1354" y="3"/>
                  </a:lnTo>
                  <a:lnTo>
                    <a:pt x="1354" y="51"/>
                  </a:lnTo>
                  <a:lnTo>
                    <a:pt x="1540" y="98"/>
                  </a:lnTo>
                  <a:lnTo>
                    <a:pt x="1611" y="131"/>
                  </a:lnTo>
                  <a:lnTo>
                    <a:pt x="1643" y="150"/>
                  </a:lnTo>
                  <a:lnTo>
                    <a:pt x="1672" y="174"/>
                  </a:lnTo>
                  <a:lnTo>
                    <a:pt x="1698" y="201"/>
                  </a:lnTo>
                  <a:lnTo>
                    <a:pt x="1719" y="233"/>
                  </a:lnTo>
                  <a:lnTo>
                    <a:pt x="1741" y="307"/>
                  </a:lnTo>
                  <a:lnTo>
                    <a:pt x="1741" y="387"/>
                  </a:lnTo>
                  <a:lnTo>
                    <a:pt x="1719" y="460"/>
                  </a:lnTo>
                  <a:lnTo>
                    <a:pt x="1680" y="527"/>
                  </a:lnTo>
                  <a:lnTo>
                    <a:pt x="1667" y="543"/>
                  </a:lnTo>
                  <a:lnTo>
                    <a:pt x="1655" y="559"/>
                  </a:lnTo>
                  <a:lnTo>
                    <a:pt x="1642" y="572"/>
                  </a:lnTo>
                  <a:lnTo>
                    <a:pt x="1627" y="586"/>
                  </a:lnTo>
                  <a:lnTo>
                    <a:pt x="1596" y="612"/>
                  </a:lnTo>
                  <a:lnTo>
                    <a:pt x="1563" y="636"/>
                  </a:lnTo>
                  <a:lnTo>
                    <a:pt x="1527" y="658"/>
                  </a:lnTo>
                  <a:lnTo>
                    <a:pt x="1489" y="676"/>
                  </a:lnTo>
                  <a:lnTo>
                    <a:pt x="1452" y="692"/>
                  </a:lnTo>
                  <a:lnTo>
                    <a:pt x="1411" y="705"/>
                  </a:lnTo>
                  <a:lnTo>
                    <a:pt x="1330" y="719"/>
                  </a:lnTo>
                  <a:lnTo>
                    <a:pt x="1174" y="722"/>
                  </a:lnTo>
                  <a:lnTo>
                    <a:pt x="1029" y="700"/>
                  </a:lnTo>
                  <a:lnTo>
                    <a:pt x="958" y="680"/>
                  </a:lnTo>
                  <a:lnTo>
                    <a:pt x="888" y="658"/>
                  </a:lnTo>
                  <a:lnTo>
                    <a:pt x="819" y="631"/>
                  </a:lnTo>
                  <a:lnTo>
                    <a:pt x="749" y="603"/>
                  </a:lnTo>
                  <a:lnTo>
                    <a:pt x="678" y="581"/>
                  </a:lnTo>
                  <a:lnTo>
                    <a:pt x="602" y="570"/>
                  </a:lnTo>
                  <a:lnTo>
                    <a:pt x="460" y="573"/>
                  </a:lnTo>
                  <a:lnTo>
                    <a:pt x="351" y="593"/>
                  </a:lnTo>
                  <a:lnTo>
                    <a:pt x="310" y="603"/>
                  </a:lnTo>
                  <a:lnTo>
                    <a:pt x="310" y="385"/>
                  </a:lnTo>
                  <a:lnTo>
                    <a:pt x="19" y="385"/>
                  </a:lnTo>
                  <a:close/>
                </a:path>
              </a:pathLst>
            </a:custGeom>
            <a:solidFill>
              <a:srgbClr val="B8B8D9"/>
            </a:solidFill>
            <a:ln w="9525">
              <a:noFill/>
              <a:round/>
              <a:headEnd/>
              <a:tailEnd/>
            </a:ln>
          </p:spPr>
          <p:txBody>
            <a:bodyPr/>
            <a:lstStyle/>
            <a:p>
              <a:endParaRPr lang="es-ES_tradnl"/>
            </a:p>
          </p:txBody>
        </p:sp>
        <p:sp>
          <p:nvSpPr>
            <p:cNvPr id="11" name="Freeform 12"/>
            <p:cNvSpPr>
              <a:spLocks/>
            </p:cNvSpPr>
            <p:nvPr/>
          </p:nvSpPr>
          <p:spPr bwMode="auto">
            <a:xfrm>
              <a:off x="4956" y="1579"/>
              <a:ext cx="120" cy="113"/>
            </a:xfrm>
            <a:custGeom>
              <a:avLst/>
              <a:gdLst>
                <a:gd name="T0" fmla="*/ 0 w 479"/>
                <a:gd name="T1" fmla="*/ 16 h 453"/>
                <a:gd name="T2" fmla="*/ 6 w 479"/>
                <a:gd name="T3" fmla="*/ 31 h 453"/>
                <a:gd name="T4" fmla="*/ 14 w 479"/>
                <a:gd name="T5" fmla="*/ 47 h 453"/>
                <a:gd name="T6" fmla="*/ 24 w 479"/>
                <a:gd name="T7" fmla="*/ 65 h 453"/>
                <a:gd name="T8" fmla="*/ 35 w 479"/>
                <a:gd name="T9" fmla="*/ 83 h 453"/>
                <a:gd name="T10" fmla="*/ 38 w 479"/>
                <a:gd name="T11" fmla="*/ 86 h 453"/>
                <a:gd name="T12" fmla="*/ 41 w 479"/>
                <a:gd name="T13" fmla="*/ 91 h 453"/>
                <a:gd name="T14" fmla="*/ 44 w 479"/>
                <a:gd name="T15" fmla="*/ 95 h 453"/>
                <a:gd name="T16" fmla="*/ 48 w 479"/>
                <a:gd name="T17" fmla="*/ 98 h 453"/>
                <a:gd name="T18" fmla="*/ 55 w 479"/>
                <a:gd name="T19" fmla="*/ 104 h 453"/>
                <a:gd name="T20" fmla="*/ 61 w 479"/>
                <a:gd name="T21" fmla="*/ 109 h 453"/>
                <a:gd name="T22" fmla="*/ 68 w 479"/>
                <a:gd name="T23" fmla="*/ 112 h 453"/>
                <a:gd name="T24" fmla="*/ 75 w 479"/>
                <a:gd name="T25" fmla="*/ 113 h 453"/>
                <a:gd name="T26" fmla="*/ 99 w 479"/>
                <a:gd name="T27" fmla="*/ 107 h 453"/>
                <a:gd name="T28" fmla="*/ 107 w 479"/>
                <a:gd name="T29" fmla="*/ 101 h 453"/>
                <a:gd name="T30" fmla="*/ 113 w 479"/>
                <a:gd name="T31" fmla="*/ 93 h 453"/>
                <a:gd name="T32" fmla="*/ 119 w 479"/>
                <a:gd name="T33" fmla="*/ 74 h 453"/>
                <a:gd name="T34" fmla="*/ 120 w 479"/>
                <a:gd name="T35" fmla="*/ 64 h 453"/>
                <a:gd name="T36" fmla="*/ 119 w 479"/>
                <a:gd name="T37" fmla="*/ 55 h 453"/>
                <a:gd name="T38" fmla="*/ 113 w 479"/>
                <a:gd name="T39" fmla="*/ 36 h 453"/>
                <a:gd name="T40" fmla="*/ 105 w 479"/>
                <a:gd name="T41" fmla="*/ 19 h 453"/>
                <a:gd name="T42" fmla="*/ 97 w 479"/>
                <a:gd name="T43" fmla="*/ 5 h 453"/>
                <a:gd name="T44" fmla="*/ 93 w 479"/>
                <a:gd name="T45" fmla="*/ 0 h 453"/>
                <a:gd name="T46" fmla="*/ 66 w 479"/>
                <a:gd name="T47" fmla="*/ 7 h 453"/>
                <a:gd name="T48" fmla="*/ 68 w 479"/>
                <a:gd name="T49" fmla="*/ 10 h 453"/>
                <a:gd name="T50" fmla="*/ 73 w 479"/>
                <a:gd name="T51" fmla="*/ 16 h 453"/>
                <a:gd name="T52" fmla="*/ 86 w 479"/>
                <a:gd name="T53" fmla="*/ 37 h 453"/>
                <a:gd name="T54" fmla="*/ 92 w 479"/>
                <a:gd name="T55" fmla="*/ 59 h 453"/>
                <a:gd name="T56" fmla="*/ 89 w 479"/>
                <a:gd name="T57" fmla="*/ 68 h 453"/>
                <a:gd name="T58" fmla="*/ 85 w 479"/>
                <a:gd name="T59" fmla="*/ 72 h 453"/>
                <a:gd name="T60" fmla="*/ 79 w 479"/>
                <a:gd name="T61" fmla="*/ 75 h 453"/>
                <a:gd name="T62" fmla="*/ 67 w 479"/>
                <a:gd name="T63" fmla="*/ 75 h 453"/>
                <a:gd name="T64" fmla="*/ 56 w 479"/>
                <a:gd name="T65" fmla="*/ 69 h 453"/>
                <a:gd name="T66" fmla="*/ 47 w 479"/>
                <a:gd name="T67" fmla="*/ 59 h 453"/>
                <a:gd name="T68" fmla="*/ 39 w 479"/>
                <a:gd name="T69" fmla="*/ 47 h 453"/>
                <a:gd name="T70" fmla="*/ 29 w 479"/>
                <a:gd name="T71" fmla="*/ 23 h 453"/>
                <a:gd name="T72" fmla="*/ 25 w 479"/>
                <a:gd name="T73" fmla="*/ 12 h 453"/>
                <a:gd name="T74" fmla="*/ 0 w 479"/>
                <a:gd name="T75" fmla="*/ 16 h 453"/>
                <a:gd name="T76" fmla="*/ 0 w 479"/>
                <a:gd name="T77" fmla="*/ 16 h 45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79"/>
                <a:gd name="T118" fmla="*/ 0 h 453"/>
                <a:gd name="T119" fmla="*/ 479 w 479"/>
                <a:gd name="T120" fmla="*/ 453 h 45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79" h="453">
                  <a:moveTo>
                    <a:pt x="0" y="66"/>
                  </a:moveTo>
                  <a:lnTo>
                    <a:pt x="24" y="126"/>
                  </a:lnTo>
                  <a:lnTo>
                    <a:pt x="54" y="188"/>
                  </a:lnTo>
                  <a:lnTo>
                    <a:pt x="94" y="259"/>
                  </a:lnTo>
                  <a:lnTo>
                    <a:pt x="139" y="331"/>
                  </a:lnTo>
                  <a:lnTo>
                    <a:pt x="151" y="346"/>
                  </a:lnTo>
                  <a:lnTo>
                    <a:pt x="165" y="363"/>
                  </a:lnTo>
                  <a:lnTo>
                    <a:pt x="177" y="379"/>
                  </a:lnTo>
                  <a:lnTo>
                    <a:pt x="190" y="392"/>
                  </a:lnTo>
                  <a:lnTo>
                    <a:pt x="218" y="417"/>
                  </a:lnTo>
                  <a:lnTo>
                    <a:pt x="245" y="435"/>
                  </a:lnTo>
                  <a:lnTo>
                    <a:pt x="272" y="448"/>
                  </a:lnTo>
                  <a:lnTo>
                    <a:pt x="301" y="453"/>
                  </a:lnTo>
                  <a:lnTo>
                    <a:pt x="394" y="430"/>
                  </a:lnTo>
                  <a:lnTo>
                    <a:pt x="426" y="404"/>
                  </a:lnTo>
                  <a:lnTo>
                    <a:pt x="450" y="371"/>
                  </a:lnTo>
                  <a:lnTo>
                    <a:pt x="476" y="295"/>
                  </a:lnTo>
                  <a:lnTo>
                    <a:pt x="479" y="256"/>
                  </a:lnTo>
                  <a:lnTo>
                    <a:pt x="476" y="220"/>
                  </a:lnTo>
                  <a:lnTo>
                    <a:pt x="452" y="145"/>
                  </a:lnTo>
                  <a:lnTo>
                    <a:pt x="420" y="76"/>
                  </a:lnTo>
                  <a:lnTo>
                    <a:pt x="387" y="21"/>
                  </a:lnTo>
                  <a:lnTo>
                    <a:pt x="373" y="0"/>
                  </a:lnTo>
                  <a:lnTo>
                    <a:pt x="265" y="30"/>
                  </a:lnTo>
                  <a:lnTo>
                    <a:pt x="272" y="40"/>
                  </a:lnTo>
                  <a:lnTo>
                    <a:pt x="292" y="66"/>
                  </a:lnTo>
                  <a:lnTo>
                    <a:pt x="344" y="148"/>
                  </a:lnTo>
                  <a:lnTo>
                    <a:pt x="366" y="238"/>
                  </a:lnTo>
                  <a:lnTo>
                    <a:pt x="355" y="274"/>
                  </a:lnTo>
                  <a:lnTo>
                    <a:pt x="338" y="289"/>
                  </a:lnTo>
                  <a:lnTo>
                    <a:pt x="315" y="299"/>
                  </a:lnTo>
                  <a:lnTo>
                    <a:pt x="266" y="301"/>
                  </a:lnTo>
                  <a:lnTo>
                    <a:pt x="223" y="278"/>
                  </a:lnTo>
                  <a:lnTo>
                    <a:pt x="186" y="238"/>
                  </a:lnTo>
                  <a:lnTo>
                    <a:pt x="155" y="190"/>
                  </a:lnTo>
                  <a:lnTo>
                    <a:pt x="116" y="93"/>
                  </a:lnTo>
                  <a:lnTo>
                    <a:pt x="101" y="47"/>
                  </a:lnTo>
                  <a:lnTo>
                    <a:pt x="0" y="66"/>
                  </a:lnTo>
                  <a:close/>
                </a:path>
              </a:pathLst>
            </a:custGeom>
            <a:solidFill>
              <a:srgbClr val="B8B8D9"/>
            </a:solidFill>
            <a:ln w="9525">
              <a:noFill/>
              <a:round/>
              <a:headEnd/>
              <a:tailEnd/>
            </a:ln>
          </p:spPr>
          <p:txBody>
            <a:bodyPr/>
            <a:lstStyle/>
            <a:p>
              <a:endParaRPr lang="es-ES_tradnl"/>
            </a:p>
          </p:txBody>
        </p:sp>
        <p:sp>
          <p:nvSpPr>
            <p:cNvPr id="12" name="Freeform 13"/>
            <p:cNvSpPr>
              <a:spLocks/>
            </p:cNvSpPr>
            <p:nvPr/>
          </p:nvSpPr>
          <p:spPr bwMode="auto">
            <a:xfrm>
              <a:off x="4704" y="1159"/>
              <a:ext cx="244" cy="322"/>
            </a:xfrm>
            <a:custGeom>
              <a:avLst/>
              <a:gdLst>
                <a:gd name="T0" fmla="*/ 221 w 975"/>
                <a:gd name="T1" fmla="*/ 6 h 1288"/>
                <a:gd name="T2" fmla="*/ 196 w 975"/>
                <a:gd name="T3" fmla="*/ 15 h 1288"/>
                <a:gd name="T4" fmla="*/ 166 w 975"/>
                <a:gd name="T5" fmla="*/ 26 h 1288"/>
                <a:gd name="T6" fmla="*/ 134 w 975"/>
                <a:gd name="T7" fmla="*/ 40 h 1288"/>
                <a:gd name="T8" fmla="*/ 111 w 975"/>
                <a:gd name="T9" fmla="*/ 52 h 1288"/>
                <a:gd name="T10" fmla="*/ 97 w 975"/>
                <a:gd name="T11" fmla="*/ 61 h 1288"/>
                <a:gd name="T12" fmla="*/ 84 w 975"/>
                <a:gd name="T13" fmla="*/ 71 h 1288"/>
                <a:gd name="T14" fmla="*/ 73 w 975"/>
                <a:gd name="T15" fmla="*/ 81 h 1288"/>
                <a:gd name="T16" fmla="*/ 63 w 975"/>
                <a:gd name="T17" fmla="*/ 91 h 1288"/>
                <a:gd name="T18" fmla="*/ 46 w 975"/>
                <a:gd name="T19" fmla="*/ 121 h 1288"/>
                <a:gd name="T20" fmla="*/ 34 w 975"/>
                <a:gd name="T21" fmla="*/ 149 h 1288"/>
                <a:gd name="T22" fmla="*/ 23 w 975"/>
                <a:gd name="T23" fmla="*/ 178 h 1288"/>
                <a:gd name="T24" fmla="*/ 14 w 975"/>
                <a:gd name="T25" fmla="*/ 206 h 1288"/>
                <a:gd name="T26" fmla="*/ 2 w 975"/>
                <a:gd name="T27" fmla="*/ 253 h 1288"/>
                <a:gd name="T28" fmla="*/ 0 w 975"/>
                <a:gd name="T29" fmla="*/ 284 h 1288"/>
                <a:gd name="T30" fmla="*/ 7 w 975"/>
                <a:gd name="T31" fmla="*/ 306 h 1288"/>
                <a:gd name="T32" fmla="*/ 14 w 975"/>
                <a:gd name="T33" fmla="*/ 316 h 1288"/>
                <a:gd name="T34" fmla="*/ 25 w 975"/>
                <a:gd name="T35" fmla="*/ 322 h 1288"/>
                <a:gd name="T36" fmla="*/ 58 w 975"/>
                <a:gd name="T37" fmla="*/ 314 h 1288"/>
                <a:gd name="T38" fmla="*/ 77 w 975"/>
                <a:gd name="T39" fmla="*/ 300 h 1288"/>
                <a:gd name="T40" fmla="*/ 90 w 975"/>
                <a:gd name="T41" fmla="*/ 288 h 1288"/>
                <a:gd name="T42" fmla="*/ 107 w 975"/>
                <a:gd name="T43" fmla="*/ 266 h 1288"/>
                <a:gd name="T44" fmla="*/ 126 w 975"/>
                <a:gd name="T45" fmla="*/ 229 h 1288"/>
                <a:gd name="T46" fmla="*/ 137 w 975"/>
                <a:gd name="T47" fmla="*/ 186 h 1288"/>
                <a:gd name="T48" fmla="*/ 131 w 975"/>
                <a:gd name="T49" fmla="*/ 150 h 1288"/>
                <a:gd name="T50" fmla="*/ 124 w 975"/>
                <a:gd name="T51" fmla="*/ 133 h 1288"/>
                <a:gd name="T52" fmla="*/ 103 w 975"/>
                <a:gd name="T53" fmla="*/ 224 h 1288"/>
                <a:gd name="T54" fmla="*/ 91 w 975"/>
                <a:gd name="T55" fmla="*/ 249 h 1288"/>
                <a:gd name="T56" fmla="*/ 76 w 975"/>
                <a:gd name="T57" fmla="*/ 272 h 1288"/>
                <a:gd name="T58" fmla="*/ 68 w 975"/>
                <a:gd name="T59" fmla="*/ 282 h 1288"/>
                <a:gd name="T60" fmla="*/ 48 w 975"/>
                <a:gd name="T61" fmla="*/ 294 h 1288"/>
                <a:gd name="T62" fmla="*/ 28 w 975"/>
                <a:gd name="T63" fmla="*/ 293 h 1288"/>
                <a:gd name="T64" fmla="*/ 23 w 975"/>
                <a:gd name="T65" fmla="*/ 262 h 1288"/>
                <a:gd name="T66" fmla="*/ 34 w 975"/>
                <a:gd name="T67" fmla="*/ 228 h 1288"/>
                <a:gd name="T68" fmla="*/ 48 w 975"/>
                <a:gd name="T69" fmla="*/ 189 h 1288"/>
                <a:gd name="T70" fmla="*/ 60 w 975"/>
                <a:gd name="T71" fmla="*/ 158 h 1288"/>
                <a:gd name="T72" fmla="*/ 71 w 975"/>
                <a:gd name="T73" fmla="*/ 134 h 1288"/>
                <a:gd name="T74" fmla="*/ 84 w 975"/>
                <a:gd name="T75" fmla="*/ 114 h 1288"/>
                <a:gd name="T76" fmla="*/ 93 w 975"/>
                <a:gd name="T77" fmla="*/ 104 h 1288"/>
                <a:gd name="T78" fmla="*/ 104 w 975"/>
                <a:gd name="T79" fmla="*/ 94 h 1288"/>
                <a:gd name="T80" fmla="*/ 119 w 975"/>
                <a:gd name="T81" fmla="*/ 83 h 1288"/>
                <a:gd name="T82" fmla="*/ 138 w 975"/>
                <a:gd name="T83" fmla="*/ 73 h 1288"/>
                <a:gd name="T84" fmla="*/ 160 w 975"/>
                <a:gd name="T85" fmla="*/ 63 h 1288"/>
                <a:gd name="T86" fmla="*/ 181 w 975"/>
                <a:gd name="T87" fmla="*/ 55 h 1288"/>
                <a:gd name="T88" fmla="*/ 217 w 975"/>
                <a:gd name="T89" fmla="*/ 43 h 1288"/>
                <a:gd name="T90" fmla="*/ 244 w 975"/>
                <a:gd name="T91" fmla="*/ 0 h 128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75"/>
                <a:gd name="T139" fmla="*/ 0 h 1288"/>
                <a:gd name="T140" fmla="*/ 975 w 975"/>
                <a:gd name="T141" fmla="*/ 1288 h 128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75" h="1288">
                  <a:moveTo>
                    <a:pt x="975" y="0"/>
                  </a:moveTo>
                  <a:lnTo>
                    <a:pt x="882" y="26"/>
                  </a:lnTo>
                  <a:lnTo>
                    <a:pt x="835" y="42"/>
                  </a:lnTo>
                  <a:lnTo>
                    <a:pt x="782" y="60"/>
                  </a:lnTo>
                  <a:lnTo>
                    <a:pt x="724" y="81"/>
                  </a:lnTo>
                  <a:lnTo>
                    <a:pt x="662" y="106"/>
                  </a:lnTo>
                  <a:lnTo>
                    <a:pt x="599" y="131"/>
                  </a:lnTo>
                  <a:lnTo>
                    <a:pt x="535" y="161"/>
                  </a:lnTo>
                  <a:lnTo>
                    <a:pt x="474" y="192"/>
                  </a:lnTo>
                  <a:lnTo>
                    <a:pt x="444" y="209"/>
                  </a:lnTo>
                  <a:lnTo>
                    <a:pt x="414" y="227"/>
                  </a:lnTo>
                  <a:lnTo>
                    <a:pt x="386" y="244"/>
                  </a:lnTo>
                  <a:lnTo>
                    <a:pt x="360" y="264"/>
                  </a:lnTo>
                  <a:lnTo>
                    <a:pt x="334" y="282"/>
                  </a:lnTo>
                  <a:lnTo>
                    <a:pt x="311" y="302"/>
                  </a:lnTo>
                  <a:lnTo>
                    <a:pt x="290" y="323"/>
                  </a:lnTo>
                  <a:lnTo>
                    <a:pt x="269" y="343"/>
                  </a:lnTo>
                  <a:lnTo>
                    <a:pt x="252" y="364"/>
                  </a:lnTo>
                  <a:lnTo>
                    <a:pt x="236" y="387"/>
                  </a:lnTo>
                  <a:lnTo>
                    <a:pt x="184" y="483"/>
                  </a:lnTo>
                  <a:lnTo>
                    <a:pt x="158" y="537"/>
                  </a:lnTo>
                  <a:lnTo>
                    <a:pt x="136" y="594"/>
                  </a:lnTo>
                  <a:lnTo>
                    <a:pt x="114" y="653"/>
                  </a:lnTo>
                  <a:lnTo>
                    <a:pt x="93" y="711"/>
                  </a:lnTo>
                  <a:lnTo>
                    <a:pt x="74" y="770"/>
                  </a:lnTo>
                  <a:lnTo>
                    <a:pt x="57" y="826"/>
                  </a:lnTo>
                  <a:lnTo>
                    <a:pt x="29" y="928"/>
                  </a:lnTo>
                  <a:lnTo>
                    <a:pt x="7" y="1013"/>
                  </a:lnTo>
                  <a:lnTo>
                    <a:pt x="0" y="1090"/>
                  </a:lnTo>
                  <a:lnTo>
                    <a:pt x="0" y="1136"/>
                  </a:lnTo>
                  <a:lnTo>
                    <a:pt x="7" y="1177"/>
                  </a:lnTo>
                  <a:lnTo>
                    <a:pt x="26" y="1224"/>
                  </a:lnTo>
                  <a:lnTo>
                    <a:pt x="40" y="1244"/>
                  </a:lnTo>
                  <a:lnTo>
                    <a:pt x="56" y="1262"/>
                  </a:lnTo>
                  <a:lnTo>
                    <a:pt x="77" y="1278"/>
                  </a:lnTo>
                  <a:lnTo>
                    <a:pt x="99" y="1286"/>
                  </a:lnTo>
                  <a:lnTo>
                    <a:pt x="157" y="1288"/>
                  </a:lnTo>
                  <a:lnTo>
                    <a:pt x="231" y="1257"/>
                  </a:lnTo>
                  <a:lnTo>
                    <a:pt x="270" y="1231"/>
                  </a:lnTo>
                  <a:lnTo>
                    <a:pt x="308" y="1200"/>
                  </a:lnTo>
                  <a:lnTo>
                    <a:pt x="342" y="1168"/>
                  </a:lnTo>
                  <a:lnTo>
                    <a:pt x="358" y="1151"/>
                  </a:lnTo>
                  <a:lnTo>
                    <a:pt x="373" y="1134"/>
                  </a:lnTo>
                  <a:lnTo>
                    <a:pt x="427" y="1063"/>
                  </a:lnTo>
                  <a:lnTo>
                    <a:pt x="470" y="988"/>
                  </a:lnTo>
                  <a:lnTo>
                    <a:pt x="502" y="916"/>
                  </a:lnTo>
                  <a:lnTo>
                    <a:pt x="527" y="848"/>
                  </a:lnTo>
                  <a:lnTo>
                    <a:pt x="548" y="744"/>
                  </a:lnTo>
                  <a:lnTo>
                    <a:pt x="544" y="668"/>
                  </a:lnTo>
                  <a:lnTo>
                    <a:pt x="525" y="599"/>
                  </a:lnTo>
                  <a:lnTo>
                    <a:pt x="506" y="550"/>
                  </a:lnTo>
                  <a:lnTo>
                    <a:pt x="497" y="531"/>
                  </a:lnTo>
                  <a:lnTo>
                    <a:pt x="401" y="611"/>
                  </a:lnTo>
                  <a:lnTo>
                    <a:pt x="410" y="895"/>
                  </a:lnTo>
                  <a:lnTo>
                    <a:pt x="386" y="945"/>
                  </a:lnTo>
                  <a:lnTo>
                    <a:pt x="362" y="997"/>
                  </a:lnTo>
                  <a:lnTo>
                    <a:pt x="334" y="1044"/>
                  </a:lnTo>
                  <a:lnTo>
                    <a:pt x="304" y="1089"/>
                  </a:lnTo>
                  <a:lnTo>
                    <a:pt x="288" y="1109"/>
                  </a:lnTo>
                  <a:lnTo>
                    <a:pt x="271" y="1126"/>
                  </a:lnTo>
                  <a:lnTo>
                    <a:pt x="234" y="1158"/>
                  </a:lnTo>
                  <a:lnTo>
                    <a:pt x="193" y="1177"/>
                  </a:lnTo>
                  <a:lnTo>
                    <a:pt x="147" y="1184"/>
                  </a:lnTo>
                  <a:lnTo>
                    <a:pt x="110" y="1173"/>
                  </a:lnTo>
                  <a:lnTo>
                    <a:pt x="89" y="1146"/>
                  </a:lnTo>
                  <a:lnTo>
                    <a:pt x="93" y="1047"/>
                  </a:lnTo>
                  <a:lnTo>
                    <a:pt x="111" y="983"/>
                  </a:lnTo>
                  <a:lnTo>
                    <a:pt x="136" y="911"/>
                  </a:lnTo>
                  <a:lnTo>
                    <a:pt x="163" y="834"/>
                  </a:lnTo>
                  <a:lnTo>
                    <a:pt x="193" y="758"/>
                  </a:lnTo>
                  <a:lnTo>
                    <a:pt x="219" y="689"/>
                  </a:lnTo>
                  <a:lnTo>
                    <a:pt x="241" y="631"/>
                  </a:lnTo>
                  <a:lnTo>
                    <a:pt x="262" y="580"/>
                  </a:lnTo>
                  <a:lnTo>
                    <a:pt x="283" y="535"/>
                  </a:lnTo>
                  <a:lnTo>
                    <a:pt x="308" y="495"/>
                  </a:lnTo>
                  <a:lnTo>
                    <a:pt x="337" y="457"/>
                  </a:lnTo>
                  <a:lnTo>
                    <a:pt x="352" y="437"/>
                  </a:lnTo>
                  <a:lnTo>
                    <a:pt x="371" y="418"/>
                  </a:lnTo>
                  <a:lnTo>
                    <a:pt x="392" y="398"/>
                  </a:lnTo>
                  <a:lnTo>
                    <a:pt x="415" y="376"/>
                  </a:lnTo>
                  <a:lnTo>
                    <a:pt x="444" y="355"/>
                  </a:lnTo>
                  <a:lnTo>
                    <a:pt x="476" y="333"/>
                  </a:lnTo>
                  <a:lnTo>
                    <a:pt x="513" y="312"/>
                  </a:lnTo>
                  <a:lnTo>
                    <a:pt x="552" y="293"/>
                  </a:lnTo>
                  <a:lnTo>
                    <a:pt x="594" y="272"/>
                  </a:lnTo>
                  <a:lnTo>
                    <a:pt x="638" y="253"/>
                  </a:lnTo>
                  <a:lnTo>
                    <a:pt x="681" y="238"/>
                  </a:lnTo>
                  <a:lnTo>
                    <a:pt x="724" y="222"/>
                  </a:lnTo>
                  <a:lnTo>
                    <a:pt x="803" y="192"/>
                  </a:lnTo>
                  <a:lnTo>
                    <a:pt x="869" y="171"/>
                  </a:lnTo>
                  <a:lnTo>
                    <a:pt x="932" y="153"/>
                  </a:lnTo>
                  <a:lnTo>
                    <a:pt x="975" y="0"/>
                  </a:lnTo>
                  <a:close/>
                </a:path>
              </a:pathLst>
            </a:custGeom>
            <a:solidFill>
              <a:srgbClr val="000000"/>
            </a:solidFill>
            <a:ln w="9525">
              <a:noFill/>
              <a:round/>
              <a:headEnd/>
              <a:tailEnd/>
            </a:ln>
          </p:spPr>
          <p:txBody>
            <a:bodyPr/>
            <a:lstStyle/>
            <a:p>
              <a:endParaRPr lang="es-ES_tradnl"/>
            </a:p>
          </p:txBody>
        </p:sp>
        <p:sp>
          <p:nvSpPr>
            <p:cNvPr id="13" name="Freeform 14"/>
            <p:cNvSpPr>
              <a:spLocks/>
            </p:cNvSpPr>
            <p:nvPr/>
          </p:nvSpPr>
          <p:spPr bwMode="auto">
            <a:xfrm>
              <a:off x="4857" y="1359"/>
              <a:ext cx="357" cy="196"/>
            </a:xfrm>
            <a:custGeom>
              <a:avLst/>
              <a:gdLst>
                <a:gd name="T0" fmla="*/ 313 w 1426"/>
                <a:gd name="T1" fmla="*/ 6 h 784"/>
                <a:gd name="T2" fmla="*/ 259 w 1426"/>
                <a:gd name="T3" fmla="*/ 19 h 784"/>
                <a:gd name="T4" fmla="*/ 228 w 1426"/>
                <a:gd name="T5" fmla="*/ 33 h 784"/>
                <a:gd name="T6" fmla="*/ 203 w 1426"/>
                <a:gd name="T7" fmla="*/ 48 h 784"/>
                <a:gd name="T8" fmla="*/ 184 w 1426"/>
                <a:gd name="T9" fmla="*/ 61 h 784"/>
                <a:gd name="T10" fmla="*/ 171 w 1426"/>
                <a:gd name="T11" fmla="*/ 71 h 784"/>
                <a:gd name="T12" fmla="*/ 120 w 1426"/>
                <a:gd name="T13" fmla="*/ 70 h 784"/>
                <a:gd name="T14" fmla="*/ 55 w 1426"/>
                <a:gd name="T15" fmla="*/ 82 h 784"/>
                <a:gd name="T16" fmla="*/ 37 w 1426"/>
                <a:gd name="T17" fmla="*/ 94 h 784"/>
                <a:gd name="T18" fmla="*/ 22 w 1426"/>
                <a:gd name="T19" fmla="*/ 107 h 784"/>
                <a:gd name="T20" fmla="*/ 12 w 1426"/>
                <a:gd name="T21" fmla="*/ 121 h 784"/>
                <a:gd name="T22" fmla="*/ 2 w 1426"/>
                <a:gd name="T23" fmla="*/ 174 h 784"/>
                <a:gd name="T24" fmla="*/ 16 w 1426"/>
                <a:gd name="T25" fmla="*/ 191 h 784"/>
                <a:gd name="T26" fmla="*/ 43 w 1426"/>
                <a:gd name="T27" fmla="*/ 196 h 784"/>
                <a:gd name="T28" fmla="*/ 103 w 1426"/>
                <a:gd name="T29" fmla="*/ 187 h 784"/>
                <a:gd name="T30" fmla="*/ 121 w 1426"/>
                <a:gd name="T31" fmla="*/ 130 h 784"/>
                <a:gd name="T32" fmla="*/ 58 w 1426"/>
                <a:gd name="T33" fmla="*/ 131 h 784"/>
                <a:gd name="T34" fmla="*/ 43 w 1426"/>
                <a:gd name="T35" fmla="*/ 145 h 784"/>
                <a:gd name="T36" fmla="*/ 103 w 1426"/>
                <a:gd name="T37" fmla="*/ 146 h 784"/>
                <a:gd name="T38" fmla="*/ 93 w 1426"/>
                <a:gd name="T39" fmla="*/ 170 h 784"/>
                <a:gd name="T40" fmla="*/ 50 w 1426"/>
                <a:gd name="T41" fmla="*/ 178 h 784"/>
                <a:gd name="T42" fmla="*/ 24 w 1426"/>
                <a:gd name="T43" fmla="*/ 165 h 784"/>
                <a:gd name="T44" fmla="*/ 25 w 1426"/>
                <a:gd name="T45" fmla="*/ 137 h 784"/>
                <a:gd name="T46" fmla="*/ 39 w 1426"/>
                <a:gd name="T47" fmla="*/ 119 h 784"/>
                <a:gd name="T48" fmla="*/ 55 w 1426"/>
                <a:gd name="T49" fmla="*/ 109 h 784"/>
                <a:gd name="T50" fmla="*/ 76 w 1426"/>
                <a:gd name="T51" fmla="*/ 100 h 784"/>
                <a:gd name="T52" fmla="*/ 111 w 1426"/>
                <a:gd name="T53" fmla="*/ 94 h 784"/>
                <a:gd name="T54" fmla="*/ 175 w 1426"/>
                <a:gd name="T55" fmla="*/ 95 h 784"/>
                <a:gd name="T56" fmla="*/ 194 w 1426"/>
                <a:gd name="T57" fmla="*/ 83 h 784"/>
                <a:gd name="T58" fmla="*/ 206 w 1426"/>
                <a:gd name="T59" fmla="*/ 75 h 784"/>
                <a:gd name="T60" fmla="*/ 221 w 1426"/>
                <a:gd name="T61" fmla="*/ 67 h 784"/>
                <a:gd name="T62" fmla="*/ 238 w 1426"/>
                <a:gd name="T63" fmla="*/ 58 h 784"/>
                <a:gd name="T64" fmla="*/ 256 w 1426"/>
                <a:gd name="T65" fmla="*/ 50 h 784"/>
                <a:gd name="T66" fmla="*/ 274 w 1426"/>
                <a:gd name="T67" fmla="*/ 43 h 784"/>
                <a:gd name="T68" fmla="*/ 308 w 1426"/>
                <a:gd name="T69" fmla="*/ 34 h 784"/>
                <a:gd name="T70" fmla="*/ 357 w 1426"/>
                <a:gd name="T71" fmla="*/ 27 h 784"/>
                <a:gd name="T72" fmla="*/ 354 w 1426"/>
                <a:gd name="T73" fmla="*/ 0 h 78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26"/>
                <a:gd name="T112" fmla="*/ 0 h 784"/>
                <a:gd name="T113" fmla="*/ 1426 w 1426"/>
                <a:gd name="T114" fmla="*/ 784 h 78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26" h="784">
                  <a:moveTo>
                    <a:pt x="1416" y="0"/>
                  </a:moveTo>
                  <a:lnTo>
                    <a:pt x="1251" y="24"/>
                  </a:lnTo>
                  <a:lnTo>
                    <a:pt x="1105" y="56"/>
                  </a:lnTo>
                  <a:lnTo>
                    <a:pt x="1033" y="77"/>
                  </a:lnTo>
                  <a:lnTo>
                    <a:pt x="969" y="101"/>
                  </a:lnTo>
                  <a:lnTo>
                    <a:pt x="911" y="130"/>
                  </a:lnTo>
                  <a:lnTo>
                    <a:pt x="858" y="160"/>
                  </a:lnTo>
                  <a:lnTo>
                    <a:pt x="810" y="190"/>
                  </a:lnTo>
                  <a:lnTo>
                    <a:pt x="768" y="220"/>
                  </a:lnTo>
                  <a:lnTo>
                    <a:pt x="733" y="245"/>
                  </a:lnTo>
                  <a:lnTo>
                    <a:pt x="706" y="265"/>
                  </a:lnTo>
                  <a:lnTo>
                    <a:pt x="683" y="285"/>
                  </a:lnTo>
                  <a:lnTo>
                    <a:pt x="624" y="279"/>
                  </a:lnTo>
                  <a:lnTo>
                    <a:pt x="479" y="278"/>
                  </a:lnTo>
                  <a:lnTo>
                    <a:pt x="303" y="300"/>
                  </a:lnTo>
                  <a:lnTo>
                    <a:pt x="218" y="328"/>
                  </a:lnTo>
                  <a:lnTo>
                    <a:pt x="182" y="349"/>
                  </a:lnTo>
                  <a:lnTo>
                    <a:pt x="147" y="374"/>
                  </a:lnTo>
                  <a:lnTo>
                    <a:pt x="117" y="400"/>
                  </a:lnTo>
                  <a:lnTo>
                    <a:pt x="89" y="428"/>
                  </a:lnTo>
                  <a:lnTo>
                    <a:pt x="66" y="455"/>
                  </a:lnTo>
                  <a:lnTo>
                    <a:pt x="47" y="485"/>
                  </a:lnTo>
                  <a:lnTo>
                    <a:pt x="0" y="597"/>
                  </a:lnTo>
                  <a:lnTo>
                    <a:pt x="6" y="695"/>
                  </a:lnTo>
                  <a:lnTo>
                    <a:pt x="27" y="734"/>
                  </a:lnTo>
                  <a:lnTo>
                    <a:pt x="62" y="763"/>
                  </a:lnTo>
                  <a:lnTo>
                    <a:pt x="111" y="780"/>
                  </a:lnTo>
                  <a:lnTo>
                    <a:pt x="170" y="784"/>
                  </a:lnTo>
                  <a:lnTo>
                    <a:pt x="302" y="772"/>
                  </a:lnTo>
                  <a:lnTo>
                    <a:pt x="413" y="746"/>
                  </a:lnTo>
                  <a:lnTo>
                    <a:pt x="459" y="732"/>
                  </a:lnTo>
                  <a:lnTo>
                    <a:pt x="485" y="519"/>
                  </a:lnTo>
                  <a:lnTo>
                    <a:pt x="384" y="506"/>
                  </a:lnTo>
                  <a:lnTo>
                    <a:pt x="230" y="523"/>
                  </a:lnTo>
                  <a:lnTo>
                    <a:pt x="190" y="553"/>
                  </a:lnTo>
                  <a:lnTo>
                    <a:pt x="170" y="580"/>
                  </a:lnTo>
                  <a:lnTo>
                    <a:pt x="164" y="608"/>
                  </a:lnTo>
                  <a:lnTo>
                    <a:pt x="413" y="584"/>
                  </a:lnTo>
                  <a:lnTo>
                    <a:pt x="404" y="670"/>
                  </a:lnTo>
                  <a:lnTo>
                    <a:pt x="370" y="681"/>
                  </a:lnTo>
                  <a:lnTo>
                    <a:pt x="291" y="700"/>
                  </a:lnTo>
                  <a:lnTo>
                    <a:pt x="201" y="712"/>
                  </a:lnTo>
                  <a:lnTo>
                    <a:pt x="132" y="702"/>
                  </a:lnTo>
                  <a:lnTo>
                    <a:pt x="97" y="660"/>
                  </a:lnTo>
                  <a:lnTo>
                    <a:pt x="89" y="605"/>
                  </a:lnTo>
                  <a:lnTo>
                    <a:pt x="101" y="546"/>
                  </a:lnTo>
                  <a:lnTo>
                    <a:pt x="132" y="498"/>
                  </a:lnTo>
                  <a:lnTo>
                    <a:pt x="154" y="477"/>
                  </a:lnTo>
                  <a:lnTo>
                    <a:pt x="186" y="456"/>
                  </a:lnTo>
                  <a:lnTo>
                    <a:pt x="218" y="437"/>
                  </a:lnTo>
                  <a:lnTo>
                    <a:pt x="259" y="418"/>
                  </a:lnTo>
                  <a:lnTo>
                    <a:pt x="302" y="402"/>
                  </a:lnTo>
                  <a:lnTo>
                    <a:pt x="346" y="387"/>
                  </a:lnTo>
                  <a:lnTo>
                    <a:pt x="444" y="374"/>
                  </a:lnTo>
                  <a:lnTo>
                    <a:pt x="620" y="374"/>
                  </a:lnTo>
                  <a:lnTo>
                    <a:pt x="700" y="381"/>
                  </a:lnTo>
                  <a:lnTo>
                    <a:pt x="734" y="357"/>
                  </a:lnTo>
                  <a:lnTo>
                    <a:pt x="773" y="332"/>
                  </a:lnTo>
                  <a:lnTo>
                    <a:pt x="797" y="317"/>
                  </a:lnTo>
                  <a:lnTo>
                    <a:pt x="824" y="300"/>
                  </a:lnTo>
                  <a:lnTo>
                    <a:pt x="853" y="283"/>
                  </a:lnTo>
                  <a:lnTo>
                    <a:pt x="884" y="267"/>
                  </a:lnTo>
                  <a:lnTo>
                    <a:pt x="917" y="249"/>
                  </a:lnTo>
                  <a:lnTo>
                    <a:pt x="951" y="232"/>
                  </a:lnTo>
                  <a:lnTo>
                    <a:pt x="986" y="215"/>
                  </a:lnTo>
                  <a:lnTo>
                    <a:pt x="1022" y="199"/>
                  </a:lnTo>
                  <a:lnTo>
                    <a:pt x="1059" y="185"/>
                  </a:lnTo>
                  <a:lnTo>
                    <a:pt x="1095" y="172"/>
                  </a:lnTo>
                  <a:lnTo>
                    <a:pt x="1167" y="151"/>
                  </a:lnTo>
                  <a:lnTo>
                    <a:pt x="1231" y="134"/>
                  </a:lnTo>
                  <a:lnTo>
                    <a:pt x="1334" y="116"/>
                  </a:lnTo>
                  <a:lnTo>
                    <a:pt x="1426" y="109"/>
                  </a:lnTo>
                  <a:lnTo>
                    <a:pt x="1416" y="0"/>
                  </a:lnTo>
                  <a:close/>
                </a:path>
              </a:pathLst>
            </a:custGeom>
            <a:solidFill>
              <a:srgbClr val="000000"/>
            </a:solidFill>
            <a:ln w="9525">
              <a:noFill/>
              <a:round/>
              <a:headEnd/>
              <a:tailEnd/>
            </a:ln>
          </p:spPr>
          <p:txBody>
            <a:bodyPr/>
            <a:lstStyle/>
            <a:p>
              <a:endParaRPr lang="es-ES_tradnl"/>
            </a:p>
          </p:txBody>
        </p:sp>
        <p:sp>
          <p:nvSpPr>
            <p:cNvPr id="14" name="Freeform 15"/>
            <p:cNvSpPr>
              <a:spLocks/>
            </p:cNvSpPr>
            <p:nvPr/>
          </p:nvSpPr>
          <p:spPr bwMode="auto">
            <a:xfrm>
              <a:off x="5066" y="1121"/>
              <a:ext cx="492" cy="251"/>
            </a:xfrm>
            <a:custGeom>
              <a:avLst/>
              <a:gdLst>
                <a:gd name="T0" fmla="*/ 28 w 1970"/>
                <a:gd name="T1" fmla="*/ 10 h 1003"/>
                <a:gd name="T2" fmla="*/ 49 w 1970"/>
                <a:gd name="T3" fmla="*/ 4 h 1003"/>
                <a:gd name="T4" fmla="*/ 109 w 1970"/>
                <a:gd name="T5" fmla="*/ 4 h 1003"/>
                <a:gd name="T6" fmla="*/ 140 w 1970"/>
                <a:gd name="T7" fmla="*/ 19 h 1003"/>
                <a:gd name="T8" fmla="*/ 155 w 1970"/>
                <a:gd name="T9" fmla="*/ 27 h 1003"/>
                <a:gd name="T10" fmla="*/ 170 w 1970"/>
                <a:gd name="T11" fmla="*/ 37 h 1003"/>
                <a:gd name="T12" fmla="*/ 187 w 1970"/>
                <a:gd name="T13" fmla="*/ 48 h 1003"/>
                <a:gd name="T14" fmla="*/ 204 w 1970"/>
                <a:gd name="T15" fmla="*/ 59 h 1003"/>
                <a:gd name="T16" fmla="*/ 221 w 1970"/>
                <a:gd name="T17" fmla="*/ 72 h 1003"/>
                <a:gd name="T18" fmla="*/ 240 w 1970"/>
                <a:gd name="T19" fmla="*/ 85 h 1003"/>
                <a:gd name="T20" fmla="*/ 258 w 1970"/>
                <a:gd name="T21" fmla="*/ 98 h 1003"/>
                <a:gd name="T22" fmla="*/ 276 w 1970"/>
                <a:gd name="T23" fmla="*/ 111 h 1003"/>
                <a:gd name="T24" fmla="*/ 293 w 1970"/>
                <a:gd name="T25" fmla="*/ 123 h 1003"/>
                <a:gd name="T26" fmla="*/ 310 w 1970"/>
                <a:gd name="T27" fmla="*/ 136 h 1003"/>
                <a:gd name="T28" fmla="*/ 325 w 1970"/>
                <a:gd name="T29" fmla="*/ 148 h 1003"/>
                <a:gd name="T30" fmla="*/ 339 w 1970"/>
                <a:gd name="T31" fmla="*/ 159 h 1003"/>
                <a:gd name="T32" fmla="*/ 352 w 1970"/>
                <a:gd name="T33" fmla="*/ 169 h 1003"/>
                <a:gd name="T34" fmla="*/ 364 w 1970"/>
                <a:gd name="T35" fmla="*/ 178 h 1003"/>
                <a:gd name="T36" fmla="*/ 376 w 1970"/>
                <a:gd name="T37" fmla="*/ 186 h 1003"/>
                <a:gd name="T38" fmla="*/ 400 w 1970"/>
                <a:gd name="T39" fmla="*/ 198 h 1003"/>
                <a:gd name="T40" fmla="*/ 423 w 1970"/>
                <a:gd name="T41" fmla="*/ 207 h 1003"/>
                <a:gd name="T42" fmla="*/ 479 w 1970"/>
                <a:gd name="T43" fmla="*/ 217 h 1003"/>
                <a:gd name="T44" fmla="*/ 490 w 1970"/>
                <a:gd name="T45" fmla="*/ 251 h 1003"/>
                <a:gd name="T46" fmla="*/ 345 w 1970"/>
                <a:gd name="T47" fmla="*/ 206 h 1003"/>
                <a:gd name="T48" fmla="*/ 334 w 1970"/>
                <a:gd name="T49" fmla="*/ 196 h 1003"/>
                <a:gd name="T50" fmla="*/ 321 w 1970"/>
                <a:gd name="T51" fmla="*/ 185 h 1003"/>
                <a:gd name="T52" fmla="*/ 306 w 1970"/>
                <a:gd name="T53" fmla="*/ 172 h 1003"/>
                <a:gd name="T54" fmla="*/ 289 w 1970"/>
                <a:gd name="T55" fmla="*/ 159 h 1003"/>
                <a:gd name="T56" fmla="*/ 270 w 1970"/>
                <a:gd name="T57" fmla="*/ 145 h 1003"/>
                <a:gd name="T58" fmla="*/ 252 w 1970"/>
                <a:gd name="T59" fmla="*/ 131 h 1003"/>
                <a:gd name="T60" fmla="*/ 233 w 1970"/>
                <a:gd name="T61" fmla="*/ 116 h 1003"/>
                <a:gd name="T62" fmla="*/ 213 w 1970"/>
                <a:gd name="T63" fmla="*/ 102 h 1003"/>
                <a:gd name="T64" fmla="*/ 194 w 1970"/>
                <a:gd name="T65" fmla="*/ 89 h 1003"/>
                <a:gd name="T66" fmla="*/ 175 w 1970"/>
                <a:gd name="T67" fmla="*/ 76 h 1003"/>
                <a:gd name="T68" fmla="*/ 157 w 1970"/>
                <a:gd name="T69" fmla="*/ 65 h 1003"/>
                <a:gd name="T70" fmla="*/ 142 w 1970"/>
                <a:gd name="T71" fmla="*/ 55 h 1003"/>
                <a:gd name="T72" fmla="*/ 127 w 1970"/>
                <a:gd name="T73" fmla="*/ 46 h 1003"/>
                <a:gd name="T74" fmla="*/ 110 w 1970"/>
                <a:gd name="T75" fmla="*/ 38 h 1003"/>
                <a:gd name="T76" fmla="*/ 70 w 1970"/>
                <a:gd name="T77" fmla="*/ 34 h 1003"/>
                <a:gd name="T78" fmla="*/ 10 w 1970"/>
                <a:gd name="T79" fmla="*/ 47 h 1003"/>
                <a:gd name="T80" fmla="*/ 19 w 1970"/>
                <a:gd name="T81" fmla="*/ 13 h 100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70"/>
                <a:gd name="T124" fmla="*/ 0 h 1003"/>
                <a:gd name="T125" fmla="*/ 1970 w 1970"/>
                <a:gd name="T126" fmla="*/ 1003 h 100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70" h="1003">
                  <a:moveTo>
                    <a:pt x="78" y="52"/>
                  </a:moveTo>
                  <a:lnTo>
                    <a:pt x="111" y="40"/>
                  </a:lnTo>
                  <a:lnTo>
                    <a:pt x="150" y="28"/>
                  </a:lnTo>
                  <a:lnTo>
                    <a:pt x="197" y="15"/>
                  </a:lnTo>
                  <a:lnTo>
                    <a:pt x="313" y="0"/>
                  </a:lnTo>
                  <a:lnTo>
                    <a:pt x="435" y="14"/>
                  </a:lnTo>
                  <a:lnTo>
                    <a:pt x="513" y="47"/>
                  </a:lnTo>
                  <a:lnTo>
                    <a:pt x="561" y="74"/>
                  </a:lnTo>
                  <a:lnTo>
                    <a:pt x="589" y="92"/>
                  </a:lnTo>
                  <a:lnTo>
                    <a:pt x="619" y="109"/>
                  </a:lnTo>
                  <a:lnTo>
                    <a:pt x="650" y="128"/>
                  </a:lnTo>
                  <a:lnTo>
                    <a:pt x="680" y="147"/>
                  </a:lnTo>
                  <a:lnTo>
                    <a:pt x="714" y="168"/>
                  </a:lnTo>
                  <a:lnTo>
                    <a:pt x="747" y="190"/>
                  </a:lnTo>
                  <a:lnTo>
                    <a:pt x="781" y="215"/>
                  </a:lnTo>
                  <a:lnTo>
                    <a:pt x="816" y="237"/>
                  </a:lnTo>
                  <a:lnTo>
                    <a:pt x="851" y="262"/>
                  </a:lnTo>
                  <a:lnTo>
                    <a:pt x="886" y="287"/>
                  </a:lnTo>
                  <a:lnTo>
                    <a:pt x="923" y="313"/>
                  </a:lnTo>
                  <a:lnTo>
                    <a:pt x="959" y="338"/>
                  </a:lnTo>
                  <a:lnTo>
                    <a:pt x="996" y="364"/>
                  </a:lnTo>
                  <a:lnTo>
                    <a:pt x="1032" y="390"/>
                  </a:lnTo>
                  <a:lnTo>
                    <a:pt x="1069" y="417"/>
                  </a:lnTo>
                  <a:lnTo>
                    <a:pt x="1104" y="442"/>
                  </a:lnTo>
                  <a:lnTo>
                    <a:pt x="1139" y="468"/>
                  </a:lnTo>
                  <a:lnTo>
                    <a:pt x="1173" y="493"/>
                  </a:lnTo>
                  <a:lnTo>
                    <a:pt x="1207" y="519"/>
                  </a:lnTo>
                  <a:lnTo>
                    <a:pt x="1240" y="544"/>
                  </a:lnTo>
                  <a:lnTo>
                    <a:pt x="1271" y="569"/>
                  </a:lnTo>
                  <a:lnTo>
                    <a:pt x="1303" y="592"/>
                  </a:lnTo>
                  <a:lnTo>
                    <a:pt x="1331" y="614"/>
                  </a:lnTo>
                  <a:lnTo>
                    <a:pt x="1357" y="636"/>
                  </a:lnTo>
                  <a:lnTo>
                    <a:pt x="1385" y="657"/>
                  </a:lnTo>
                  <a:lnTo>
                    <a:pt x="1408" y="677"/>
                  </a:lnTo>
                  <a:lnTo>
                    <a:pt x="1432" y="694"/>
                  </a:lnTo>
                  <a:lnTo>
                    <a:pt x="1457" y="712"/>
                  </a:lnTo>
                  <a:lnTo>
                    <a:pt x="1480" y="728"/>
                  </a:lnTo>
                  <a:lnTo>
                    <a:pt x="1504" y="742"/>
                  </a:lnTo>
                  <a:lnTo>
                    <a:pt x="1553" y="770"/>
                  </a:lnTo>
                  <a:lnTo>
                    <a:pt x="1601" y="792"/>
                  </a:lnTo>
                  <a:lnTo>
                    <a:pt x="1648" y="811"/>
                  </a:lnTo>
                  <a:lnTo>
                    <a:pt x="1695" y="827"/>
                  </a:lnTo>
                  <a:lnTo>
                    <a:pt x="1782" y="850"/>
                  </a:lnTo>
                  <a:lnTo>
                    <a:pt x="1917" y="869"/>
                  </a:lnTo>
                  <a:lnTo>
                    <a:pt x="1970" y="871"/>
                  </a:lnTo>
                  <a:lnTo>
                    <a:pt x="1962" y="1003"/>
                  </a:lnTo>
                  <a:lnTo>
                    <a:pt x="1401" y="840"/>
                  </a:lnTo>
                  <a:lnTo>
                    <a:pt x="1382" y="824"/>
                  </a:lnTo>
                  <a:lnTo>
                    <a:pt x="1361" y="805"/>
                  </a:lnTo>
                  <a:lnTo>
                    <a:pt x="1339" y="784"/>
                  </a:lnTo>
                  <a:lnTo>
                    <a:pt x="1313" y="763"/>
                  </a:lnTo>
                  <a:lnTo>
                    <a:pt x="1284" y="740"/>
                  </a:lnTo>
                  <a:lnTo>
                    <a:pt x="1256" y="715"/>
                  </a:lnTo>
                  <a:lnTo>
                    <a:pt x="1224" y="689"/>
                  </a:lnTo>
                  <a:lnTo>
                    <a:pt x="1192" y="663"/>
                  </a:lnTo>
                  <a:lnTo>
                    <a:pt x="1156" y="635"/>
                  </a:lnTo>
                  <a:lnTo>
                    <a:pt x="1120" y="608"/>
                  </a:lnTo>
                  <a:lnTo>
                    <a:pt x="1083" y="579"/>
                  </a:lnTo>
                  <a:lnTo>
                    <a:pt x="1046" y="550"/>
                  </a:lnTo>
                  <a:lnTo>
                    <a:pt x="1008" y="523"/>
                  </a:lnTo>
                  <a:lnTo>
                    <a:pt x="969" y="493"/>
                  </a:lnTo>
                  <a:lnTo>
                    <a:pt x="931" y="465"/>
                  </a:lnTo>
                  <a:lnTo>
                    <a:pt x="890" y="437"/>
                  </a:lnTo>
                  <a:lnTo>
                    <a:pt x="852" y="409"/>
                  </a:lnTo>
                  <a:lnTo>
                    <a:pt x="814" y="381"/>
                  </a:lnTo>
                  <a:lnTo>
                    <a:pt x="775" y="355"/>
                  </a:lnTo>
                  <a:lnTo>
                    <a:pt x="737" y="328"/>
                  </a:lnTo>
                  <a:lnTo>
                    <a:pt x="700" y="305"/>
                  </a:lnTo>
                  <a:lnTo>
                    <a:pt x="666" y="280"/>
                  </a:lnTo>
                  <a:lnTo>
                    <a:pt x="630" y="258"/>
                  </a:lnTo>
                  <a:lnTo>
                    <a:pt x="598" y="237"/>
                  </a:lnTo>
                  <a:lnTo>
                    <a:pt x="567" y="218"/>
                  </a:lnTo>
                  <a:lnTo>
                    <a:pt x="535" y="201"/>
                  </a:lnTo>
                  <a:lnTo>
                    <a:pt x="508" y="185"/>
                  </a:lnTo>
                  <a:lnTo>
                    <a:pt x="482" y="172"/>
                  </a:lnTo>
                  <a:lnTo>
                    <a:pt x="439" y="150"/>
                  </a:lnTo>
                  <a:lnTo>
                    <a:pt x="405" y="138"/>
                  </a:lnTo>
                  <a:lnTo>
                    <a:pt x="279" y="135"/>
                  </a:lnTo>
                  <a:lnTo>
                    <a:pt x="148" y="158"/>
                  </a:lnTo>
                  <a:lnTo>
                    <a:pt x="42" y="188"/>
                  </a:lnTo>
                  <a:lnTo>
                    <a:pt x="0" y="201"/>
                  </a:lnTo>
                  <a:lnTo>
                    <a:pt x="78" y="52"/>
                  </a:lnTo>
                  <a:close/>
                </a:path>
              </a:pathLst>
            </a:custGeom>
            <a:solidFill>
              <a:srgbClr val="000000"/>
            </a:solidFill>
            <a:ln w="9525">
              <a:noFill/>
              <a:round/>
              <a:headEnd/>
              <a:tailEnd/>
            </a:ln>
          </p:spPr>
          <p:txBody>
            <a:bodyPr/>
            <a:lstStyle/>
            <a:p>
              <a:endParaRPr lang="es-ES_tradnl"/>
            </a:p>
          </p:txBody>
        </p:sp>
        <p:sp>
          <p:nvSpPr>
            <p:cNvPr id="15" name="Freeform 16"/>
            <p:cNvSpPr>
              <a:spLocks/>
            </p:cNvSpPr>
            <p:nvPr/>
          </p:nvSpPr>
          <p:spPr bwMode="auto">
            <a:xfrm>
              <a:off x="5065" y="1226"/>
              <a:ext cx="96" cy="166"/>
            </a:xfrm>
            <a:custGeom>
              <a:avLst/>
              <a:gdLst>
                <a:gd name="T0" fmla="*/ 29 w 385"/>
                <a:gd name="T1" fmla="*/ 0 h 661"/>
                <a:gd name="T2" fmla="*/ 28 w 385"/>
                <a:gd name="T3" fmla="*/ 2 h 661"/>
                <a:gd name="T4" fmla="*/ 23 w 385"/>
                <a:gd name="T5" fmla="*/ 7 h 661"/>
                <a:gd name="T6" fmla="*/ 11 w 385"/>
                <a:gd name="T7" fmla="*/ 26 h 661"/>
                <a:gd name="T8" fmla="*/ 1 w 385"/>
                <a:gd name="T9" fmla="*/ 50 h 661"/>
                <a:gd name="T10" fmla="*/ 0 w 385"/>
                <a:gd name="T11" fmla="*/ 76 h 661"/>
                <a:gd name="T12" fmla="*/ 6 w 385"/>
                <a:gd name="T13" fmla="*/ 90 h 661"/>
                <a:gd name="T14" fmla="*/ 12 w 385"/>
                <a:gd name="T15" fmla="*/ 97 h 661"/>
                <a:gd name="T16" fmla="*/ 14 w 385"/>
                <a:gd name="T17" fmla="*/ 100 h 661"/>
                <a:gd name="T18" fmla="*/ 18 w 385"/>
                <a:gd name="T19" fmla="*/ 104 h 661"/>
                <a:gd name="T20" fmla="*/ 20 w 385"/>
                <a:gd name="T21" fmla="*/ 108 h 661"/>
                <a:gd name="T22" fmla="*/ 24 w 385"/>
                <a:gd name="T23" fmla="*/ 112 h 661"/>
                <a:gd name="T24" fmla="*/ 28 w 385"/>
                <a:gd name="T25" fmla="*/ 116 h 661"/>
                <a:gd name="T26" fmla="*/ 31 w 385"/>
                <a:gd name="T27" fmla="*/ 119 h 661"/>
                <a:gd name="T28" fmla="*/ 39 w 385"/>
                <a:gd name="T29" fmla="*/ 127 h 661"/>
                <a:gd name="T30" fmla="*/ 46 w 385"/>
                <a:gd name="T31" fmla="*/ 134 h 661"/>
                <a:gd name="T32" fmla="*/ 54 w 385"/>
                <a:gd name="T33" fmla="*/ 141 h 661"/>
                <a:gd name="T34" fmla="*/ 61 w 385"/>
                <a:gd name="T35" fmla="*/ 146 h 661"/>
                <a:gd name="T36" fmla="*/ 67 w 385"/>
                <a:gd name="T37" fmla="*/ 152 h 661"/>
                <a:gd name="T38" fmla="*/ 74 w 385"/>
                <a:gd name="T39" fmla="*/ 157 h 661"/>
                <a:gd name="T40" fmla="*/ 82 w 385"/>
                <a:gd name="T41" fmla="*/ 164 h 661"/>
                <a:gd name="T42" fmla="*/ 86 w 385"/>
                <a:gd name="T43" fmla="*/ 166 h 661"/>
                <a:gd name="T44" fmla="*/ 96 w 385"/>
                <a:gd name="T45" fmla="*/ 156 h 661"/>
                <a:gd name="T46" fmla="*/ 93 w 385"/>
                <a:gd name="T47" fmla="*/ 153 h 661"/>
                <a:gd name="T48" fmla="*/ 86 w 385"/>
                <a:gd name="T49" fmla="*/ 146 h 661"/>
                <a:gd name="T50" fmla="*/ 81 w 385"/>
                <a:gd name="T51" fmla="*/ 142 h 661"/>
                <a:gd name="T52" fmla="*/ 75 w 385"/>
                <a:gd name="T53" fmla="*/ 137 h 661"/>
                <a:gd name="T54" fmla="*/ 70 w 385"/>
                <a:gd name="T55" fmla="*/ 130 h 661"/>
                <a:gd name="T56" fmla="*/ 64 w 385"/>
                <a:gd name="T57" fmla="*/ 124 h 661"/>
                <a:gd name="T58" fmla="*/ 58 w 385"/>
                <a:gd name="T59" fmla="*/ 118 h 661"/>
                <a:gd name="T60" fmla="*/ 51 w 385"/>
                <a:gd name="T61" fmla="*/ 111 h 661"/>
                <a:gd name="T62" fmla="*/ 46 w 385"/>
                <a:gd name="T63" fmla="*/ 103 h 661"/>
                <a:gd name="T64" fmla="*/ 41 w 385"/>
                <a:gd name="T65" fmla="*/ 97 h 661"/>
                <a:gd name="T66" fmla="*/ 31 w 385"/>
                <a:gd name="T67" fmla="*/ 72 h 661"/>
                <a:gd name="T68" fmla="*/ 34 w 385"/>
                <a:gd name="T69" fmla="*/ 54 h 661"/>
                <a:gd name="T70" fmla="*/ 39 w 385"/>
                <a:gd name="T71" fmla="*/ 38 h 661"/>
                <a:gd name="T72" fmla="*/ 47 w 385"/>
                <a:gd name="T73" fmla="*/ 25 h 661"/>
                <a:gd name="T74" fmla="*/ 29 w 385"/>
                <a:gd name="T75" fmla="*/ 0 h 661"/>
                <a:gd name="T76" fmla="*/ 29 w 385"/>
                <a:gd name="T77" fmla="*/ 0 h 66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85"/>
                <a:gd name="T118" fmla="*/ 0 h 661"/>
                <a:gd name="T119" fmla="*/ 385 w 385"/>
                <a:gd name="T120" fmla="*/ 661 h 66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85" h="661">
                  <a:moveTo>
                    <a:pt x="116" y="0"/>
                  </a:moveTo>
                  <a:lnTo>
                    <a:pt x="111" y="8"/>
                  </a:lnTo>
                  <a:lnTo>
                    <a:pt x="93" y="29"/>
                  </a:lnTo>
                  <a:lnTo>
                    <a:pt x="45" y="102"/>
                  </a:lnTo>
                  <a:lnTo>
                    <a:pt x="3" y="199"/>
                  </a:lnTo>
                  <a:lnTo>
                    <a:pt x="0" y="304"/>
                  </a:lnTo>
                  <a:lnTo>
                    <a:pt x="25" y="357"/>
                  </a:lnTo>
                  <a:lnTo>
                    <a:pt x="47" y="386"/>
                  </a:lnTo>
                  <a:lnTo>
                    <a:pt x="58" y="400"/>
                  </a:lnTo>
                  <a:lnTo>
                    <a:pt x="71" y="415"/>
                  </a:lnTo>
                  <a:lnTo>
                    <a:pt x="82" y="430"/>
                  </a:lnTo>
                  <a:lnTo>
                    <a:pt x="97" y="445"/>
                  </a:lnTo>
                  <a:lnTo>
                    <a:pt x="111" y="460"/>
                  </a:lnTo>
                  <a:lnTo>
                    <a:pt x="125" y="475"/>
                  </a:lnTo>
                  <a:lnTo>
                    <a:pt x="155" y="504"/>
                  </a:lnTo>
                  <a:lnTo>
                    <a:pt x="186" y="532"/>
                  </a:lnTo>
                  <a:lnTo>
                    <a:pt x="216" y="560"/>
                  </a:lnTo>
                  <a:lnTo>
                    <a:pt x="246" y="583"/>
                  </a:lnTo>
                  <a:lnTo>
                    <a:pt x="270" y="607"/>
                  </a:lnTo>
                  <a:lnTo>
                    <a:pt x="295" y="624"/>
                  </a:lnTo>
                  <a:lnTo>
                    <a:pt x="329" y="652"/>
                  </a:lnTo>
                  <a:lnTo>
                    <a:pt x="343" y="661"/>
                  </a:lnTo>
                  <a:lnTo>
                    <a:pt x="385" y="620"/>
                  </a:lnTo>
                  <a:lnTo>
                    <a:pt x="373" y="609"/>
                  </a:lnTo>
                  <a:lnTo>
                    <a:pt x="345" y="582"/>
                  </a:lnTo>
                  <a:lnTo>
                    <a:pt x="325" y="565"/>
                  </a:lnTo>
                  <a:lnTo>
                    <a:pt x="302" y="544"/>
                  </a:lnTo>
                  <a:lnTo>
                    <a:pt x="279" y="519"/>
                  </a:lnTo>
                  <a:lnTo>
                    <a:pt x="255" y="494"/>
                  </a:lnTo>
                  <a:lnTo>
                    <a:pt x="231" y="468"/>
                  </a:lnTo>
                  <a:lnTo>
                    <a:pt x="206" y="441"/>
                  </a:lnTo>
                  <a:lnTo>
                    <a:pt x="186" y="412"/>
                  </a:lnTo>
                  <a:lnTo>
                    <a:pt x="166" y="386"/>
                  </a:lnTo>
                  <a:lnTo>
                    <a:pt x="125" y="288"/>
                  </a:lnTo>
                  <a:lnTo>
                    <a:pt x="135" y="214"/>
                  </a:lnTo>
                  <a:lnTo>
                    <a:pt x="157" y="152"/>
                  </a:lnTo>
                  <a:lnTo>
                    <a:pt x="187" y="100"/>
                  </a:lnTo>
                  <a:lnTo>
                    <a:pt x="116" y="0"/>
                  </a:lnTo>
                  <a:close/>
                </a:path>
              </a:pathLst>
            </a:custGeom>
            <a:solidFill>
              <a:srgbClr val="000000"/>
            </a:solidFill>
            <a:ln w="9525">
              <a:noFill/>
              <a:round/>
              <a:headEnd/>
              <a:tailEnd/>
            </a:ln>
          </p:spPr>
          <p:txBody>
            <a:bodyPr/>
            <a:lstStyle/>
            <a:p>
              <a:endParaRPr lang="es-ES_tradnl"/>
            </a:p>
          </p:txBody>
        </p:sp>
        <p:sp>
          <p:nvSpPr>
            <p:cNvPr id="16" name="Freeform 17"/>
            <p:cNvSpPr>
              <a:spLocks/>
            </p:cNvSpPr>
            <p:nvPr/>
          </p:nvSpPr>
          <p:spPr bwMode="auto">
            <a:xfrm>
              <a:off x="4748" y="964"/>
              <a:ext cx="394" cy="727"/>
            </a:xfrm>
            <a:custGeom>
              <a:avLst/>
              <a:gdLst>
                <a:gd name="T0" fmla="*/ 46 w 1576"/>
                <a:gd name="T1" fmla="*/ 653 h 2906"/>
                <a:gd name="T2" fmla="*/ 294 w 1576"/>
                <a:gd name="T3" fmla="*/ 38 h 2906"/>
                <a:gd name="T4" fmla="*/ 320 w 1576"/>
                <a:gd name="T5" fmla="*/ 29 h 2906"/>
                <a:gd name="T6" fmla="*/ 353 w 1576"/>
                <a:gd name="T7" fmla="*/ 34 h 2906"/>
                <a:gd name="T8" fmla="*/ 369 w 1576"/>
                <a:gd name="T9" fmla="*/ 57 h 2906"/>
                <a:gd name="T10" fmla="*/ 361 w 1576"/>
                <a:gd name="T11" fmla="*/ 64 h 2906"/>
                <a:gd name="T12" fmla="*/ 154 w 1576"/>
                <a:gd name="T13" fmla="*/ 492 h 2906"/>
                <a:gd name="T14" fmla="*/ 393 w 1576"/>
                <a:gd name="T15" fmla="*/ 53 h 2906"/>
                <a:gd name="T16" fmla="*/ 391 w 1576"/>
                <a:gd name="T17" fmla="*/ 34 h 2906"/>
                <a:gd name="T18" fmla="*/ 382 w 1576"/>
                <a:gd name="T19" fmla="*/ 20 h 2906"/>
                <a:gd name="T20" fmla="*/ 369 w 1576"/>
                <a:gd name="T21" fmla="*/ 8 h 2906"/>
                <a:gd name="T22" fmla="*/ 336 w 1576"/>
                <a:gd name="T23" fmla="*/ 0 h 2906"/>
                <a:gd name="T24" fmla="*/ 276 w 1576"/>
                <a:gd name="T25" fmla="*/ 7 h 2906"/>
                <a:gd name="T26" fmla="*/ 0 w 1576"/>
                <a:gd name="T27" fmla="*/ 726 h 2906"/>
                <a:gd name="T28" fmla="*/ 104 w 1576"/>
                <a:gd name="T29" fmla="*/ 668 h 2906"/>
                <a:gd name="T30" fmla="*/ 119 w 1576"/>
                <a:gd name="T31" fmla="*/ 694 h 2906"/>
                <a:gd name="T32" fmla="*/ 130 w 1576"/>
                <a:gd name="T33" fmla="*/ 708 h 2906"/>
                <a:gd name="T34" fmla="*/ 141 w 1576"/>
                <a:gd name="T35" fmla="*/ 719 h 2906"/>
                <a:gd name="T36" fmla="*/ 154 w 1576"/>
                <a:gd name="T37" fmla="*/ 726 h 2906"/>
                <a:gd name="T38" fmla="*/ 181 w 1576"/>
                <a:gd name="T39" fmla="*/ 722 h 2906"/>
                <a:gd name="T40" fmla="*/ 203 w 1576"/>
                <a:gd name="T41" fmla="*/ 696 h 2906"/>
                <a:gd name="T42" fmla="*/ 206 w 1576"/>
                <a:gd name="T43" fmla="*/ 654 h 2906"/>
                <a:gd name="T44" fmla="*/ 199 w 1576"/>
                <a:gd name="T45" fmla="*/ 636 h 2906"/>
                <a:gd name="T46" fmla="*/ 181 w 1576"/>
                <a:gd name="T47" fmla="*/ 607 h 2906"/>
                <a:gd name="T48" fmla="*/ 154 w 1576"/>
                <a:gd name="T49" fmla="*/ 605 h 2906"/>
                <a:gd name="T50" fmla="*/ 169 w 1576"/>
                <a:gd name="T51" fmla="*/ 627 h 2906"/>
                <a:gd name="T52" fmla="*/ 176 w 1576"/>
                <a:gd name="T53" fmla="*/ 683 h 2906"/>
                <a:gd name="T54" fmla="*/ 170 w 1576"/>
                <a:gd name="T55" fmla="*/ 691 h 2906"/>
                <a:gd name="T56" fmla="*/ 151 w 1576"/>
                <a:gd name="T57" fmla="*/ 687 h 2906"/>
                <a:gd name="T58" fmla="*/ 139 w 1576"/>
                <a:gd name="T59" fmla="*/ 672 h 2906"/>
                <a:gd name="T60" fmla="*/ 114 w 1576"/>
                <a:gd name="T61" fmla="*/ 628 h 2906"/>
                <a:gd name="T62" fmla="*/ 109 w 1576"/>
                <a:gd name="T63" fmla="*/ 620 h 29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76"/>
                <a:gd name="T97" fmla="*/ 0 h 2906"/>
                <a:gd name="T98" fmla="*/ 1576 w 1576"/>
                <a:gd name="T99" fmla="*/ 2906 h 29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76" h="2906">
                  <a:moveTo>
                    <a:pt x="436" y="2477"/>
                  </a:moveTo>
                  <a:lnTo>
                    <a:pt x="185" y="2610"/>
                  </a:lnTo>
                  <a:lnTo>
                    <a:pt x="217" y="2217"/>
                  </a:lnTo>
                  <a:lnTo>
                    <a:pt x="1175" y="150"/>
                  </a:lnTo>
                  <a:lnTo>
                    <a:pt x="1205" y="138"/>
                  </a:lnTo>
                  <a:lnTo>
                    <a:pt x="1280" y="117"/>
                  </a:lnTo>
                  <a:lnTo>
                    <a:pt x="1357" y="116"/>
                  </a:lnTo>
                  <a:lnTo>
                    <a:pt x="1411" y="134"/>
                  </a:lnTo>
                  <a:lnTo>
                    <a:pt x="1448" y="166"/>
                  </a:lnTo>
                  <a:lnTo>
                    <a:pt x="1474" y="227"/>
                  </a:lnTo>
                  <a:lnTo>
                    <a:pt x="1464" y="244"/>
                  </a:lnTo>
                  <a:lnTo>
                    <a:pt x="1445" y="254"/>
                  </a:lnTo>
                  <a:lnTo>
                    <a:pt x="1376" y="260"/>
                  </a:lnTo>
                  <a:lnTo>
                    <a:pt x="615" y="1968"/>
                  </a:lnTo>
                  <a:lnTo>
                    <a:pt x="810" y="1905"/>
                  </a:lnTo>
                  <a:lnTo>
                    <a:pt x="1572" y="213"/>
                  </a:lnTo>
                  <a:lnTo>
                    <a:pt x="1576" y="176"/>
                  </a:lnTo>
                  <a:lnTo>
                    <a:pt x="1565" y="136"/>
                  </a:lnTo>
                  <a:lnTo>
                    <a:pt x="1547" y="100"/>
                  </a:lnTo>
                  <a:lnTo>
                    <a:pt x="1526" y="78"/>
                  </a:lnTo>
                  <a:lnTo>
                    <a:pt x="1504" y="53"/>
                  </a:lnTo>
                  <a:lnTo>
                    <a:pt x="1474" y="31"/>
                  </a:lnTo>
                  <a:lnTo>
                    <a:pt x="1422" y="13"/>
                  </a:lnTo>
                  <a:lnTo>
                    <a:pt x="1345" y="0"/>
                  </a:lnTo>
                  <a:lnTo>
                    <a:pt x="1239" y="0"/>
                  </a:lnTo>
                  <a:lnTo>
                    <a:pt x="1105" y="26"/>
                  </a:lnTo>
                  <a:lnTo>
                    <a:pt x="132" y="2170"/>
                  </a:lnTo>
                  <a:lnTo>
                    <a:pt x="0" y="2902"/>
                  </a:lnTo>
                  <a:lnTo>
                    <a:pt x="393" y="2620"/>
                  </a:lnTo>
                  <a:lnTo>
                    <a:pt x="417" y="2669"/>
                  </a:lnTo>
                  <a:lnTo>
                    <a:pt x="443" y="2718"/>
                  </a:lnTo>
                  <a:lnTo>
                    <a:pt x="478" y="2776"/>
                  </a:lnTo>
                  <a:lnTo>
                    <a:pt x="498" y="2802"/>
                  </a:lnTo>
                  <a:lnTo>
                    <a:pt x="519" y="2829"/>
                  </a:lnTo>
                  <a:lnTo>
                    <a:pt x="542" y="2854"/>
                  </a:lnTo>
                  <a:lnTo>
                    <a:pt x="564" y="2875"/>
                  </a:lnTo>
                  <a:lnTo>
                    <a:pt x="590" y="2892"/>
                  </a:lnTo>
                  <a:lnTo>
                    <a:pt x="617" y="2902"/>
                  </a:lnTo>
                  <a:lnTo>
                    <a:pt x="671" y="2906"/>
                  </a:lnTo>
                  <a:lnTo>
                    <a:pt x="722" y="2888"/>
                  </a:lnTo>
                  <a:lnTo>
                    <a:pt x="761" y="2860"/>
                  </a:lnTo>
                  <a:lnTo>
                    <a:pt x="812" y="2783"/>
                  </a:lnTo>
                  <a:lnTo>
                    <a:pt x="832" y="2695"/>
                  </a:lnTo>
                  <a:lnTo>
                    <a:pt x="824" y="2614"/>
                  </a:lnTo>
                  <a:lnTo>
                    <a:pt x="812" y="2578"/>
                  </a:lnTo>
                  <a:lnTo>
                    <a:pt x="797" y="2542"/>
                  </a:lnTo>
                  <a:lnTo>
                    <a:pt x="759" y="2477"/>
                  </a:lnTo>
                  <a:lnTo>
                    <a:pt x="724" y="2426"/>
                  </a:lnTo>
                  <a:lnTo>
                    <a:pt x="710" y="2408"/>
                  </a:lnTo>
                  <a:lnTo>
                    <a:pt x="615" y="2418"/>
                  </a:lnTo>
                  <a:lnTo>
                    <a:pt x="633" y="2444"/>
                  </a:lnTo>
                  <a:lnTo>
                    <a:pt x="675" y="2505"/>
                  </a:lnTo>
                  <a:lnTo>
                    <a:pt x="724" y="2669"/>
                  </a:lnTo>
                  <a:lnTo>
                    <a:pt x="705" y="2731"/>
                  </a:lnTo>
                  <a:lnTo>
                    <a:pt x="695" y="2751"/>
                  </a:lnTo>
                  <a:lnTo>
                    <a:pt x="679" y="2764"/>
                  </a:lnTo>
                  <a:lnTo>
                    <a:pt x="644" y="2769"/>
                  </a:lnTo>
                  <a:lnTo>
                    <a:pt x="605" y="2748"/>
                  </a:lnTo>
                  <a:lnTo>
                    <a:pt x="581" y="2722"/>
                  </a:lnTo>
                  <a:lnTo>
                    <a:pt x="556" y="2685"/>
                  </a:lnTo>
                  <a:lnTo>
                    <a:pt x="500" y="2594"/>
                  </a:lnTo>
                  <a:lnTo>
                    <a:pt x="456" y="2512"/>
                  </a:lnTo>
                  <a:lnTo>
                    <a:pt x="436" y="2477"/>
                  </a:lnTo>
                  <a:close/>
                </a:path>
              </a:pathLst>
            </a:custGeom>
            <a:solidFill>
              <a:srgbClr val="000000"/>
            </a:solidFill>
            <a:ln w="9525">
              <a:noFill/>
              <a:round/>
              <a:headEnd/>
              <a:tailEnd/>
            </a:ln>
          </p:spPr>
          <p:txBody>
            <a:bodyPr/>
            <a:lstStyle/>
            <a:p>
              <a:endParaRPr lang="es-ES_tradnl"/>
            </a:p>
          </p:txBody>
        </p:sp>
        <p:sp>
          <p:nvSpPr>
            <p:cNvPr id="17" name="Freeform 18"/>
            <p:cNvSpPr>
              <a:spLocks/>
            </p:cNvSpPr>
            <p:nvPr/>
          </p:nvSpPr>
          <p:spPr bwMode="auto">
            <a:xfrm>
              <a:off x="5005" y="1385"/>
              <a:ext cx="470" cy="212"/>
            </a:xfrm>
            <a:custGeom>
              <a:avLst/>
              <a:gdLst>
                <a:gd name="T0" fmla="*/ 0 w 1877"/>
                <a:gd name="T1" fmla="*/ 169 h 850"/>
                <a:gd name="T2" fmla="*/ 29 w 1877"/>
                <a:gd name="T3" fmla="*/ 114 h 850"/>
                <a:gd name="T4" fmla="*/ 54 w 1877"/>
                <a:gd name="T5" fmla="*/ 168 h 850"/>
                <a:gd name="T6" fmla="*/ 86 w 1877"/>
                <a:gd name="T7" fmla="*/ 170 h 850"/>
                <a:gd name="T8" fmla="*/ 133 w 1877"/>
                <a:gd name="T9" fmla="*/ 164 h 850"/>
                <a:gd name="T10" fmla="*/ 179 w 1877"/>
                <a:gd name="T11" fmla="*/ 176 h 850"/>
                <a:gd name="T12" fmla="*/ 197 w 1877"/>
                <a:gd name="T13" fmla="*/ 184 h 850"/>
                <a:gd name="T14" fmla="*/ 217 w 1877"/>
                <a:gd name="T15" fmla="*/ 192 h 850"/>
                <a:gd name="T16" fmla="*/ 238 w 1877"/>
                <a:gd name="T17" fmla="*/ 199 h 850"/>
                <a:gd name="T18" fmla="*/ 283 w 1877"/>
                <a:gd name="T19" fmla="*/ 210 h 850"/>
                <a:gd name="T20" fmla="*/ 329 w 1877"/>
                <a:gd name="T21" fmla="*/ 211 h 850"/>
                <a:gd name="T22" fmla="*/ 393 w 1877"/>
                <a:gd name="T23" fmla="*/ 196 h 850"/>
                <a:gd name="T24" fmla="*/ 421 w 1877"/>
                <a:gd name="T25" fmla="*/ 183 h 850"/>
                <a:gd name="T26" fmla="*/ 437 w 1877"/>
                <a:gd name="T27" fmla="*/ 171 h 850"/>
                <a:gd name="T28" fmla="*/ 465 w 1877"/>
                <a:gd name="T29" fmla="*/ 127 h 850"/>
                <a:gd name="T30" fmla="*/ 470 w 1877"/>
                <a:gd name="T31" fmla="*/ 87 h 850"/>
                <a:gd name="T32" fmla="*/ 458 w 1877"/>
                <a:gd name="T33" fmla="*/ 56 h 850"/>
                <a:gd name="T34" fmla="*/ 448 w 1877"/>
                <a:gd name="T35" fmla="*/ 43 h 850"/>
                <a:gd name="T36" fmla="*/ 437 w 1877"/>
                <a:gd name="T37" fmla="*/ 32 h 850"/>
                <a:gd name="T38" fmla="*/ 425 w 1877"/>
                <a:gd name="T39" fmla="*/ 22 h 850"/>
                <a:gd name="T40" fmla="*/ 413 w 1877"/>
                <a:gd name="T41" fmla="*/ 14 h 850"/>
                <a:gd name="T42" fmla="*/ 388 w 1877"/>
                <a:gd name="T43" fmla="*/ 4 h 850"/>
                <a:gd name="T44" fmla="*/ 339 w 1877"/>
                <a:gd name="T45" fmla="*/ 1 h 850"/>
                <a:gd name="T46" fmla="*/ 386 w 1877"/>
                <a:gd name="T47" fmla="*/ 24 h 850"/>
                <a:gd name="T48" fmla="*/ 411 w 1877"/>
                <a:gd name="T49" fmla="*/ 38 h 850"/>
                <a:gd name="T50" fmla="*/ 425 w 1877"/>
                <a:gd name="T51" fmla="*/ 51 h 850"/>
                <a:gd name="T52" fmla="*/ 436 w 1877"/>
                <a:gd name="T53" fmla="*/ 77 h 850"/>
                <a:gd name="T54" fmla="*/ 430 w 1877"/>
                <a:gd name="T55" fmla="*/ 115 h 850"/>
                <a:gd name="T56" fmla="*/ 417 w 1877"/>
                <a:gd name="T57" fmla="*/ 136 h 850"/>
                <a:gd name="T58" fmla="*/ 411 w 1877"/>
                <a:gd name="T59" fmla="*/ 143 h 850"/>
                <a:gd name="T60" fmla="*/ 400 w 1877"/>
                <a:gd name="T61" fmla="*/ 153 h 850"/>
                <a:gd name="T62" fmla="*/ 382 w 1877"/>
                <a:gd name="T63" fmla="*/ 164 h 850"/>
                <a:gd name="T64" fmla="*/ 363 w 1877"/>
                <a:gd name="T65" fmla="*/ 173 h 850"/>
                <a:gd name="T66" fmla="*/ 333 w 1877"/>
                <a:gd name="T67" fmla="*/ 180 h 850"/>
                <a:gd name="T68" fmla="*/ 257 w 1877"/>
                <a:gd name="T69" fmla="*/ 175 h 850"/>
                <a:gd name="T70" fmla="*/ 222 w 1877"/>
                <a:gd name="T71" fmla="*/ 164 h 850"/>
                <a:gd name="T72" fmla="*/ 188 w 1877"/>
                <a:gd name="T73" fmla="*/ 150 h 850"/>
                <a:gd name="T74" fmla="*/ 151 w 1877"/>
                <a:gd name="T75" fmla="*/ 142 h 850"/>
                <a:gd name="T76" fmla="*/ 88 w 1877"/>
                <a:gd name="T77" fmla="*/ 148 h 850"/>
                <a:gd name="T78" fmla="*/ 77 w 1877"/>
                <a:gd name="T79" fmla="*/ 96 h 850"/>
                <a:gd name="T80" fmla="*/ 5 w 1877"/>
                <a:gd name="T81" fmla="*/ 96 h 85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877"/>
                <a:gd name="T124" fmla="*/ 0 h 850"/>
                <a:gd name="T125" fmla="*/ 1877 w 1877"/>
                <a:gd name="T126" fmla="*/ 850 h 85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877" h="850">
                  <a:moveTo>
                    <a:pt x="18" y="385"/>
                  </a:moveTo>
                  <a:lnTo>
                    <a:pt x="0" y="678"/>
                  </a:lnTo>
                  <a:lnTo>
                    <a:pt x="95" y="678"/>
                  </a:lnTo>
                  <a:lnTo>
                    <a:pt x="115" y="456"/>
                  </a:lnTo>
                  <a:lnTo>
                    <a:pt x="217" y="456"/>
                  </a:lnTo>
                  <a:lnTo>
                    <a:pt x="217" y="674"/>
                  </a:lnTo>
                  <a:lnTo>
                    <a:pt x="312" y="691"/>
                  </a:lnTo>
                  <a:lnTo>
                    <a:pt x="343" y="680"/>
                  </a:lnTo>
                  <a:lnTo>
                    <a:pt x="424" y="663"/>
                  </a:lnTo>
                  <a:lnTo>
                    <a:pt x="532" y="657"/>
                  </a:lnTo>
                  <a:lnTo>
                    <a:pt x="653" y="681"/>
                  </a:lnTo>
                  <a:lnTo>
                    <a:pt x="715" y="706"/>
                  </a:lnTo>
                  <a:lnTo>
                    <a:pt x="749" y="722"/>
                  </a:lnTo>
                  <a:lnTo>
                    <a:pt x="787" y="738"/>
                  </a:lnTo>
                  <a:lnTo>
                    <a:pt x="826" y="753"/>
                  </a:lnTo>
                  <a:lnTo>
                    <a:pt x="867" y="769"/>
                  </a:lnTo>
                  <a:lnTo>
                    <a:pt x="907" y="785"/>
                  </a:lnTo>
                  <a:lnTo>
                    <a:pt x="950" y="799"/>
                  </a:lnTo>
                  <a:lnTo>
                    <a:pt x="1040" y="825"/>
                  </a:lnTo>
                  <a:lnTo>
                    <a:pt x="1130" y="842"/>
                  </a:lnTo>
                  <a:lnTo>
                    <a:pt x="1224" y="850"/>
                  </a:lnTo>
                  <a:lnTo>
                    <a:pt x="1314" y="845"/>
                  </a:lnTo>
                  <a:lnTo>
                    <a:pt x="1490" y="812"/>
                  </a:lnTo>
                  <a:lnTo>
                    <a:pt x="1571" y="786"/>
                  </a:lnTo>
                  <a:lnTo>
                    <a:pt x="1647" y="753"/>
                  </a:lnTo>
                  <a:lnTo>
                    <a:pt x="1682" y="732"/>
                  </a:lnTo>
                  <a:lnTo>
                    <a:pt x="1716" y="710"/>
                  </a:lnTo>
                  <a:lnTo>
                    <a:pt x="1746" y="685"/>
                  </a:lnTo>
                  <a:lnTo>
                    <a:pt x="1775" y="657"/>
                  </a:lnTo>
                  <a:lnTo>
                    <a:pt x="1858" y="509"/>
                  </a:lnTo>
                  <a:lnTo>
                    <a:pt x="1877" y="426"/>
                  </a:lnTo>
                  <a:lnTo>
                    <a:pt x="1877" y="350"/>
                  </a:lnTo>
                  <a:lnTo>
                    <a:pt x="1860" y="285"/>
                  </a:lnTo>
                  <a:lnTo>
                    <a:pt x="1830" y="226"/>
                  </a:lnTo>
                  <a:lnTo>
                    <a:pt x="1810" y="199"/>
                  </a:lnTo>
                  <a:lnTo>
                    <a:pt x="1791" y="174"/>
                  </a:lnTo>
                  <a:lnTo>
                    <a:pt x="1768" y="149"/>
                  </a:lnTo>
                  <a:lnTo>
                    <a:pt x="1745" y="128"/>
                  </a:lnTo>
                  <a:lnTo>
                    <a:pt x="1720" y="109"/>
                  </a:lnTo>
                  <a:lnTo>
                    <a:pt x="1698" y="90"/>
                  </a:lnTo>
                  <a:lnTo>
                    <a:pt x="1672" y="73"/>
                  </a:lnTo>
                  <a:lnTo>
                    <a:pt x="1648" y="58"/>
                  </a:lnTo>
                  <a:lnTo>
                    <a:pt x="1600" y="33"/>
                  </a:lnTo>
                  <a:lnTo>
                    <a:pt x="1550" y="16"/>
                  </a:lnTo>
                  <a:lnTo>
                    <a:pt x="1454" y="0"/>
                  </a:lnTo>
                  <a:lnTo>
                    <a:pt x="1353" y="4"/>
                  </a:lnTo>
                  <a:lnTo>
                    <a:pt x="1353" y="51"/>
                  </a:lnTo>
                  <a:lnTo>
                    <a:pt x="1540" y="98"/>
                  </a:lnTo>
                  <a:lnTo>
                    <a:pt x="1609" y="131"/>
                  </a:lnTo>
                  <a:lnTo>
                    <a:pt x="1643" y="152"/>
                  </a:lnTo>
                  <a:lnTo>
                    <a:pt x="1672" y="175"/>
                  </a:lnTo>
                  <a:lnTo>
                    <a:pt x="1698" y="203"/>
                  </a:lnTo>
                  <a:lnTo>
                    <a:pt x="1719" y="234"/>
                  </a:lnTo>
                  <a:lnTo>
                    <a:pt x="1741" y="307"/>
                  </a:lnTo>
                  <a:lnTo>
                    <a:pt x="1741" y="387"/>
                  </a:lnTo>
                  <a:lnTo>
                    <a:pt x="1719" y="461"/>
                  </a:lnTo>
                  <a:lnTo>
                    <a:pt x="1680" y="527"/>
                  </a:lnTo>
                  <a:lnTo>
                    <a:pt x="1667" y="544"/>
                  </a:lnTo>
                  <a:lnTo>
                    <a:pt x="1655" y="559"/>
                  </a:lnTo>
                  <a:lnTo>
                    <a:pt x="1641" y="573"/>
                  </a:lnTo>
                  <a:lnTo>
                    <a:pt x="1626" y="588"/>
                  </a:lnTo>
                  <a:lnTo>
                    <a:pt x="1596" y="614"/>
                  </a:lnTo>
                  <a:lnTo>
                    <a:pt x="1561" y="637"/>
                  </a:lnTo>
                  <a:lnTo>
                    <a:pt x="1527" y="658"/>
                  </a:lnTo>
                  <a:lnTo>
                    <a:pt x="1489" y="678"/>
                  </a:lnTo>
                  <a:lnTo>
                    <a:pt x="1451" y="692"/>
                  </a:lnTo>
                  <a:lnTo>
                    <a:pt x="1411" y="705"/>
                  </a:lnTo>
                  <a:lnTo>
                    <a:pt x="1330" y="721"/>
                  </a:lnTo>
                  <a:lnTo>
                    <a:pt x="1173" y="722"/>
                  </a:lnTo>
                  <a:lnTo>
                    <a:pt x="1028" y="700"/>
                  </a:lnTo>
                  <a:lnTo>
                    <a:pt x="958" y="680"/>
                  </a:lnTo>
                  <a:lnTo>
                    <a:pt x="887" y="658"/>
                  </a:lnTo>
                  <a:lnTo>
                    <a:pt x="818" y="631"/>
                  </a:lnTo>
                  <a:lnTo>
                    <a:pt x="749" y="603"/>
                  </a:lnTo>
                  <a:lnTo>
                    <a:pt x="676" y="581"/>
                  </a:lnTo>
                  <a:lnTo>
                    <a:pt x="602" y="571"/>
                  </a:lnTo>
                  <a:lnTo>
                    <a:pt x="458" y="573"/>
                  </a:lnTo>
                  <a:lnTo>
                    <a:pt x="351" y="593"/>
                  </a:lnTo>
                  <a:lnTo>
                    <a:pt x="309" y="603"/>
                  </a:lnTo>
                  <a:lnTo>
                    <a:pt x="309" y="385"/>
                  </a:lnTo>
                  <a:lnTo>
                    <a:pt x="18" y="385"/>
                  </a:lnTo>
                  <a:close/>
                </a:path>
              </a:pathLst>
            </a:custGeom>
            <a:solidFill>
              <a:srgbClr val="000000"/>
            </a:solidFill>
            <a:ln w="9525">
              <a:noFill/>
              <a:round/>
              <a:headEnd/>
              <a:tailEnd/>
            </a:ln>
          </p:spPr>
          <p:txBody>
            <a:bodyPr/>
            <a:lstStyle/>
            <a:p>
              <a:endParaRPr lang="es-ES_tradnl"/>
            </a:p>
          </p:txBody>
        </p:sp>
        <p:sp>
          <p:nvSpPr>
            <p:cNvPr id="18" name="Freeform 19"/>
            <p:cNvSpPr>
              <a:spLocks/>
            </p:cNvSpPr>
            <p:nvPr/>
          </p:nvSpPr>
          <p:spPr bwMode="auto">
            <a:xfrm>
              <a:off x="4952" y="1563"/>
              <a:ext cx="120" cy="113"/>
            </a:xfrm>
            <a:custGeom>
              <a:avLst/>
              <a:gdLst>
                <a:gd name="T0" fmla="*/ 0 w 479"/>
                <a:gd name="T1" fmla="*/ 16 h 455"/>
                <a:gd name="T2" fmla="*/ 6 w 479"/>
                <a:gd name="T3" fmla="*/ 31 h 455"/>
                <a:gd name="T4" fmla="*/ 14 w 479"/>
                <a:gd name="T5" fmla="*/ 47 h 455"/>
                <a:gd name="T6" fmla="*/ 24 w 479"/>
                <a:gd name="T7" fmla="*/ 64 h 455"/>
                <a:gd name="T8" fmla="*/ 35 w 479"/>
                <a:gd name="T9" fmla="*/ 82 h 455"/>
                <a:gd name="T10" fmla="*/ 38 w 479"/>
                <a:gd name="T11" fmla="*/ 86 h 455"/>
                <a:gd name="T12" fmla="*/ 42 w 479"/>
                <a:gd name="T13" fmla="*/ 90 h 455"/>
                <a:gd name="T14" fmla="*/ 45 w 479"/>
                <a:gd name="T15" fmla="*/ 94 h 455"/>
                <a:gd name="T16" fmla="*/ 48 w 479"/>
                <a:gd name="T17" fmla="*/ 97 h 455"/>
                <a:gd name="T18" fmla="*/ 55 w 479"/>
                <a:gd name="T19" fmla="*/ 104 h 455"/>
                <a:gd name="T20" fmla="*/ 62 w 479"/>
                <a:gd name="T21" fmla="*/ 108 h 455"/>
                <a:gd name="T22" fmla="*/ 68 w 479"/>
                <a:gd name="T23" fmla="*/ 112 h 455"/>
                <a:gd name="T24" fmla="*/ 76 w 479"/>
                <a:gd name="T25" fmla="*/ 113 h 455"/>
                <a:gd name="T26" fmla="*/ 99 w 479"/>
                <a:gd name="T27" fmla="*/ 107 h 455"/>
                <a:gd name="T28" fmla="*/ 107 w 479"/>
                <a:gd name="T29" fmla="*/ 100 h 455"/>
                <a:gd name="T30" fmla="*/ 113 w 479"/>
                <a:gd name="T31" fmla="*/ 92 h 455"/>
                <a:gd name="T32" fmla="*/ 119 w 479"/>
                <a:gd name="T33" fmla="*/ 73 h 455"/>
                <a:gd name="T34" fmla="*/ 120 w 479"/>
                <a:gd name="T35" fmla="*/ 64 h 455"/>
                <a:gd name="T36" fmla="*/ 119 w 479"/>
                <a:gd name="T37" fmla="*/ 55 h 455"/>
                <a:gd name="T38" fmla="*/ 113 w 479"/>
                <a:gd name="T39" fmla="*/ 37 h 455"/>
                <a:gd name="T40" fmla="*/ 105 w 479"/>
                <a:gd name="T41" fmla="*/ 19 h 455"/>
                <a:gd name="T42" fmla="*/ 97 w 479"/>
                <a:gd name="T43" fmla="*/ 5 h 455"/>
                <a:gd name="T44" fmla="*/ 93 w 479"/>
                <a:gd name="T45" fmla="*/ 0 h 455"/>
                <a:gd name="T46" fmla="*/ 66 w 479"/>
                <a:gd name="T47" fmla="*/ 8 h 455"/>
                <a:gd name="T48" fmla="*/ 68 w 479"/>
                <a:gd name="T49" fmla="*/ 10 h 455"/>
                <a:gd name="T50" fmla="*/ 73 w 479"/>
                <a:gd name="T51" fmla="*/ 17 h 455"/>
                <a:gd name="T52" fmla="*/ 86 w 479"/>
                <a:gd name="T53" fmla="*/ 37 h 455"/>
                <a:gd name="T54" fmla="*/ 92 w 479"/>
                <a:gd name="T55" fmla="*/ 59 h 455"/>
                <a:gd name="T56" fmla="*/ 89 w 479"/>
                <a:gd name="T57" fmla="*/ 68 h 455"/>
                <a:gd name="T58" fmla="*/ 85 w 479"/>
                <a:gd name="T59" fmla="*/ 72 h 455"/>
                <a:gd name="T60" fmla="*/ 79 w 479"/>
                <a:gd name="T61" fmla="*/ 74 h 455"/>
                <a:gd name="T62" fmla="*/ 67 w 479"/>
                <a:gd name="T63" fmla="*/ 75 h 455"/>
                <a:gd name="T64" fmla="*/ 56 w 479"/>
                <a:gd name="T65" fmla="*/ 69 h 455"/>
                <a:gd name="T66" fmla="*/ 47 w 479"/>
                <a:gd name="T67" fmla="*/ 59 h 455"/>
                <a:gd name="T68" fmla="*/ 39 w 479"/>
                <a:gd name="T69" fmla="*/ 47 h 455"/>
                <a:gd name="T70" fmla="*/ 29 w 479"/>
                <a:gd name="T71" fmla="*/ 23 h 455"/>
                <a:gd name="T72" fmla="*/ 26 w 479"/>
                <a:gd name="T73" fmla="*/ 12 h 455"/>
                <a:gd name="T74" fmla="*/ 0 w 479"/>
                <a:gd name="T75" fmla="*/ 16 h 455"/>
                <a:gd name="T76" fmla="*/ 0 w 479"/>
                <a:gd name="T77" fmla="*/ 16 h 45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79"/>
                <a:gd name="T118" fmla="*/ 0 h 455"/>
                <a:gd name="T119" fmla="*/ 479 w 479"/>
                <a:gd name="T120" fmla="*/ 455 h 45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79" h="455">
                  <a:moveTo>
                    <a:pt x="0" y="64"/>
                  </a:moveTo>
                  <a:lnTo>
                    <a:pt x="25" y="126"/>
                  </a:lnTo>
                  <a:lnTo>
                    <a:pt x="55" y="188"/>
                  </a:lnTo>
                  <a:lnTo>
                    <a:pt x="94" y="259"/>
                  </a:lnTo>
                  <a:lnTo>
                    <a:pt x="140" y="331"/>
                  </a:lnTo>
                  <a:lnTo>
                    <a:pt x="152" y="348"/>
                  </a:lnTo>
                  <a:lnTo>
                    <a:pt x="166" y="363"/>
                  </a:lnTo>
                  <a:lnTo>
                    <a:pt x="178" y="379"/>
                  </a:lnTo>
                  <a:lnTo>
                    <a:pt x="191" y="392"/>
                  </a:lnTo>
                  <a:lnTo>
                    <a:pt x="218" y="418"/>
                  </a:lnTo>
                  <a:lnTo>
                    <a:pt x="246" y="435"/>
                  </a:lnTo>
                  <a:lnTo>
                    <a:pt x="273" y="449"/>
                  </a:lnTo>
                  <a:lnTo>
                    <a:pt x="302" y="455"/>
                  </a:lnTo>
                  <a:lnTo>
                    <a:pt x="394" y="430"/>
                  </a:lnTo>
                  <a:lnTo>
                    <a:pt x="427" y="404"/>
                  </a:lnTo>
                  <a:lnTo>
                    <a:pt x="450" y="371"/>
                  </a:lnTo>
                  <a:lnTo>
                    <a:pt x="475" y="295"/>
                  </a:lnTo>
                  <a:lnTo>
                    <a:pt x="479" y="258"/>
                  </a:lnTo>
                  <a:lnTo>
                    <a:pt x="475" y="220"/>
                  </a:lnTo>
                  <a:lnTo>
                    <a:pt x="453" y="147"/>
                  </a:lnTo>
                  <a:lnTo>
                    <a:pt x="420" y="75"/>
                  </a:lnTo>
                  <a:lnTo>
                    <a:pt x="388" y="21"/>
                  </a:lnTo>
                  <a:lnTo>
                    <a:pt x="373" y="0"/>
                  </a:lnTo>
                  <a:lnTo>
                    <a:pt x="265" y="32"/>
                  </a:lnTo>
                  <a:lnTo>
                    <a:pt x="273" y="41"/>
                  </a:lnTo>
                  <a:lnTo>
                    <a:pt x="293" y="67"/>
                  </a:lnTo>
                  <a:lnTo>
                    <a:pt x="345" y="148"/>
                  </a:lnTo>
                  <a:lnTo>
                    <a:pt x="367" y="238"/>
                  </a:lnTo>
                  <a:lnTo>
                    <a:pt x="354" y="275"/>
                  </a:lnTo>
                  <a:lnTo>
                    <a:pt x="338" y="289"/>
                  </a:lnTo>
                  <a:lnTo>
                    <a:pt x="316" y="299"/>
                  </a:lnTo>
                  <a:lnTo>
                    <a:pt x="266" y="302"/>
                  </a:lnTo>
                  <a:lnTo>
                    <a:pt x="223" y="278"/>
                  </a:lnTo>
                  <a:lnTo>
                    <a:pt x="187" y="239"/>
                  </a:lnTo>
                  <a:lnTo>
                    <a:pt x="156" y="191"/>
                  </a:lnTo>
                  <a:lnTo>
                    <a:pt x="116" y="93"/>
                  </a:lnTo>
                  <a:lnTo>
                    <a:pt x="102" y="47"/>
                  </a:lnTo>
                  <a:lnTo>
                    <a:pt x="0" y="64"/>
                  </a:lnTo>
                  <a:close/>
                </a:path>
              </a:pathLst>
            </a:custGeom>
            <a:solidFill>
              <a:srgbClr val="000000"/>
            </a:solidFill>
            <a:ln w="9525">
              <a:noFill/>
              <a:round/>
              <a:headEnd/>
              <a:tailEnd/>
            </a:ln>
          </p:spPr>
          <p:txBody>
            <a:bodyPr/>
            <a:lstStyle/>
            <a:p>
              <a:endParaRPr lang="es-ES_tradnl"/>
            </a:p>
          </p:txBody>
        </p:sp>
        <p:sp>
          <p:nvSpPr>
            <p:cNvPr id="19" name="Freeform 20"/>
            <p:cNvSpPr>
              <a:spLocks/>
            </p:cNvSpPr>
            <p:nvPr/>
          </p:nvSpPr>
          <p:spPr bwMode="auto">
            <a:xfrm>
              <a:off x="4850" y="1025"/>
              <a:ext cx="221" cy="447"/>
            </a:xfrm>
            <a:custGeom>
              <a:avLst/>
              <a:gdLst>
                <a:gd name="T0" fmla="*/ 200 w 885"/>
                <a:gd name="T1" fmla="*/ 0 h 1786"/>
                <a:gd name="T2" fmla="*/ 0 w 885"/>
                <a:gd name="T3" fmla="*/ 447 h 1786"/>
                <a:gd name="T4" fmla="*/ 49 w 885"/>
                <a:gd name="T5" fmla="*/ 407 h 1786"/>
                <a:gd name="T6" fmla="*/ 221 w 885"/>
                <a:gd name="T7" fmla="*/ 9 h 1786"/>
                <a:gd name="T8" fmla="*/ 200 w 885"/>
                <a:gd name="T9" fmla="*/ 0 h 1786"/>
                <a:gd name="T10" fmla="*/ 200 w 885"/>
                <a:gd name="T11" fmla="*/ 0 h 1786"/>
                <a:gd name="T12" fmla="*/ 0 60000 65536"/>
                <a:gd name="T13" fmla="*/ 0 60000 65536"/>
                <a:gd name="T14" fmla="*/ 0 60000 65536"/>
                <a:gd name="T15" fmla="*/ 0 60000 65536"/>
                <a:gd name="T16" fmla="*/ 0 60000 65536"/>
                <a:gd name="T17" fmla="*/ 0 60000 65536"/>
                <a:gd name="T18" fmla="*/ 0 w 885"/>
                <a:gd name="T19" fmla="*/ 0 h 1786"/>
                <a:gd name="T20" fmla="*/ 885 w 885"/>
                <a:gd name="T21" fmla="*/ 1786 h 1786"/>
              </a:gdLst>
              <a:ahLst/>
              <a:cxnLst>
                <a:cxn ang="T12">
                  <a:pos x="T0" y="T1"/>
                </a:cxn>
                <a:cxn ang="T13">
                  <a:pos x="T2" y="T3"/>
                </a:cxn>
                <a:cxn ang="T14">
                  <a:pos x="T4" y="T5"/>
                </a:cxn>
                <a:cxn ang="T15">
                  <a:pos x="T6" y="T7"/>
                </a:cxn>
                <a:cxn ang="T16">
                  <a:pos x="T8" y="T9"/>
                </a:cxn>
                <a:cxn ang="T17">
                  <a:pos x="T10" y="T11"/>
                </a:cxn>
              </a:cxnLst>
              <a:rect l="T18" t="T19" r="T20" b="T21"/>
              <a:pathLst>
                <a:path w="885" h="1786">
                  <a:moveTo>
                    <a:pt x="802" y="0"/>
                  </a:moveTo>
                  <a:lnTo>
                    <a:pt x="0" y="1786"/>
                  </a:lnTo>
                  <a:lnTo>
                    <a:pt x="195" y="1626"/>
                  </a:lnTo>
                  <a:lnTo>
                    <a:pt x="885" y="35"/>
                  </a:lnTo>
                  <a:lnTo>
                    <a:pt x="802" y="0"/>
                  </a:lnTo>
                  <a:close/>
                </a:path>
              </a:pathLst>
            </a:custGeom>
            <a:solidFill>
              <a:srgbClr val="FFCC7F"/>
            </a:solidFill>
            <a:ln w="9525">
              <a:noFill/>
              <a:round/>
              <a:headEnd/>
              <a:tailEnd/>
            </a:ln>
          </p:spPr>
          <p:txBody>
            <a:bodyPr/>
            <a:lstStyle/>
            <a:p>
              <a:endParaRPr lang="es-ES_tradnl"/>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14810" y="1214422"/>
            <a:ext cx="4572000" cy="4401205"/>
          </a:xfrm>
          <a:prstGeom prst="rect">
            <a:avLst/>
          </a:prstGeom>
        </p:spPr>
        <p:txBody>
          <a:bodyPr>
            <a:spAutoFit/>
          </a:bodyPr>
          <a:lstStyle/>
          <a:p>
            <a:pPr>
              <a:defRPr/>
            </a:pPr>
            <a:r>
              <a:rPr lang="es-ES_tradnl" sz="2800" dirty="0" smtClean="0"/>
              <a:t>…HA PUESTO EL ÉNFASIS:</a:t>
            </a:r>
          </a:p>
          <a:p>
            <a:pPr>
              <a:defRPr/>
            </a:pPr>
            <a:r>
              <a:rPr lang="es-ES_tradnl" sz="2800" dirty="0" smtClean="0"/>
              <a:t> EN LA BÚSQUEDA DE LA COHERENCIA ENTRE</a:t>
            </a:r>
          </a:p>
          <a:p>
            <a:pPr>
              <a:defRPr/>
            </a:pPr>
            <a:r>
              <a:rPr lang="es-ES_tradnl" sz="2800" dirty="0" smtClean="0"/>
              <a:t> LOS VALORES, </a:t>
            </a:r>
          </a:p>
          <a:p>
            <a:pPr>
              <a:defRPr/>
            </a:pPr>
            <a:r>
              <a:rPr lang="es-ES_tradnl" sz="2800" dirty="0" smtClean="0"/>
              <a:t>EL COMPROMISO, </a:t>
            </a:r>
          </a:p>
          <a:p>
            <a:pPr>
              <a:defRPr/>
            </a:pPr>
            <a:r>
              <a:rPr lang="es-ES_tradnl" sz="2800" dirty="0" smtClean="0"/>
              <a:t>EL DECIR,</a:t>
            </a:r>
          </a:p>
          <a:p>
            <a:pPr>
              <a:defRPr/>
            </a:pPr>
            <a:r>
              <a:rPr lang="es-ES_tradnl" sz="2800" dirty="0" smtClean="0"/>
              <a:t> EL SENTIR,</a:t>
            </a:r>
          </a:p>
          <a:p>
            <a:pPr>
              <a:defRPr/>
            </a:pPr>
            <a:r>
              <a:rPr lang="es-ES_tradnl" sz="2800" dirty="0" smtClean="0"/>
              <a:t> EL PENSAR Y </a:t>
            </a:r>
          </a:p>
          <a:p>
            <a:pPr>
              <a:defRPr/>
            </a:pPr>
            <a:r>
              <a:rPr lang="es-ES_tradnl" sz="2800" dirty="0" smtClean="0"/>
              <a:t>EL HACER CONCRETO.</a:t>
            </a:r>
          </a:p>
        </p:txBody>
      </p:sp>
      <p:sp>
        <p:nvSpPr>
          <p:cNvPr id="3" name="2 Rectángulo"/>
          <p:cNvSpPr/>
          <p:nvPr/>
        </p:nvSpPr>
        <p:spPr>
          <a:xfrm>
            <a:off x="285720" y="714356"/>
            <a:ext cx="3429024" cy="3539430"/>
          </a:xfrm>
          <a:prstGeom prst="rect">
            <a:avLst/>
          </a:prstGeom>
        </p:spPr>
        <p:txBody>
          <a:bodyPr wrap="square">
            <a:spAutoFit/>
          </a:bodyPr>
          <a:lstStyle/>
          <a:p>
            <a:pPr algn="ctr"/>
            <a:r>
              <a:rPr lang="es-ES_tradnl" sz="2800" dirty="0" smtClean="0"/>
              <a:t>La EP EXPLÍCITAMENTE RECONOCE, </a:t>
            </a:r>
          </a:p>
          <a:p>
            <a:pPr algn="ctr"/>
            <a:r>
              <a:rPr lang="es-ES_tradnl" sz="2800" dirty="0" smtClean="0"/>
              <a:t>VALORA, TRABAJA Y</a:t>
            </a:r>
          </a:p>
          <a:p>
            <a:pPr algn="ctr"/>
            <a:r>
              <a:rPr lang="es-ES_tradnl" sz="2800" dirty="0" smtClean="0"/>
              <a:t> POTENCIA EL VALOR DE LO PERSONAL...</a:t>
            </a:r>
            <a:endParaRPr lang="es-ES_tradnl" sz="2800"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983</Words>
  <Application>Microsoft Office PowerPoint</Application>
  <PresentationFormat>Presentación en pantalla (4:3)</PresentationFormat>
  <Paragraphs>130</Paragraphs>
  <Slides>20</Slides>
  <Notes>8</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20</vt:i4>
      </vt:variant>
    </vt:vector>
  </HeadingPairs>
  <TitlesOfParts>
    <vt:vector size="23" baseType="lpstr">
      <vt:lpstr>Tema de Office</vt:lpstr>
      <vt:lpstr>1_NewsPrint</vt:lpstr>
      <vt:lpstr>Clip</vt:lpstr>
      <vt:lpstr>Metodología de la  EDUCACIÓN POPULAR  en la  Atención Primaria de Salud </vt:lpstr>
      <vt:lpstr>Diapositiva 2</vt:lpstr>
      <vt:lpstr>Diapositiva 3</vt:lpstr>
      <vt:lpstr>Diapositiva 4</vt:lpstr>
      <vt:lpstr>Diapositiva 5</vt:lpstr>
      <vt:lpstr>¿Qué viene a tu mente cuando escuchas decir …</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“Educación Popular “ Acercamiento Partir de la Práctica Pensar la Práctica Práctica Mejorada   </vt:lpstr>
      <vt:lpstr>Diapositiva 18</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ODETTE</dc:creator>
  <cp:lastModifiedBy>Odette</cp:lastModifiedBy>
  <cp:revision>78</cp:revision>
  <dcterms:created xsi:type="dcterms:W3CDTF">2013-08-22T17:02:45Z</dcterms:created>
  <dcterms:modified xsi:type="dcterms:W3CDTF">2014-09-24T16:37:39Z</dcterms:modified>
</cp:coreProperties>
</file>