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57" r:id="rId3"/>
    <p:sldId id="275" r:id="rId4"/>
    <p:sldId id="301" r:id="rId5"/>
    <p:sldId id="305" r:id="rId6"/>
    <p:sldId id="302" r:id="rId7"/>
    <p:sldId id="303" r:id="rId8"/>
    <p:sldId id="293" r:id="rId9"/>
    <p:sldId id="280" r:id="rId10"/>
    <p:sldId id="292" r:id="rId11"/>
    <p:sldId id="261" r:id="rId12"/>
    <p:sldId id="262" r:id="rId13"/>
    <p:sldId id="277" r:id="rId14"/>
    <p:sldId id="304" r:id="rId15"/>
    <p:sldId id="259" r:id="rId16"/>
    <p:sldId id="306" r:id="rId17"/>
    <p:sldId id="307" r:id="rId18"/>
    <p:sldId id="308"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266EAF1-4B91-4181-8EC2-B749C410C59F}" type="datetimeFigureOut">
              <a:rPr lang="es-ES" smtClean="0"/>
              <a:t>05/04/2022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DD5291-F5F1-4080-A34B-C2E0C437E30B}" type="slidenum">
              <a:rPr lang="es-ES" smtClean="0"/>
              <a:t>‹Nº›</a:t>
            </a:fld>
            <a:endParaRPr lang="es-ES"/>
          </a:p>
        </p:txBody>
      </p:sp>
    </p:spTree>
    <p:extLst>
      <p:ext uri="{BB962C8B-B14F-4D97-AF65-F5344CB8AC3E}">
        <p14:creationId xmlns:p14="http://schemas.microsoft.com/office/powerpoint/2010/main" val="4083816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266EAF1-4B91-4181-8EC2-B749C410C59F}" type="datetimeFigureOut">
              <a:rPr lang="es-ES" smtClean="0"/>
              <a:t>05/04/2022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DD5291-F5F1-4080-A34B-C2E0C437E30B}" type="slidenum">
              <a:rPr lang="es-ES" smtClean="0"/>
              <a:t>‹Nº›</a:t>
            </a:fld>
            <a:endParaRPr lang="es-ES"/>
          </a:p>
        </p:txBody>
      </p:sp>
    </p:spTree>
    <p:extLst>
      <p:ext uri="{BB962C8B-B14F-4D97-AF65-F5344CB8AC3E}">
        <p14:creationId xmlns:p14="http://schemas.microsoft.com/office/powerpoint/2010/main" val="3854264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266EAF1-4B91-4181-8EC2-B749C410C59F}" type="datetimeFigureOut">
              <a:rPr lang="es-ES" smtClean="0"/>
              <a:t>05/04/2022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DD5291-F5F1-4080-A34B-C2E0C437E30B}" type="slidenum">
              <a:rPr lang="es-ES" smtClean="0"/>
              <a:t>‹Nº›</a:t>
            </a:fld>
            <a:endParaRPr lang="es-ES"/>
          </a:p>
        </p:txBody>
      </p:sp>
    </p:spTree>
    <p:extLst>
      <p:ext uri="{BB962C8B-B14F-4D97-AF65-F5344CB8AC3E}">
        <p14:creationId xmlns:p14="http://schemas.microsoft.com/office/powerpoint/2010/main" val="223077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321186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561673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199463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136791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8" name="Footer Placeholder 7"/>
          <p:cNvSpPr>
            <a:spLocks noGrp="1"/>
          </p:cNvSpPr>
          <p:nvPr>
            <p:ph type="ftr" sz="quarter" idx="11"/>
          </p:nvPr>
        </p:nvSpPr>
        <p:spPr/>
        <p:txBody>
          <a:bodyPr/>
          <a:lstStyle/>
          <a:p>
            <a:endParaRPr lang="es-ES">
              <a:solidFill>
                <a:prstClr val="black">
                  <a:tint val="75000"/>
                </a:prstClr>
              </a:solidFill>
            </a:endParaRPr>
          </a:p>
        </p:txBody>
      </p:sp>
      <p:sp>
        <p:nvSpPr>
          <p:cNvPr id="9" name="Slide Number Placeholder 8"/>
          <p:cNvSpPr>
            <a:spLocks noGrp="1"/>
          </p:cNvSpPr>
          <p:nvPr>
            <p:ph type="sldNum" sz="quarter" idx="12"/>
          </p:nvPr>
        </p:nvSpPr>
        <p:spPr/>
        <p:txBody>
          <a:body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08941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4" name="Footer Placeholder 3"/>
          <p:cNvSpPr>
            <a:spLocks noGrp="1"/>
          </p:cNvSpPr>
          <p:nvPr>
            <p:ph type="ftr" sz="quarter" idx="11"/>
          </p:nvPr>
        </p:nvSpPr>
        <p:spPr/>
        <p:txBody>
          <a:bodyPr/>
          <a:lstStyle/>
          <a:p>
            <a:endParaRPr lang="es-ES">
              <a:solidFill>
                <a:prstClr val="black">
                  <a:tint val="75000"/>
                </a:prstClr>
              </a:solidFill>
            </a:endParaRPr>
          </a:p>
        </p:txBody>
      </p:sp>
      <p:sp>
        <p:nvSpPr>
          <p:cNvPr id="5" name="Slide Number Placeholder 4"/>
          <p:cNvSpPr>
            <a:spLocks noGrp="1"/>
          </p:cNvSpPr>
          <p:nvPr>
            <p:ph type="sldNum" sz="quarter" idx="12"/>
          </p:nvPr>
        </p:nvSpPr>
        <p:spPr/>
        <p:txBody>
          <a:body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876071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3" name="Footer Placeholder 2"/>
          <p:cNvSpPr>
            <a:spLocks noGrp="1"/>
          </p:cNvSpPr>
          <p:nvPr>
            <p:ph type="ftr" sz="quarter" idx="11"/>
          </p:nvPr>
        </p:nvSpPr>
        <p:spPr/>
        <p:txBody>
          <a:bodyPr/>
          <a:lstStyle/>
          <a:p>
            <a:endParaRPr lang="es-ES">
              <a:solidFill>
                <a:prstClr val="black">
                  <a:tint val="75000"/>
                </a:prstClr>
              </a:solidFill>
            </a:endParaRPr>
          </a:p>
        </p:txBody>
      </p:sp>
      <p:sp>
        <p:nvSpPr>
          <p:cNvPr id="4" name="Slide Number Placeholder 3"/>
          <p:cNvSpPr>
            <a:spLocks noGrp="1"/>
          </p:cNvSpPr>
          <p:nvPr>
            <p:ph type="sldNum" sz="quarter" idx="12"/>
          </p:nvPr>
        </p:nvSpPr>
        <p:spPr/>
        <p:txBody>
          <a:body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856061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74832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266EAF1-4B91-4181-8EC2-B749C410C59F}" type="datetimeFigureOut">
              <a:rPr lang="es-ES" smtClean="0"/>
              <a:t>05/04/2022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DD5291-F5F1-4080-A34B-C2E0C437E30B}" type="slidenum">
              <a:rPr lang="es-ES" smtClean="0"/>
              <a:t>‹Nº›</a:t>
            </a:fld>
            <a:endParaRPr lang="es-ES"/>
          </a:p>
        </p:txBody>
      </p:sp>
    </p:spTree>
    <p:extLst>
      <p:ext uri="{BB962C8B-B14F-4D97-AF65-F5344CB8AC3E}">
        <p14:creationId xmlns:p14="http://schemas.microsoft.com/office/powerpoint/2010/main" val="13106293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05573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2926801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754754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266EAF1-4B91-4181-8EC2-B749C410C59F}" type="datetimeFigureOut">
              <a:rPr lang="es-ES" smtClean="0"/>
              <a:t>05/04/2022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DD5291-F5F1-4080-A34B-C2E0C437E30B}" type="slidenum">
              <a:rPr lang="es-ES" smtClean="0"/>
              <a:t>‹Nº›</a:t>
            </a:fld>
            <a:endParaRPr lang="es-ES"/>
          </a:p>
        </p:txBody>
      </p:sp>
    </p:spTree>
    <p:extLst>
      <p:ext uri="{BB962C8B-B14F-4D97-AF65-F5344CB8AC3E}">
        <p14:creationId xmlns:p14="http://schemas.microsoft.com/office/powerpoint/2010/main" val="2498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266EAF1-4B91-4181-8EC2-B749C410C59F}" type="datetimeFigureOut">
              <a:rPr lang="es-ES" smtClean="0"/>
              <a:t>05/04/2022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DD5291-F5F1-4080-A34B-C2E0C437E30B}" type="slidenum">
              <a:rPr lang="es-ES" smtClean="0"/>
              <a:t>‹Nº›</a:t>
            </a:fld>
            <a:endParaRPr lang="es-ES"/>
          </a:p>
        </p:txBody>
      </p:sp>
    </p:spTree>
    <p:extLst>
      <p:ext uri="{BB962C8B-B14F-4D97-AF65-F5344CB8AC3E}">
        <p14:creationId xmlns:p14="http://schemas.microsoft.com/office/powerpoint/2010/main" val="106562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266EAF1-4B91-4181-8EC2-B749C410C59F}" type="datetimeFigureOut">
              <a:rPr lang="es-ES" smtClean="0"/>
              <a:t>05/04/2022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BDD5291-F5F1-4080-A34B-C2E0C437E30B}" type="slidenum">
              <a:rPr lang="es-ES" smtClean="0"/>
              <a:t>‹Nº›</a:t>
            </a:fld>
            <a:endParaRPr lang="es-ES"/>
          </a:p>
        </p:txBody>
      </p:sp>
    </p:spTree>
    <p:extLst>
      <p:ext uri="{BB962C8B-B14F-4D97-AF65-F5344CB8AC3E}">
        <p14:creationId xmlns:p14="http://schemas.microsoft.com/office/powerpoint/2010/main" val="116735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266EAF1-4B91-4181-8EC2-B749C410C59F}" type="datetimeFigureOut">
              <a:rPr lang="es-ES" smtClean="0"/>
              <a:t>05/04/2022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BDD5291-F5F1-4080-A34B-C2E0C437E30B}" type="slidenum">
              <a:rPr lang="es-ES" smtClean="0"/>
              <a:t>‹Nº›</a:t>
            </a:fld>
            <a:endParaRPr lang="es-ES"/>
          </a:p>
        </p:txBody>
      </p:sp>
    </p:spTree>
    <p:extLst>
      <p:ext uri="{BB962C8B-B14F-4D97-AF65-F5344CB8AC3E}">
        <p14:creationId xmlns:p14="http://schemas.microsoft.com/office/powerpoint/2010/main" val="68220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6EAF1-4B91-4181-8EC2-B749C410C59F}" type="datetimeFigureOut">
              <a:rPr lang="es-ES" smtClean="0"/>
              <a:t>05/04/2022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BDD5291-F5F1-4080-A34B-C2E0C437E30B}" type="slidenum">
              <a:rPr lang="es-ES" smtClean="0"/>
              <a:t>‹Nº›</a:t>
            </a:fld>
            <a:endParaRPr lang="es-ES"/>
          </a:p>
        </p:txBody>
      </p:sp>
    </p:spTree>
    <p:extLst>
      <p:ext uri="{BB962C8B-B14F-4D97-AF65-F5344CB8AC3E}">
        <p14:creationId xmlns:p14="http://schemas.microsoft.com/office/powerpoint/2010/main" val="3683595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266EAF1-4B91-4181-8EC2-B749C410C59F}" type="datetimeFigureOut">
              <a:rPr lang="es-ES" smtClean="0"/>
              <a:t>05/04/2022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DD5291-F5F1-4080-A34B-C2E0C437E30B}" type="slidenum">
              <a:rPr lang="es-ES" smtClean="0"/>
              <a:t>‹Nº›</a:t>
            </a:fld>
            <a:endParaRPr lang="es-ES"/>
          </a:p>
        </p:txBody>
      </p:sp>
    </p:spTree>
    <p:extLst>
      <p:ext uri="{BB962C8B-B14F-4D97-AF65-F5344CB8AC3E}">
        <p14:creationId xmlns:p14="http://schemas.microsoft.com/office/powerpoint/2010/main" val="311899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266EAF1-4B91-4181-8EC2-B749C410C59F}" type="datetimeFigureOut">
              <a:rPr lang="es-ES" smtClean="0"/>
              <a:t>05/04/2022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DD5291-F5F1-4080-A34B-C2E0C437E30B}" type="slidenum">
              <a:rPr lang="es-ES" smtClean="0"/>
              <a:t>‹Nº›</a:t>
            </a:fld>
            <a:endParaRPr lang="es-ES"/>
          </a:p>
        </p:txBody>
      </p:sp>
    </p:spTree>
    <p:extLst>
      <p:ext uri="{BB962C8B-B14F-4D97-AF65-F5344CB8AC3E}">
        <p14:creationId xmlns:p14="http://schemas.microsoft.com/office/powerpoint/2010/main" val="313346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66EAF1-4B91-4181-8EC2-B749C410C59F}" type="datetimeFigureOut">
              <a:rPr lang="es-ES" smtClean="0"/>
              <a:t>05/04/2022</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D5291-F5F1-4080-A34B-C2E0C437E30B}" type="slidenum">
              <a:rPr lang="es-ES" smtClean="0"/>
              <a:t>‹Nº›</a:t>
            </a:fld>
            <a:endParaRPr lang="es-ES"/>
          </a:p>
        </p:txBody>
      </p:sp>
    </p:spTree>
    <p:extLst>
      <p:ext uri="{BB962C8B-B14F-4D97-AF65-F5344CB8AC3E}">
        <p14:creationId xmlns:p14="http://schemas.microsoft.com/office/powerpoint/2010/main" val="32073982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DDD63-7DB3-4816-9CF2-A3BE466D87AA}" type="datetimeFigureOut">
              <a:rPr lang="es-ES" smtClean="0">
                <a:solidFill>
                  <a:prstClr val="black">
                    <a:tint val="75000"/>
                  </a:prstClr>
                </a:solidFill>
              </a:rPr>
              <a:pPr/>
              <a:t>05/04/2022</a:t>
            </a:fld>
            <a:endParaRPr lang="es-E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17D84-445D-43A9-BD66-2B6B5375EDEF}"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2705099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406140" y="1645920"/>
            <a:ext cx="5504584" cy="830997"/>
          </a:xfrm>
          <a:prstGeom prst="rect">
            <a:avLst/>
          </a:prstGeom>
          <a:ln>
            <a:solidFill>
              <a:srgbClr val="FF0000"/>
            </a:solidFill>
          </a:ln>
        </p:spPr>
        <p:txBody>
          <a:bodyPr wrap="square">
            <a:spAutoFit/>
          </a:bodyPr>
          <a:lstStyle/>
          <a:p>
            <a:pPr defTabSz="685800">
              <a:defRPr/>
            </a:pPr>
            <a:r>
              <a:rPr lang="es-MX" sz="2400" dirty="0">
                <a:solidFill>
                  <a:srgbClr val="FF0000"/>
                </a:solidFill>
                <a:latin typeface="Arial" pitchFamily="34" charset="0"/>
                <a:cs typeface="Arial" pitchFamily="34" charset="0"/>
              </a:rPr>
              <a:t>Tema I Fundamentos generales del Modo de Producción Capitalista.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277" y="1004340"/>
            <a:ext cx="2950455" cy="4915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4994910" y="4743450"/>
            <a:ext cx="3249544" cy="369332"/>
          </a:xfrm>
          <a:prstGeom prst="rect">
            <a:avLst/>
          </a:prstGeom>
          <a:noFill/>
        </p:spPr>
        <p:txBody>
          <a:bodyPr wrap="none" rtlCol="0">
            <a:spAutoFit/>
          </a:bodyPr>
          <a:lstStyle/>
          <a:p>
            <a:pPr defTabSz="685800">
              <a:defRPr/>
            </a:pPr>
            <a:r>
              <a:rPr lang="es-ES" dirty="0">
                <a:solidFill>
                  <a:prstClr val="black"/>
                </a:solidFill>
                <a:latin typeface="Calibri"/>
              </a:rPr>
              <a:t>MSc. </a:t>
            </a:r>
            <a:r>
              <a:rPr lang="es-ES" dirty="0" err="1">
                <a:solidFill>
                  <a:prstClr val="black"/>
                </a:solidFill>
                <a:latin typeface="Calibri"/>
              </a:rPr>
              <a:t>Noemy</a:t>
            </a:r>
            <a:r>
              <a:rPr lang="es-ES" dirty="0">
                <a:solidFill>
                  <a:prstClr val="black"/>
                </a:solidFill>
                <a:latin typeface="Calibri"/>
              </a:rPr>
              <a:t> La Rosa Hernández </a:t>
            </a:r>
            <a:endParaRPr lang="es-MX" dirty="0">
              <a:solidFill>
                <a:prstClr val="black"/>
              </a:solidFill>
              <a:latin typeface="Calibri"/>
            </a:endParaRPr>
          </a:p>
        </p:txBody>
      </p:sp>
      <p:sp>
        <p:nvSpPr>
          <p:cNvPr id="3" name="CuadroTexto 2">
            <a:extLst>
              <a:ext uri="{FF2B5EF4-FFF2-40B4-BE49-F238E27FC236}">
                <a16:creationId xmlns:a16="http://schemas.microsoft.com/office/drawing/2014/main" xmlns="" id="{9A819647-EDD6-4596-84B0-029F497828B9}"/>
              </a:ext>
            </a:extLst>
          </p:cNvPr>
          <p:cNvSpPr txBox="1"/>
          <p:nvPr/>
        </p:nvSpPr>
        <p:spPr>
          <a:xfrm>
            <a:off x="4705643" y="5573444"/>
            <a:ext cx="1611039" cy="369332"/>
          </a:xfrm>
          <a:prstGeom prst="rect">
            <a:avLst/>
          </a:prstGeom>
          <a:noFill/>
        </p:spPr>
        <p:txBody>
          <a:bodyPr wrap="square" rtlCol="0">
            <a:spAutoFit/>
          </a:bodyPr>
          <a:lstStyle/>
          <a:p>
            <a:pPr defTabSz="685800">
              <a:defRPr/>
            </a:pPr>
            <a:r>
              <a:rPr lang="es-ES" b="1" dirty="0">
                <a:solidFill>
                  <a:prstClr val="black"/>
                </a:solidFill>
                <a:latin typeface="Calibri"/>
              </a:rPr>
              <a:t>Conferencia 2 </a:t>
            </a:r>
          </a:p>
        </p:txBody>
      </p:sp>
    </p:spTree>
    <p:extLst>
      <p:ext uri="{BB962C8B-B14F-4D97-AF65-F5344CB8AC3E}">
        <p14:creationId xmlns:p14="http://schemas.microsoft.com/office/powerpoint/2010/main" val="2661028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81867" y="487884"/>
            <a:ext cx="4096855" cy="937816"/>
          </a:xfr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r>
              <a:rPr lang="es-ES" sz="2800" b="1" dirty="0">
                <a:latin typeface="Arial" panose="020B0604020202020204" pitchFamily="34" charset="0"/>
                <a:cs typeface="Arial" panose="020B0604020202020204" pitchFamily="34" charset="0"/>
              </a:rPr>
              <a:t>¿Qué es la plusvalía?</a:t>
            </a:r>
            <a:r>
              <a:rPr lang="es-ES" sz="2800" dirty="0">
                <a:latin typeface="Arial" panose="020B0604020202020204" pitchFamily="34" charset="0"/>
                <a:cs typeface="Arial" panose="020B0604020202020204" pitchFamily="34" charset="0"/>
              </a:rPr>
              <a:t/>
            </a:r>
            <a:br>
              <a:rPr lang="es-ES" sz="2800" dirty="0">
                <a:latin typeface="Arial" panose="020B0604020202020204" pitchFamily="34" charset="0"/>
                <a:cs typeface="Arial" panose="020B0604020202020204" pitchFamily="34" charset="0"/>
              </a:rPr>
            </a:br>
            <a:endParaRPr lang="es-ES" sz="28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778934" y="2132856"/>
            <a:ext cx="7924800" cy="3867894"/>
          </a:xfr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buNone/>
            </a:pPr>
            <a:endParaRPr lang="en-US" dirty="0"/>
          </a:p>
          <a:p>
            <a:pPr marL="0" indent="0" algn="just">
              <a:buNone/>
            </a:pPr>
            <a:r>
              <a:rPr lang="en-US" dirty="0"/>
              <a:t> la </a:t>
            </a:r>
            <a:r>
              <a:rPr lang="en-US" dirty="0" err="1"/>
              <a:t>dicotom</a:t>
            </a:r>
            <a:r>
              <a:rPr lang="es-ES" dirty="0"/>
              <a:t>í</a:t>
            </a:r>
            <a:r>
              <a:rPr lang="en-US" dirty="0"/>
              <a:t>a </a:t>
            </a:r>
            <a:r>
              <a:rPr lang="en-US" dirty="0" err="1"/>
              <a:t>que</a:t>
            </a:r>
            <a:r>
              <a:rPr lang="en-US" dirty="0"/>
              <a:t> se </a:t>
            </a:r>
            <a:r>
              <a:rPr lang="en-US" dirty="0" err="1"/>
              <a:t>expresa</a:t>
            </a:r>
            <a:r>
              <a:rPr lang="en-US" dirty="0"/>
              <a:t> al interior del </a:t>
            </a:r>
            <a:r>
              <a:rPr lang="en-US" dirty="0">
                <a:solidFill>
                  <a:schemeClr val="tx1"/>
                </a:solidFill>
              </a:rPr>
              <a:t>KV</a:t>
            </a:r>
            <a:r>
              <a:rPr lang="en-US" b="1" dirty="0">
                <a:solidFill>
                  <a:srgbClr val="FF0000"/>
                </a:solidFill>
              </a:rPr>
              <a:t>-Valor Ft y </a:t>
            </a:r>
            <a:r>
              <a:rPr lang="en-US" b="1" dirty="0" err="1">
                <a:solidFill>
                  <a:srgbClr val="FF0000"/>
                </a:solidFill>
              </a:rPr>
              <a:t>Valorizaci</a:t>
            </a:r>
            <a:r>
              <a:rPr lang="es-ES" b="1" dirty="0">
                <a:solidFill>
                  <a:srgbClr val="FF0000"/>
                </a:solidFill>
              </a:rPr>
              <a:t>ó</a:t>
            </a:r>
            <a:r>
              <a:rPr lang="en-US" b="1" dirty="0">
                <a:solidFill>
                  <a:srgbClr val="FF0000"/>
                </a:solidFill>
              </a:rPr>
              <a:t>n de la FT. </a:t>
            </a:r>
            <a:endParaRPr lang="es-ES" b="1" dirty="0">
              <a:solidFill>
                <a:srgbClr val="FF0000"/>
              </a:solidFill>
            </a:endParaRPr>
          </a:p>
          <a:p>
            <a:pPr marL="0" indent="0" algn="just">
              <a:buNone/>
            </a:pPr>
            <a:r>
              <a:rPr lang="es-ES" dirty="0"/>
              <a:t>D´= D </a:t>
            </a:r>
            <a:r>
              <a:rPr lang="es-ES" dirty="0">
                <a:sym typeface="Symbol"/>
              </a:rPr>
              <a:t></a:t>
            </a:r>
            <a:r>
              <a:rPr lang="es-ES" dirty="0"/>
              <a:t> </a:t>
            </a:r>
            <a:r>
              <a:rPr lang="es-ES" dirty="0">
                <a:sym typeface="Symbol"/>
              </a:rPr>
              <a:t></a:t>
            </a:r>
            <a:r>
              <a:rPr lang="es-ES" dirty="0"/>
              <a:t> D  (El dinero desembolsado más un incremento)</a:t>
            </a:r>
          </a:p>
          <a:p>
            <a:pPr marL="0" indent="0" algn="just">
              <a:buNone/>
            </a:pPr>
            <a:r>
              <a:rPr lang="es-ES" dirty="0">
                <a:solidFill>
                  <a:srgbClr val="FF0000"/>
                </a:solidFill>
              </a:rPr>
              <a:t>Valor que produce el obrero por encima del valor de su FT de la cual se apropia parasitariamente el capitalista</a:t>
            </a:r>
            <a:r>
              <a:rPr lang="es-ES" dirty="0"/>
              <a:t>.</a:t>
            </a:r>
          </a:p>
          <a:p>
            <a:pPr marL="0" indent="0" algn="just">
              <a:buNone/>
            </a:pPr>
            <a:r>
              <a:rPr lang="es-ES" dirty="0">
                <a:solidFill>
                  <a:schemeClr val="accent2">
                    <a:lumMod val="75000"/>
                  </a:schemeClr>
                </a:solidFill>
              </a:rPr>
              <a:t>Es el dinero que se </a:t>
            </a:r>
            <a:r>
              <a:rPr lang="es-ES" dirty="0" err="1">
                <a:solidFill>
                  <a:schemeClr val="accent2">
                    <a:lumMod val="75000"/>
                  </a:schemeClr>
                </a:solidFill>
              </a:rPr>
              <a:t>autoacrecienta</a:t>
            </a:r>
            <a:r>
              <a:rPr lang="es-ES" dirty="0">
                <a:solidFill>
                  <a:schemeClr val="accent2">
                    <a:lumMod val="75000"/>
                  </a:schemeClr>
                </a:solidFill>
              </a:rPr>
              <a:t>; “este incremento o excedente que queda después de cubrir el valor primitivo </a:t>
            </a:r>
            <a:r>
              <a:rPr lang="es-ES" dirty="0">
                <a:solidFill>
                  <a:schemeClr val="accent2">
                    <a:lumMod val="75000"/>
                  </a:schemeClr>
                </a:solidFill>
                <a:sym typeface="Symbol"/>
              </a:rPr>
              <a:t></a:t>
            </a:r>
            <a:r>
              <a:rPr lang="es-ES" dirty="0">
                <a:solidFill>
                  <a:schemeClr val="accent2">
                    <a:lumMod val="75000"/>
                  </a:schemeClr>
                </a:solidFill>
              </a:rPr>
              <a:t>señalaba Marx</a:t>
            </a:r>
            <a:r>
              <a:rPr lang="es-ES" dirty="0">
                <a:solidFill>
                  <a:schemeClr val="accent2">
                    <a:lumMod val="75000"/>
                  </a:schemeClr>
                </a:solidFill>
                <a:sym typeface="Symbol"/>
              </a:rPr>
              <a:t></a:t>
            </a:r>
            <a:r>
              <a:rPr lang="es-ES" dirty="0">
                <a:solidFill>
                  <a:schemeClr val="accent2">
                    <a:lumMod val="75000"/>
                  </a:schemeClr>
                </a:solidFill>
              </a:rPr>
              <a:t> es lo que yo llamo plusvalía.”</a:t>
            </a:r>
          </a:p>
          <a:p>
            <a:endParaRPr lang="es-E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42" y="193319"/>
            <a:ext cx="959644" cy="1463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1660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57922" y="338134"/>
            <a:ext cx="7280910" cy="711541"/>
          </a:xfrm>
        </p:spPr>
        <p:txBody>
          <a:bodyPr>
            <a:noAutofit/>
          </a:bodyPr>
          <a:lstStyle/>
          <a:p>
            <a:r>
              <a:rPr lang="es-ES" sz="2700" b="1" dirty="0">
                <a:latin typeface="Arial" pitchFamily="34" charset="0"/>
                <a:cs typeface="Arial" pitchFamily="34" charset="0"/>
              </a:rPr>
              <a:t>¿Todo excedente económico es plusvalía?</a:t>
            </a:r>
            <a:endParaRPr lang="es-ES" sz="2700" dirty="0">
              <a:latin typeface="Arial" pitchFamily="34" charset="0"/>
              <a:cs typeface="Arial" pitchFamily="34" charset="0"/>
            </a:endParaRPr>
          </a:p>
        </p:txBody>
      </p:sp>
      <p:sp>
        <p:nvSpPr>
          <p:cNvPr id="3" name="2 Marcador de contenido"/>
          <p:cNvSpPr>
            <a:spLocks noGrp="1"/>
          </p:cNvSpPr>
          <p:nvPr>
            <p:ph idx="1"/>
          </p:nvPr>
        </p:nvSpPr>
        <p:spPr>
          <a:xfrm>
            <a:off x="182880" y="2078849"/>
            <a:ext cx="8869680" cy="4485723"/>
          </a:xfrm>
          <a:scene3d>
            <a:camera prst="orthographicFront"/>
            <a:lightRig rig="threePt" dir="t"/>
          </a:scene3d>
          <a:sp3d>
            <a:bevelT prst="relaxedInset"/>
          </a:sp3d>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just"/>
            <a:endParaRPr lang="es-ES" dirty="0"/>
          </a:p>
          <a:p>
            <a:pPr algn="just"/>
            <a:r>
              <a:rPr lang="es-ES" sz="3100" dirty="0" smtClean="0">
                <a:latin typeface="Arial" panose="020B0604020202020204" pitchFamily="34" charset="0"/>
                <a:cs typeface="Arial" panose="020B0604020202020204" pitchFamily="34" charset="0"/>
              </a:rPr>
              <a:t> </a:t>
            </a:r>
            <a:r>
              <a:rPr lang="es-ES" sz="3100" dirty="0">
                <a:latin typeface="Arial" panose="020B0604020202020204" pitchFamily="34" charset="0"/>
                <a:cs typeface="Arial" panose="020B0604020202020204" pitchFamily="34" charset="0"/>
              </a:rPr>
              <a:t>N</a:t>
            </a:r>
            <a:r>
              <a:rPr lang="es-ES" sz="3100" dirty="0" smtClean="0">
                <a:latin typeface="Arial" panose="020B0604020202020204" pitchFamily="34" charset="0"/>
                <a:cs typeface="Arial" panose="020B0604020202020204" pitchFamily="34" charset="0"/>
              </a:rPr>
              <a:t>o </a:t>
            </a:r>
            <a:r>
              <a:rPr lang="es-ES" sz="3100" dirty="0">
                <a:latin typeface="Arial" panose="020B0604020202020204" pitchFamily="34" charset="0"/>
                <a:cs typeface="Arial" panose="020B0604020202020204" pitchFamily="34" charset="0"/>
              </a:rPr>
              <a:t>todo excedente económico es plusvalía.</a:t>
            </a:r>
          </a:p>
          <a:p>
            <a:pPr algn="just"/>
            <a:endParaRPr lang="es-ES" sz="3100" dirty="0">
              <a:latin typeface="Arial" panose="020B0604020202020204" pitchFamily="34" charset="0"/>
              <a:cs typeface="Arial" panose="020B0604020202020204" pitchFamily="34" charset="0"/>
            </a:endParaRPr>
          </a:p>
          <a:p>
            <a:pPr algn="just"/>
            <a:r>
              <a:rPr lang="es-ES" sz="3100" dirty="0">
                <a:latin typeface="Arial" panose="020B0604020202020204" pitchFamily="34" charset="0"/>
                <a:cs typeface="Arial" panose="020B0604020202020204" pitchFamily="34" charset="0"/>
              </a:rPr>
              <a:t> El excedente que se transforma en plusvalía </a:t>
            </a:r>
            <a:r>
              <a:rPr lang="es-ES" sz="3100" dirty="0">
                <a:solidFill>
                  <a:srgbClr val="FF0000"/>
                </a:solidFill>
                <a:latin typeface="Arial" panose="020B0604020202020204" pitchFamily="34" charset="0"/>
                <a:cs typeface="Arial" panose="020B0604020202020204" pitchFamily="34" charset="0"/>
              </a:rPr>
              <a:t>es aquel que se produce en virtud de la relación </a:t>
            </a:r>
            <a:r>
              <a:rPr lang="es-ES" sz="3100" b="1" i="1" u="sng"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Capital</a:t>
            </a:r>
            <a:r>
              <a:rPr lang="es-ES" sz="3100" b="1" i="1" u="sng"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Symbol"/>
              </a:rPr>
              <a:t></a:t>
            </a:r>
            <a:r>
              <a:rPr lang="es-ES" sz="3100" b="1" i="1" u="sng"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Trabajo</a:t>
            </a:r>
            <a:r>
              <a:rPr lang="es-ES" sz="3100" dirty="0">
                <a:solidFill>
                  <a:srgbClr val="FF0000"/>
                </a:solidFill>
                <a:latin typeface="Arial" panose="020B0604020202020204" pitchFamily="34" charset="0"/>
                <a:cs typeface="Arial" panose="020B0604020202020204" pitchFamily="34" charset="0"/>
              </a:rPr>
              <a:t> asalariado.</a:t>
            </a:r>
          </a:p>
          <a:p>
            <a:pPr algn="just"/>
            <a:endParaRPr lang="es-ES" sz="3100" dirty="0">
              <a:latin typeface="Arial" panose="020B0604020202020204" pitchFamily="34" charset="0"/>
              <a:cs typeface="Arial" panose="020B0604020202020204" pitchFamily="34" charset="0"/>
            </a:endParaRPr>
          </a:p>
          <a:p>
            <a:pPr algn="just"/>
            <a:r>
              <a:rPr lang="es-ES" sz="3100" dirty="0">
                <a:latin typeface="Arial" panose="020B0604020202020204" pitchFamily="34" charset="0"/>
                <a:cs typeface="Arial" panose="020B0604020202020204" pitchFamily="34" charset="0"/>
              </a:rPr>
              <a:t> </a:t>
            </a:r>
            <a:r>
              <a:rPr lang="es-ES" sz="3100" dirty="0">
                <a:solidFill>
                  <a:srgbClr val="FF0000"/>
                </a:solidFill>
                <a:latin typeface="Arial" panose="020B0604020202020204" pitchFamily="34" charset="0"/>
                <a:cs typeface="Arial" panose="020B0604020202020204" pitchFamily="34" charset="0"/>
              </a:rPr>
              <a:t>La plusvalía es la forma social concreta</a:t>
            </a:r>
            <a:r>
              <a:rPr lang="es-ES" sz="3100" dirty="0">
                <a:latin typeface="Arial" panose="020B0604020202020204" pitchFamily="34" charset="0"/>
                <a:cs typeface="Arial" panose="020B0604020202020204" pitchFamily="34" charset="0"/>
              </a:rPr>
              <a:t>, históricamente determinada en que se presenta el excedente económico en el capitalismo y, según la forma de movimiento tanto el capital como la plusvalía son infinito en el tiempo</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155516"/>
            <a:ext cx="959644" cy="1788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4571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5394" name="Group 2"/>
          <p:cNvGrpSpPr>
            <a:grpSpLocks/>
          </p:cNvGrpSpPr>
          <p:nvPr/>
        </p:nvGrpSpPr>
        <p:grpSpPr bwMode="auto">
          <a:xfrm>
            <a:off x="1143000" y="1943100"/>
            <a:ext cx="958454" cy="1787129"/>
            <a:chOff x="192" y="288"/>
            <a:chExt cx="805" cy="1696"/>
          </a:xfrm>
        </p:grpSpPr>
        <p:grpSp>
          <p:nvGrpSpPr>
            <p:cNvPr id="315395" name="Group 3"/>
            <p:cNvGrpSpPr>
              <a:grpSpLocks/>
            </p:cNvGrpSpPr>
            <p:nvPr/>
          </p:nvGrpSpPr>
          <p:grpSpPr bwMode="auto">
            <a:xfrm>
              <a:off x="192" y="384"/>
              <a:ext cx="805" cy="1600"/>
              <a:chOff x="2305" y="422"/>
              <a:chExt cx="805" cy="1600"/>
            </a:xfrm>
          </p:grpSpPr>
          <p:sp>
            <p:nvSpPr>
              <p:cNvPr id="315396" name="Freeform 4"/>
              <p:cNvSpPr>
                <a:spLocks/>
              </p:cNvSpPr>
              <p:nvPr/>
            </p:nvSpPr>
            <p:spPr bwMode="auto">
              <a:xfrm>
                <a:off x="2562" y="512"/>
                <a:ext cx="315" cy="349"/>
              </a:xfrm>
              <a:custGeom>
                <a:avLst/>
                <a:gdLst>
                  <a:gd name="T0" fmla="*/ 328 w 630"/>
                  <a:gd name="T1" fmla="*/ 161 h 698"/>
                  <a:gd name="T2" fmla="*/ 273 w 630"/>
                  <a:gd name="T3" fmla="*/ 89 h 698"/>
                  <a:gd name="T4" fmla="*/ 196 w 630"/>
                  <a:gd name="T5" fmla="*/ 36 h 698"/>
                  <a:gd name="T6" fmla="*/ 127 w 630"/>
                  <a:gd name="T7" fmla="*/ 0 h 698"/>
                  <a:gd name="T8" fmla="*/ 72 w 630"/>
                  <a:gd name="T9" fmla="*/ 9 h 698"/>
                  <a:gd name="T10" fmla="*/ 32 w 630"/>
                  <a:gd name="T11" fmla="*/ 49 h 698"/>
                  <a:gd name="T12" fmla="*/ 0 w 630"/>
                  <a:gd name="T13" fmla="*/ 171 h 698"/>
                  <a:gd name="T14" fmla="*/ 12 w 630"/>
                  <a:gd name="T15" fmla="*/ 310 h 698"/>
                  <a:gd name="T16" fmla="*/ 45 w 630"/>
                  <a:gd name="T17" fmla="*/ 443 h 698"/>
                  <a:gd name="T18" fmla="*/ 81 w 630"/>
                  <a:gd name="T19" fmla="*/ 547 h 698"/>
                  <a:gd name="T20" fmla="*/ 150 w 630"/>
                  <a:gd name="T21" fmla="*/ 654 h 698"/>
                  <a:gd name="T22" fmla="*/ 210 w 630"/>
                  <a:gd name="T23" fmla="*/ 698 h 698"/>
                  <a:gd name="T24" fmla="*/ 291 w 630"/>
                  <a:gd name="T25" fmla="*/ 698 h 698"/>
                  <a:gd name="T26" fmla="*/ 374 w 630"/>
                  <a:gd name="T27" fmla="*/ 668 h 698"/>
                  <a:gd name="T28" fmla="*/ 415 w 630"/>
                  <a:gd name="T29" fmla="*/ 591 h 698"/>
                  <a:gd name="T30" fmla="*/ 437 w 630"/>
                  <a:gd name="T31" fmla="*/ 493 h 698"/>
                  <a:gd name="T32" fmla="*/ 429 w 630"/>
                  <a:gd name="T33" fmla="*/ 372 h 698"/>
                  <a:gd name="T34" fmla="*/ 621 w 630"/>
                  <a:gd name="T35" fmla="*/ 386 h 698"/>
                  <a:gd name="T36" fmla="*/ 630 w 630"/>
                  <a:gd name="T37" fmla="*/ 332 h 698"/>
                  <a:gd name="T38" fmla="*/ 411 w 630"/>
                  <a:gd name="T39" fmla="*/ 310 h 698"/>
                  <a:gd name="T40" fmla="*/ 356 w 630"/>
                  <a:gd name="T41" fmla="*/ 184 h 698"/>
                  <a:gd name="T42" fmla="*/ 328 w 630"/>
                  <a:gd name="T43" fmla="*/ 161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0" h="698">
                    <a:moveTo>
                      <a:pt x="328" y="161"/>
                    </a:moveTo>
                    <a:lnTo>
                      <a:pt x="273" y="89"/>
                    </a:lnTo>
                    <a:lnTo>
                      <a:pt x="196" y="36"/>
                    </a:lnTo>
                    <a:lnTo>
                      <a:pt x="127" y="0"/>
                    </a:lnTo>
                    <a:lnTo>
                      <a:pt x="72" y="9"/>
                    </a:lnTo>
                    <a:lnTo>
                      <a:pt x="32" y="49"/>
                    </a:lnTo>
                    <a:lnTo>
                      <a:pt x="0" y="171"/>
                    </a:lnTo>
                    <a:lnTo>
                      <a:pt x="12" y="310"/>
                    </a:lnTo>
                    <a:lnTo>
                      <a:pt x="45" y="443"/>
                    </a:lnTo>
                    <a:lnTo>
                      <a:pt x="81" y="547"/>
                    </a:lnTo>
                    <a:lnTo>
                      <a:pt x="150" y="654"/>
                    </a:lnTo>
                    <a:lnTo>
                      <a:pt x="210" y="698"/>
                    </a:lnTo>
                    <a:lnTo>
                      <a:pt x="291" y="698"/>
                    </a:lnTo>
                    <a:lnTo>
                      <a:pt x="374" y="668"/>
                    </a:lnTo>
                    <a:lnTo>
                      <a:pt x="415" y="591"/>
                    </a:lnTo>
                    <a:lnTo>
                      <a:pt x="437" y="493"/>
                    </a:lnTo>
                    <a:lnTo>
                      <a:pt x="429" y="372"/>
                    </a:lnTo>
                    <a:lnTo>
                      <a:pt x="621" y="386"/>
                    </a:lnTo>
                    <a:lnTo>
                      <a:pt x="630" y="332"/>
                    </a:lnTo>
                    <a:lnTo>
                      <a:pt x="411" y="310"/>
                    </a:lnTo>
                    <a:lnTo>
                      <a:pt x="356" y="184"/>
                    </a:lnTo>
                    <a:lnTo>
                      <a:pt x="328" y="16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397" name="Freeform 5"/>
              <p:cNvSpPr>
                <a:spLocks/>
              </p:cNvSpPr>
              <p:nvPr/>
            </p:nvSpPr>
            <p:spPr bwMode="auto">
              <a:xfrm>
                <a:off x="2305" y="422"/>
                <a:ext cx="363" cy="560"/>
              </a:xfrm>
              <a:custGeom>
                <a:avLst/>
                <a:gdLst>
                  <a:gd name="T0" fmla="*/ 423 w 725"/>
                  <a:gd name="T1" fmla="*/ 26 h 1120"/>
                  <a:gd name="T2" fmla="*/ 514 w 725"/>
                  <a:gd name="T3" fmla="*/ 0 h 1120"/>
                  <a:gd name="T4" fmla="*/ 587 w 725"/>
                  <a:gd name="T5" fmla="*/ 4 h 1120"/>
                  <a:gd name="T6" fmla="*/ 643 w 725"/>
                  <a:gd name="T7" fmla="*/ 44 h 1120"/>
                  <a:gd name="T8" fmla="*/ 680 w 725"/>
                  <a:gd name="T9" fmla="*/ 107 h 1120"/>
                  <a:gd name="T10" fmla="*/ 666 w 725"/>
                  <a:gd name="T11" fmla="*/ 173 h 1120"/>
                  <a:gd name="T12" fmla="*/ 615 w 725"/>
                  <a:gd name="T13" fmla="*/ 173 h 1120"/>
                  <a:gd name="T14" fmla="*/ 629 w 725"/>
                  <a:gd name="T15" fmla="*/ 120 h 1120"/>
                  <a:gd name="T16" fmla="*/ 587 w 725"/>
                  <a:gd name="T17" fmla="*/ 71 h 1120"/>
                  <a:gd name="T18" fmla="*/ 547 w 725"/>
                  <a:gd name="T19" fmla="*/ 53 h 1120"/>
                  <a:gd name="T20" fmla="*/ 478 w 725"/>
                  <a:gd name="T21" fmla="*/ 71 h 1120"/>
                  <a:gd name="T22" fmla="*/ 506 w 725"/>
                  <a:gd name="T23" fmla="*/ 125 h 1120"/>
                  <a:gd name="T24" fmla="*/ 514 w 725"/>
                  <a:gd name="T25" fmla="*/ 173 h 1120"/>
                  <a:gd name="T26" fmla="*/ 506 w 725"/>
                  <a:gd name="T27" fmla="*/ 215 h 1120"/>
                  <a:gd name="T28" fmla="*/ 437 w 725"/>
                  <a:gd name="T29" fmla="*/ 233 h 1120"/>
                  <a:gd name="T30" fmla="*/ 364 w 725"/>
                  <a:gd name="T31" fmla="*/ 219 h 1120"/>
                  <a:gd name="T32" fmla="*/ 350 w 725"/>
                  <a:gd name="T33" fmla="*/ 187 h 1120"/>
                  <a:gd name="T34" fmla="*/ 273 w 725"/>
                  <a:gd name="T35" fmla="*/ 272 h 1120"/>
                  <a:gd name="T36" fmla="*/ 227 w 725"/>
                  <a:gd name="T37" fmla="*/ 366 h 1120"/>
                  <a:gd name="T38" fmla="*/ 164 w 725"/>
                  <a:gd name="T39" fmla="*/ 487 h 1120"/>
                  <a:gd name="T40" fmla="*/ 123 w 725"/>
                  <a:gd name="T41" fmla="*/ 595 h 1120"/>
                  <a:gd name="T42" fmla="*/ 105 w 725"/>
                  <a:gd name="T43" fmla="*/ 698 h 1120"/>
                  <a:gd name="T44" fmla="*/ 118 w 725"/>
                  <a:gd name="T45" fmla="*/ 752 h 1120"/>
                  <a:gd name="T46" fmla="*/ 192 w 725"/>
                  <a:gd name="T47" fmla="*/ 819 h 1120"/>
                  <a:gd name="T48" fmla="*/ 342 w 725"/>
                  <a:gd name="T49" fmla="*/ 877 h 1120"/>
                  <a:gd name="T50" fmla="*/ 423 w 725"/>
                  <a:gd name="T51" fmla="*/ 904 h 1120"/>
                  <a:gd name="T52" fmla="*/ 506 w 725"/>
                  <a:gd name="T53" fmla="*/ 917 h 1120"/>
                  <a:gd name="T54" fmla="*/ 629 w 725"/>
                  <a:gd name="T55" fmla="*/ 967 h 1120"/>
                  <a:gd name="T56" fmla="*/ 720 w 725"/>
                  <a:gd name="T57" fmla="*/ 999 h 1120"/>
                  <a:gd name="T58" fmla="*/ 725 w 725"/>
                  <a:gd name="T59" fmla="*/ 1061 h 1120"/>
                  <a:gd name="T60" fmla="*/ 680 w 725"/>
                  <a:gd name="T61" fmla="*/ 1106 h 1120"/>
                  <a:gd name="T62" fmla="*/ 625 w 725"/>
                  <a:gd name="T63" fmla="*/ 1120 h 1120"/>
                  <a:gd name="T64" fmla="*/ 542 w 725"/>
                  <a:gd name="T65" fmla="*/ 1079 h 1120"/>
                  <a:gd name="T66" fmla="*/ 350 w 725"/>
                  <a:gd name="T67" fmla="*/ 981 h 1120"/>
                  <a:gd name="T68" fmla="*/ 192 w 725"/>
                  <a:gd name="T69" fmla="*/ 913 h 1120"/>
                  <a:gd name="T70" fmla="*/ 81 w 725"/>
                  <a:gd name="T71" fmla="*/ 837 h 1120"/>
                  <a:gd name="T72" fmla="*/ 8 w 725"/>
                  <a:gd name="T73" fmla="*/ 770 h 1120"/>
                  <a:gd name="T74" fmla="*/ 0 w 725"/>
                  <a:gd name="T75" fmla="*/ 689 h 1120"/>
                  <a:gd name="T76" fmla="*/ 40 w 725"/>
                  <a:gd name="T77" fmla="*/ 581 h 1120"/>
                  <a:gd name="T78" fmla="*/ 123 w 725"/>
                  <a:gd name="T79" fmla="*/ 420 h 1120"/>
                  <a:gd name="T80" fmla="*/ 200 w 725"/>
                  <a:gd name="T81" fmla="*/ 286 h 1120"/>
                  <a:gd name="T82" fmla="*/ 296 w 725"/>
                  <a:gd name="T83" fmla="*/ 147 h 1120"/>
                  <a:gd name="T84" fmla="*/ 369 w 725"/>
                  <a:gd name="T85" fmla="*/ 66 h 1120"/>
                  <a:gd name="T86" fmla="*/ 461 w 725"/>
                  <a:gd name="T87" fmla="*/ 26 h 1120"/>
                  <a:gd name="T88" fmla="*/ 423 w 725"/>
                  <a:gd name="T89" fmla="*/ 26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5" h="1120">
                    <a:moveTo>
                      <a:pt x="423" y="26"/>
                    </a:moveTo>
                    <a:lnTo>
                      <a:pt x="514" y="0"/>
                    </a:lnTo>
                    <a:lnTo>
                      <a:pt x="587" y="4"/>
                    </a:lnTo>
                    <a:lnTo>
                      <a:pt x="643" y="44"/>
                    </a:lnTo>
                    <a:lnTo>
                      <a:pt x="680" y="107"/>
                    </a:lnTo>
                    <a:lnTo>
                      <a:pt x="666" y="173"/>
                    </a:lnTo>
                    <a:lnTo>
                      <a:pt x="615" y="173"/>
                    </a:lnTo>
                    <a:lnTo>
                      <a:pt x="629" y="120"/>
                    </a:lnTo>
                    <a:lnTo>
                      <a:pt x="587" y="71"/>
                    </a:lnTo>
                    <a:lnTo>
                      <a:pt x="547" y="53"/>
                    </a:lnTo>
                    <a:lnTo>
                      <a:pt x="478" y="71"/>
                    </a:lnTo>
                    <a:lnTo>
                      <a:pt x="506" y="125"/>
                    </a:lnTo>
                    <a:lnTo>
                      <a:pt x="514" y="173"/>
                    </a:lnTo>
                    <a:lnTo>
                      <a:pt x="506" y="215"/>
                    </a:lnTo>
                    <a:lnTo>
                      <a:pt x="437" y="233"/>
                    </a:lnTo>
                    <a:lnTo>
                      <a:pt x="364" y="219"/>
                    </a:lnTo>
                    <a:lnTo>
                      <a:pt x="350" y="187"/>
                    </a:lnTo>
                    <a:lnTo>
                      <a:pt x="273" y="272"/>
                    </a:lnTo>
                    <a:lnTo>
                      <a:pt x="227" y="366"/>
                    </a:lnTo>
                    <a:lnTo>
                      <a:pt x="164" y="487"/>
                    </a:lnTo>
                    <a:lnTo>
                      <a:pt x="123" y="595"/>
                    </a:lnTo>
                    <a:lnTo>
                      <a:pt x="105" y="698"/>
                    </a:lnTo>
                    <a:lnTo>
                      <a:pt x="118" y="752"/>
                    </a:lnTo>
                    <a:lnTo>
                      <a:pt x="192" y="819"/>
                    </a:lnTo>
                    <a:lnTo>
                      <a:pt x="342" y="877"/>
                    </a:lnTo>
                    <a:lnTo>
                      <a:pt x="423" y="904"/>
                    </a:lnTo>
                    <a:lnTo>
                      <a:pt x="506" y="917"/>
                    </a:lnTo>
                    <a:lnTo>
                      <a:pt x="629" y="967"/>
                    </a:lnTo>
                    <a:lnTo>
                      <a:pt x="720" y="999"/>
                    </a:lnTo>
                    <a:lnTo>
                      <a:pt x="725" y="1061"/>
                    </a:lnTo>
                    <a:lnTo>
                      <a:pt x="680" y="1106"/>
                    </a:lnTo>
                    <a:lnTo>
                      <a:pt x="625" y="1120"/>
                    </a:lnTo>
                    <a:lnTo>
                      <a:pt x="542" y="1079"/>
                    </a:lnTo>
                    <a:lnTo>
                      <a:pt x="350" y="981"/>
                    </a:lnTo>
                    <a:lnTo>
                      <a:pt x="192" y="913"/>
                    </a:lnTo>
                    <a:lnTo>
                      <a:pt x="81" y="837"/>
                    </a:lnTo>
                    <a:lnTo>
                      <a:pt x="8" y="770"/>
                    </a:lnTo>
                    <a:lnTo>
                      <a:pt x="0" y="689"/>
                    </a:lnTo>
                    <a:lnTo>
                      <a:pt x="40" y="581"/>
                    </a:lnTo>
                    <a:lnTo>
                      <a:pt x="123" y="420"/>
                    </a:lnTo>
                    <a:lnTo>
                      <a:pt x="200" y="286"/>
                    </a:lnTo>
                    <a:lnTo>
                      <a:pt x="296" y="147"/>
                    </a:lnTo>
                    <a:lnTo>
                      <a:pt x="369" y="66"/>
                    </a:lnTo>
                    <a:lnTo>
                      <a:pt x="461" y="26"/>
                    </a:lnTo>
                    <a:lnTo>
                      <a:pt x="423" y="26"/>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398" name="Freeform 6"/>
              <p:cNvSpPr>
                <a:spLocks/>
              </p:cNvSpPr>
              <p:nvPr/>
            </p:nvSpPr>
            <p:spPr bwMode="auto">
              <a:xfrm>
                <a:off x="2647" y="887"/>
                <a:ext cx="190" cy="525"/>
              </a:xfrm>
              <a:custGeom>
                <a:avLst/>
                <a:gdLst>
                  <a:gd name="T0" fmla="*/ 23 w 379"/>
                  <a:gd name="T1" fmla="*/ 82 h 1052"/>
                  <a:gd name="T2" fmla="*/ 37 w 379"/>
                  <a:gd name="T3" fmla="*/ 28 h 1052"/>
                  <a:gd name="T4" fmla="*/ 97 w 379"/>
                  <a:gd name="T5" fmla="*/ 0 h 1052"/>
                  <a:gd name="T6" fmla="*/ 150 w 379"/>
                  <a:gd name="T7" fmla="*/ 0 h 1052"/>
                  <a:gd name="T8" fmla="*/ 219 w 379"/>
                  <a:gd name="T9" fmla="*/ 40 h 1052"/>
                  <a:gd name="T10" fmla="*/ 284 w 379"/>
                  <a:gd name="T11" fmla="*/ 135 h 1052"/>
                  <a:gd name="T12" fmla="*/ 330 w 379"/>
                  <a:gd name="T13" fmla="*/ 233 h 1052"/>
                  <a:gd name="T14" fmla="*/ 352 w 379"/>
                  <a:gd name="T15" fmla="*/ 367 h 1052"/>
                  <a:gd name="T16" fmla="*/ 371 w 379"/>
                  <a:gd name="T17" fmla="*/ 524 h 1052"/>
                  <a:gd name="T18" fmla="*/ 379 w 379"/>
                  <a:gd name="T19" fmla="*/ 675 h 1052"/>
                  <a:gd name="T20" fmla="*/ 379 w 379"/>
                  <a:gd name="T21" fmla="*/ 873 h 1052"/>
                  <a:gd name="T22" fmla="*/ 352 w 379"/>
                  <a:gd name="T23" fmla="*/ 994 h 1052"/>
                  <a:gd name="T24" fmla="*/ 302 w 379"/>
                  <a:gd name="T25" fmla="*/ 1038 h 1052"/>
                  <a:gd name="T26" fmla="*/ 215 w 379"/>
                  <a:gd name="T27" fmla="*/ 1052 h 1052"/>
                  <a:gd name="T28" fmla="*/ 124 w 379"/>
                  <a:gd name="T29" fmla="*/ 1047 h 1052"/>
                  <a:gd name="T30" fmla="*/ 77 w 379"/>
                  <a:gd name="T31" fmla="*/ 994 h 1052"/>
                  <a:gd name="T32" fmla="*/ 51 w 379"/>
                  <a:gd name="T33" fmla="*/ 900 h 1052"/>
                  <a:gd name="T34" fmla="*/ 28 w 379"/>
                  <a:gd name="T35" fmla="*/ 806 h 1052"/>
                  <a:gd name="T36" fmla="*/ 10 w 379"/>
                  <a:gd name="T37" fmla="*/ 636 h 1052"/>
                  <a:gd name="T38" fmla="*/ 0 w 379"/>
                  <a:gd name="T39" fmla="*/ 444 h 1052"/>
                  <a:gd name="T40" fmla="*/ 0 w 379"/>
                  <a:gd name="T41" fmla="*/ 219 h 1052"/>
                  <a:gd name="T42" fmla="*/ 23 w 379"/>
                  <a:gd name="T43" fmla="*/ 122 h 1052"/>
                  <a:gd name="T44" fmla="*/ 23 w 379"/>
                  <a:gd name="T45" fmla="*/ 82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79" h="1052">
                    <a:moveTo>
                      <a:pt x="23" y="82"/>
                    </a:moveTo>
                    <a:lnTo>
                      <a:pt x="37" y="28"/>
                    </a:lnTo>
                    <a:lnTo>
                      <a:pt x="97" y="0"/>
                    </a:lnTo>
                    <a:lnTo>
                      <a:pt x="150" y="0"/>
                    </a:lnTo>
                    <a:lnTo>
                      <a:pt x="219" y="40"/>
                    </a:lnTo>
                    <a:lnTo>
                      <a:pt x="284" y="135"/>
                    </a:lnTo>
                    <a:lnTo>
                      <a:pt x="330" y="233"/>
                    </a:lnTo>
                    <a:lnTo>
                      <a:pt x="352" y="367"/>
                    </a:lnTo>
                    <a:lnTo>
                      <a:pt x="371" y="524"/>
                    </a:lnTo>
                    <a:lnTo>
                      <a:pt x="379" y="675"/>
                    </a:lnTo>
                    <a:lnTo>
                      <a:pt x="379" y="873"/>
                    </a:lnTo>
                    <a:lnTo>
                      <a:pt x="352" y="994"/>
                    </a:lnTo>
                    <a:lnTo>
                      <a:pt x="302" y="1038"/>
                    </a:lnTo>
                    <a:lnTo>
                      <a:pt x="215" y="1052"/>
                    </a:lnTo>
                    <a:lnTo>
                      <a:pt x="124" y="1047"/>
                    </a:lnTo>
                    <a:lnTo>
                      <a:pt x="77" y="994"/>
                    </a:lnTo>
                    <a:lnTo>
                      <a:pt x="51" y="900"/>
                    </a:lnTo>
                    <a:lnTo>
                      <a:pt x="28" y="806"/>
                    </a:lnTo>
                    <a:lnTo>
                      <a:pt x="10" y="636"/>
                    </a:lnTo>
                    <a:lnTo>
                      <a:pt x="0" y="444"/>
                    </a:lnTo>
                    <a:lnTo>
                      <a:pt x="0" y="219"/>
                    </a:lnTo>
                    <a:lnTo>
                      <a:pt x="23" y="122"/>
                    </a:lnTo>
                    <a:lnTo>
                      <a:pt x="23" y="8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399" name="Freeform 7"/>
              <p:cNvSpPr>
                <a:spLocks/>
              </p:cNvSpPr>
              <p:nvPr/>
            </p:nvSpPr>
            <p:spPr bwMode="auto">
              <a:xfrm>
                <a:off x="2735" y="901"/>
                <a:ext cx="290" cy="404"/>
              </a:xfrm>
              <a:custGeom>
                <a:avLst/>
                <a:gdLst>
                  <a:gd name="T0" fmla="*/ 32 w 580"/>
                  <a:gd name="T1" fmla="*/ 0 h 808"/>
                  <a:gd name="T2" fmla="*/ 151 w 580"/>
                  <a:gd name="T3" fmla="*/ 14 h 808"/>
                  <a:gd name="T4" fmla="*/ 273 w 580"/>
                  <a:gd name="T5" fmla="*/ 36 h 808"/>
                  <a:gd name="T6" fmla="*/ 402 w 580"/>
                  <a:gd name="T7" fmla="*/ 108 h 808"/>
                  <a:gd name="T8" fmla="*/ 493 w 580"/>
                  <a:gd name="T9" fmla="*/ 161 h 808"/>
                  <a:gd name="T10" fmla="*/ 552 w 580"/>
                  <a:gd name="T11" fmla="*/ 239 h 808"/>
                  <a:gd name="T12" fmla="*/ 580 w 580"/>
                  <a:gd name="T13" fmla="*/ 283 h 808"/>
                  <a:gd name="T14" fmla="*/ 524 w 580"/>
                  <a:gd name="T15" fmla="*/ 414 h 808"/>
                  <a:gd name="T16" fmla="*/ 437 w 580"/>
                  <a:gd name="T17" fmla="*/ 494 h 808"/>
                  <a:gd name="T18" fmla="*/ 333 w 580"/>
                  <a:gd name="T19" fmla="*/ 551 h 808"/>
                  <a:gd name="T20" fmla="*/ 277 w 580"/>
                  <a:gd name="T21" fmla="*/ 587 h 808"/>
                  <a:gd name="T22" fmla="*/ 182 w 580"/>
                  <a:gd name="T23" fmla="*/ 605 h 808"/>
                  <a:gd name="T24" fmla="*/ 178 w 580"/>
                  <a:gd name="T25" fmla="*/ 641 h 808"/>
                  <a:gd name="T26" fmla="*/ 251 w 580"/>
                  <a:gd name="T27" fmla="*/ 673 h 808"/>
                  <a:gd name="T28" fmla="*/ 356 w 580"/>
                  <a:gd name="T29" fmla="*/ 700 h 808"/>
                  <a:gd name="T30" fmla="*/ 455 w 580"/>
                  <a:gd name="T31" fmla="*/ 754 h 808"/>
                  <a:gd name="T32" fmla="*/ 415 w 580"/>
                  <a:gd name="T33" fmla="*/ 794 h 808"/>
                  <a:gd name="T34" fmla="*/ 374 w 580"/>
                  <a:gd name="T35" fmla="*/ 808 h 808"/>
                  <a:gd name="T36" fmla="*/ 315 w 580"/>
                  <a:gd name="T37" fmla="*/ 748 h 808"/>
                  <a:gd name="T38" fmla="*/ 224 w 580"/>
                  <a:gd name="T39" fmla="*/ 713 h 808"/>
                  <a:gd name="T40" fmla="*/ 151 w 580"/>
                  <a:gd name="T41" fmla="*/ 686 h 808"/>
                  <a:gd name="T42" fmla="*/ 151 w 580"/>
                  <a:gd name="T43" fmla="*/ 633 h 808"/>
                  <a:gd name="T44" fmla="*/ 164 w 580"/>
                  <a:gd name="T45" fmla="*/ 575 h 808"/>
                  <a:gd name="T46" fmla="*/ 210 w 580"/>
                  <a:gd name="T47" fmla="*/ 551 h 808"/>
                  <a:gd name="T48" fmla="*/ 356 w 580"/>
                  <a:gd name="T49" fmla="*/ 494 h 808"/>
                  <a:gd name="T50" fmla="*/ 437 w 580"/>
                  <a:gd name="T51" fmla="*/ 404 h 808"/>
                  <a:gd name="T52" fmla="*/ 497 w 580"/>
                  <a:gd name="T53" fmla="*/ 310 h 808"/>
                  <a:gd name="T54" fmla="*/ 483 w 580"/>
                  <a:gd name="T55" fmla="*/ 265 h 808"/>
                  <a:gd name="T56" fmla="*/ 437 w 580"/>
                  <a:gd name="T57" fmla="*/ 211 h 808"/>
                  <a:gd name="T58" fmla="*/ 328 w 580"/>
                  <a:gd name="T59" fmla="*/ 135 h 808"/>
                  <a:gd name="T60" fmla="*/ 196 w 580"/>
                  <a:gd name="T61" fmla="*/ 108 h 808"/>
                  <a:gd name="T62" fmla="*/ 109 w 580"/>
                  <a:gd name="T63" fmla="*/ 104 h 808"/>
                  <a:gd name="T64" fmla="*/ 32 w 580"/>
                  <a:gd name="T65" fmla="*/ 104 h 808"/>
                  <a:gd name="T66" fmla="*/ 0 w 580"/>
                  <a:gd name="T67" fmla="*/ 54 h 808"/>
                  <a:gd name="T68" fmla="*/ 32 w 580"/>
                  <a:gd name="T6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0" h="808">
                    <a:moveTo>
                      <a:pt x="32" y="0"/>
                    </a:moveTo>
                    <a:lnTo>
                      <a:pt x="151" y="14"/>
                    </a:lnTo>
                    <a:lnTo>
                      <a:pt x="273" y="36"/>
                    </a:lnTo>
                    <a:lnTo>
                      <a:pt x="402" y="108"/>
                    </a:lnTo>
                    <a:lnTo>
                      <a:pt x="493" y="161"/>
                    </a:lnTo>
                    <a:lnTo>
                      <a:pt x="552" y="239"/>
                    </a:lnTo>
                    <a:lnTo>
                      <a:pt x="580" y="283"/>
                    </a:lnTo>
                    <a:lnTo>
                      <a:pt x="524" y="414"/>
                    </a:lnTo>
                    <a:lnTo>
                      <a:pt x="437" y="494"/>
                    </a:lnTo>
                    <a:lnTo>
                      <a:pt x="333" y="551"/>
                    </a:lnTo>
                    <a:lnTo>
                      <a:pt x="277" y="587"/>
                    </a:lnTo>
                    <a:lnTo>
                      <a:pt x="182" y="605"/>
                    </a:lnTo>
                    <a:lnTo>
                      <a:pt x="178" y="641"/>
                    </a:lnTo>
                    <a:lnTo>
                      <a:pt x="251" y="673"/>
                    </a:lnTo>
                    <a:lnTo>
                      <a:pt x="356" y="700"/>
                    </a:lnTo>
                    <a:lnTo>
                      <a:pt x="455" y="754"/>
                    </a:lnTo>
                    <a:lnTo>
                      <a:pt x="415" y="794"/>
                    </a:lnTo>
                    <a:lnTo>
                      <a:pt x="374" y="808"/>
                    </a:lnTo>
                    <a:lnTo>
                      <a:pt x="315" y="748"/>
                    </a:lnTo>
                    <a:lnTo>
                      <a:pt x="224" y="713"/>
                    </a:lnTo>
                    <a:lnTo>
                      <a:pt x="151" y="686"/>
                    </a:lnTo>
                    <a:lnTo>
                      <a:pt x="151" y="633"/>
                    </a:lnTo>
                    <a:lnTo>
                      <a:pt x="164" y="575"/>
                    </a:lnTo>
                    <a:lnTo>
                      <a:pt x="210" y="551"/>
                    </a:lnTo>
                    <a:lnTo>
                      <a:pt x="356" y="494"/>
                    </a:lnTo>
                    <a:lnTo>
                      <a:pt x="437" y="404"/>
                    </a:lnTo>
                    <a:lnTo>
                      <a:pt x="497" y="310"/>
                    </a:lnTo>
                    <a:lnTo>
                      <a:pt x="483" y="265"/>
                    </a:lnTo>
                    <a:lnTo>
                      <a:pt x="437" y="211"/>
                    </a:lnTo>
                    <a:lnTo>
                      <a:pt x="328" y="135"/>
                    </a:lnTo>
                    <a:lnTo>
                      <a:pt x="196" y="108"/>
                    </a:lnTo>
                    <a:lnTo>
                      <a:pt x="109" y="104"/>
                    </a:lnTo>
                    <a:lnTo>
                      <a:pt x="32" y="104"/>
                    </a:lnTo>
                    <a:lnTo>
                      <a:pt x="0" y="54"/>
                    </a:lnTo>
                    <a:lnTo>
                      <a:pt x="32"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00" name="Freeform 8"/>
              <p:cNvSpPr>
                <a:spLocks/>
              </p:cNvSpPr>
              <p:nvPr/>
            </p:nvSpPr>
            <p:spPr bwMode="auto">
              <a:xfrm>
                <a:off x="2758" y="1359"/>
                <a:ext cx="352" cy="652"/>
              </a:xfrm>
              <a:custGeom>
                <a:avLst/>
                <a:gdLst>
                  <a:gd name="T0" fmla="*/ 81 w 705"/>
                  <a:gd name="T1" fmla="*/ 0 h 1305"/>
                  <a:gd name="T2" fmla="*/ 18 w 705"/>
                  <a:gd name="T3" fmla="*/ 0 h 1305"/>
                  <a:gd name="T4" fmla="*/ 0 w 705"/>
                  <a:gd name="T5" fmla="*/ 94 h 1305"/>
                  <a:gd name="T6" fmla="*/ 45 w 705"/>
                  <a:gd name="T7" fmla="*/ 149 h 1305"/>
                  <a:gd name="T8" fmla="*/ 191 w 705"/>
                  <a:gd name="T9" fmla="*/ 278 h 1305"/>
                  <a:gd name="T10" fmla="*/ 320 w 705"/>
                  <a:gd name="T11" fmla="*/ 444 h 1305"/>
                  <a:gd name="T12" fmla="*/ 403 w 705"/>
                  <a:gd name="T13" fmla="*/ 615 h 1305"/>
                  <a:gd name="T14" fmla="*/ 415 w 705"/>
                  <a:gd name="T15" fmla="*/ 726 h 1305"/>
                  <a:gd name="T16" fmla="*/ 411 w 705"/>
                  <a:gd name="T17" fmla="*/ 808 h 1305"/>
                  <a:gd name="T18" fmla="*/ 375 w 705"/>
                  <a:gd name="T19" fmla="*/ 991 h 1305"/>
                  <a:gd name="T20" fmla="*/ 328 w 705"/>
                  <a:gd name="T21" fmla="*/ 1140 h 1305"/>
                  <a:gd name="T22" fmla="*/ 288 w 705"/>
                  <a:gd name="T23" fmla="*/ 1225 h 1305"/>
                  <a:gd name="T24" fmla="*/ 278 w 705"/>
                  <a:gd name="T25" fmla="*/ 1279 h 1305"/>
                  <a:gd name="T26" fmla="*/ 320 w 705"/>
                  <a:gd name="T27" fmla="*/ 1279 h 1305"/>
                  <a:gd name="T28" fmla="*/ 383 w 705"/>
                  <a:gd name="T29" fmla="*/ 1261 h 1305"/>
                  <a:gd name="T30" fmla="*/ 403 w 705"/>
                  <a:gd name="T31" fmla="*/ 1265 h 1305"/>
                  <a:gd name="T32" fmla="*/ 535 w 705"/>
                  <a:gd name="T33" fmla="*/ 1273 h 1305"/>
                  <a:gd name="T34" fmla="*/ 636 w 705"/>
                  <a:gd name="T35" fmla="*/ 1305 h 1305"/>
                  <a:gd name="T36" fmla="*/ 672 w 705"/>
                  <a:gd name="T37" fmla="*/ 1287 h 1305"/>
                  <a:gd name="T38" fmla="*/ 705 w 705"/>
                  <a:gd name="T39" fmla="*/ 1220 h 1305"/>
                  <a:gd name="T40" fmla="*/ 672 w 705"/>
                  <a:gd name="T41" fmla="*/ 1184 h 1305"/>
                  <a:gd name="T42" fmla="*/ 521 w 705"/>
                  <a:gd name="T43" fmla="*/ 1180 h 1305"/>
                  <a:gd name="T44" fmla="*/ 415 w 705"/>
                  <a:gd name="T45" fmla="*/ 1193 h 1305"/>
                  <a:gd name="T46" fmla="*/ 361 w 705"/>
                  <a:gd name="T47" fmla="*/ 1220 h 1305"/>
                  <a:gd name="T48" fmla="*/ 369 w 705"/>
                  <a:gd name="T49" fmla="*/ 1158 h 1305"/>
                  <a:gd name="T50" fmla="*/ 425 w 705"/>
                  <a:gd name="T51" fmla="*/ 1062 h 1305"/>
                  <a:gd name="T52" fmla="*/ 470 w 705"/>
                  <a:gd name="T53" fmla="*/ 915 h 1305"/>
                  <a:gd name="T54" fmla="*/ 507 w 705"/>
                  <a:gd name="T55" fmla="*/ 790 h 1305"/>
                  <a:gd name="T56" fmla="*/ 480 w 705"/>
                  <a:gd name="T57" fmla="*/ 646 h 1305"/>
                  <a:gd name="T58" fmla="*/ 438 w 705"/>
                  <a:gd name="T59" fmla="*/ 493 h 1305"/>
                  <a:gd name="T60" fmla="*/ 356 w 705"/>
                  <a:gd name="T61" fmla="*/ 318 h 1305"/>
                  <a:gd name="T62" fmla="*/ 237 w 705"/>
                  <a:gd name="T63" fmla="*/ 157 h 1305"/>
                  <a:gd name="T64" fmla="*/ 136 w 705"/>
                  <a:gd name="T65" fmla="*/ 40 h 1305"/>
                  <a:gd name="T66" fmla="*/ 81 w 705"/>
                  <a:gd name="T67" fmla="*/ 0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5" h="1305">
                    <a:moveTo>
                      <a:pt x="81" y="0"/>
                    </a:moveTo>
                    <a:lnTo>
                      <a:pt x="18" y="0"/>
                    </a:lnTo>
                    <a:lnTo>
                      <a:pt x="0" y="94"/>
                    </a:lnTo>
                    <a:lnTo>
                      <a:pt x="45" y="149"/>
                    </a:lnTo>
                    <a:lnTo>
                      <a:pt x="191" y="278"/>
                    </a:lnTo>
                    <a:lnTo>
                      <a:pt x="320" y="444"/>
                    </a:lnTo>
                    <a:lnTo>
                      <a:pt x="403" y="615"/>
                    </a:lnTo>
                    <a:lnTo>
                      <a:pt x="415" y="726"/>
                    </a:lnTo>
                    <a:lnTo>
                      <a:pt x="411" y="808"/>
                    </a:lnTo>
                    <a:lnTo>
                      <a:pt x="375" y="991"/>
                    </a:lnTo>
                    <a:lnTo>
                      <a:pt x="328" y="1140"/>
                    </a:lnTo>
                    <a:lnTo>
                      <a:pt x="288" y="1225"/>
                    </a:lnTo>
                    <a:lnTo>
                      <a:pt x="278" y="1279"/>
                    </a:lnTo>
                    <a:lnTo>
                      <a:pt x="320" y="1279"/>
                    </a:lnTo>
                    <a:lnTo>
                      <a:pt x="383" y="1261"/>
                    </a:lnTo>
                    <a:lnTo>
                      <a:pt x="403" y="1265"/>
                    </a:lnTo>
                    <a:lnTo>
                      <a:pt x="535" y="1273"/>
                    </a:lnTo>
                    <a:lnTo>
                      <a:pt x="636" y="1305"/>
                    </a:lnTo>
                    <a:lnTo>
                      <a:pt x="672" y="1287"/>
                    </a:lnTo>
                    <a:lnTo>
                      <a:pt x="705" y="1220"/>
                    </a:lnTo>
                    <a:lnTo>
                      <a:pt x="672" y="1184"/>
                    </a:lnTo>
                    <a:lnTo>
                      <a:pt x="521" y="1180"/>
                    </a:lnTo>
                    <a:lnTo>
                      <a:pt x="415" y="1193"/>
                    </a:lnTo>
                    <a:lnTo>
                      <a:pt x="361" y="1220"/>
                    </a:lnTo>
                    <a:lnTo>
                      <a:pt x="369" y="1158"/>
                    </a:lnTo>
                    <a:lnTo>
                      <a:pt x="425" y="1062"/>
                    </a:lnTo>
                    <a:lnTo>
                      <a:pt x="470" y="915"/>
                    </a:lnTo>
                    <a:lnTo>
                      <a:pt x="507" y="790"/>
                    </a:lnTo>
                    <a:lnTo>
                      <a:pt x="480" y="646"/>
                    </a:lnTo>
                    <a:lnTo>
                      <a:pt x="438" y="493"/>
                    </a:lnTo>
                    <a:lnTo>
                      <a:pt x="356" y="318"/>
                    </a:lnTo>
                    <a:lnTo>
                      <a:pt x="237" y="157"/>
                    </a:lnTo>
                    <a:lnTo>
                      <a:pt x="136" y="40"/>
                    </a:lnTo>
                    <a:lnTo>
                      <a:pt x="8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01" name="Freeform 9"/>
              <p:cNvSpPr>
                <a:spLocks/>
              </p:cNvSpPr>
              <p:nvPr/>
            </p:nvSpPr>
            <p:spPr bwMode="auto">
              <a:xfrm>
                <a:off x="2536" y="1357"/>
                <a:ext cx="238" cy="665"/>
              </a:xfrm>
              <a:custGeom>
                <a:avLst/>
                <a:gdLst>
                  <a:gd name="T0" fmla="*/ 328 w 474"/>
                  <a:gd name="T1" fmla="*/ 0 h 1330"/>
                  <a:gd name="T2" fmla="*/ 269 w 474"/>
                  <a:gd name="T3" fmla="*/ 126 h 1330"/>
                  <a:gd name="T4" fmla="*/ 228 w 474"/>
                  <a:gd name="T5" fmla="*/ 309 h 1330"/>
                  <a:gd name="T6" fmla="*/ 178 w 474"/>
                  <a:gd name="T7" fmla="*/ 512 h 1330"/>
                  <a:gd name="T8" fmla="*/ 132 w 474"/>
                  <a:gd name="T9" fmla="*/ 717 h 1330"/>
                  <a:gd name="T10" fmla="*/ 132 w 474"/>
                  <a:gd name="T11" fmla="*/ 793 h 1330"/>
                  <a:gd name="T12" fmla="*/ 178 w 474"/>
                  <a:gd name="T13" fmla="*/ 928 h 1330"/>
                  <a:gd name="T14" fmla="*/ 241 w 474"/>
                  <a:gd name="T15" fmla="*/ 999 h 1330"/>
                  <a:gd name="T16" fmla="*/ 301 w 474"/>
                  <a:gd name="T17" fmla="*/ 1089 h 1330"/>
                  <a:gd name="T18" fmla="*/ 342 w 474"/>
                  <a:gd name="T19" fmla="*/ 1155 h 1330"/>
                  <a:gd name="T20" fmla="*/ 324 w 474"/>
                  <a:gd name="T21" fmla="*/ 1187 h 1330"/>
                  <a:gd name="T22" fmla="*/ 219 w 474"/>
                  <a:gd name="T23" fmla="*/ 1200 h 1330"/>
                  <a:gd name="T24" fmla="*/ 50 w 474"/>
                  <a:gd name="T25" fmla="*/ 1227 h 1330"/>
                  <a:gd name="T26" fmla="*/ 0 w 474"/>
                  <a:gd name="T27" fmla="*/ 1268 h 1330"/>
                  <a:gd name="T28" fmla="*/ 41 w 474"/>
                  <a:gd name="T29" fmla="*/ 1304 h 1330"/>
                  <a:gd name="T30" fmla="*/ 136 w 474"/>
                  <a:gd name="T31" fmla="*/ 1330 h 1330"/>
                  <a:gd name="T32" fmla="*/ 247 w 474"/>
                  <a:gd name="T33" fmla="*/ 1276 h 1330"/>
                  <a:gd name="T34" fmla="*/ 328 w 474"/>
                  <a:gd name="T35" fmla="*/ 1240 h 1330"/>
                  <a:gd name="T36" fmla="*/ 433 w 474"/>
                  <a:gd name="T37" fmla="*/ 1227 h 1330"/>
                  <a:gd name="T38" fmla="*/ 474 w 474"/>
                  <a:gd name="T39" fmla="*/ 1214 h 1330"/>
                  <a:gd name="T40" fmla="*/ 461 w 474"/>
                  <a:gd name="T41" fmla="*/ 1169 h 1330"/>
                  <a:gd name="T42" fmla="*/ 342 w 474"/>
                  <a:gd name="T43" fmla="*/ 1053 h 1330"/>
                  <a:gd name="T44" fmla="*/ 273 w 474"/>
                  <a:gd name="T45" fmla="*/ 932 h 1330"/>
                  <a:gd name="T46" fmla="*/ 214 w 474"/>
                  <a:gd name="T47" fmla="*/ 851 h 1330"/>
                  <a:gd name="T48" fmla="*/ 205 w 474"/>
                  <a:gd name="T49" fmla="*/ 771 h 1330"/>
                  <a:gd name="T50" fmla="*/ 233 w 474"/>
                  <a:gd name="T51" fmla="*/ 637 h 1330"/>
                  <a:gd name="T52" fmla="*/ 296 w 474"/>
                  <a:gd name="T53" fmla="*/ 498 h 1330"/>
                  <a:gd name="T54" fmla="*/ 365 w 474"/>
                  <a:gd name="T55" fmla="*/ 261 h 1330"/>
                  <a:gd name="T56" fmla="*/ 425 w 474"/>
                  <a:gd name="T57" fmla="*/ 122 h 1330"/>
                  <a:gd name="T58" fmla="*/ 419 w 474"/>
                  <a:gd name="T59" fmla="*/ 40 h 1330"/>
                  <a:gd name="T60" fmla="*/ 365 w 474"/>
                  <a:gd name="T61" fmla="*/ 0 h 1330"/>
                  <a:gd name="T62" fmla="*/ 328 w 474"/>
                  <a:gd name="T63" fmla="*/ 0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4" h="1330">
                    <a:moveTo>
                      <a:pt x="328" y="0"/>
                    </a:moveTo>
                    <a:lnTo>
                      <a:pt x="269" y="126"/>
                    </a:lnTo>
                    <a:lnTo>
                      <a:pt x="228" y="309"/>
                    </a:lnTo>
                    <a:lnTo>
                      <a:pt x="178" y="512"/>
                    </a:lnTo>
                    <a:lnTo>
                      <a:pt x="132" y="717"/>
                    </a:lnTo>
                    <a:lnTo>
                      <a:pt x="132" y="793"/>
                    </a:lnTo>
                    <a:lnTo>
                      <a:pt x="178" y="928"/>
                    </a:lnTo>
                    <a:lnTo>
                      <a:pt x="241" y="999"/>
                    </a:lnTo>
                    <a:lnTo>
                      <a:pt x="301" y="1089"/>
                    </a:lnTo>
                    <a:lnTo>
                      <a:pt x="342" y="1155"/>
                    </a:lnTo>
                    <a:lnTo>
                      <a:pt x="324" y="1187"/>
                    </a:lnTo>
                    <a:lnTo>
                      <a:pt x="219" y="1200"/>
                    </a:lnTo>
                    <a:lnTo>
                      <a:pt x="50" y="1227"/>
                    </a:lnTo>
                    <a:lnTo>
                      <a:pt x="0" y="1268"/>
                    </a:lnTo>
                    <a:lnTo>
                      <a:pt x="41" y="1304"/>
                    </a:lnTo>
                    <a:lnTo>
                      <a:pt x="136" y="1330"/>
                    </a:lnTo>
                    <a:lnTo>
                      <a:pt x="247" y="1276"/>
                    </a:lnTo>
                    <a:lnTo>
                      <a:pt x="328" y="1240"/>
                    </a:lnTo>
                    <a:lnTo>
                      <a:pt x="433" y="1227"/>
                    </a:lnTo>
                    <a:lnTo>
                      <a:pt x="474" y="1214"/>
                    </a:lnTo>
                    <a:lnTo>
                      <a:pt x="461" y="1169"/>
                    </a:lnTo>
                    <a:lnTo>
                      <a:pt x="342" y="1053"/>
                    </a:lnTo>
                    <a:lnTo>
                      <a:pt x="273" y="932"/>
                    </a:lnTo>
                    <a:lnTo>
                      <a:pt x="214" y="851"/>
                    </a:lnTo>
                    <a:lnTo>
                      <a:pt x="205" y="771"/>
                    </a:lnTo>
                    <a:lnTo>
                      <a:pt x="233" y="637"/>
                    </a:lnTo>
                    <a:lnTo>
                      <a:pt x="296" y="498"/>
                    </a:lnTo>
                    <a:lnTo>
                      <a:pt x="365" y="261"/>
                    </a:lnTo>
                    <a:lnTo>
                      <a:pt x="425" y="122"/>
                    </a:lnTo>
                    <a:lnTo>
                      <a:pt x="419" y="40"/>
                    </a:lnTo>
                    <a:lnTo>
                      <a:pt x="365" y="0"/>
                    </a:lnTo>
                    <a:lnTo>
                      <a:pt x="328"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nvGrpSpPr>
            <p:cNvPr id="315402" name="Group 10"/>
            <p:cNvGrpSpPr>
              <a:grpSpLocks/>
            </p:cNvGrpSpPr>
            <p:nvPr/>
          </p:nvGrpSpPr>
          <p:grpSpPr bwMode="auto">
            <a:xfrm>
              <a:off x="720" y="288"/>
              <a:ext cx="146" cy="197"/>
              <a:chOff x="2790" y="289"/>
              <a:chExt cx="146" cy="197"/>
            </a:xfrm>
          </p:grpSpPr>
          <p:sp>
            <p:nvSpPr>
              <p:cNvPr id="315403" name="Freeform 11"/>
              <p:cNvSpPr>
                <a:spLocks/>
              </p:cNvSpPr>
              <p:nvPr/>
            </p:nvSpPr>
            <p:spPr bwMode="auto">
              <a:xfrm>
                <a:off x="2819" y="289"/>
                <a:ext cx="117" cy="137"/>
              </a:xfrm>
              <a:custGeom>
                <a:avLst/>
                <a:gdLst>
                  <a:gd name="T0" fmla="*/ 28 w 235"/>
                  <a:gd name="T1" fmla="*/ 12 h 273"/>
                  <a:gd name="T2" fmla="*/ 91 w 235"/>
                  <a:gd name="T3" fmla="*/ 0 h 273"/>
                  <a:gd name="T4" fmla="*/ 152 w 235"/>
                  <a:gd name="T5" fmla="*/ 4 h 273"/>
                  <a:gd name="T6" fmla="*/ 207 w 235"/>
                  <a:gd name="T7" fmla="*/ 30 h 273"/>
                  <a:gd name="T8" fmla="*/ 235 w 235"/>
                  <a:gd name="T9" fmla="*/ 80 h 273"/>
                  <a:gd name="T10" fmla="*/ 235 w 235"/>
                  <a:gd name="T11" fmla="*/ 120 h 273"/>
                  <a:gd name="T12" fmla="*/ 207 w 235"/>
                  <a:gd name="T13" fmla="*/ 173 h 273"/>
                  <a:gd name="T14" fmla="*/ 160 w 235"/>
                  <a:gd name="T15" fmla="*/ 205 h 273"/>
                  <a:gd name="T16" fmla="*/ 91 w 235"/>
                  <a:gd name="T17" fmla="*/ 205 h 273"/>
                  <a:gd name="T18" fmla="*/ 50 w 235"/>
                  <a:gd name="T19" fmla="*/ 231 h 273"/>
                  <a:gd name="T20" fmla="*/ 36 w 235"/>
                  <a:gd name="T21" fmla="*/ 273 h 273"/>
                  <a:gd name="T22" fmla="*/ 0 w 235"/>
                  <a:gd name="T23" fmla="*/ 259 h 273"/>
                  <a:gd name="T24" fmla="*/ 14 w 235"/>
                  <a:gd name="T25" fmla="*/ 205 h 273"/>
                  <a:gd name="T26" fmla="*/ 64 w 235"/>
                  <a:gd name="T27" fmla="*/ 173 h 273"/>
                  <a:gd name="T28" fmla="*/ 146 w 235"/>
                  <a:gd name="T29" fmla="*/ 165 h 273"/>
                  <a:gd name="T30" fmla="*/ 179 w 235"/>
                  <a:gd name="T31" fmla="*/ 133 h 273"/>
                  <a:gd name="T32" fmla="*/ 188 w 235"/>
                  <a:gd name="T33" fmla="*/ 84 h 273"/>
                  <a:gd name="T34" fmla="*/ 152 w 235"/>
                  <a:gd name="T35" fmla="*/ 40 h 273"/>
                  <a:gd name="T36" fmla="*/ 97 w 235"/>
                  <a:gd name="T37" fmla="*/ 40 h 273"/>
                  <a:gd name="T38" fmla="*/ 36 w 235"/>
                  <a:gd name="T39" fmla="*/ 53 h 273"/>
                  <a:gd name="T40" fmla="*/ 14 w 235"/>
                  <a:gd name="T41" fmla="*/ 40 h 273"/>
                  <a:gd name="T42" fmla="*/ 28 w 235"/>
                  <a:gd name="T43" fmla="*/ 1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273">
                    <a:moveTo>
                      <a:pt x="28" y="12"/>
                    </a:moveTo>
                    <a:lnTo>
                      <a:pt x="91" y="0"/>
                    </a:lnTo>
                    <a:lnTo>
                      <a:pt x="152" y="4"/>
                    </a:lnTo>
                    <a:lnTo>
                      <a:pt x="207" y="30"/>
                    </a:lnTo>
                    <a:lnTo>
                      <a:pt x="235" y="80"/>
                    </a:lnTo>
                    <a:lnTo>
                      <a:pt x="235" y="120"/>
                    </a:lnTo>
                    <a:lnTo>
                      <a:pt x="207" y="173"/>
                    </a:lnTo>
                    <a:lnTo>
                      <a:pt x="160" y="205"/>
                    </a:lnTo>
                    <a:lnTo>
                      <a:pt x="91" y="205"/>
                    </a:lnTo>
                    <a:lnTo>
                      <a:pt x="50" y="231"/>
                    </a:lnTo>
                    <a:lnTo>
                      <a:pt x="36" y="273"/>
                    </a:lnTo>
                    <a:lnTo>
                      <a:pt x="0" y="259"/>
                    </a:lnTo>
                    <a:lnTo>
                      <a:pt x="14" y="205"/>
                    </a:lnTo>
                    <a:lnTo>
                      <a:pt x="64" y="173"/>
                    </a:lnTo>
                    <a:lnTo>
                      <a:pt x="146" y="165"/>
                    </a:lnTo>
                    <a:lnTo>
                      <a:pt x="179" y="133"/>
                    </a:lnTo>
                    <a:lnTo>
                      <a:pt x="188" y="84"/>
                    </a:lnTo>
                    <a:lnTo>
                      <a:pt x="152" y="40"/>
                    </a:lnTo>
                    <a:lnTo>
                      <a:pt x="97" y="40"/>
                    </a:lnTo>
                    <a:lnTo>
                      <a:pt x="36" y="53"/>
                    </a:lnTo>
                    <a:lnTo>
                      <a:pt x="14" y="40"/>
                    </a:lnTo>
                    <a:lnTo>
                      <a:pt x="28" y="1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04" name="Freeform 12"/>
              <p:cNvSpPr>
                <a:spLocks/>
              </p:cNvSpPr>
              <p:nvPr/>
            </p:nvSpPr>
            <p:spPr bwMode="auto">
              <a:xfrm>
                <a:off x="2790" y="449"/>
                <a:ext cx="37" cy="37"/>
              </a:xfrm>
              <a:custGeom>
                <a:avLst/>
                <a:gdLst>
                  <a:gd name="T0" fmla="*/ 73 w 73"/>
                  <a:gd name="T1" fmla="*/ 4 h 74"/>
                  <a:gd name="T2" fmla="*/ 35 w 73"/>
                  <a:gd name="T3" fmla="*/ 0 h 74"/>
                  <a:gd name="T4" fmla="*/ 11 w 73"/>
                  <a:gd name="T5" fmla="*/ 28 h 74"/>
                  <a:gd name="T6" fmla="*/ 0 w 73"/>
                  <a:gd name="T7" fmla="*/ 70 h 74"/>
                  <a:gd name="T8" fmla="*/ 35 w 73"/>
                  <a:gd name="T9" fmla="*/ 74 h 74"/>
                  <a:gd name="T10" fmla="*/ 66 w 73"/>
                  <a:gd name="T11" fmla="*/ 55 h 74"/>
                  <a:gd name="T12" fmla="*/ 73 w 73"/>
                  <a:gd name="T13" fmla="*/ 4 h 74"/>
                </a:gdLst>
                <a:ahLst/>
                <a:cxnLst>
                  <a:cxn ang="0">
                    <a:pos x="T0" y="T1"/>
                  </a:cxn>
                  <a:cxn ang="0">
                    <a:pos x="T2" y="T3"/>
                  </a:cxn>
                  <a:cxn ang="0">
                    <a:pos x="T4" y="T5"/>
                  </a:cxn>
                  <a:cxn ang="0">
                    <a:pos x="T6" y="T7"/>
                  </a:cxn>
                  <a:cxn ang="0">
                    <a:pos x="T8" y="T9"/>
                  </a:cxn>
                  <a:cxn ang="0">
                    <a:pos x="T10" y="T11"/>
                  </a:cxn>
                  <a:cxn ang="0">
                    <a:pos x="T12" y="T13"/>
                  </a:cxn>
                </a:cxnLst>
                <a:rect l="0" t="0" r="r" b="b"/>
                <a:pathLst>
                  <a:path w="73" h="74">
                    <a:moveTo>
                      <a:pt x="73" y="4"/>
                    </a:moveTo>
                    <a:lnTo>
                      <a:pt x="35" y="0"/>
                    </a:lnTo>
                    <a:lnTo>
                      <a:pt x="11" y="28"/>
                    </a:lnTo>
                    <a:lnTo>
                      <a:pt x="0" y="70"/>
                    </a:lnTo>
                    <a:lnTo>
                      <a:pt x="35" y="74"/>
                    </a:lnTo>
                    <a:lnTo>
                      <a:pt x="66" y="55"/>
                    </a:lnTo>
                    <a:lnTo>
                      <a:pt x="73" y="4"/>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grpSp>
        <p:nvGrpSpPr>
          <p:cNvPr id="315405" name="Group 13"/>
          <p:cNvGrpSpPr>
            <a:grpSpLocks/>
          </p:cNvGrpSpPr>
          <p:nvPr/>
        </p:nvGrpSpPr>
        <p:grpSpPr bwMode="auto">
          <a:xfrm>
            <a:off x="232172" y="3019126"/>
            <a:ext cx="970360" cy="2251472"/>
            <a:chOff x="4224" y="2237"/>
            <a:chExt cx="815" cy="1891"/>
          </a:xfrm>
        </p:grpSpPr>
        <p:grpSp>
          <p:nvGrpSpPr>
            <p:cNvPr id="315406" name="Group 14"/>
            <p:cNvGrpSpPr>
              <a:grpSpLocks/>
            </p:cNvGrpSpPr>
            <p:nvPr/>
          </p:nvGrpSpPr>
          <p:grpSpPr bwMode="auto">
            <a:xfrm>
              <a:off x="4341" y="2237"/>
              <a:ext cx="446" cy="332"/>
              <a:chOff x="2949" y="1655"/>
              <a:chExt cx="446" cy="435"/>
            </a:xfrm>
          </p:grpSpPr>
          <p:sp>
            <p:nvSpPr>
              <p:cNvPr id="315407" name="Freeform 15"/>
              <p:cNvSpPr>
                <a:spLocks/>
              </p:cNvSpPr>
              <p:nvPr/>
            </p:nvSpPr>
            <p:spPr bwMode="auto">
              <a:xfrm>
                <a:off x="3109" y="1824"/>
                <a:ext cx="150" cy="266"/>
              </a:xfrm>
              <a:custGeom>
                <a:avLst/>
                <a:gdLst>
                  <a:gd name="T0" fmla="*/ 48 w 150"/>
                  <a:gd name="T1" fmla="*/ 241 h 266"/>
                  <a:gd name="T2" fmla="*/ 50 w 150"/>
                  <a:gd name="T3" fmla="*/ 198 h 266"/>
                  <a:gd name="T4" fmla="*/ 40 w 150"/>
                  <a:gd name="T5" fmla="*/ 165 h 266"/>
                  <a:gd name="T6" fmla="*/ 22 w 150"/>
                  <a:gd name="T7" fmla="*/ 136 h 266"/>
                  <a:gd name="T8" fmla="*/ 0 w 150"/>
                  <a:gd name="T9" fmla="*/ 93 h 266"/>
                  <a:gd name="T10" fmla="*/ 2 w 150"/>
                  <a:gd name="T11" fmla="*/ 65 h 266"/>
                  <a:gd name="T12" fmla="*/ 17 w 150"/>
                  <a:gd name="T13" fmla="*/ 30 h 266"/>
                  <a:gd name="T14" fmla="*/ 45 w 150"/>
                  <a:gd name="T15" fmla="*/ 7 h 266"/>
                  <a:gd name="T16" fmla="*/ 70 w 150"/>
                  <a:gd name="T17" fmla="*/ 0 h 266"/>
                  <a:gd name="T18" fmla="*/ 96 w 150"/>
                  <a:gd name="T19" fmla="*/ 5 h 266"/>
                  <a:gd name="T20" fmla="*/ 113 w 150"/>
                  <a:gd name="T21" fmla="*/ 15 h 266"/>
                  <a:gd name="T22" fmla="*/ 137 w 150"/>
                  <a:gd name="T23" fmla="*/ 35 h 266"/>
                  <a:gd name="T24" fmla="*/ 150 w 150"/>
                  <a:gd name="T25" fmla="*/ 65 h 266"/>
                  <a:gd name="T26" fmla="*/ 145 w 150"/>
                  <a:gd name="T27" fmla="*/ 96 h 266"/>
                  <a:gd name="T28" fmla="*/ 126 w 150"/>
                  <a:gd name="T29" fmla="*/ 123 h 266"/>
                  <a:gd name="T30" fmla="*/ 101 w 150"/>
                  <a:gd name="T31" fmla="*/ 167 h 266"/>
                  <a:gd name="T32" fmla="*/ 96 w 150"/>
                  <a:gd name="T33" fmla="*/ 198 h 266"/>
                  <a:gd name="T34" fmla="*/ 98 w 150"/>
                  <a:gd name="T35" fmla="*/ 223 h 266"/>
                  <a:gd name="T36" fmla="*/ 86 w 150"/>
                  <a:gd name="T37" fmla="*/ 248 h 266"/>
                  <a:gd name="T38" fmla="*/ 73 w 150"/>
                  <a:gd name="T39" fmla="*/ 266 h 266"/>
                  <a:gd name="T40" fmla="*/ 48 w 150"/>
                  <a:gd name="T41" fmla="*/ 241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0" h="266">
                    <a:moveTo>
                      <a:pt x="48" y="241"/>
                    </a:moveTo>
                    <a:lnTo>
                      <a:pt x="50" y="198"/>
                    </a:lnTo>
                    <a:lnTo>
                      <a:pt x="40" y="165"/>
                    </a:lnTo>
                    <a:lnTo>
                      <a:pt x="22" y="136"/>
                    </a:lnTo>
                    <a:lnTo>
                      <a:pt x="0" y="93"/>
                    </a:lnTo>
                    <a:lnTo>
                      <a:pt x="2" y="65"/>
                    </a:lnTo>
                    <a:lnTo>
                      <a:pt x="17" y="30"/>
                    </a:lnTo>
                    <a:lnTo>
                      <a:pt x="45" y="7"/>
                    </a:lnTo>
                    <a:lnTo>
                      <a:pt x="70" y="0"/>
                    </a:lnTo>
                    <a:lnTo>
                      <a:pt x="96" y="5"/>
                    </a:lnTo>
                    <a:lnTo>
                      <a:pt x="113" y="15"/>
                    </a:lnTo>
                    <a:lnTo>
                      <a:pt x="137" y="35"/>
                    </a:lnTo>
                    <a:lnTo>
                      <a:pt x="150" y="65"/>
                    </a:lnTo>
                    <a:lnTo>
                      <a:pt x="145" y="96"/>
                    </a:lnTo>
                    <a:lnTo>
                      <a:pt x="126" y="123"/>
                    </a:lnTo>
                    <a:lnTo>
                      <a:pt x="101" y="167"/>
                    </a:lnTo>
                    <a:lnTo>
                      <a:pt x="96" y="198"/>
                    </a:lnTo>
                    <a:lnTo>
                      <a:pt x="98" y="223"/>
                    </a:lnTo>
                    <a:lnTo>
                      <a:pt x="86" y="248"/>
                    </a:lnTo>
                    <a:lnTo>
                      <a:pt x="73" y="266"/>
                    </a:lnTo>
                    <a:lnTo>
                      <a:pt x="48" y="241"/>
                    </a:lnTo>
                    <a:close/>
                  </a:path>
                </a:pathLst>
              </a:custGeom>
              <a:solidFill>
                <a:srgbClr val="FFFF00"/>
              </a:solidFill>
              <a:ln w="12700">
                <a:solidFill>
                  <a:srgbClr val="000000"/>
                </a:solidFill>
                <a:prstDash val="solid"/>
                <a:round/>
                <a:headEnd/>
                <a:tailEnd/>
              </a:ln>
            </p:spPr>
            <p:txBody>
              <a:bodyPr/>
              <a:lstStyle/>
              <a:p>
                <a:pPr defTabSz="685800">
                  <a:defRPr/>
                </a:pPr>
                <a:endParaRPr lang="es-ES" sz="1350">
                  <a:solidFill>
                    <a:prstClr val="black"/>
                  </a:solidFill>
                  <a:latin typeface="Calibri"/>
                </a:endParaRPr>
              </a:p>
            </p:txBody>
          </p:sp>
          <p:sp>
            <p:nvSpPr>
              <p:cNvPr id="315408" name="Freeform 16"/>
              <p:cNvSpPr>
                <a:spLocks/>
              </p:cNvSpPr>
              <p:nvPr/>
            </p:nvSpPr>
            <p:spPr bwMode="auto">
              <a:xfrm>
                <a:off x="2949" y="1810"/>
                <a:ext cx="109" cy="51"/>
              </a:xfrm>
              <a:custGeom>
                <a:avLst/>
                <a:gdLst>
                  <a:gd name="T0" fmla="*/ 109 w 109"/>
                  <a:gd name="T1" fmla="*/ 51 h 51"/>
                  <a:gd name="T2" fmla="*/ 18 w 109"/>
                  <a:gd name="T3" fmla="*/ 35 h 51"/>
                  <a:gd name="T4" fmla="*/ 0 w 109"/>
                  <a:gd name="T5" fmla="*/ 17 h 51"/>
                  <a:gd name="T6" fmla="*/ 7 w 109"/>
                  <a:gd name="T7" fmla="*/ 2 h 51"/>
                  <a:gd name="T8" fmla="*/ 28 w 109"/>
                  <a:gd name="T9" fmla="*/ 0 h 51"/>
                  <a:gd name="T10" fmla="*/ 109 w 109"/>
                  <a:gd name="T11" fmla="*/ 51 h 51"/>
                </a:gdLst>
                <a:ahLst/>
                <a:cxnLst>
                  <a:cxn ang="0">
                    <a:pos x="T0" y="T1"/>
                  </a:cxn>
                  <a:cxn ang="0">
                    <a:pos x="T2" y="T3"/>
                  </a:cxn>
                  <a:cxn ang="0">
                    <a:pos x="T4" y="T5"/>
                  </a:cxn>
                  <a:cxn ang="0">
                    <a:pos x="T6" y="T7"/>
                  </a:cxn>
                  <a:cxn ang="0">
                    <a:pos x="T8" y="T9"/>
                  </a:cxn>
                  <a:cxn ang="0">
                    <a:pos x="T10" y="T11"/>
                  </a:cxn>
                </a:cxnLst>
                <a:rect l="0" t="0" r="r" b="b"/>
                <a:pathLst>
                  <a:path w="109" h="51">
                    <a:moveTo>
                      <a:pt x="109" y="51"/>
                    </a:moveTo>
                    <a:lnTo>
                      <a:pt x="18" y="35"/>
                    </a:lnTo>
                    <a:lnTo>
                      <a:pt x="0" y="17"/>
                    </a:lnTo>
                    <a:lnTo>
                      <a:pt x="7" y="2"/>
                    </a:lnTo>
                    <a:lnTo>
                      <a:pt x="28" y="0"/>
                    </a:lnTo>
                    <a:lnTo>
                      <a:pt x="109" y="5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09" name="Freeform 17"/>
              <p:cNvSpPr>
                <a:spLocks/>
              </p:cNvSpPr>
              <p:nvPr/>
            </p:nvSpPr>
            <p:spPr bwMode="auto">
              <a:xfrm>
                <a:off x="3058" y="1677"/>
                <a:ext cx="48" cy="84"/>
              </a:xfrm>
              <a:custGeom>
                <a:avLst/>
                <a:gdLst>
                  <a:gd name="T0" fmla="*/ 48 w 48"/>
                  <a:gd name="T1" fmla="*/ 84 h 84"/>
                  <a:gd name="T2" fmla="*/ 0 w 48"/>
                  <a:gd name="T3" fmla="*/ 31 h 84"/>
                  <a:gd name="T4" fmla="*/ 5 w 48"/>
                  <a:gd name="T5" fmla="*/ 8 h 84"/>
                  <a:gd name="T6" fmla="*/ 28 w 48"/>
                  <a:gd name="T7" fmla="*/ 0 h 84"/>
                  <a:gd name="T8" fmla="*/ 41 w 48"/>
                  <a:gd name="T9" fmla="*/ 16 h 84"/>
                  <a:gd name="T10" fmla="*/ 48 w 48"/>
                  <a:gd name="T11" fmla="*/ 84 h 84"/>
                </a:gdLst>
                <a:ahLst/>
                <a:cxnLst>
                  <a:cxn ang="0">
                    <a:pos x="T0" y="T1"/>
                  </a:cxn>
                  <a:cxn ang="0">
                    <a:pos x="T2" y="T3"/>
                  </a:cxn>
                  <a:cxn ang="0">
                    <a:pos x="T4" y="T5"/>
                  </a:cxn>
                  <a:cxn ang="0">
                    <a:pos x="T6" y="T7"/>
                  </a:cxn>
                  <a:cxn ang="0">
                    <a:pos x="T8" y="T9"/>
                  </a:cxn>
                  <a:cxn ang="0">
                    <a:pos x="T10" y="T11"/>
                  </a:cxn>
                </a:cxnLst>
                <a:rect l="0" t="0" r="r" b="b"/>
                <a:pathLst>
                  <a:path w="48" h="84">
                    <a:moveTo>
                      <a:pt x="48" y="84"/>
                    </a:moveTo>
                    <a:lnTo>
                      <a:pt x="0" y="31"/>
                    </a:lnTo>
                    <a:lnTo>
                      <a:pt x="5" y="8"/>
                    </a:lnTo>
                    <a:lnTo>
                      <a:pt x="28" y="0"/>
                    </a:lnTo>
                    <a:lnTo>
                      <a:pt x="41" y="16"/>
                    </a:lnTo>
                    <a:lnTo>
                      <a:pt x="48" y="8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10" name="Freeform 18"/>
              <p:cNvSpPr>
                <a:spLocks/>
              </p:cNvSpPr>
              <p:nvPr/>
            </p:nvSpPr>
            <p:spPr bwMode="auto">
              <a:xfrm>
                <a:off x="3212" y="1655"/>
                <a:ext cx="42" cy="101"/>
              </a:xfrm>
              <a:custGeom>
                <a:avLst/>
                <a:gdLst>
                  <a:gd name="T0" fmla="*/ 6 w 42"/>
                  <a:gd name="T1" fmla="*/ 101 h 101"/>
                  <a:gd name="T2" fmla="*/ 0 w 42"/>
                  <a:gd name="T3" fmla="*/ 26 h 101"/>
                  <a:gd name="T4" fmla="*/ 22 w 42"/>
                  <a:gd name="T5" fmla="*/ 0 h 101"/>
                  <a:gd name="T6" fmla="*/ 42 w 42"/>
                  <a:gd name="T7" fmla="*/ 11 h 101"/>
                  <a:gd name="T8" fmla="*/ 39 w 42"/>
                  <a:gd name="T9" fmla="*/ 31 h 101"/>
                  <a:gd name="T10" fmla="*/ 6 w 42"/>
                  <a:gd name="T11" fmla="*/ 101 h 101"/>
                </a:gdLst>
                <a:ahLst/>
                <a:cxnLst>
                  <a:cxn ang="0">
                    <a:pos x="T0" y="T1"/>
                  </a:cxn>
                  <a:cxn ang="0">
                    <a:pos x="T2" y="T3"/>
                  </a:cxn>
                  <a:cxn ang="0">
                    <a:pos x="T4" y="T5"/>
                  </a:cxn>
                  <a:cxn ang="0">
                    <a:pos x="T6" y="T7"/>
                  </a:cxn>
                  <a:cxn ang="0">
                    <a:pos x="T8" y="T9"/>
                  </a:cxn>
                  <a:cxn ang="0">
                    <a:pos x="T10" y="T11"/>
                  </a:cxn>
                </a:cxnLst>
                <a:rect l="0" t="0" r="r" b="b"/>
                <a:pathLst>
                  <a:path w="42" h="101">
                    <a:moveTo>
                      <a:pt x="6" y="101"/>
                    </a:moveTo>
                    <a:lnTo>
                      <a:pt x="0" y="26"/>
                    </a:lnTo>
                    <a:lnTo>
                      <a:pt x="22" y="0"/>
                    </a:lnTo>
                    <a:lnTo>
                      <a:pt x="42" y="11"/>
                    </a:lnTo>
                    <a:lnTo>
                      <a:pt x="39" y="31"/>
                    </a:lnTo>
                    <a:lnTo>
                      <a:pt x="6" y="10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11" name="Freeform 19"/>
              <p:cNvSpPr>
                <a:spLocks/>
              </p:cNvSpPr>
              <p:nvPr/>
            </p:nvSpPr>
            <p:spPr bwMode="auto">
              <a:xfrm>
                <a:off x="3297" y="1733"/>
                <a:ext cx="98" cy="63"/>
              </a:xfrm>
              <a:custGeom>
                <a:avLst/>
                <a:gdLst>
                  <a:gd name="T0" fmla="*/ 0 w 98"/>
                  <a:gd name="T1" fmla="*/ 63 h 63"/>
                  <a:gd name="T2" fmla="*/ 73 w 98"/>
                  <a:gd name="T3" fmla="*/ 0 h 63"/>
                  <a:gd name="T4" fmla="*/ 98 w 98"/>
                  <a:gd name="T5" fmla="*/ 12 h 63"/>
                  <a:gd name="T6" fmla="*/ 96 w 98"/>
                  <a:gd name="T7" fmla="*/ 33 h 63"/>
                  <a:gd name="T8" fmla="*/ 83 w 98"/>
                  <a:gd name="T9" fmla="*/ 43 h 63"/>
                  <a:gd name="T10" fmla="*/ 0 w 98"/>
                  <a:gd name="T11" fmla="*/ 63 h 63"/>
                </a:gdLst>
                <a:ahLst/>
                <a:cxnLst>
                  <a:cxn ang="0">
                    <a:pos x="T0" y="T1"/>
                  </a:cxn>
                  <a:cxn ang="0">
                    <a:pos x="T2" y="T3"/>
                  </a:cxn>
                  <a:cxn ang="0">
                    <a:pos x="T4" y="T5"/>
                  </a:cxn>
                  <a:cxn ang="0">
                    <a:pos x="T6" y="T7"/>
                  </a:cxn>
                  <a:cxn ang="0">
                    <a:pos x="T8" y="T9"/>
                  </a:cxn>
                  <a:cxn ang="0">
                    <a:pos x="T10" y="T11"/>
                  </a:cxn>
                </a:cxnLst>
                <a:rect l="0" t="0" r="r" b="b"/>
                <a:pathLst>
                  <a:path w="98" h="63">
                    <a:moveTo>
                      <a:pt x="0" y="63"/>
                    </a:moveTo>
                    <a:lnTo>
                      <a:pt x="73" y="0"/>
                    </a:lnTo>
                    <a:lnTo>
                      <a:pt x="98" y="12"/>
                    </a:lnTo>
                    <a:lnTo>
                      <a:pt x="96" y="33"/>
                    </a:lnTo>
                    <a:lnTo>
                      <a:pt x="83" y="43"/>
                    </a:lnTo>
                    <a:lnTo>
                      <a:pt x="0" y="63"/>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nvGrpSpPr>
            <p:cNvPr id="315412" name="Group 20"/>
            <p:cNvGrpSpPr>
              <a:grpSpLocks/>
            </p:cNvGrpSpPr>
            <p:nvPr/>
          </p:nvGrpSpPr>
          <p:grpSpPr bwMode="auto">
            <a:xfrm>
              <a:off x="4224" y="2349"/>
              <a:ext cx="815" cy="1779"/>
              <a:chOff x="2832" y="1802"/>
              <a:chExt cx="815" cy="2331"/>
            </a:xfrm>
          </p:grpSpPr>
          <p:sp>
            <p:nvSpPr>
              <p:cNvPr id="315413" name="Freeform 21"/>
              <p:cNvSpPr>
                <a:spLocks/>
              </p:cNvSpPr>
              <p:nvPr/>
            </p:nvSpPr>
            <p:spPr bwMode="auto">
              <a:xfrm>
                <a:off x="2979" y="2187"/>
                <a:ext cx="410" cy="406"/>
              </a:xfrm>
              <a:custGeom>
                <a:avLst/>
                <a:gdLst>
                  <a:gd name="T0" fmla="*/ 268 w 410"/>
                  <a:gd name="T1" fmla="*/ 117 h 406"/>
                  <a:gd name="T2" fmla="*/ 217 w 410"/>
                  <a:gd name="T3" fmla="*/ 41 h 406"/>
                  <a:gd name="T4" fmla="*/ 166 w 410"/>
                  <a:gd name="T5" fmla="*/ 0 h 406"/>
                  <a:gd name="T6" fmla="*/ 106 w 410"/>
                  <a:gd name="T7" fmla="*/ 0 h 406"/>
                  <a:gd name="T8" fmla="*/ 40 w 410"/>
                  <a:gd name="T9" fmla="*/ 26 h 406"/>
                  <a:gd name="T10" fmla="*/ 10 w 410"/>
                  <a:gd name="T11" fmla="*/ 71 h 406"/>
                  <a:gd name="T12" fmla="*/ 0 w 410"/>
                  <a:gd name="T13" fmla="*/ 132 h 406"/>
                  <a:gd name="T14" fmla="*/ 10 w 410"/>
                  <a:gd name="T15" fmla="*/ 213 h 406"/>
                  <a:gd name="T16" fmla="*/ 50 w 410"/>
                  <a:gd name="T17" fmla="*/ 304 h 406"/>
                  <a:gd name="T18" fmla="*/ 121 w 410"/>
                  <a:gd name="T19" fmla="*/ 365 h 406"/>
                  <a:gd name="T20" fmla="*/ 176 w 410"/>
                  <a:gd name="T21" fmla="*/ 395 h 406"/>
                  <a:gd name="T22" fmla="*/ 232 w 410"/>
                  <a:gd name="T23" fmla="*/ 406 h 406"/>
                  <a:gd name="T24" fmla="*/ 278 w 410"/>
                  <a:gd name="T25" fmla="*/ 390 h 406"/>
                  <a:gd name="T26" fmla="*/ 303 w 410"/>
                  <a:gd name="T27" fmla="*/ 365 h 406"/>
                  <a:gd name="T28" fmla="*/ 319 w 410"/>
                  <a:gd name="T29" fmla="*/ 304 h 406"/>
                  <a:gd name="T30" fmla="*/ 314 w 410"/>
                  <a:gd name="T31" fmla="*/ 233 h 406"/>
                  <a:gd name="T32" fmla="*/ 298 w 410"/>
                  <a:gd name="T33" fmla="*/ 173 h 406"/>
                  <a:gd name="T34" fmla="*/ 399 w 410"/>
                  <a:gd name="T35" fmla="*/ 117 h 406"/>
                  <a:gd name="T36" fmla="*/ 410 w 410"/>
                  <a:gd name="T37" fmla="*/ 92 h 406"/>
                  <a:gd name="T38" fmla="*/ 399 w 410"/>
                  <a:gd name="T39" fmla="*/ 81 h 406"/>
                  <a:gd name="T40" fmla="*/ 288 w 410"/>
                  <a:gd name="T41" fmla="*/ 147 h 406"/>
                  <a:gd name="T42" fmla="*/ 268 w 410"/>
                  <a:gd name="T43" fmla="*/ 117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0" h="406">
                    <a:moveTo>
                      <a:pt x="268" y="117"/>
                    </a:moveTo>
                    <a:lnTo>
                      <a:pt x="217" y="41"/>
                    </a:lnTo>
                    <a:lnTo>
                      <a:pt x="166" y="0"/>
                    </a:lnTo>
                    <a:lnTo>
                      <a:pt x="106" y="0"/>
                    </a:lnTo>
                    <a:lnTo>
                      <a:pt x="40" y="26"/>
                    </a:lnTo>
                    <a:lnTo>
                      <a:pt x="10" y="71"/>
                    </a:lnTo>
                    <a:lnTo>
                      <a:pt x="0" y="132"/>
                    </a:lnTo>
                    <a:lnTo>
                      <a:pt x="10" y="213"/>
                    </a:lnTo>
                    <a:lnTo>
                      <a:pt x="50" y="304"/>
                    </a:lnTo>
                    <a:lnTo>
                      <a:pt x="121" y="365"/>
                    </a:lnTo>
                    <a:lnTo>
                      <a:pt x="176" y="395"/>
                    </a:lnTo>
                    <a:lnTo>
                      <a:pt x="232" y="406"/>
                    </a:lnTo>
                    <a:lnTo>
                      <a:pt x="278" y="390"/>
                    </a:lnTo>
                    <a:lnTo>
                      <a:pt x="303" y="365"/>
                    </a:lnTo>
                    <a:lnTo>
                      <a:pt x="319" y="304"/>
                    </a:lnTo>
                    <a:lnTo>
                      <a:pt x="314" y="233"/>
                    </a:lnTo>
                    <a:lnTo>
                      <a:pt x="298" y="173"/>
                    </a:lnTo>
                    <a:lnTo>
                      <a:pt x="399" y="117"/>
                    </a:lnTo>
                    <a:lnTo>
                      <a:pt x="410" y="92"/>
                    </a:lnTo>
                    <a:lnTo>
                      <a:pt x="399" y="81"/>
                    </a:lnTo>
                    <a:lnTo>
                      <a:pt x="288" y="147"/>
                    </a:lnTo>
                    <a:lnTo>
                      <a:pt x="268" y="11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14" name="Freeform 22"/>
              <p:cNvSpPr>
                <a:spLocks/>
              </p:cNvSpPr>
              <p:nvPr/>
            </p:nvSpPr>
            <p:spPr bwMode="auto">
              <a:xfrm>
                <a:off x="3273" y="1802"/>
                <a:ext cx="364" cy="907"/>
              </a:xfrm>
              <a:custGeom>
                <a:avLst/>
                <a:gdLst>
                  <a:gd name="T0" fmla="*/ 101 w 364"/>
                  <a:gd name="T1" fmla="*/ 765 h 907"/>
                  <a:gd name="T2" fmla="*/ 35 w 364"/>
                  <a:gd name="T3" fmla="*/ 816 h 907"/>
                  <a:gd name="T4" fmla="*/ 15 w 364"/>
                  <a:gd name="T5" fmla="*/ 832 h 907"/>
                  <a:gd name="T6" fmla="*/ 0 w 364"/>
                  <a:gd name="T7" fmla="*/ 867 h 907"/>
                  <a:gd name="T8" fmla="*/ 20 w 364"/>
                  <a:gd name="T9" fmla="*/ 902 h 907"/>
                  <a:gd name="T10" fmla="*/ 40 w 364"/>
                  <a:gd name="T11" fmla="*/ 907 h 907"/>
                  <a:gd name="T12" fmla="*/ 101 w 364"/>
                  <a:gd name="T13" fmla="*/ 887 h 907"/>
                  <a:gd name="T14" fmla="*/ 192 w 364"/>
                  <a:gd name="T15" fmla="*/ 816 h 907"/>
                  <a:gd name="T16" fmla="*/ 273 w 364"/>
                  <a:gd name="T17" fmla="*/ 730 h 907"/>
                  <a:gd name="T18" fmla="*/ 359 w 364"/>
                  <a:gd name="T19" fmla="*/ 633 h 907"/>
                  <a:gd name="T20" fmla="*/ 364 w 364"/>
                  <a:gd name="T21" fmla="*/ 593 h 907"/>
                  <a:gd name="T22" fmla="*/ 364 w 364"/>
                  <a:gd name="T23" fmla="*/ 482 h 907"/>
                  <a:gd name="T24" fmla="*/ 339 w 364"/>
                  <a:gd name="T25" fmla="*/ 310 h 907"/>
                  <a:gd name="T26" fmla="*/ 354 w 364"/>
                  <a:gd name="T27" fmla="*/ 209 h 907"/>
                  <a:gd name="T28" fmla="*/ 364 w 364"/>
                  <a:gd name="T29" fmla="*/ 168 h 907"/>
                  <a:gd name="T30" fmla="*/ 349 w 364"/>
                  <a:gd name="T31" fmla="*/ 147 h 907"/>
                  <a:gd name="T32" fmla="*/ 313 w 364"/>
                  <a:gd name="T33" fmla="*/ 127 h 907"/>
                  <a:gd name="T34" fmla="*/ 288 w 364"/>
                  <a:gd name="T35" fmla="*/ 112 h 907"/>
                  <a:gd name="T36" fmla="*/ 303 w 364"/>
                  <a:gd name="T37" fmla="*/ 21 h 907"/>
                  <a:gd name="T38" fmla="*/ 293 w 364"/>
                  <a:gd name="T39" fmla="*/ 0 h 907"/>
                  <a:gd name="T40" fmla="*/ 273 w 364"/>
                  <a:gd name="T41" fmla="*/ 6 h 907"/>
                  <a:gd name="T42" fmla="*/ 263 w 364"/>
                  <a:gd name="T43" fmla="*/ 122 h 907"/>
                  <a:gd name="T44" fmla="*/ 253 w 364"/>
                  <a:gd name="T45" fmla="*/ 152 h 907"/>
                  <a:gd name="T46" fmla="*/ 248 w 364"/>
                  <a:gd name="T47" fmla="*/ 173 h 907"/>
                  <a:gd name="T48" fmla="*/ 207 w 364"/>
                  <a:gd name="T49" fmla="*/ 157 h 907"/>
                  <a:gd name="T50" fmla="*/ 177 w 364"/>
                  <a:gd name="T51" fmla="*/ 157 h 907"/>
                  <a:gd name="T52" fmla="*/ 177 w 364"/>
                  <a:gd name="T53" fmla="*/ 178 h 907"/>
                  <a:gd name="T54" fmla="*/ 197 w 364"/>
                  <a:gd name="T55" fmla="*/ 194 h 907"/>
                  <a:gd name="T56" fmla="*/ 233 w 364"/>
                  <a:gd name="T57" fmla="*/ 194 h 907"/>
                  <a:gd name="T58" fmla="*/ 258 w 364"/>
                  <a:gd name="T59" fmla="*/ 214 h 907"/>
                  <a:gd name="T60" fmla="*/ 278 w 364"/>
                  <a:gd name="T61" fmla="*/ 249 h 907"/>
                  <a:gd name="T62" fmla="*/ 298 w 364"/>
                  <a:gd name="T63" fmla="*/ 305 h 907"/>
                  <a:gd name="T64" fmla="*/ 313 w 364"/>
                  <a:gd name="T65" fmla="*/ 416 h 907"/>
                  <a:gd name="T66" fmla="*/ 313 w 364"/>
                  <a:gd name="T67" fmla="*/ 517 h 907"/>
                  <a:gd name="T68" fmla="*/ 303 w 364"/>
                  <a:gd name="T69" fmla="*/ 598 h 907"/>
                  <a:gd name="T70" fmla="*/ 283 w 364"/>
                  <a:gd name="T71" fmla="*/ 633 h 907"/>
                  <a:gd name="T72" fmla="*/ 212 w 364"/>
                  <a:gd name="T73" fmla="*/ 684 h 907"/>
                  <a:gd name="T74" fmla="*/ 136 w 364"/>
                  <a:gd name="T75" fmla="*/ 730 h 907"/>
                  <a:gd name="T76" fmla="*/ 101 w 364"/>
                  <a:gd name="T77" fmla="*/ 765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4" h="907">
                    <a:moveTo>
                      <a:pt x="101" y="765"/>
                    </a:moveTo>
                    <a:lnTo>
                      <a:pt x="35" y="816"/>
                    </a:lnTo>
                    <a:lnTo>
                      <a:pt x="15" y="832"/>
                    </a:lnTo>
                    <a:lnTo>
                      <a:pt x="0" y="867"/>
                    </a:lnTo>
                    <a:lnTo>
                      <a:pt x="20" y="902"/>
                    </a:lnTo>
                    <a:lnTo>
                      <a:pt x="40" y="907"/>
                    </a:lnTo>
                    <a:lnTo>
                      <a:pt x="101" y="887"/>
                    </a:lnTo>
                    <a:lnTo>
                      <a:pt x="192" y="816"/>
                    </a:lnTo>
                    <a:lnTo>
                      <a:pt x="273" y="730"/>
                    </a:lnTo>
                    <a:lnTo>
                      <a:pt x="359" y="633"/>
                    </a:lnTo>
                    <a:lnTo>
                      <a:pt x="364" y="593"/>
                    </a:lnTo>
                    <a:lnTo>
                      <a:pt x="364" y="482"/>
                    </a:lnTo>
                    <a:lnTo>
                      <a:pt x="339" y="310"/>
                    </a:lnTo>
                    <a:lnTo>
                      <a:pt x="354" y="209"/>
                    </a:lnTo>
                    <a:lnTo>
                      <a:pt x="364" y="168"/>
                    </a:lnTo>
                    <a:lnTo>
                      <a:pt x="349" y="147"/>
                    </a:lnTo>
                    <a:lnTo>
                      <a:pt x="313" y="127"/>
                    </a:lnTo>
                    <a:lnTo>
                      <a:pt x="288" y="112"/>
                    </a:lnTo>
                    <a:lnTo>
                      <a:pt x="303" y="21"/>
                    </a:lnTo>
                    <a:lnTo>
                      <a:pt x="293" y="0"/>
                    </a:lnTo>
                    <a:lnTo>
                      <a:pt x="273" y="6"/>
                    </a:lnTo>
                    <a:lnTo>
                      <a:pt x="263" y="122"/>
                    </a:lnTo>
                    <a:lnTo>
                      <a:pt x="253" y="152"/>
                    </a:lnTo>
                    <a:lnTo>
                      <a:pt x="248" y="173"/>
                    </a:lnTo>
                    <a:lnTo>
                      <a:pt x="207" y="157"/>
                    </a:lnTo>
                    <a:lnTo>
                      <a:pt x="177" y="157"/>
                    </a:lnTo>
                    <a:lnTo>
                      <a:pt x="177" y="178"/>
                    </a:lnTo>
                    <a:lnTo>
                      <a:pt x="197" y="194"/>
                    </a:lnTo>
                    <a:lnTo>
                      <a:pt x="233" y="194"/>
                    </a:lnTo>
                    <a:lnTo>
                      <a:pt x="258" y="214"/>
                    </a:lnTo>
                    <a:lnTo>
                      <a:pt x="278" y="249"/>
                    </a:lnTo>
                    <a:lnTo>
                      <a:pt x="298" y="305"/>
                    </a:lnTo>
                    <a:lnTo>
                      <a:pt x="313" y="416"/>
                    </a:lnTo>
                    <a:lnTo>
                      <a:pt x="313" y="517"/>
                    </a:lnTo>
                    <a:lnTo>
                      <a:pt x="303" y="598"/>
                    </a:lnTo>
                    <a:lnTo>
                      <a:pt x="283" y="633"/>
                    </a:lnTo>
                    <a:lnTo>
                      <a:pt x="212" y="684"/>
                    </a:lnTo>
                    <a:lnTo>
                      <a:pt x="136" y="730"/>
                    </a:lnTo>
                    <a:lnTo>
                      <a:pt x="101" y="765"/>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15" name="Freeform 23"/>
              <p:cNvSpPr>
                <a:spLocks/>
              </p:cNvSpPr>
              <p:nvPr/>
            </p:nvSpPr>
            <p:spPr bwMode="auto">
              <a:xfrm>
                <a:off x="2832" y="2639"/>
                <a:ext cx="329" cy="546"/>
              </a:xfrm>
              <a:custGeom>
                <a:avLst/>
                <a:gdLst>
                  <a:gd name="T0" fmla="*/ 329 w 329"/>
                  <a:gd name="T1" fmla="*/ 15 h 546"/>
                  <a:gd name="T2" fmla="*/ 293 w 329"/>
                  <a:gd name="T3" fmla="*/ 0 h 546"/>
                  <a:gd name="T4" fmla="*/ 217 w 329"/>
                  <a:gd name="T5" fmla="*/ 5 h 546"/>
                  <a:gd name="T6" fmla="*/ 151 w 329"/>
                  <a:gd name="T7" fmla="*/ 56 h 546"/>
                  <a:gd name="T8" fmla="*/ 55 w 329"/>
                  <a:gd name="T9" fmla="*/ 162 h 546"/>
                  <a:gd name="T10" fmla="*/ 5 w 329"/>
                  <a:gd name="T11" fmla="*/ 248 h 546"/>
                  <a:gd name="T12" fmla="*/ 0 w 329"/>
                  <a:gd name="T13" fmla="*/ 278 h 546"/>
                  <a:gd name="T14" fmla="*/ 25 w 329"/>
                  <a:gd name="T15" fmla="*/ 334 h 546"/>
                  <a:gd name="T16" fmla="*/ 80 w 329"/>
                  <a:gd name="T17" fmla="*/ 359 h 546"/>
                  <a:gd name="T18" fmla="*/ 151 w 329"/>
                  <a:gd name="T19" fmla="*/ 389 h 546"/>
                  <a:gd name="T20" fmla="*/ 207 w 329"/>
                  <a:gd name="T21" fmla="*/ 404 h 546"/>
                  <a:gd name="T22" fmla="*/ 232 w 329"/>
                  <a:gd name="T23" fmla="*/ 430 h 546"/>
                  <a:gd name="T24" fmla="*/ 217 w 329"/>
                  <a:gd name="T25" fmla="*/ 465 h 546"/>
                  <a:gd name="T26" fmla="*/ 177 w 329"/>
                  <a:gd name="T27" fmla="*/ 506 h 546"/>
                  <a:gd name="T28" fmla="*/ 126 w 329"/>
                  <a:gd name="T29" fmla="*/ 511 h 546"/>
                  <a:gd name="T30" fmla="*/ 91 w 329"/>
                  <a:gd name="T31" fmla="*/ 495 h 546"/>
                  <a:gd name="T32" fmla="*/ 70 w 329"/>
                  <a:gd name="T33" fmla="*/ 511 h 546"/>
                  <a:gd name="T34" fmla="*/ 75 w 329"/>
                  <a:gd name="T35" fmla="*/ 531 h 546"/>
                  <a:gd name="T36" fmla="*/ 116 w 329"/>
                  <a:gd name="T37" fmla="*/ 546 h 546"/>
                  <a:gd name="T38" fmla="*/ 177 w 329"/>
                  <a:gd name="T39" fmla="*/ 546 h 546"/>
                  <a:gd name="T40" fmla="*/ 232 w 329"/>
                  <a:gd name="T41" fmla="*/ 531 h 546"/>
                  <a:gd name="T42" fmla="*/ 263 w 329"/>
                  <a:gd name="T43" fmla="*/ 511 h 546"/>
                  <a:gd name="T44" fmla="*/ 283 w 329"/>
                  <a:gd name="T45" fmla="*/ 475 h 546"/>
                  <a:gd name="T46" fmla="*/ 293 w 329"/>
                  <a:gd name="T47" fmla="*/ 435 h 546"/>
                  <a:gd name="T48" fmla="*/ 268 w 329"/>
                  <a:gd name="T49" fmla="*/ 399 h 546"/>
                  <a:gd name="T50" fmla="*/ 207 w 329"/>
                  <a:gd name="T51" fmla="*/ 374 h 546"/>
                  <a:gd name="T52" fmla="*/ 136 w 329"/>
                  <a:gd name="T53" fmla="*/ 354 h 546"/>
                  <a:gd name="T54" fmla="*/ 75 w 329"/>
                  <a:gd name="T55" fmla="*/ 319 h 546"/>
                  <a:gd name="T56" fmla="*/ 60 w 329"/>
                  <a:gd name="T57" fmla="*/ 288 h 546"/>
                  <a:gd name="T58" fmla="*/ 70 w 329"/>
                  <a:gd name="T59" fmla="*/ 233 h 546"/>
                  <a:gd name="T60" fmla="*/ 116 w 329"/>
                  <a:gd name="T61" fmla="*/ 162 h 546"/>
                  <a:gd name="T62" fmla="*/ 172 w 329"/>
                  <a:gd name="T63" fmla="*/ 121 h 546"/>
                  <a:gd name="T64" fmla="*/ 258 w 329"/>
                  <a:gd name="T65" fmla="*/ 91 h 546"/>
                  <a:gd name="T66" fmla="*/ 329 w 329"/>
                  <a:gd name="T67" fmla="*/ 76 h 546"/>
                  <a:gd name="T68" fmla="*/ 329 w 329"/>
                  <a:gd name="T69" fmla="*/ 35 h 546"/>
                  <a:gd name="T70" fmla="*/ 329 w 329"/>
                  <a:gd name="T71" fmla="*/ 15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9" h="546">
                    <a:moveTo>
                      <a:pt x="329" y="15"/>
                    </a:moveTo>
                    <a:lnTo>
                      <a:pt x="293" y="0"/>
                    </a:lnTo>
                    <a:lnTo>
                      <a:pt x="217" y="5"/>
                    </a:lnTo>
                    <a:lnTo>
                      <a:pt x="151" y="56"/>
                    </a:lnTo>
                    <a:lnTo>
                      <a:pt x="55" y="162"/>
                    </a:lnTo>
                    <a:lnTo>
                      <a:pt x="5" y="248"/>
                    </a:lnTo>
                    <a:lnTo>
                      <a:pt x="0" y="278"/>
                    </a:lnTo>
                    <a:lnTo>
                      <a:pt x="25" y="334"/>
                    </a:lnTo>
                    <a:lnTo>
                      <a:pt x="80" y="359"/>
                    </a:lnTo>
                    <a:lnTo>
                      <a:pt x="151" y="389"/>
                    </a:lnTo>
                    <a:lnTo>
                      <a:pt x="207" y="404"/>
                    </a:lnTo>
                    <a:lnTo>
                      <a:pt x="232" y="430"/>
                    </a:lnTo>
                    <a:lnTo>
                      <a:pt x="217" y="465"/>
                    </a:lnTo>
                    <a:lnTo>
                      <a:pt x="177" y="506"/>
                    </a:lnTo>
                    <a:lnTo>
                      <a:pt x="126" y="511"/>
                    </a:lnTo>
                    <a:lnTo>
                      <a:pt x="91" y="495"/>
                    </a:lnTo>
                    <a:lnTo>
                      <a:pt x="70" y="511"/>
                    </a:lnTo>
                    <a:lnTo>
                      <a:pt x="75" y="531"/>
                    </a:lnTo>
                    <a:lnTo>
                      <a:pt x="116" y="546"/>
                    </a:lnTo>
                    <a:lnTo>
                      <a:pt x="177" y="546"/>
                    </a:lnTo>
                    <a:lnTo>
                      <a:pt x="232" y="531"/>
                    </a:lnTo>
                    <a:lnTo>
                      <a:pt x="263" y="511"/>
                    </a:lnTo>
                    <a:lnTo>
                      <a:pt x="283" y="475"/>
                    </a:lnTo>
                    <a:lnTo>
                      <a:pt x="293" y="435"/>
                    </a:lnTo>
                    <a:lnTo>
                      <a:pt x="268" y="399"/>
                    </a:lnTo>
                    <a:lnTo>
                      <a:pt x="207" y="374"/>
                    </a:lnTo>
                    <a:lnTo>
                      <a:pt x="136" y="354"/>
                    </a:lnTo>
                    <a:lnTo>
                      <a:pt x="75" y="319"/>
                    </a:lnTo>
                    <a:lnTo>
                      <a:pt x="60" y="288"/>
                    </a:lnTo>
                    <a:lnTo>
                      <a:pt x="70" y="233"/>
                    </a:lnTo>
                    <a:lnTo>
                      <a:pt x="116" y="162"/>
                    </a:lnTo>
                    <a:lnTo>
                      <a:pt x="172" y="121"/>
                    </a:lnTo>
                    <a:lnTo>
                      <a:pt x="258" y="91"/>
                    </a:lnTo>
                    <a:lnTo>
                      <a:pt x="329" y="76"/>
                    </a:lnTo>
                    <a:lnTo>
                      <a:pt x="329" y="35"/>
                    </a:lnTo>
                    <a:lnTo>
                      <a:pt x="329" y="15"/>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16" name="Freeform 24"/>
              <p:cNvSpPr>
                <a:spLocks/>
              </p:cNvSpPr>
              <p:nvPr/>
            </p:nvSpPr>
            <p:spPr bwMode="auto">
              <a:xfrm>
                <a:off x="3100" y="2614"/>
                <a:ext cx="309" cy="673"/>
              </a:xfrm>
              <a:custGeom>
                <a:avLst/>
                <a:gdLst>
                  <a:gd name="T0" fmla="*/ 269 w 309"/>
                  <a:gd name="T1" fmla="*/ 212 h 673"/>
                  <a:gd name="T2" fmla="*/ 238 w 309"/>
                  <a:gd name="T3" fmla="*/ 86 h 673"/>
                  <a:gd name="T4" fmla="*/ 203 w 309"/>
                  <a:gd name="T5" fmla="*/ 25 h 673"/>
                  <a:gd name="T6" fmla="*/ 126 w 309"/>
                  <a:gd name="T7" fmla="*/ 0 h 673"/>
                  <a:gd name="T8" fmla="*/ 50 w 309"/>
                  <a:gd name="T9" fmla="*/ 10 h 673"/>
                  <a:gd name="T10" fmla="*/ 15 w 309"/>
                  <a:gd name="T11" fmla="*/ 76 h 673"/>
                  <a:gd name="T12" fmla="*/ 20 w 309"/>
                  <a:gd name="T13" fmla="*/ 157 h 673"/>
                  <a:gd name="T14" fmla="*/ 40 w 309"/>
                  <a:gd name="T15" fmla="*/ 288 h 673"/>
                  <a:gd name="T16" fmla="*/ 40 w 309"/>
                  <a:gd name="T17" fmla="*/ 404 h 673"/>
                  <a:gd name="T18" fmla="*/ 15 w 309"/>
                  <a:gd name="T19" fmla="*/ 505 h 673"/>
                  <a:gd name="T20" fmla="*/ 0 w 309"/>
                  <a:gd name="T21" fmla="*/ 561 h 673"/>
                  <a:gd name="T22" fmla="*/ 10 w 309"/>
                  <a:gd name="T23" fmla="*/ 612 h 673"/>
                  <a:gd name="T24" fmla="*/ 45 w 309"/>
                  <a:gd name="T25" fmla="*/ 638 h 673"/>
                  <a:gd name="T26" fmla="*/ 91 w 309"/>
                  <a:gd name="T27" fmla="*/ 663 h 673"/>
                  <a:gd name="T28" fmla="*/ 136 w 309"/>
                  <a:gd name="T29" fmla="*/ 673 h 673"/>
                  <a:gd name="T30" fmla="*/ 193 w 309"/>
                  <a:gd name="T31" fmla="*/ 673 h 673"/>
                  <a:gd name="T32" fmla="*/ 259 w 309"/>
                  <a:gd name="T33" fmla="*/ 622 h 673"/>
                  <a:gd name="T34" fmla="*/ 309 w 309"/>
                  <a:gd name="T35" fmla="*/ 515 h 673"/>
                  <a:gd name="T36" fmla="*/ 304 w 309"/>
                  <a:gd name="T37" fmla="*/ 419 h 673"/>
                  <a:gd name="T38" fmla="*/ 274 w 309"/>
                  <a:gd name="T39" fmla="*/ 308 h 673"/>
                  <a:gd name="T40" fmla="*/ 269 w 309"/>
                  <a:gd name="T41" fmla="*/ 212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9" h="673">
                    <a:moveTo>
                      <a:pt x="269" y="212"/>
                    </a:moveTo>
                    <a:lnTo>
                      <a:pt x="238" y="86"/>
                    </a:lnTo>
                    <a:lnTo>
                      <a:pt x="203" y="25"/>
                    </a:lnTo>
                    <a:lnTo>
                      <a:pt x="126" y="0"/>
                    </a:lnTo>
                    <a:lnTo>
                      <a:pt x="50" y="10"/>
                    </a:lnTo>
                    <a:lnTo>
                      <a:pt x="15" y="76"/>
                    </a:lnTo>
                    <a:lnTo>
                      <a:pt x="20" y="157"/>
                    </a:lnTo>
                    <a:lnTo>
                      <a:pt x="40" y="288"/>
                    </a:lnTo>
                    <a:lnTo>
                      <a:pt x="40" y="404"/>
                    </a:lnTo>
                    <a:lnTo>
                      <a:pt x="15" y="505"/>
                    </a:lnTo>
                    <a:lnTo>
                      <a:pt x="0" y="561"/>
                    </a:lnTo>
                    <a:lnTo>
                      <a:pt x="10" y="612"/>
                    </a:lnTo>
                    <a:lnTo>
                      <a:pt x="45" y="638"/>
                    </a:lnTo>
                    <a:lnTo>
                      <a:pt x="91" y="663"/>
                    </a:lnTo>
                    <a:lnTo>
                      <a:pt x="136" y="673"/>
                    </a:lnTo>
                    <a:lnTo>
                      <a:pt x="193" y="673"/>
                    </a:lnTo>
                    <a:lnTo>
                      <a:pt x="259" y="622"/>
                    </a:lnTo>
                    <a:lnTo>
                      <a:pt x="309" y="515"/>
                    </a:lnTo>
                    <a:lnTo>
                      <a:pt x="304" y="419"/>
                    </a:lnTo>
                    <a:lnTo>
                      <a:pt x="274" y="308"/>
                    </a:lnTo>
                    <a:lnTo>
                      <a:pt x="269" y="2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17" name="Freeform 25"/>
              <p:cNvSpPr>
                <a:spLocks/>
              </p:cNvSpPr>
              <p:nvPr/>
            </p:nvSpPr>
            <p:spPr bwMode="auto">
              <a:xfrm>
                <a:off x="3008" y="3160"/>
                <a:ext cx="235" cy="973"/>
              </a:xfrm>
              <a:custGeom>
                <a:avLst/>
                <a:gdLst>
                  <a:gd name="T0" fmla="*/ 223 w 235"/>
                  <a:gd name="T1" fmla="*/ 15 h 973"/>
                  <a:gd name="T2" fmla="*/ 163 w 235"/>
                  <a:gd name="T3" fmla="*/ 0 h 973"/>
                  <a:gd name="T4" fmla="*/ 127 w 235"/>
                  <a:gd name="T5" fmla="*/ 15 h 973"/>
                  <a:gd name="T6" fmla="*/ 112 w 235"/>
                  <a:gd name="T7" fmla="*/ 66 h 973"/>
                  <a:gd name="T8" fmla="*/ 127 w 235"/>
                  <a:gd name="T9" fmla="*/ 344 h 973"/>
                  <a:gd name="T10" fmla="*/ 127 w 235"/>
                  <a:gd name="T11" fmla="*/ 410 h 973"/>
                  <a:gd name="T12" fmla="*/ 107 w 235"/>
                  <a:gd name="T13" fmla="*/ 532 h 973"/>
                  <a:gd name="T14" fmla="*/ 102 w 235"/>
                  <a:gd name="T15" fmla="*/ 674 h 973"/>
                  <a:gd name="T16" fmla="*/ 112 w 235"/>
                  <a:gd name="T17" fmla="*/ 745 h 973"/>
                  <a:gd name="T18" fmla="*/ 102 w 235"/>
                  <a:gd name="T19" fmla="*/ 785 h 973"/>
                  <a:gd name="T20" fmla="*/ 31 w 235"/>
                  <a:gd name="T21" fmla="*/ 846 h 973"/>
                  <a:gd name="T22" fmla="*/ 0 w 235"/>
                  <a:gd name="T23" fmla="*/ 922 h 973"/>
                  <a:gd name="T24" fmla="*/ 6 w 235"/>
                  <a:gd name="T25" fmla="*/ 947 h 973"/>
                  <a:gd name="T26" fmla="*/ 61 w 235"/>
                  <a:gd name="T27" fmla="*/ 973 h 973"/>
                  <a:gd name="T28" fmla="*/ 76 w 235"/>
                  <a:gd name="T29" fmla="*/ 962 h 973"/>
                  <a:gd name="T30" fmla="*/ 82 w 235"/>
                  <a:gd name="T31" fmla="*/ 917 h 973"/>
                  <a:gd name="T32" fmla="*/ 97 w 235"/>
                  <a:gd name="T33" fmla="*/ 851 h 973"/>
                  <a:gd name="T34" fmla="*/ 122 w 235"/>
                  <a:gd name="T35" fmla="*/ 821 h 973"/>
                  <a:gd name="T36" fmla="*/ 152 w 235"/>
                  <a:gd name="T37" fmla="*/ 801 h 973"/>
                  <a:gd name="T38" fmla="*/ 178 w 235"/>
                  <a:gd name="T39" fmla="*/ 775 h 973"/>
                  <a:gd name="T40" fmla="*/ 183 w 235"/>
                  <a:gd name="T41" fmla="*/ 755 h 973"/>
                  <a:gd name="T42" fmla="*/ 168 w 235"/>
                  <a:gd name="T43" fmla="*/ 730 h 973"/>
                  <a:gd name="T44" fmla="*/ 152 w 235"/>
                  <a:gd name="T45" fmla="*/ 715 h 973"/>
                  <a:gd name="T46" fmla="*/ 142 w 235"/>
                  <a:gd name="T47" fmla="*/ 653 h 973"/>
                  <a:gd name="T48" fmla="*/ 152 w 235"/>
                  <a:gd name="T49" fmla="*/ 526 h 973"/>
                  <a:gd name="T50" fmla="*/ 188 w 235"/>
                  <a:gd name="T51" fmla="*/ 380 h 973"/>
                  <a:gd name="T52" fmla="*/ 223 w 235"/>
                  <a:gd name="T53" fmla="*/ 263 h 973"/>
                  <a:gd name="T54" fmla="*/ 235 w 235"/>
                  <a:gd name="T55" fmla="*/ 122 h 973"/>
                  <a:gd name="T56" fmla="*/ 223 w 235"/>
                  <a:gd name="T57" fmla="*/ 15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5" h="973">
                    <a:moveTo>
                      <a:pt x="223" y="15"/>
                    </a:moveTo>
                    <a:lnTo>
                      <a:pt x="163" y="0"/>
                    </a:lnTo>
                    <a:lnTo>
                      <a:pt x="127" y="15"/>
                    </a:lnTo>
                    <a:lnTo>
                      <a:pt x="112" y="66"/>
                    </a:lnTo>
                    <a:lnTo>
                      <a:pt x="127" y="344"/>
                    </a:lnTo>
                    <a:lnTo>
                      <a:pt x="127" y="410"/>
                    </a:lnTo>
                    <a:lnTo>
                      <a:pt x="107" y="532"/>
                    </a:lnTo>
                    <a:lnTo>
                      <a:pt x="102" y="674"/>
                    </a:lnTo>
                    <a:lnTo>
                      <a:pt x="112" y="745"/>
                    </a:lnTo>
                    <a:lnTo>
                      <a:pt x="102" y="785"/>
                    </a:lnTo>
                    <a:lnTo>
                      <a:pt x="31" y="846"/>
                    </a:lnTo>
                    <a:lnTo>
                      <a:pt x="0" y="922"/>
                    </a:lnTo>
                    <a:lnTo>
                      <a:pt x="6" y="947"/>
                    </a:lnTo>
                    <a:lnTo>
                      <a:pt x="61" y="973"/>
                    </a:lnTo>
                    <a:lnTo>
                      <a:pt x="76" y="962"/>
                    </a:lnTo>
                    <a:lnTo>
                      <a:pt x="82" y="917"/>
                    </a:lnTo>
                    <a:lnTo>
                      <a:pt x="97" y="851"/>
                    </a:lnTo>
                    <a:lnTo>
                      <a:pt x="122" y="821"/>
                    </a:lnTo>
                    <a:lnTo>
                      <a:pt x="152" y="801"/>
                    </a:lnTo>
                    <a:lnTo>
                      <a:pt x="178" y="775"/>
                    </a:lnTo>
                    <a:lnTo>
                      <a:pt x="183" y="755"/>
                    </a:lnTo>
                    <a:lnTo>
                      <a:pt x="168" y="730"/>
                    </a:lnTo>
                    <a:lnTo>
                      <a:pt x="152" y="715"/>
                    </a:lnTo>
                    <a:lnTo>
                      <a:pt x="142" y="653"/>
                    </a:lnTo>
                    <a:lnTo>
                      <a:pt x="152" y="526"/>
                    </a:lnTo>
                    <a:lnTo>
                      <a:pt x="188" y="380"/>
                    </a:lnTo>
                    <a:lnTo>
                      <a:pt x="223" y="263"/>
                    </a:lnTo>
                    <a:lnTo>
                      <a:pt x="235" y="122"/>
                    </a:lnTo>
                    <a:lnTo>
                      <a:pt x="223" y="15"/>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18" name="Freeform 26"/>
              <p:cNvSpPr>
                <a:spLocks/>
              </p:cNvSpPr>
              <p:nvPr/>
            </p:nvSpPr>
            <p:spPr bwMode="auto">
              <a:xfrm>
                <a:off x="3263" y="3160"/>
                <a:ext cx="384" cy="821"/>
              </a:xfrm>
              <a:custGeom>
                <a:avLst/>
                <a:gdLst>
                  <a:gd name="T0" fmla="*/ 126 w 384"/>
                  <a:gd name="T1" fmla="*/ 122 h 821"/>
                  <a:gd name="T2" fmla="*/ 116 w 384"/>
                  <a:gd name="T3" fmla="*/ 40 h 821"/>
                  <a:gd name="T4" fmla="*/ 71 w 384"/>
                  <a:gd name="T5" fmla="*/ 0 h 821"/>
                  <a:gd name="T6" fmla="*/ 5 w 384"/>
                  <a:gd name="T7" fmla="*/ 5 h 821"/>
                  <a:gd name="T8" fmla="*/ 0 w 384"/>
                  <a:gd name="T9" fmla="*/ 40 h 821"/>
                  <a:gd name="T10" fmla="*/ 5 w 384"/>
                  <a:gd name="T11" fmla="*/ 117 h 821"/>
                  <a:gd name="T12" fmla="*/ 40 w 384"/>
                  <a:gd name="T13" fmla="*/ 233 h 821"/>
                  <a:gd name="T14" fmla="*/ 66 w 384"/>
                  <a:gd name="T15" fmla="*/ 319 h 821"/>
                  <a:gd name="T16" fmla="*/ 96 w 384"/>
                  <a:gd name="T17" fmla="*/ 435 h 821"/>
                  <a:gd name="T18" fmla="*/ 106 w 384"/>
                  <a:gd name="T19" fmla="*/ 536 h 821"/>
                  <a:gd name="T20" fmla="*/ 106 w 384"/>
                  <a:gd name="T21" fmla="*/ 617 h 821"/>
                  <a:gd name="T22" fmla="*/ 91 w 384"/>
                  <a:gd name="T23" fmla="*/ 679 h 821"/>
                  <a:gd name="T24" fmla="*/ 76 w 384"/>
                  <a:gd name="T25" fmla="*/ 699 h 821"/>
                  <a:gd name="T26" fmla="*/ 76 w 384"/>
                  <a:gd name="T27" fmla="*/ 719 h 821"/>
                  <a:gd name="T28" fmla="*/ 96 w 384"/>
                  <a:gd name="T29" fmla="*/ 750 h 821"/>
                  <a:gd name="T30" fmla="*/ 131 w 384"/>
                  <a:gd name="T31" fmla="*/ 760 h 821"/>
                  <a:gd name="T32" fmla="*/ 187 w 384"/>
                  <a:gd name="T33" fmla="*/ 760 h 821"/>
                  <a:gd name="T34" fmla="*/ 288 w 384"/>
                  <a:gd name="T35" fmla="*/ 785 h 821"/>
                  <a:gd name="T36" fmla="*/ 318 w 384"/>
                  <a:gd name="T37" fmla="*/ 821 h 821"/>
                  <a:gd name="T38" fmla="*/ 364 w 384"/>
                  <a:gd name="T39" fmla="*/ 800 h 821"/>
                  <a:gd name="T40" fmla="*/ 384 w 384"/>
                  <a:gd name="T41" fmla="*/ 750 h 821"/>
                  <a:gd name="T42" fmla="*/ 364 w 384"/>
                  <a:gd name="T43" fmla="*/ 730 h 821"/>
                  <a:gd name="T44" fmla="*/ 278 w 384"/>
                  <a:gd name="T45" fmla="*/ 719 h 821"/>
                  <a:gd name="T46" fmla="*/ 182 w 384"/>
                  <a:gd name="T47" fmla="*/ 719 h 821"/>
                  <a:gd name="T48" fmla="*/ 141 w 384"/>
                  <a:gd name="T49" fmla="*/ 714 h 821"/>
                  <a:gd name="T50" fmla="*/ 131 w 384"/>
                  <a:gd name="T51" fmla="*/ 684 h 821"/>
                  <a:gd name="T52" fmla="*/ 141 w 384"/>
                  <a:gd name="T53" fmla="*/ 627 h 821"/>
                  <a:gd name="T54" fmla="*/ 147 w 384"/>
                  <a:gd name="T55" fmla="*/ 531 h 821"/>
                  <a:gd name="T56" fmla="*/ 136 w 384"/>
                  <a:gd name="T57" fmla="*/ 425 h 821"/>
                  <a:gd name="T58" fmla="*/ 121 w 384"/>
                  <a:gd name="T59" fmla="*/ 284 h 821"/>
                  <a:gd name="T60" fmla="*/ 126 w 384"/>
                  <a:gd name="T61" fmla="*/ 162 h 821"/>
                  <a:gd name="T62" fmla="*/ 126 w 384"/>
                  <a:gd name="T63" fmla="*/ 122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821">
                    <a:moveTo>
                      <a:pt x="126" y="122"/>
                    </a:moveTo>
                    <a:lnTo>
                      <a:pt x="116" y="40"/>
                    </a:lnTo>
                    <a:lnTo>
                      <a:pt x="71" y="0"/>
                    </a:lnTo>
                    <a:lnTo>
                      <a:pt x="5" y="5"/>
                    </a:lnTo>
                    <a:lnTo>
                      <a:pt x="0" y="40"/>
                    </a:lnTo>
                    <a:lnTo>
                      <a:pt x="5" y="117"/>
                    </a:lnTo>
                    <a:lnTo>
                      <a:pt x="40" y="233"/>
                    </a:lnTo>
                    <a:lnTo>
                      <a:pt x="66" y="319"/>
                    </a:lnTo>
                    <a:lnTo>
                      <a:pt x="96" y="435"/>
                    </a:lnTo>
                    <a:lnTo>
                      <a:pt x="106" y="536"/>
                    </a:lnTo>
                    <a:lnTo>
                      <a:pt x="106" y="617"/>
                    </a:lnTo>
                    <a:lnTo>
                      <a:pt x="91" y="679"/>
                    </a:lnTo>
                    <a:lnTo>
                      <a:pt x="76" y="699"/>
                    </a:lnTo>
                    <a:lnTo>
                      <a:pt x="76" y="719"/>
                    </a:lnTo>
                    <a:lnTo>
                      <a:pt x="96" y="750"/>
                    </a:lnTo>
                    <a:lnTo>
                      <a:pt x="131" y="760"/>
                    </a:lnTo>
                    <a:lnTo>
                      <a:pt x="187" y="760"/>
                    </a:lnTo>
                    <a:lnTo>
                      <a:pt x="288" y="785"/>
                    </a:lnTo>
                    <a:lnTo>
                      <a:pt x="318" y="821"/>
                    </a:lnTo>
                    <a:lnTo>
                      <a:pt x="364" y="800"/>
                    </a:lnTo>
                    <a:lnTo>
                      <a:pt x="384" y="750"/>
                    </a:lnTo>
                    <a:lnTo>
                      <a:pt x="364" y="730"/>
                    </a:lnTo>
                    <a:lnTo>
                      <a:pt x="278" y="719"/>
                    </a:lnTo>
                    <a:lnTo>
                      <a:pt x="182" y="719"/>
                    </a:lnTo>
                    <a:lnTo>
                      <a:pt x="141" y="714"/>
                    </a:lnTo>
                    <a:lnTo>
                      <a:pt x="131" y="684"/>
                    </a:lnTo>
                    <a:lnTo>
                      <a:pt x="141" y="627"/>
                    </a:lnTo>
                    <a:lnTo>
                      <a:pt x="147" y="531"/>
                    </a:lnTo>
                    <a:lnTo>
                      <a:pt x="136" y="425"/>
                    </a:lnTo>
                    <a:lnTo>
                      <a:pt x="121" y="284"/>
                    </a:lnTo>
                    <a:lnTo>
                      <a:pt x="126" y="162"/>
                    </a:lnTo>
                    <a:lnTo>
                      <a:pt x="126" y="12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sp>
        <p:nvSpPr>
          <p:cNvPr id="315419" name="Text Box 27"/>
          <p:cNvSpPr txBox="1">
            <a:spLocks noChangeArrowheads="1"/>
          </p:cNvSpPr>
          <p:nvPr/>
        </p:nvSpPr>
        <p:spPr bwMode="auto">
          <a:xfrm>
            <a:off x="2301367" y="3066934"/>
            <a:ext cx="4114800" cy="415498"/>
          </a:xfrm>
          <a:prstGeom prst="rect">
            <a:avLst/>
          </a:prstGeom>
          <a:noFill/>
          <a:ln>
            <a:noFill/>
          </a:ln>
          <a:effectLst/>
          <a:extLst>
            <a:ext uri="{909E8E84-426E-40DD-AFC4-6F175D3DCCD1}">
              <a14:hiddenFill xmlns:a14="http://schemas.microsoft.com/office/drawing/2010/main">
                <a:solidFill>
                  <a:srgbClr val="7F2B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defTabSz="685800">
              <a:spcBef>
                <a:spcPct val="50000"/>
              </a:spcBef>
              <a:defRPr/>
            </a:pPr>
            <a:r>
              <a:rPr lang="es-ES" sz="2100" dirty="0">
                <a:solidFill>
                  <a:prstClr val="black"/>
                </a:solidFill>
                <a:latin typeface="Calibri"/>
              </a:rPr>
              <a:t>¿ QUÉ ES EL “CAPITAL” ?</a:t>
            </a:r>
          </a:p>
        </p:txBody>
      </p:sp>
      <p:sp>
        <p:nvSpPr>
          <p:cNvPr id="315421" name="Text Box 29"/>
          <p:cNvSpPr txBox="1">
            <a:spLocks noChangeArrowheads="1"/>
          </p:cNvSpPr>
          <p:nvPr/>
        </p:nvSpPr>
        <p:spPr bwMode="auto">
          <a:xfrm>
            <a:off x="1344931" y="4029646"/>
            <a:ext cx="3909060" cy="415498"/>
          </a:xfrm>
          <a:prstGeom prst="rect">
            <a:avLst/>
          </a:prstGeom>
          <a:noFill/>
          <a:ln>
            <a:noFill/>
          </a:ln>
          <a:effectLst/>
          <a:extLst>
            <a:ext uri="{909E8E84-426E-40DD-AFC4-6F175D3DCCD1}">
              <a14:hiddenFill xmlns:a14="http://schemas.microsoft.com/office/drawing/2010/main">
                <a:solidFill>
                  <a:srgbClr val="7F2B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defTabSz="685800">
              <a:spcBef>
                <a:spcPct val="50000"/>
              </a:spcBef>
              <a:defRPr/>
            </a:pPr>
            <a:r>
              <a:rPr lang="es-ES" sz="2100" dirty="0">
                <a:solidFill>
                  <a:prstClr val="black"/>
                </a:solidFill>
                <a:latin typeface="Calibri"/>
              </a:rPr>
              <a:t>¿ QUÉ ES EL “SALARIO”?</a:t>
            </a:r>
          </a:p>
        </p:txBody>
      </p:sp>
      <p:sp>
        <p:nvSpPr>
          <p:cNvPr id="315422" name="Text Box 30"/>
          <p:cNvSpPr txBox="1">
            <a:spLocks noChangeArrowheads="1"/>
          </p:cNvSpPr>
          <p:nvPr/>
        </p:nvSpPr>
        <p:spPr bwMode="auto">
          <a:xfrm>
            <a:off x="1152287" y="4973402"/>
            <a:ext cx="4114800" cy="415498"/>
          </a:xfrm>
          <a:prstGeom prst="rect">
            <a:avLst/>
          </a:prstGeom>
          <a:noFill/>
          <a:ln>
            <a:noFill/>
          </a:ln>
          <a:effectLst/>
          <a:extLst>
            <a:ext uri="{909E8E84-426E-40DD-AFC4-6F175D3DCCD1}">
              <a14:hiddenFill xmlns:a14="http://schemas.microsoft.com/office/drawing/2010/main">
                <a:solidFill>
                  <a:srgbClr val="7F2B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defTabSz="685800">
              <a:spcBef>
                <a:spcPct val="50000"/>
              </a:spcBef>
              <a:defRPr/>
            </a:pPr>
            <a:r>
              <a:rPr lang="es-ES" sz="2100" dirty="0">
                <a:solidFill>
                  <a:prstClr val="black"/>
                </a:solidFill>
                <a:latin typeface="Calibri"/>
              </a:rPr>
              <a:t>¿ QUÉ ES LA“GANANCIA”?</a:t>
            </a:r>
          </a:p>
        </p:txBody>
      </p:sp>
      <p:sp>
        <p:nvSpPr>
          <p:cNvPr id="315423" name="Text Box 31"/>
          <p:cNvSpPr txBox="1">
            <a:spLocks noChangeArrowheads="1"/>
          </p:cNvSpPr>
          <p:nvPr/>
        </p:nvSpPr>
        <p:spPr bwMode="auto">
          <a:xfrm>
            <a:off x="2515791" y="2196243"/>
            <a:ext cx="3429000" cy="415498"/>
          </a:xfrm>
          <a:prstGeom prst="rect">
            <a:avLst/>
          </a:prstGeom>
          <a:noFill/>
          <a:ln>
            <a:noFill/>
          </a:ln>
          <a:effectLst/>
          <a:extLst>
            <a:ext uri="{909E8E84-426E-40DD-AFC4-6F175D3DCCD1}">
              <a14:hiddenFill xmlns:a14="http://schemas.microsoft.com/office/drawing/2010/main">
                <a:solidFill>
                  <a:srgbClr val="7F2B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defTabSz="685800">
              <a:spcBef>
                <a:spcPct val="50000"/>
              </a:spcBef>
              <a:defRPr/>
            </a:pPr>
            <a:r>
              <a:rPr lang="es-ES" sz="2100" dirty="0">
                <a:solidFill>
                  <a:prstClr val="black"/>
                </a:solidFill>
                <a:latin typeface="Calibri"/>
              </a:rPr>
              <a:t>¿ QUÉ ES EL “ DINERO”? </a:t>
            </a:r>
          </a:p>
        </p:txBody>
      </p:sp>
      <p:grpSp>
        <p:nvGrpSpPr>
          <p:cNvPr id="315424" name="Group 32"/>
          <p:cNvGrpSpPr>
            <a:grpSpLocks/>
          </p:cNvGrpSpPr>
          <p:nvPr/>
        </p:nvGrpSpPr>
        <p:grpSpPr bwMode="auto">
          <a:xfrm>
            <a:off x="6057900" y="2534842"/>
            <a:ext cx="958454" cy="1787128"/>
            <a:chOff x="192" y="288"/>
            <a:chExt cx="805" cy="1696"/>
          </a:xfrm>
        </p:grpSpPr>
        <p:grpSp>
          <p:nvGrpSpPr>
            <p:cNvPr id="315425" name="Group 33"/>
            <p:cNvGrpSpPr>
              <a:grpSpLocks/>
            </p:cNvGrpSpPr>
            <p:nvPr/>
          </p:nvGrpSpPr>
          <p:grpSpPr bwMode="auto">
            <a:xfrm>
              <a:off x="192" y="384"/>
              <a:ext cx="805" cy="1600"/>
              <a:chOff x="2305" y="422"/>
              <a:chExt cx="805" cy="1600"/>
            </a:xfrm>
          </p:grpSpPr>
          <p:sp>
            <p:nvSpPr>
              <p:cNvPr id="315426" name="Freeform 34"/>
              <p:cNvSpPr>
                <a:spLocks/>
              </p:cNvSpPr>
              <p:nvPr/>
            </p:nvSpPr>
            <p:spPr bwMode="auto">
              <a:xfrm>
                <a:off x="2562" y="512"/>
                <a:ext cx="315" cy="349"/>
              </a:xfrm>
              <a:custGeom>
                <a:avLst/>
                <a:gdLst>
                  <a:gd name="T0" fmla="*/ 328 w 630"/>
                  <a:gd name="T1" fmla="*/ 161 h 698"/>
                  <a:gd name="T2" fmla="*/ 273 w 630"/>
                  <a:gd name="T3" fmla="*/ 89 h 698"/>
                  <a:gd name="T4" fmla="*/ 196 w 630"/>
                  <a:gd name="T5" fmla="*/ 36 h 698"/>
                  <a:gd name="T6" fmla="*/ 127 w 630"/>
                  <a:gd name="T7" fmla="*/ 0 h 698"/>
                  <a:gd name="T8" fmla="*/ 72 w 630"/>
                  <a:gd name="T9" fmla="*/ 9 h 698"/>
                  <a:gd name="T10" fmla="*/ 32 w 630"/>
                  <a:gd name="T11" fmla="*/ 49 h 698"/>
                  <a:gd name="T12" fmla="*/ 0 w 630"/>
                  <a:gd name="T13" fmla="*/ 171 h 698"/>
                  <a:gd name="T14" fmla="*/ 12 w 630"/>
                  <a:gd name="T15" fmla="*/ 310 h 698"/>
                  <a:gd name="T16" fmla="*/ 45 w 630"/>
                  <a:gd name="T17" fmla="*/ 443 h 698"/>
                  <a:gd name="T18" fmla="*/ 81 w 630"/>
                  <a:gd name="T19" fmla="*/ 547 h 698"/>
                  <a:gd name="T20" fmla="*/ 150 w 630"/>
                  <a:gd name="T21" fmla="*/ 654 h 698"/>
                  <a:gd name="T22" fmla="*/ 210 w 630"/>
                  <a:gd name="T23" fmla="*/ 698 h 698"/>
                  <a:gd name="T24" fmla="*/ 291 w 630"/>
                  <a:gd name="T25" fmla="*/ 698 h 698"/>
                  <a:gd name="T26" fmla="*/ 374 w 630"/>
                  <a:gd name="T27" fmla="*/ 668 h 698"/>
                  <a:gd name="T28" fmla="*/ 415 w 630"/>
                  <a:gd name="T29" fmla="*/ 591 h 698"/>
                  <a:gd name="T30" fmla="*/ 437 w 630"/>
                  <a:gd name="T31" fmla="*/ 493 h 698"/>
                  <a:gd name="T32" fmla="*/ 429 w 630"/>
                  <a:gd name="T33" fmla="*/ 372 h 698"/>
                  <a:gd name="T34" fmla="*/ 621 w 630"/>
                  <a:gd name="T35" fmla="*/ 386 h 698"/>
                  <a:gd name="T36" fmla="*/ 630 w 630"/>
                  <a:gd name="T37" fmla="*/ 332 h 698"/>
                  <a:gd name="T38" fmla="*/ 411 w 630"/>
                  <a:gd name="T39" fmla="*/ 310 h 698"/>
                  <a:gd name="T40" fmla="*/ 356 w 630"/>
                  <a:gd name="T41" fmla="*/ 184 h 698"/>
                  <a:gd name="T42" fmla="*/ 328 w 630"/>
                  <a:gd name="T43" fmla="*/ 161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0" h="698">
                    <a:moveTo>
                      <a:pt x="328" y="161"/>
                    </a:moveTo>
                    <a:lnTo>
                      <a:pt x="273" y="89"/>
                    </a:lnTo>
                    <a:lnTo>
                      <a:pt x="196" y="36"/>
                    </a:lnTo>
                    <a:lnTo>
                      <a:pt x="127" y="0"/>
                    </a:lnTo>
                    <a:lnTo>
                      <a:pt x="72" y="9"/>
                    </a:lnTo>
                    <a:lnTo>
                      <a:pt x="32" y="49"/>
                    </a:lnTo>
                    <a:lnTo>
                      <a:pt x="0" y="171"/>
                    </a:lnTo>
                    <a:lnTo>
                      <a:pt x="12" y="310"/>
                    </a:lnTo>
                    <a:lnTo>
                      <a:pt x="45" y="443"/>
                    </a:lnTo>
                    <a:lnTo>
                      <a:pt x="81" y="547"/>
                    </a:lnTo>
                    <a:lnTo>
                      <a:pt x="150" y="654"/>
                    </a:lnTo>
                    <a:lnTo>
                      <a:pt x="210" y="698"/>
                    </a:lnTo>
                    <a:lnTo>
                      <a:pt x="291" y="698"/>
                    </a:lnTo>
                    <a:lnTo>
                      <a:pt x="374" y="668"/>
                    </a:lnTo>
                    <a:lnTo>
                      <a:pt x="415" y="591"/>
                    </a:lnTo>
                    <a:lnTo>
                      <a:pt x="437" y="493"/>
                    </a:lnTo>
                    <a:lnTo>
                      <a:pt x="429" y="372"/>
                    </a:lnTo>
                    <a:lnTo>
                      <a:pt x="621" y="386"/>
                    </a:lnTo>
                    <a:lnTo>
                      <a:pt x="630" y="332"/>
                    </a:lnTo>
                    <a:lnTo>
                      <a:pt x="411" y="310"/>
                    </a:lnTo>
                    <a:lnTo>
                      <a:pt x="356" y="184"/>
                    </a:lnTo>
                    <a:lnTo>
                      <a:pt x="328" y="16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27" name="Freeform 35"/>
              <p:cNvSpPr>
                <a:spLocks/>
              </p:cNvSpPr>
              <p:nvPr/>
            </p:nvSpPr>
            <p:spPr bwMode="auto">
              <a:xfrm>
                <a:off x="2305" y="422"/>
                <a:ext cx="363" cy="560"/>
              </a:xfrm>
              <a:custGeom>
                <a:avLst/>
                <a:gdLst>
                  <a:gd name="T0" fmla="*/ 423 w 725"/>
                  <a:gd name="T1" fmla="*/ 26 h 1120"/>
                  <a:gd name="T2" fmla="*/ 514 w 725"/>
                  <a:gd name="T3" fmla="*/ 0 h 1120"/>
                  <a:gd name="T4" fmla="*/ 587 w 725"/>
                  <a:gd name="T5" fmla="*/ 4 h 1120"/>
                  <a:gd name="T6" fmla="*/ 643 w 725"/>
                  <a:gd name="T7" fmla="*/ 44 h 1120"/>
                  <a:gd name="T8" fmla="*/ 680 w 725"/>
                  <a:gd name="T9" fmla="*/ 107 h 1120"/>
                  <a:gd name="T10" fmla="*/ 666 w 725"/>
                  <a:gd name="T11" fmla="*/ 173 h 1120"/>
                  <a:gd name="T12" fmla="*/ 615 w 725"/>
                  <a:gd name="T13" fmla="*/ 173 h 1120"/>
                  <a:gd name="T14" fmla="*/ 629 w 725"/>
                  <a:gd name="T15" fmla="*/ 120 h 1120"/>
                  <a:gd name="T16" fmla="*/ 587 w 725"/>
                  <a:gd name="T17" fmla="*/ 71 h 1120"/>
                  <a:gd name="T18" fmla="*/ 547 w 725"/>
                  <a:gd name="T19" fmla="*/ 53 h 1120"/>
                  <a:gd name="T20" fmla="*/ 478 w 725"/>
                  <a:gd name="T21" fmla="*/ 71 h 1120"/>
                  <a:gd name="T22" fmla="*/ 506 w 725"/>
                  <a:gd name="T23" fmla="*/ 125 h 1120"/>
                  <a:gd name="T24" fmla="*/ 514 w 725"/>
                  <a:gd name="T25" fmla="*/ 173 h 1120"/>
                  <a:gd name="T26" fmla="*/ 506 w 725"/>
                  <a:gd name="T27" fmla="*/ 215 h 1120"/>
                  <a:gd name="T28" fmla="*/ 437 w 725"/>
                  <a:gd name="T29" fmla="*/ 233 h 1120"/>
                  <a:gd name="T30" fmla="*/ 364 w 725"/>
                  <a:gd name="T31" fmla="*/ 219 h 1120"/>
                  <a:gd name="T32" fmla="*/ 350 w 725"/>
                  <a:gd name="T33" fmla="*/ 187 h 1120"/>
                  <a:gd name="T34" fmla="*/ 273 w 725"/>
                  <a:gd name="T35" fmla="*/ 272 h 1120"/>
                  <a:gd name="T36" fmla="*/ 227 w 725"/>
                  <a:gd name="T37" fmla="*/ 366 h 1120"/>
                  <a:gd name="T38" fmla="*/ 164 w 725"/>
                  <a:gd name="T39" fmla="*/ 487 h 1120"/>
                  <a:gd name="T40" fmla="*/ 123 w 725"/>
                  <a:gd name="T41" fmla="*/ 595 h 1120"/>
                  <a:gd name="T42" fmla="*/ 105 w 725"/>
                  <a:gd name="T43" fmla="*/ 698 h 1120"/>
                  <a:gd name="T44" fmla="*/ 118 w 725"/>
                  <a:gd name="T45" fmla="*/ 752 h 1120"/>
                  <a:gd name="T46" fmla="*/ 192 w 725"/>
                  <a:gd name="T47" fmla="*/ 819 h 1120"/>
                  <a:gd name="T48" fmla="*/ 342 w 725"/>
                  <a:gd name="T49" fmla="*/ 877 h 1120"/>
                  <a:gd name="T50" fmla="*/ 423 w 725"/>
                  <a:gd name="T51" fmla="*/ 904 h 1120"/>
                  <a:gd name="T52" fmla="*/ 506 w 725"/>
                  <a:gd name="T53" fmla="*/ 917 h 1120"/>
                  <a:gd name="T54" fmla="*/ 629 w 725"/>
                  <a:gd name="T55" fmla="*/ 967 h 1120"/>
                  <a:gd name="T56" fmla="*/ 720 w 725"/>
                  <a:gd name="T57" fmla="*/ 999 h 1120"/>
                  <a:gd name="T58" fmla="*/ 725 w 725"/>
                  <a:gd name="T59" fmla="*/ 1061 h 1120"/>
                  <a:gd name="T60" fmla="*/ 680 w 725"/>
                  <a:gd name="T61" fmla="*/ 1106 h 1120"/>
                  <a:gd name="T62" fmla="*/ 625 w 725"/>
                  <a:gd name="T63" fmla="*/ 1120 h 1120"/>
                  <a:gd name="T64" fmla="*/ 542 w 725"/>
                  <a:gd name="T65" fmla="*/ 1079 h 1120"/>
                  <a:gd name="T66" fmla="*/ 350 w 725"/>
                  <a:gd name="T67" fmla="*/ 981 h 1120"/>
                  <a:gd name="T68" fmla="*/ 192 w 725"/>
                  <a:gd name="T69" fmla="*/ 913 h 1120"/>
                  <a:gd name="T70" fmla="*/ 81 w 725"/>
                  <a:gd name="T71" fmla="*/ 837 h 1120"/>
                  <a:gd name="T72" fmla="*/ 8 w 725"/>
                  <a:gd name="T73" fmla="*/ 770 h 1120"/>
                  <a:gd name="T74" fmla="*/ 0 w 725"/>
                  <a:gd name="T75" fmla="*/ 689 h 1120"/>
                  <a:gd name="T76" fmla="*/ 40 w 725"/>
                  <a:gd name="T77" fmla="*/ 581 h 1120"/>
                  <a:gd name="T78" fmla="*/ 123 w 725"/>
                  <a:gd name="T79" fmla="*/ 420 h 1120"/>
                  <a:gd name="T80" fmla="*/ 200 w 725"/>
                  <a:gd name="T81" fmla="*/ 286 h 1120"/>
                  <a:gd name="T82" fmla="*/ 296 w 725"/>
                  <a:gd name="T83" fmla="*/ 147 h 1120"/>
                  <a:gd name="T84" fmla="*/ 369 w 725"/>
                  <a:gd name="T85" fmla="*/ 66 h 1120"/>
                  <a:gd name="T86" fmla="*/ 461 w 725"/>
                  <a:gd name="T87" fmla="*/ 26 h 1120"/>
                  <a:gd name="T88" fmla="*/ 423 w 725"/>
                  <a:gd name="T89" fmla="*/ 26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5" h="1120">
                    <a:moveTo>
                      <a:pt x="423" y="26"/>
                    </a:moveTo>
                    <a:lnTo>
                      <a:pt x="514" y="0"/>
                    </a:lnTo>
                    <a:lnTo>
                      <a:pt x="587" y="4"/>
                    </a:lnTo>
                    <a:lnTo>
                      <a:pt x="643" y="44"/>
                    </a:lnTo>
                    <a:lnTo>
                      <a:pt x="680" y="107"/>
                    </a:lnTo>
                    <a:lnTo>
                      <a:pt x="666" y="173"/>
                    </a:lnTo>
                    <a:lnTo>
                      <a:pt x="615" y="173"/>
                    </a:lnTo>
                    <a:lnTo>
                      <a:pt x="629" y="120"/>
                    </a:lnTo>
                    <a:lnTo>
                      <a:pt x="587" y="71"/>
                    </a:lnTo>
                    <a:lnTo>
                      <a:pt x="547" y="53"/>
                    </a:lnTo>
                    <a:lnTo>
                      <a:pt x="478" y="71"/>
                    </a:lnTo>
                    <a:lnTo>
                      <a:pt x="506" y="125"/>
                    </a:lnTo>
                    <a:lnTo>
                      <a:pt x="514" y="173"/>
                    </a:lnTo>
                    <a:lnTo>
                      <a:pt x="506" y="215"/>
                    </a:lnTo>
                    <a:lnTo>
                      <a:pt x="437" y="233"/>
                    </a:lnTo>
                    <a:lnTo>
                      <a:pt x="364" y="219"/>
                    </a:lnTo>
                    <a:lnTo>
                      <a:pt x="350" y="187"/>
                    </a:lnTo>
                    <a:lnTo>
                      <a:pt x="273" y="272"/>
                    </a:lnTo>
                    <a:lnTo>
                      <a:pt x="227" y="366"/>
                    </a:lnTo>
                    <a:lnTo>
                      <a:pt x="164" y="487"/>
                    </a:lnTo>
                    <a:lnTo>
                      <a:pt x="123" y="595"/>
                    </a:lnTo>
                    <a:lnTo>
                      <a:pt x="105" y="698"/>
                    </a:lnTo>
                    <a:lnTo>
                      <a:pt x="118" y="752"/>
                    </a:lnTo>
                    <a:lnTo>
                      <a:pt x="192" y="819"/>
                    </a:lnTo>
                    <a:lnTo>
                      <a:pt x="342" y="877"/>
                    </a:lnTo>
                    <a:lnTo>
                      <a:pt x="423" y="904"/>
                    </a:lnTo>
                    <a:lnTo>
                      <a:pt x="506" y="917"/>
                    </a:lnTo>
                    <a:lnTo>
                      <a:pt x="629" y="967"/>
                    </a:lnTo>
                    <a:lnTo>
                      <a:pt x="720" y="999"/>
                    </a:lnTo>
                    <a:lnTo>
                      <a:pt x="725" y="1061"/>
                    </a:lnTo>
                    <a:lnTo>
                      <a:pt x="680" y="1106"/>
                    </a:lnTo>
                    <a:lnTo>
                      <a:pt x="625" y="1120"/>
                    </a:lnTo>
                    <a:lnTo>
                      <a:pt x="542" y="1079"/>
                    </a:lnTo>
                    <a:lnTo>
                      <a:pt x="350" y="981"/>
                    </a:lnTo>
                    <a:lnTo>
                      <a:pt x="192" y="913"/>
                    </a:lnTo>
                    <a:lnTo>
                      <a:pt x="81" y="837"/>
                    </a:lnTo>
                    <a:lnTo>
                      <a:pt x="8" y="770"/>
                    </a:lnTo>
                    <a:lnTo>
                      <a:pt x="0" y="689"/>
                    </a:lnTo>
                    <a:lnTo>
                      <a:pt x="40" y="581"/>
                    </a:lnTo>
                    <a:lnTo>
                      <a:pt x="123" y="420"/>
                    </a:lnTo>
                    <a:lnTo>
                      <a:pt x="200" y="286"/>
                    </a:lnTo>
                    <a:lnTo>
                      <a:pt x="296" y="147"/>
                    </a:lnTo>
                    <a:lnTo>
                      <a:pt x="369" y="66"/>
                    </a:lnTo>
                    <a:lnTo>
                      <a:pt x="461" y="26"/>
                    </a:lnTo>
                    <a:lnTo>
                      <a:pt x="423" y="26"/>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28" name="Freeform 36"/>
              <p:cNvSpPr>
                <a:spLocks/>
              </p:cNvSpPr>
              <p:nvPr/>
            </p:nvSpPr>
            <p:spPr bwMode="auto">
              <a:xfrm>
                <a:off x="2647" y="887"/>
                <a:ext cx="190" cy="525"/>
              </a:xfrm>
              <a:custGeom>
                <a:avLst/>
                <a:gdLst>
                  <a:gd name="T0" fmla="*/ 23 w 379"/>
                  <a:gd name="T1" fmla="*/ 82 h 1052"/>
                  <a:gd name="T2" fmla="*/ 37 w 379"/>
                  <a:gd name="T3" fmla="*/ 28 h 1052"/>
                  <a:gd name="T4" fmla="*/ 97 w 379"/>
                  <a:gd name="T5" fmla="*/ 0 h 1052"/>
                  <a:gd name="T6" fmla="*/ 150 w 379"/>
                  <a:gd name="T7" fmla="*/ 0 h 1052"/>
                  <a:gd name="T8" fmla="*/ 219 w 379"/>
                  <a:gd name="T9" fmla="*/ 40 h 1052"/>
                  <a:gd name="T10" fmla="*/ 284 w 379"/>
                  <a:gd name="T11" fmla="*/ 135 h 1052"/>
                  <a:gd name="T12" fmla="*/ 330 w 379"/>
                  <a:gd name="T13" fmla="*/ 233 h 1052"/>
                  <a:gd name="T14" fmla="*/ 352 w 379"/>
                  <a:gd name="T15" fmla="*/ 367 h 1052"/>
                  <a:gd name="T16" fmla="*/ 371 w 379"/>
                  <a:gd name="T17" fmla="*/ 524 h 1052"/>
                  <a:gd name="T18" fmla="*/ 379 w 379"/>
                  <a:gd name="T19" fmla="*/ 675 h 1052"/>
                  <a:gd name="T20" fmla="*/ 379 w 379"/>
                  <a:gd name="T21" fmla="*/ 873 h 1052"/>
                  <a:gd name="T22" fmla="*/ 352 w 379"/>
                  <a:gd name="T23" fmla="*/ 994 h 1052"/>
                  <a:gd name="T24" fmla="*/ 302 w 379"/>
                  <a:gd name="T25" fmla="*/ 1038 h 1052"/>
                  <a:gd name="T26" fmla="*/ 215 w 379"/>
                  <a:gd name="T27" fmla="*/ 1052 h 1052"/>
                  <a:gd name="T28" fmla="*/ 124 w 379"/>
                  <a:gd name="T29" fmla="*/ 1047 h 1052"/>
                  <a:gd name="T30" fmla="*/ 77 w 379"/>
                  <a:gd name="T31" fmla="*/ 994 h 1052"/>
                  <a:gd name="T32" fmla="*/ 51 w 379"/>
                  <a:gd name="T33" fmla="*/ 900 h 1052"/>
                  <a:gd name="T34" fmla="*/ 28 w 379"/>
                  <a:gd name="T35" fmla="*/ 806 h 1052"/>
                  <a:gd name="T36" fmla="*/ 10 w 379"/>
                  <a:gd name="T37" fmla="*/ 636 h 1052"/>
                  <a:gd name="T38" fmla="*/ 0 w 379"/>
                  <a:gd name="T39" fmla="*/ 444 h 1052"/>
                  <a:gd name="T40" fmla="*/ 0 w 379"/>
                  <a:gd name="T41" fmla="*/ 219 h 1052"/>
                  <a:gd name="T42" fmla="*/ 23 w 379"/>
                  <a:gd name="T43" fmla="*/ 122 h 1052"/>
                  <a:gd name="T44" fmla="*/ 23 w 379"/>
                  <a:gd name="T45" fmla="*/ 82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79" h="1052">
                    <a:moveTo>
                      <a:pt x="23" y="82"/>
                    </a:moveTo>
                    <a:lnTo>
                      <a:pt x="37" y="28"/>
                    </a:lnTo>
                    <a:lnTo>
                      <a:pt x="97" y="0"/>
                    </a:lnTo>
                    <a:lnTo>
                      <a:pt x="150" y="0"/>
                    </a:lnTo>
                    <a:lnTo>
                      <a:pt x="219" y="40"/>
                    </a:lnTo>
                    <a:lnTo>
                      <a:pt x="284" y="135"/>
                    </a:lnTo>
                    <a:lnTo>
                      <a:pt x="330" y="233"/>
                    </a:lnTo>
                    <a:lnTo>
                      <a:pt x="352" y="367"/>
                    </a:lnTo>
                    <a:lnTo>
                      <a:pt x="371" y="524"/>
                    </a:lnTo>
                    <a:lnTo>
                      <a:pt x="379" y="675"/>
                    </a:lnTo>
                    <a:lnTo>
                      <a:pt x="379" y="873"/>
                    </a:lnTo>
                    <a:lnTo>
                      <a:pt x="352" y="994"/>
                    </a:lnTo>
                    <a:lnTo>
                      <a:pt x="302" y="1038"/>
                    </a:lnTo>
                    <a:lnTo>
                      <a:pt x="215" y="1052"/>
                    </a:lnTo>
                    <a:lnTo>
                      <a:pt x="124" y="1047"/>
                    </a:lnTo>
                    <a:lnTo>
                      <a:pt x="77" y="994"/>
                    </a:lnTo>
                    <a:lnTo>
                      <a:pt x="51" y="900"/>
                    </a:lnTo>
                    <a:lnTo>
                      <a:pt x="28" y="806"/>
                    </a:lnTo>
                    <a:lnTo>
                      <a:pt x="10" y="636"/>
                    </a:lnTo>
                    <a:lnTo>
                      <a:pt x="0" y="444"/>
                    </a:lnTo>
                    <a:lnTo>
                      <a:pt x="0" y="219"/>
                    </a:lnTo>
                    <a:lnTo>
                      <a:pt x="23" y="122"/>
                    </a:lnTo>
                    <a:lnTo>
                      <a:pt x="23" y="8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29" name="Freeform 37"/>
              <p:cNvSpPr>
                <a:spLocks/>
              </p:cNvSpPr>
              <p:nvPr/>
            </p:nvSpPr>
            <p:spPr bwMode="auto">
              <a:xfrm>
                <a:off x="2735" y="901"/>
                <a:ext cx="290" cy="404"/>
              </a:xfrm>
              <a:custGeom>
                <a:avLst/>
                <a:gdLst>
                  <a:gd name="T0" fmla="*/ 32 w 580"/>
                  <a:gd name="T1" fmla="*/ 0 h 808"/>
                  <a:gd name="T2" fmla="*/ 151 w 580"/>
                  <a:gd name="T3" fmla="*/ 14 h 808"/>
                  <a:gd name="T4" fmla="*/ 273 w 580"/>
                  <a:gd name="T5" fmla="*/ 36 h 808"/>
                  <a:gd name="T6" fmla="*/ 402 w 580"/>
                  <a:gd name="T7" fmla="*/ 108 h 808"/>
                  <a:gd name="T8" fmla="*/ 493 w 580"/>
                  <a:gd name="T9" fmla="*/ 161 h 808"/>
                  <a:gd name="T10" fmla="*/ 552 w 580"/>
                  <a:gd name="T11" fmla="*/ 239 h 808"/>
                  <a:gd name="T12" fmla="*/ 580 w 580"/>
                  <a:gd name="T13" fmla="*/ 283 h 808"/>
                  <a:gd name="T14" fmla="*/ 524 w 580"/>
                  <a:gd name="T15" fmla="*/ 414 h 808"/>
                  <a:gd name="T16" fmla="*/ 437 w 580"/>
                  <a:gd name="T17" fmla="*/ 494 h 808"/>
                  <a:gd name="T18" fmla="*/ 333 w 580"/>
                  <a:gd name="T19" fmla="*/ 551 h 808"/>
                  <a:gd name="T20" fmla="*/ 277 w 580"/>
                  <a:gd name="T21" fmla="*/ 587 h 808"/>
                  <a:gd name="T22" fmla="*/ 182 w 580"/>
                  <a:gd name="T23" fmla="*/ 605 h 808"/>
                  <a:gd name="T24" fmla="*/ 178 w 580"/>
                  <a:gd name="T25" fmla="*/ 641 h 808"/>
                  <a:gd name="T26" fmla="*/ 251 w 580"/>
                  <a:gd name="T27" fmla="*/ 673 h 808"/>
                  <a:gd name="T28" fmla="*/ 356 w 580"/>
                  <a:gd name="T29" fmla="*/ 700 h 808"/>
                  <a:gd name="T30" fmla="*/ 455 w 580"/>
                  <a:gd name="T31" fmla="*/ 754 h 808"/>
                  <a:gd name="T32" fmla="*/ 415 w 580"/>
                  <a:gd name="T33" fmla="*/ 794 h 808"/>
                  <a:gd name="T34" fmla="*/ 374 w 580"/>
                  <a:gd name="T35" fmla="*/ 808 h 808"/>
                  <a:gd name="T36" fmla="*/ 315 w 580"/>
                  <a:gd name="T37" fmla="*/ 748 h 808"/>
                  <a:gd name="T38" fmla="*/ 224 w 580"/>
                  <a:gd name="T39" fmla="*/ 713 h 808"/>
                  <a:gd name="T40" fmla="*/ 151 w 580"/>
                  <a:gd name="T41" fmla="*/ 686 h 808"/>
                  <a:gd name="T42" fmla="*/ 151 w 580"/>
                  <a:gd name="T43" fmla="*/ 633 h 808"/>
                  <a:gd name="T44" fmla="*/ 164 w 580"/>
                  <a:gd name="T45" fmla="*/ 575 h 808"/>
                  <a:gd name="T46" fmla="*/ 210 w 580"/>
                  <a:gd name="T47" fmla="*/ 551 h 808"/>
                  <a:gd name="T48" fmla="*/ 356 w 580"/>
                  <a:gd name="T49" fmla="*/ 494 h 808"/>
                  <a:gd name="T50" fmla="*/ 437 w 580"/>
                  <a:gd name="T51" fmla="*/ 404 h 808"/>
                  <a:gd name="T52" fmla="*/ 497 w 580"/>
                  <a:gd name="T53" fmla="*/ 310 h 808"/>
                  <a:gd name="T54" fmla="*/ 483 w 580"/>
                  <a:gd name="T55" fmla="*/ 265 h 808"/>
                  <a:gd name="T56" fmla="*/ 437 w 580"/>
                  <a:gd name="T57" fmla="*/ 211 h 808"/>
                  <a:gd name="T58" fmla="*/ 328 w 580"/>
                  <a:gd name="T59" fmla="*/ 135 h 808"/>
                  <a:gd name="T60" fmla="*/ 196 w 580"/>
                  <a:gd name="T61" fmla="*/ 108 h 808"/>
                  <a:gd name="T62" fmla="*/ 109 w 580"/>
                  <a:gd name="T63" fmla="*/ 104 h 808"/>
                  <a:gd name="T64" fmla="*/ 32 w 580"/>
                  <a:gd name="T65" fmla="*/ 104 h 808"/>
                  <a:gd name="T66" fmla="*/ 0 w 580"/>
                  <a:gd name="T67" fmla="*/ 54 h 808"/>
                  <a:gd name="T68" fmla="*/ 32 w 580"/>
                  <a:gd name="T6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0" h="808">
                    <a:moveTo>
                      <a:pt x="32" y="0"/>
                    </a:moveTo>
                    <a:lnTo>
                      <a:pt x="151" y="14"/>
                    </a:lnTo>
                    <a:lnTo>
                      <a:pt x="273" y="36"/>
                    </a:lnTo>
                    <a:lnTo>
                      <a:pt x="402" y="108"/>
                    </a:lnTo>
                    <a:lnTo>
                      <a:pt x="493" y="161"/>
                    </a:lnTo>
                    <a:lnTo>
                      <a:pt x="552" y="239"/>
                    </a:lnTo>
                    <a:lnTo>
                      <a:pt x="580" y="283"/>
                    </a:lnTo>
                    <a:lnTo>
                      <a:pt x="524" y="414"/>
                    </a:lnTo>
                    <a:lnTo>
                      <a:pt x="437" y="494"/>
                    </a:lnTo>
                    <a:lnTo>
                      <a:pt x="333" y="551"/>
                    </a:lnTo>
                    <a:lnTo>
                      <a:pt x="277" y="587"/>
                    </a:lnTo>
                    <a:lnTo>
                      <a:pt x="182" y="605"/>
                    </a:lnTo>
                    <a:lnTo>
                      <a:pt x="178" y="641"/>
                    </a:lnTo>
                    <a:lnTo>
                      <a:pt x="251" y="673"/>
                    </a:lnTo>
                    <a:lnTo>
                      <a:pt x="356" y="700"/>
                    </a:lnTo>
                    <a:lnTo>
                      <a:pt x="455" y="754"/>
                    </a:lnTo>
                    <a:lnTo>
                      <a:pt x="415" y="794"/>
                    </a:lnTo>
                    <a:lnTo>
                      <a:pt x="374" y="808"/>
                    </a:lnTo>
                    <a:lnTo>
                      <a:pt x="315" y="748"/>
                    </a:lnTo>
                    <a:lnTo>
                      <a:pt x="224" y="713"/>
                    </a:lnTo>
                    <a:lnTo>
                      <a:pt x="151" y="686"/>
                    </a:lnTo>
                    <a:lnTo>
                      <a:pt x="151" y="633"/>
                    </a:lnTo>
                    <a:lnTo>
                      <a:pt x="164" y="575"/>
                    </a:lnTo>
                    <a:lnTo>
                      <a:pt x="210" y="551"/>
                    </a:lnTo>
                    <a:lnTo>
                      <a:pt x="356" y="494"/>
                    </a:lnTo>
                    <a:lnTo>
                      <a:pt x="437" y="404"/>
                    </a:lnTo>
                    <a:lnTo>
                      <a:pt x="497" y="310"/>
                    </a:lnTo>
                    <a:lnTo>
                      <a:pt x="483" y="265"/>
                    </a:lnTo>
                    <a:lnTo>
                      <a:pt x="437" y="211"/>
                    </a:lnTo>
                    <a:lnTo>
                      <a:pt x="328" y="135"/>
                    </a:lnTo>
                    <a:lnTo>
                      <a:pt x="196" y="108"/>
                    </a:lnTo>
                    <a:lnTo>
                      <a:pt x="109" y="104"/>
                    </a:lnTo>
                    <a:lnTo>
                      <a:pt x="32" y="104"/>
                    </a:lnTo>
                    <a:lnTo>
                      <a:pt x="0" y="54"/>
                    </a:lnTo>
                    <a:lnTo>
                      <a:pt x="32"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30" name="Freeform 38"/>
              <p:cNvSpPr>
                <a:spLocks/>
              </p:cNvSpPr>
              <p:nvPr/>
            </p:nvSpPr>
            <p:spPr bwMode="auto">
              <a:xfrm>
                <a:off x="2758" y="1359"/>
                <a:ext cx="352" cy="652"/>
              </a:xfrm>
              <a:custGeom>
                <a:avLst/>
                <a:gdLst>
                  <a:gd name="T0" fmla="*/ 81 w 705"/>
                  <a:gd name="T1" fmla="*/ 0 h 1305"/>
                  <a:gd name="T2" fmla="*/ 18 w 705"/>
                  <a:gd name="T3" fmla="*/ 0 h 1305"/>
                  <a:gd name="T4" fmla="*/ 0 w 705"/>
                  <a:gd name="T5" fmla="*/ 94 h 1305"/>
                  <a:gd name="T6" fmla="*/ 45 w 705"/>
                  <a:gd name="T7" fmla="*/ 149 h 1305"/>
                  <a:gd name="T8" fmla="*/ 191 w 705"/>
                  <a:gd name="T9" fmla="*/ 278 h 1305"/>
                  <a:gd name="T10" fmla="*/ 320 w 705"/>
                  <a:gd name="T11" fmla="*/ 444 h 1305"/>
                  <a:gd name="T12" fmla="*/ 403 w 705"/>
                  <a:gd name="T13" fmla="*/ 615 h 1305"/>
                  <a:gd name="T14" fmla="*/ 415 w 705"/>
                  <a:gd name="T15" fmla="*/ 726 h 1305"/>
                  <a:gd name="T16" fmla="*/ 411 w 705"/>
                  <a:gd name="T17" fmla="*/ 808 h 1305"/>
                  <a:gd name="T18" fmla="*/ 375 w 705"/>
                  <a:gd name="T19" fmla="*/ 991 h 1305"/>
                  <a:gd name="T20" fmla="*/ 328 w 705"/>
                  <a:gd name="T21" fmla="*/ 1140 h 1305"/>
                  <a:gd name="T22" fmla="*/ 288 w 705"/>
                  <a:gd name="T23" fmla="*/ 1225 h 1305"/>
                  <a:gd name="T24" fmla="*/ 278 w 705"/>
                  <a:gd name="T25" fmla="*/ 1279 h 1305"/>
                  <a:gd name="T26" fmla="*/ 320 w 705"/>
                  <a:gd name="T27" fmla="*/ 1279 h 1305"/>
                  <a:gd name="T28" fmla="*/ 383 w 705"/>
                  <a:gd name="T29" fmla="*/ 1261 h 1305"/>
                  <a:gd name="T30" fmla="*/ 403 w 705"/>
                  <a:gd name="T31" fmla="*/ 1265 h 1305"/>
                  <a:gd name="T32" fmla="*/ 535 w 705"/>
                  <a:gd name="T33" fmla="*/ 1273 h 1305"/>
                  <a:gd name="T34" fmla="*/ 636 w 705"/>
                  <a:gd name="T35" fmla="*/ 1305 h 1305"/>
                  <a:gd name="T36" fmla="*/ 672 w 705"/>
                  <a:gd name="T37" fmla="*/ 1287 h 1305"/>
                  <a:gd name="T38" fmla="*/ 705 w 705"/>
                  <a:gd name="T39" fmla="*/ 1220 h 1305"/>
                  <a:gd name="T40" fmla="*/ 672 w 705"/>
                  <a:gd name="T41" fmla="*/ 1184 h 1305"/>
                  <a:gd name="T42" fmla="*/ 521 w 705"/>
                  <a:gd name="T43" fmla="*/ 1180 h 1305"/>
                  <a:gd name="T44" fmla="*/ 415 w 705"/>
                  <a:gd name="T45" fmla="*/ 1193 h 1305"/>
                  <a:gd name="T46" fmla="*/ 361 w 705"/>
                  <a:gd name="T47" fmla="*/ 1220 h 1305"/>
                  <a:gd name="T48" fmla="*/ 369 w 705"/>
                  <a:gd name="T49" fmla="*/ 1158 h 1305"/>
                  <a:gd name="T50" fmla="*/ 425 w 705"/>
                  <a:gd name="T51" fmla="*/ 1062 h 1305"/>
                  <a:gd name="T52" fmla="*/ 470 w 705"/>
                  <a:gd name="T53" fmla="*/ 915 h 1305"/>
                  <a:gd name="T54" fmla="*/ 507 w 705"/>
                  <a:gd name="T55" fmla="*/ 790 h 1305"/>
                  <a:gd name="T56" fmla="*/ 480 w 705"/>
                  <a:gd name="T57" fmla="*/ 646 h 1305"/>
                  <a:gd name="T58" fmla="*/ 438 w 705"/>
                  <a:gd name="T59" fmla="*/ 493 h 1305"/>
                  <a:gd name="T60" fmla="*/ 356 w 705"/>
                  <a:gd name="T61" fmla="*/ 318 h 1305"/>
                  <a:gd name="T62" fmla="*/ 237 w 705"/>
                  <a:gd name="T63" fmla="*/ 157 h 1305"/>
                  <a:gd name="T64" fmla="*/ 136 w 705"/>
                  <a:gd name="T65" fmla="*/ 40 h 1305"/>
                  <a:gd name="T66" fmla="*/ 81 w 705"/>
                  <a:gd name="T67" fmla="*/ 0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5" h="1305">
                    <a:moveTo>
                      <a:pt x="81" y="0"/>
                    </a:moveTo>
                    <a:lnTo>
                      <a:pt x="18" y="0"/>
                    </a:lnTo>
                    <a:lnTo>
                      <a:pt x="0" y="94"/>
                    </a:lnTo>
                    <a:lnTo>
                      <a:pt x="45" y="149"/>
                    </a:lnTo>
                    <a:lnTo>
                      <a:pt x="191" y="278"/>
                    </a:lnTo>
                    <a:lnTo>
                      <a:pt x="320" y="444"/>
                    </a:lnTo>
                    <a:lnTo>
                      <a:pt x="403" y="615"/>
                    </a:lnTo>
                    <a:lnTo>
                      <a:pt x="415" y="726"/>
                    </a:lnTo>
                    <a:lnTo>
                      <a:pt x="411" y="808"/>
                    </a:lnTo>
                    <a:lnTo>
                      <a:pt x="375" y="991"/>
                    </a:lnTo>
                    <a:lnTo>
                      <a:pt x="328" y="1140"/>
                    </a:lnTo>
                    <a:lnTo>
                      <a:pt x="288" y="1225"/>
                    </a:lnTo>
                    <a:lnTo>
                      <a:pt x="278" y="1279"/>
                    </a:lnTo>
                    <a:lnTo>
                      <a:pt x="320" y="1279"/>
                    </a:lnTo>
                    <a:lnTo>
                      <a:pt x="383" y="1261"/>
                    </a:lnTo>
                    <a:lnTo>
                      <a:pt x="403" y="1265"/>
                    </a:lnTo>
                    <a:lnTo>
                      <a:pt x="535" y="1273"/>
                    </a:lnTo>
                    <a:lnTo>
                      <a:pt x="636" y="1305"/>
                    </a:lnTo>
                    <a:lnTo>
                      <a:pt x="672" y="1287"/>
                    </a:lnTo>
                    <a:lnTo>
                      <a:pt x="705" y="1220"/>
                    </a:lnTo>
                    <a:lnTo>
                      <a:pt x="672" y="1184"/>
                    </a:lnTo>
                    <a:lnTo>
                      <a:pt x="521" y="1180"/>
                    </a:lnTo>
                    <a:lnTo>
                      <a:pt x="415" y="1193"/>
                    </a:lnTo>
                    <a:lnTo>
                      <a:pt x="361" y="1220"/>
                    </a:lnTo>
                    <a:lnTo>
                      <a:pt x="369" y="1158"/>
                    </a:lnTo>
                    <a:lnTo>
                      <a:pt x="425" y="1062"/>
                    </a:lnTo>
                    <a:lnTo>
                      <a:pt x="470" y="915"/>
                    </a:lnTo>
                    <a:lnTo>
                      <a:pt x="507" y="790"/>
                    </a:lnTo>
                    <a:lnTo>
                      <a:pt x="480" y="646"/>
                    </a:lnTo>
                    <a:lnTo>
                      <a:pt x="438" y="493"/>
                    </a:lnTo>
                    <a:lnTo>
                      <a:pt x="356" y="318"/>
                    </a:lnTo>
                    <a:lnTo>
                      <a:pt x="237" y="157"/>
                    </a:lnTo>
                    <a:lnTo>
                      <a:pt x="136" y="40"/>
                    </a:lnTo>
                    <a:lnTo>
                      <a:pt x="8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31" name="Freeform 39"/>
              <p:cNvSpPr>
                <a:spLocks/>
              </p:cNvSpPr>
              <p:nvPr/>
            </p:nvSpPr>
            <p:spPr bwMode="auto">
              <a:xfrm>
                <a:off x="2536" y="1357"/>
                <a:ext cx="238" cy="665"/>
              </a:xfrm>
              <a:custGeom>
                <a:avLst/>
                <a:gdLst>
                  <a:gd name="T0" fmla="*/ 328 w 474"/>
                  <a:gd name="T1" fmla="*/ 0 h 1330"/>
                  <a:gd name="T2" fmla="*/ 269 w 474"/>
                  <a:gd name="T3" fmla="*/ 126 h 1330"/>
                  <a:gd name="T4" fmla="*/ 228 w 474"/>
                  <a:gd name="T5" fmla="*/ 309 h 1330"/>
                  <a:gd name="T6" fmla="*/ 178 w 474"/>
                  <a:gd name="T7" fmla="*/ 512 h 1330"/>
                  <a:gd name="T8" fmla="*/ 132 w 474"/>
                  <a:gd name="T9" fmla="*/ 717 h 1330"/>
                  <a:gd name="T10" fmla="*/ 132 w 474"/>
                  <a:gd name="T11" fmla="*/ 793 h 1330"/>
                  <a:gd name="T12" fmla="*/ 178 w 474"/>
                  <a:gd name="T13" fmla="*/ 928 h 1330"/>
                  <a:gd name="T14" fmla="*/ 241 w 474"/>
                  <a:gd name="T15" fmla="*/ 999 h 1330"/>
                  <a:gd name="T16" fmla="*/ 301 w 474"/>
                  <a:gd name="T17" fmla="*/ 1089 h 1330"/>
                  <a:gd name="T18" fmla="*/ 342 w 474"/>
                  <a:gd name="T19" fmla="*/ 1155 h 1330"/>
                  <a:gd name="T20" fmla="*/ 324 w 474"/>
                  <a:gd name="T21" fmla="*/ 1187 h 1330"/>
                  <a:gd name="T22" fmla="*/ 219 w 474"/>
                  <a:gd name="T23" fmla="*/ 1200 h 1330"/>
                  <a:gd name="T24" fmla="*/ 50 w 474"/>
                  <a:gd name="T25" fmla="*/ 1227 h 1330"/>
                  <a:gd name="T26" fmla="*/ 0 w 474"/>
                  <a:gd name="T27" fmla="*/ 1268 h 1330"/>
                  <a:gd name="T28" fmla="*/ 41 w 474"/>
                  <a:gd name="T29" fmla="*/ 1304 h 1330"/>
                  <a:gd name="T30" fmla="*/ 136 w 474"/>
                  <a:gd name="T31" fmla="*/ 1330 h 1330"/>
                  <a:gd name="T32" fmla="*/ 247 w 474"/>
                  <a:gd name="T33" fmla="*/ 1276 h 1330"/>
                  <a:gd name="T34" fmla="*/ 328 w 474"/>
                  <a:gd name="T35" fmla="*/ 1240 h 1330"/>
                  <a:gd name="T36" fmla="*/ 433 w 474"/>
                  <a:gd name="T37" fmla="*/ 1227 h 1330"/>
                  <a:gd name="T38" fmla="*/ 474 w 474"/>
                  <a:gd name="T39" fmla="*/ 1214 h 1330"/>
                  <a:gd name="T40" fmla="*/ 461 w 474"/>
                  <a:gd name="T41" fmla="*/ 1169 h 1330"/>
                  <a:gd name="T42" fmla="*/ 342 w 474"/>
                  <a:gd name="T43" fmla="*/ 1053 h 1330"/>
                  <a:gd name="T44" fmla="*/ 273 w 474"/>
                  <a:gd name="T45" fmla="*/ 932 h 1330"/>
                  <a:gd name="T46" fmla="*/ 214 w 474"/>
                  <a:gd name="T47" fmla="*/ 851 h 1330"/>
                  <a:gd name="T48" fmla="*/ 205 w 474"/>
                  <a:gd name="T49" fmla="*/ 771 h 1330"/>
                  <a:gd name="T50" fmla="*/ 233 w 474"/>
                  <a:gd name="T51" fmla="*/ 637 h 1330"/>
                  <a:gd name="T52" fmla="*/ 296 w 474"/>
                  <a:gd name="T53" fmla="*/ 498 h 1330"/>
                  <a:gd name="T54" fmla="*/ 365 w 474"/>
                  <a:gd name="T55" fmla="*/ 261 h 1330"/>
                  <a:gd name="T56" fmla="*/ 425 w 474"/>
                  <a:gd name="T57" fmla="*/ 122 h 1330"/>
                  <a:gd name="T58" fmla="*/ 419 w 474"/>
                  <a:gd name="T59" fmla="*/ 40 h 1330"/>
                  <a:gd name="T60" fmla="*/ 365 w 474"/>
                  <a:gd name="T61" fmla="*/ 0 h 1330"/>
                  <a:gd name="T62" fmla="*/ 328 w 474"/>
                  <a:gd name="T63" fmla="*/ 0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4" h="1330">
                    <a:moveTo>
                      <a:pt x="328" y="0"/>
                    </a:moveTo>
                    <a:lnTo>
                      <a:pt x="269" y="126"/>
                    </a:lnTo>
                    <a:lnTo>
                      <a:pt x="228" y="309"/>
                    </a:lnTo>
                    <a:lnTo>
                      <a:pt x="178" y="512"/>
                    </a:lnTo>
                    <a:lnTo>
                      <a:pt x="132" y="717"/>
                    </a:lnTo>
                    <a:lnTo>
                      <a:pt x="132" y="793"/>
                    </a:lnTo>
                    <a:lnTo>
                      <a:pt x="178" y="928"/>
                    </a:lnTo>
                    <a:lnTo>
                      <a:pt x="241" y="999"/>
                    </a:lnTo>
                    <a:lnTo>
                      <a:pt x="301" y="1089"/>
                    </a:lnTo>
                    <a:lnTo>
                      <a:pt x="342" y="1155"/>
                    </a:lnTo>
                    <a:lnTo>
                      <a:pt x="324" y="1187"/>
                    </a:lnTo>
                    <a:lnTo>
                      <a:pt x="219" y="1200"/>
                    </a:lnTo>
                    <a:lnTo>
                      <a:pt x="50" y="1227"/>
                    </a:lnTo>
                    <a:lnTo>
                      <a:pt x="0" y="1268"/>
                    </a:lnTo>
                    <a:lnTo>
                      <a:pt x="41" y="1304"/>
                    </a:lnTo>
                    <a:lnTo>
                      <a:pt x="136" y="1330"/>
                    </a:lnTo>
                    <a:lnTo>
                      <a:pt x="247" y="1276"/>
                    </a:lnTo>
                    <a:lnTo>
                      <a:pt x="328" y="1240"/>
                    </a:lnTo>
                    <a:lnTo>
                      <a:pt x="433" y="1227"/>
                    </a:lnTo>
                    <a:lnTo>
                      <a:pt x="474" y="1214"/>
                    </a:lnTo>
                    <a:lnTo>
                      <a:pt x="461" y="1169"/>
                    </a:lnTo>
                    <a:lnTo>
                      <a:pt x="342" y="1053"/>
                    </a:lnTo>
                    <a:lnTo>
                      <a:pt x="273" y="932"/>
                    </a:lnTo>
                    <a:lnTo>
                      <a:pt x="214" y="851"/>
                    </a:lnTo>
                    <a:lnTo>
                      <a:pt x="205" y="771"/>
                    </a:lnTo>
                    <a:lnTo>
                      <a:pt x="233" y="637"/>
                    </a:lnTo>
                    <a:lnTo>
                      <a:pt x="296" y="498"/>
                    </a:lnTo>
                    <a:lnTo>
                      <a:pt x="365" y="261"/>
                    </a:lnTo>
                    <a:lnTo>
                      <a:pt x="425" y="122"/>
                    </a:lnTo>
                    <a:lnTo>
                      <a:pt x="419" y="40"/>
                    </a:lnTo>
                    <a:lnTo>
                      <a:pt x="365" y="0"/>
                    </a:lnTo>
                    <a:lnTo>
                      <a:pt x="328"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nvGrpSpPr>
            <p:cNvPr id="315432" name="Group 40"/>
            <p:cNvGrpSpPr>
              <a:grpSpLocks/>
            </p:cNvGrpSpPr>
            <p:nvPr/>
          </p:nvGrpSpPr>
          <p:grpSpPr bwMode="auto">
            <a:xfrm>
              <a:off x="720" y="288"/>
              <a:ext cx="146" cy="197"/>
              <a:chOff x="2790" y="289"/>
              <a:chExt cx="146" cy="197"/>
            </a:xfrm>
          </p:grpSpPr>
          <p:sp>
            <p:nvSpPr>
              <p:cNvPr id="315433" name="Freeform 41"/>
              <p:cNvSpPr>
                <a:spLocks/>
              </p:cNvSpPr>
              <p:nvPr/>
            </p:nvSpPr>
            <p:spPr bwMode="auto">
              <a:xfrm>
                <a:off x="2819" y="289"/>
                <a:ext cx="117" cy="137"/>
              </a:xfrm>
              <a:custGeom>
                <a:avLst/>
                <a:gdLst>
                  <a:gd name="T0" fmla="*/ 28 w 235"/>
                  <a:gd name="T1" fmla="*/ 12 h 273"/>
                  <a:gd name="T2" fmla="*/ 91 w 235"/>
                  <a:gd name="T3" fmla="*/ 0 h 273"/>
                  <a:gd name="T4" fmla="*/ 152 w 235"/>
                  <a:gd name="T5" fmla="*/ 4 h 273"/>
                  <a:gd name="T6" fmla="*/ 207 w 235"/>
                  <a:gd name="T7" fmla="*/ 30 h 273"/>
                  <a:gd name="T8" fmla="*/ 235 w 235"/>
                  <a:gd name="T9" fmla="*/ 80 h 273"/>
                  <a:gd name="T10" fmla="*/ 235 w 235"/>
                  <a:gd name="T11" fmla="*/ 120 h 273"/>
                  <a:gd name="T12" fmla="*/ 207 w 235"/>
                  <a:gd name="T13" fmla="*/ 173 h 273"/>
                  <a:gd name="T14" fmla="*/ 160 w 235"/>
                  <a:gd name="T15" fmla="*/ 205 h 273"/>
                  <a:gd name="T16" fmla="*/ 91 w 235"/>
                  <a:gd name="T17" fmla="*/ 205 h 273"/>
                  <a:gd name="T18" fmla="*/ 50 w 235"/>
                  <a:gd name="T19" fmla="*/ 231 h 273"/>
                  <a:gd name="T20" fmla="*/ 36 w 235"/>
                  <a:gd name="T21" fmla="*/ 273 h 273"/>
                  <a:gd name="T22" fmla="*/ 0 w 235"/>
                  <a:gd name="T23" fmla="*/ 259 h 273"/>
                  <a:gd name="T24" fmla="*/ 14 w 235"/>
                  <a:gd name="T25" fmla="*/ 205 h 273"/>
                  <a:gd name="T26" fmla="*/ 64 w 235"/>
                  <a:gd name="T27" fmla="*/ 173 h 273"/>
                  <a:gd name="T28" fmla="*/ 146 w 235"/>
                  <a:gd name="T29" fmla="*/ 165 h 273"/>
                  <a:gd name="T30" fmla="*/ 179 w 235"/>
                  <a:gd name="T31" fmla="*/ 133 h 273"/>
                  <a:gd name="T32" fmla="*/ 188 w 235"/>
                  <a:gd name="T33" fmla="*/ 84 h 273"/>
                  <a:gd name="T34" fmla="*/ 152 w 235"/>
                  <a:gd name="T35" fmla="*/ 40 h 273"/>
                  <a:gd name="T36" fmla="*/ 97 w 235"/>
                  <a:gd name="T37" fmla="*/ 40 h 273"/>
                  <a:gd name="T38" fmla="*/ 36 w 235"/>
                  <a:gd name="T39" fmla="*/ 53 h 273"/>
                  <a:gd name="T40" fmla="*/ 14 w 235"/>
                  <a:gd name="T41" fmla="*/ 40 h 273"/>
                  <a:gd name="T42" fmla="*/ 28 w 235"/>
                  <a:gd name="T43" fmla="*/ 1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273">
                    <a:moveTo>
                      <a:pt x="28" y="12"/>
                    </a:moveTo>
                    <a:lnTo>
                      <a:pt x="91" y="0"/>
                    </a:lnTo>
                    <a:lnTo>
                      <a:pt x="152" y="4"/>
                    </a:lnTo>
                    <a:lnTo>
                      <a:pt x="207" y="30"/>
                    </a:lnTo>
                    <a:lnTo>
                      <a:pt x="235" y="80"/>
                    </a:lnTo>
                    <a:lnTo>
                      <a:pt x="235" y="120"/>
                    </a:lnTo>
                    <a:lnTo>
                      <a:pt x="207" y="173"/>
                    </a:lnTo>
                    <a:lnTo>
                      <a:pt x="160" y="205"/>
                    </a:lnTo>
                    <a:lnTo>
                      <a:pt x="91" y="205"/>
                    </a:lnTo>
                    <a:lnTo>
                      <a:pt x="50" y="231"/>
                    </a:lnTo>
                    <a:lnTo>
                      <a:pt x="36" y="273"/>
                    </a:lnTo>
                    <a:lnTo>
                      <a:pt x="0" y="259"/>
                    </a:lnTo>
                    <a:lnTo>
                      <a:pt x="14" y="205"/>
                    </a:lnTo>
                    <a:lnTo>
                      <a:pt x="64" y="173"/>
                    </a:lnTo>
                    <a:lnTo>
                      <a:pt x="146" y="165"/>
                    </a:lnTo>
                    <a:lnTo>
                      <a:pt x="179" y="133"/>
                    </a:lnTo>
                    <a:lnTo>
                      <a:pt x="188" y="84"/>
                    </a:lnTo>
                    <a:lnTo>
                      <a:pt x="152" y="40"/>
                    </a:lnTo>
                    <a:lnTo>
                      <a:pt x="97" y="40"/>
                    </a:lnTo>
                    <a:lnTo>
                      <a:pt x="36" y="53"/>
                    </a:lnTo>
                    <a:lnTo>
                      <a:pt x="14" y="40"/>
                    </a:lnTo>
                    <a:lnTo>
                      <a:pt x="28" y="1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34" name="Freeform 42"/>
              <p:cNvSpPr>
                <a:spLocks/>
              </p:cNvSpPr>
              <p:nvPr/>
            </p:nvSpPr>
            <p:spPr bwMode="auto">
              <a:xfrm>
                <a:off x="2790" y="449"/>
                <a:ext cx="37" cy="37"/>
              </a:xfrm>
              <a:custGeom>
                <a:avLst/>
                <a:gdLst>
                  <a:gd name="T0" fmla="*/ 73 w 73"/>
                  <a:gd name="T1" fmla="*/ 4 h 74"/>
                  <a:gd name="T2" fmla="*/ 35 w 73"/>
                  <a:gd name="T3" fmla="*/ 0 h 74"/>
                  <a:gd name="T4" fmla="*/ 11 w 73"/>
                  <a:gd name="T5" fmla="*/ 28 h 74"/>
                  <a:gd name="T6" fmla="*/ 0 w 73"/>
                  <a:gd name="T7" fmla="*/ 70 h 74"/>
                  <a:gd name="T8" fmla="*/ 35 w 73"/>
                  <a:gd name="T9" fmla="*/ 74 h 74"/>
                  <a:gd name="T10" fmla="*/ 66 w 73"/>
                  <a:gd name="T11" fmla="*/ 55 h 74"/>
                  <a:gd name="T12" fmla="*/ 73 w 73"/>
                  <a:gd name="T13" fmla="*/ 4 h 74"/>
                </a:gdLst>
                <a:ahLst/>
                <a:cxnLst>
                  <a:cxn ang="0">
                    <a:pos x="T0" y="T1"/>
                  </a:cxn>
                  <a:cxn ang="0">
                    <a:pos x="T2" y="T3"/>
                  </a:cxn>
                  <a:cxn ang="0">
                    <a:pos x="T4" y="T5"/>
                  </a:cxn>
                  <a:cxn ang="0">
                    <a:pos x="T6" y="T7"/>
                  </a:cxn>
                  <a:cxn ang="0">
                    <a:pos x="T8" y="T9"/>
                  </a:cxn>
                  <a:cxn ang="0">
                    <a:pos x="T10" y="T11"/>
                  </a:cxn>
                  <a:cxn ang="0">
                    <a:pos x="T12" y="T13"/>
                  </a:cxn>
                </a:cxnLst>
                <a:rect l="0" t="0" r="r" b="b"/>
                <a:pathLst>
                  <a:path w="73" h="74">
                    <a:moveTo>
                      <a:pt x="73" y="4"/>
                    </a:moveTo>
                    <a:lnTo>
                      <a:pt x="35" y="0"/>
                    </a:lnTo>
                    <a:lnTo>
                      <a:pt x="11" y="28"/>
                    </a:lnTo>
                    <a:lnTo>
                      <a:pt x="0" y="70"/>
                    </a:lnTo>
                    <a:lnTo>
                      <a:pt x="35" y="74"/>
                    </a:lnTo>
                    <a:lnTo>
                      <a:pt x="66" y="55"/>
                    </a:lnTo>
                    <a:lnTo>
                      <a:pt x="73" y="4"/>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grpSp>
        <p:nvGrpSpPr>
          <p:cNvPr id="315435" name="Group 43"/>
          <p:cNvGrpSpPr>
            <a:grpSpLocks/>
          </p:cNvGrpSpPr>
          <p:nvPr/>
        </p:nvGrpSpPr>
        <p:grpSpPr bwMode="auto">
          <a:xfrm>
            <a:off x="4972050" y="3657600"/>
            <a:ext cx="958454" cy="1787129"/>
            <a:chOff x="192" y="288"/>
            <a:chExt cx="805" cy="1696"/>
          </a:xfrm>
        </p:grpSpPr>
        <p:grpSp>
          <p:nvGrpSpPr>
            <p:cNvPr id="315436" name="Group 44"/>
            <p:cNvGrpSpPr>
              <a:grpSpLocks/>
            </p:cNvGrpSpPr>
            <p:nvPr/>
          </p:nvGrpSpPr>
          <p:grpSpPr bwMode="auto">
            <a:xfrm>
              <a:off x="192" y="384"/>
              <a:ext cx="805" cy="1600"/>
              <a:chOff x="2305" y="422"/>
              <a:chExt cx="805" cy="1600"/>
            </a:xfrm>
          </p:grpSpPr>
          <p:sp>
            <p:nvSpPr>
              <p:cNvPr id="315437" name="Freeform 45"/>
              <p:cNvSpPr>
                <a:spLocks/>
              </p:cNvSpPr>
              <p:nvPr/>
            </p:nvSpPr>
            <p:spPr bwMode="auto">
              <a:xfrm>
                <a:off x="2562" y="512"/>
                <a:ext cx="315" cy="349"/>
              </a:xfrm>
              <a:custGeom>
                <a:avLst/>
                <a:gdLst>
                  <a:gd name="T0" fmla="*/ 328 w 630"/>
                  <a:gd name="T1" fmla="*/ 161 h 698"/>
                  <a:gd name="T2" fmla="*/ 273 w 630"/>
                  <a:gd name="T3" fmla="*/ 89 h 698"/>
                  <a:gd name="T4" fmla="*/ 196 w 630"/>
                  <a:gd name="T5" fmla="*/ 36 h 698"/>
                  <a:gd name="T6" fmla="*/ 127 w 630"/>
                  <a:gd name="T7" fmla="*/ 0 h 698"/>
                  <a:gd name="T8" fmla="*/ 72 w 630"/>
                  <a:gd name="T9" fmla="*/ 9 h 698"/>
                  <a:gd name="T10" fmla="*/ 32 w 630"/>
                  <a:gd name="T11" fmla="*/ 49 h 698"/>
                  <a:gd name="T12" fmla="*/ 0 w 630"/>
                  <a:gd name="T13" fmla="*/ 171 h 698"/>
                  <a:gd name="T14" fmla="*/ 12 w 630"/>
                  <a:gd name="T15" fmla="*/ 310 h 698"/>
                  <a:gd name="T16" fmla="*/ 45 w 630"/>
                  <a:gd name="T17" fmla="*/ 443 h 698"/>
                  <a:gd name="T18" fmla="*/ 81 w 630"/>
                  <a:gd name="T19" fmla="*/ 547 h 698"/>
                  <a:gd name="T20" fmla="*/ 150 w 630"/>
                  <a:gd name="T21" fmla="*/ 654 h 698"/>
                  <a:gd name="T22" fmla="*/ 210 w 630"/>
                  <a:gd name="T23" fmla="*/ 698 h 698"/>
                  <a:gd name="T24" fmla="*/ 291 w 630"/>
                  <a:gd name="T25" fmla="*/ 698 h 698"/>
                  <a:gd name="T26" fmla="*/ 374 w 630"/>
                  <a:gd name="T27" fmla="*/ 668 h 698"/>
                  <a:gd name="T28" fmla="*/ 415 w 630"/>
                  <a:gd name="T29" fmla="*/ 591 h 698"/>
                  <a:gd name="T30" fmla="*/ 437 w 630"/>
                  <a:gd name="T31" fmla="*/ 493 h 698"/>
                  <a:gd name="T32" fmla="*/ 429 w 630"/>
                  <a:gd name="T33" fmla="*/ 372 h 698"/>
                  <a:gd name="T34" fmla="*/ 621 w 630"/>
                  <a:gd name="T35" fmla="*/ 386 h 698"/>
                  <a:gd name="T36" fmla="*/ 630 w 630"/>
                  <a:gd name="T37" fmla="*/ 332 h 698"/>
                  <a:gd name="T38" fmla="*/ 411 w 630"/>
                  <a:gd name="T39" fmla="*/ 310 h 698"/>
                  <a:gd name="T40" fmla="*/ 356 w 630"/>
                  <a:gd name="T41" fmla="*/ 184 h 698"/>
                  <a:gd name="T42" fmla="*/ 328 w 630"/>
                  <a:gd name="T43" fmla="*/ 161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0" h="698">
                    <a:moveTo>
                      <a:pt x="328" y="161"/>
                    </a:moveTo>
                    <a:lnTo>
                      <a:pt x="273" y="89"/>
                    </a:lnTo>
                    <a:lnTo>
                      <a:pt x="196" y="36"/>
                    </a:lnTo>
                    <a:lnTo>
                      <a:pt x="127" y="0"/>
                    </a:lnTo>
                    <a:lnTo>
                      <a:pt x="72" y="9"/>
                    </a:lnTo>
                    <a:lnTo>
                      <a:pt x="32" y="49"/>
                    </a:lnTo>
                    <a:lnTo>
                      <a:pt x="0" y="171"/>
                    </a:lnTo>
                    <a:lnTo>
                      <a:pt x="12" y="310"/>
                    </a:lnTo>
                    <a:lnTo>
                      <a:pt x="45" y="443"/>
                    </a:lnTo>
                    <a:lnTo>
                      <a:pt x="81" y="547"/>
                    </a:lnTo>
                    <a:lnTo>
                      <a:pt x="150" y="654"/>
                    </a:lnTo>
                    <a:lnTo>
                      <a:pt x="210" y="698"/>
                    </a:lnTo>
                    <a:lnTo>
                      <a:pt x="291" y="698"/>
                    </a:lnTo>
                    <a:lnTo>
                      <a:pt x="374" y="668"/>
                    </a:lnTo>
                    <a:lnTo>
                      <a:pt x="415" y="591"/>
                    </a:lnTo>
                    <a:lnTo>
                      <a:pt x="437" y="493"/>
                    </a:lnTo>
                    <a:lnTo>
                      <a:pt x="429" y="372"/>
                    </a:lnTo>
                    <a:lnTo>
                      <a:pt x="621" y="386"/>
                    </a:lnTo>
                    <a:lnTo>
                      <a:pt x="630" y="332"/>
                    </a:lnTo>
                    <a:lnTo>
                      <a:pt x="411" y="310"/>
                    </a:lnTo>
                    <a:lnTo>
                      <a:pt x="356" y="184"/>
                    </a:lnTo>
                    <a:lnTo>
                      <a:pt x="328" y="16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38" name="Freeform 46"/>
              <p:cNvSpPr>
                <a:spLocks/>
              </p:cNvSpPr>
              <p:nvPr/>
            </p:nvSpPr>
            <p:spPr bwMode="auto">
              <a:xfrm>
                <a:off x="2305" y="422"/>
                <a:ext cx="363" cy="560"/>
              </a:xfrm>
              <a:custGeom>
                <a:avLst/>
                <a:gdLst>
                  <a:gd name="T0" fmla="*/ 423 w 725"/>
                  <a:gd name="T1" fmla="*/ 26 h 1120"/>
                  <a:gd name="T2" fmla="*/ 514 w 725"/>
                  <a:gd name="T3" fmla="*/ 0 h 1120"/>
                  <a:gd name="T4" fmla="*/ 587 w 725"/>
                  <a:gd name="T5" fmla="*/ 4 h 1120"/>
                  <a:gd name="T6" fmla="*/ 643 w 725"/>
                  <a:gd name="T7" fmla="*/ 44 h 1120"/>
                  <a:gd name="T8" fmla="*/ 680 w 725"/>
                  <a:gd name="T9" fmla="*/ 107 h 1120"/>
                  <a:gd name="T10" fmla="*/ 666 w 725"/>
                  <a:gd name="T11" fmla="*/ 173 h 1120"/>
                  <a:gd name="T12" fmla="*/ 615 w 725"/>
                  <a:gd name="T13" fmla="*/ 173 h 1120"/>
                  <a:gd name="T14" fmla="*/ 629 w 725"/>
                  <a:gd name="T15" fmla="*/ 120 h 1120"/>
                  <a:gd name="T16" fmla="*/ 587 w 725"/>
                  <a:gd name="T17" fmla="*/ 71 h 1120"/>
                  <a:gd name="T18" fmla="*/ 547 w 725"/>
                  <a:gd name="T19" fmla="*/ 53 h 1120"/>
                  <a:gd name="T20" fmla="*/ 478 w 725"/>
                  <a:gd name="T21" fmla="*/ 71 h 1120"/>
                  <a:gd name="T22" fmla="*/ 506 w 725"/>
                  <a:gd name="T23" fmla="*/ 125 h 1120"/>
                  <a:gd name="T24" fmla="*/ 514 w 725"/>
                  <a:gd name="T25" fmla="*/ 173 h 1120"/>
                  <a:gd name="T26" fmla="*/ 506 w 725"/>
                  <a:gd name="T27" fmla="*/ 215 h 1120"/>
                  <a:gd name="T28" fmla="*/ 437 w 725"/>
                  <a:gd name="T29" fmla="*/ 233 h 1120"/>
                  <a:gd name="T30" fmla="*/ 364 w 725"/>
                  <a:gd name="T31" fmla="*/ 219 h 1120"/>
                  <a:gd name="T32" fmla="*/ 350 w 725"/>
                  <a:gd name="T33" fmla="*/ 187 h 1120"/>
                  <a:gd name="T34" fmla="*/ 273 w 725"/>
                  <a:gd name="T35" fmla="*/ 272 h 1120"/>
                  <a:gd name="T36" fmla="*/ 227 w 725"/>
                  <a:gd name="T37" fmla="*/ 366 h 1120"/>
                  <a:gd name="T38" fmla="*/ 164 w 725"/>
                  <a:gd name="T39" fmla="*/ 487 h 1120"/>
                  <a:gd name="T40" fmla="*/ 123 w 725"/>
                  <a:gd name="T41" fmla="*/ 595 h 1120"/>
                  <a:gd name="T42" fmla="*/ 105 w 725"/>
                  <a:gd name="T43" fmla="*/ 698 h 1120"/>
                  <a:gd name="T44" fmla="*/ 118 w 725"/>
                  <a:gd name="T45" fmla="*/ 752 h 1120"/>
                  <a:gd name="T46" fmla="*/ 192 w 725"/>
                  <a:gd name="T47" fmla="*/ 819 h 1120"/>
                  <a:gd name="T48" fmla="*/ 342 w 725"/>
                  <a:gd name="T49" fmla="*/ 877 h 1120"/>
                  <a:gd name="T50" fmla="*/ 423 w 725"/>
                  <a:gd name="T51" fmla="*/ 904 h 1120"/>
                  <a:gd name="T52" fmla="*/ 506 w 725"/>
                  <a:gd name="T53" fmla="*/ 917 h 1120"/>
                  <a:gd name="T54" fmla="*/ 629 w 725"/>
                  <a:gd name="T55" fmla="*/ 967 h 1120"/>
                  <a:gd name="T56" fmla="*/ 720 w 725"/>
                  <a:gd name="T57" fmla="*/ 999 h 1120"/>
                  <a:gd name="T58" fmla="*/ 725 w 725"/>
                  <a:gd name="T59" fmla="*/ 1061 h 1120"/>
                  <a:gd name="T60" fmla="*/ 680 w 725"/>
                  <a:gd name="T61" fmla="*/ 1106 h 1120"/>
                  <a:gd name="T62" fmla="*/ 625 w 725"/>
                  <a:gd name="T63" fmla="*/ 1120 h 1120"/>
                  <a:gd name="T64" fmla="*/ 542 w 725"/>
                  <a:gd name="T65" fmla="*/ 1079 h 1120"/>
                  <a:gd name="T66" fmla="*/ 350 w 725"/>
                  <a:gd name="T67" fmla="*/ 981 h 1120"/>
                  <a:gd name="T68" fmla="*/ 192 w 725"/>
                  <a:gd name="T69" fmla="*/ 913 h 1120"/>
                  <a:gd name="T70" fmla="*/ 81 w 725"/>
                  <a:gd name="T71" fmla="*/ 837 h 1120"/>
                  <a:gd name="T72" fmla="*/ 8 w 725"/>
                  <a:gd name="T73" fmla="*/ 770 h 1120"/>
                  <a:gd name="T74" fmla="*/ 0 w 725"/>
                  <a:gd name="T75" fmla="*/ 689 h 1120"/>
                  <a:gd name="T76" fmla="*/ 40 w 725"/>
                  <a:gd name="T77" fmla="*/ 581 h 1120"/>
                  <a:gd name="T78" fmla="*/ 123 w 725"/>
                  <a:gd name="T79" fmla="*/ 420 h 1120"/>
                  <a:gd name="T80" fmla="*/ 200 w 725"/>
                  <a:gd name="T81" fmla="*/ 286 h 1120"/>
                  <a:gd name="T82" fmla="*/ 296 w 725"/>
                  <a:gd name="T83" fmla="*/ 147 h 1120"/>
                  <a:gd name="T84" fmla="*/ 369 w 725"/>
                  <a:gd name="T85" fmla="*/ 66 h 1120"/>
                  <a:gd name="T86" fmla="*/ 461 w 725"/>
                  <a:gd name="T87" fmla="*/ 26 h 1120"/>
                  <a:gd name="T88" fmla="*/ 423 w 725"/>
                  <a:gd name="T89" fmla="*/ 26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5" h="1120">
                    <a:moveTo>
                      <a:pt x="423" y="26"/>
                    </a:moveTo>
                    <a:lnTo>
                      <a:pt x="514" y="0"/>
                    </a:lnTo>
                    <a:lnTo>
                      <a:pt x="587" y="4"/>
                    </a:lnTo>
                    <a:lnTo>
                      <a:pt x="643" y="44"/>
                    </a:lnTo>
                    <a:lnTo>
                      <a:pt x="680" y="107"/>
                    </a:lnTo>
                    <a:lnTo>
                      <a:pt x="666" y="173"/>
                    </a:lnTo>
                    <a:lnTo>
                      <a:pt x="615" y="173"/>
                    </a:lnTo>
                    <a:lnTo>
                      <a:pt x="629" y="120"/>
                    </a:lnTo>
                    <a:lnTo>
                      <a:pt x="587" y="71"/>
                    </a:lnTo>
                    <a:lnTo>
                      <a:pt x="547" y="53"/>
                    </a:lnTo>
                    <a:lnTo>
                      <a:pt x="478" y="71"/>
                    </a:lnTo>
                    <a:lnTo>
                      <a:pt x="506" y="125"/>
                    </a:lnTo>
                    <a:lnTo>
                      <a:pt x="514" y="173"/>
                    </a:lnTo>
                    <a:lnTo>
                      <a:pt x="506" y="215"/>
                    </a:lnTo>
                    <a:lnTo>
                      <a:pt x="437" y="233"/>
                    </a:lnTo>
                    <a:lnTo>
                      <a:pt x="364" y="219"/>
                    </a:lnTo>
                    <a:lnTo>
                      <a:pt x="350" y="187"/>
                    </a:lnTo>
                    <a:lnTo>
                      <a:pt x="273" y="272"/>
                    </a:lnTo>
                    <a:lnTo>
                      <a:pt x="227" y="366"/>
                    </a:lnTo>
                    <a:lnTo>
                      <a:pt x="164" y="487"/>
                    </a:lnTo>
                    <a:lnTo>
                      <a:pt x="123" y="595"/>
                    </a:lnTo>
                    <a:lnTo>
                      <a:pt x="105" y="698"/>
                    </a:lnTo>
                    <a:lnTo>
                      <a:pt x="118" y="752"/>
                    </a:lnTo>
                    <a:lnTo>
                      <a:pt x="192" y="819"/>
                    </a:lnTo>
                    <a:lnTo>
                      <a:pt x="342" y="877"/>
                    </a:lnTo>
                    <a:lnTo>
                      <a:pt x="423" y="904"/>
                    </a:lnTo>
                    <a:lnTo>
                      <a:pt x="506" y="917"/>
                    </a:lnTo>
                    <a:lnTo>
                      <a:pt x="629" y="967"/>
                    </a:lnTo>
                    <a:lnTo>
                      <a:pt x="720" y="999"/>
                    </a:lnTo>
                    <a:lnTo>
                      <a:pt x="725" y="1061"/>
                    </a:lnTo>
                    <a:lnTo>
                      <a:pt x="680" y="1106"/>
                    </a:lnTo>
                    <a:lnTo>
                      <a:pt x="625" y="1120"/>
                    </a:lnTo>
                    <a:lnTo>
                      <a:pt x="542" y="1079"/>
                    </a:lnTo>
                    <a:lnTo>
                      <a:pt x="350" y="981"/>
                    </a:lnTo>
                    <a:lnTo>
                      <a:pt x="192" y="913"/>
                    </a:lnTo>
                    <a:lnTo>
                      <a:pt x="81" y="837"/>
                    </a:lnTo>
                    <a:lnTo>
                      <a:pt x="8" y="770"/>
                    </a:lnTo>
                    <a:lnTo>
                      <a:pt x="0" y="689"/>
                    </a:lnTo>
                    <a:lnTo>
                      <a:pt x="40" y="581"/>
                    </a:lnTo>
                    <a:lnTo>
                      <a:pt x="123" y="420"/>
                    </a:lnTo>
                    <a:lnTo>
                      <a:pt x="200" y="286"/>
                    </a:lnTo>
                    <a:lnTo>
                      <a:pt x="296" y="147"/>
                    </a:lnTo>
                    <a:lnTo>
                      <a:pt x="369" y="66"/>
                    </a:lnTo>
                    <a:lnTo>
                      <a:pt x="461" y="26"/>
                    </a:lnTo>
                    <a:lnTo>
                      <a:pt x="423" y="26"/>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39" name="Freeform 47"/>
              <p:cNvSpPr>
                <a:spLocks/>
              </p:cNvSpPr>
              <p:nvPr/>
            </p:nvSpPr>
            <p:spPr bwMode="auto">
              <a:xfrm>
                <a:off x="2647" y="887"/>
                <a:ext cx="190" cy="525"/>
              </a:xfrm>
              <a:custGeom>
                <a:avLst/>
                <a:gdLst>
                  <a:gd name="T0" fmla="*/ 23 w 379"/>
                  <a:gd name="T1" fmla="*/ 82 h 1052"/>
                  <a:gd name="T2" fmla="*/ 37 w 379"/>
                  <a:gd name="T3" fmla="*/ 28 h 1052"/>
                  <a:gd name="T4" fmla="*/ 97 w 379"/>
                  <a:gd name="T5" fmla="*/ 0 h 1052"/>
                  <a:gd name="T6" fmla="*/ 150 w 379"/>
                  <a:gd name="T7" fmla="*/ 0 h 1052"/>
                  <a:gd name="T8" fmla="*/ 219 w 379"/>
                  <a:gd name="T9" fmla="*/ 40 h 1052"/>
                  <a:gd name="T10" fmla="*/ 284 w 379"/>
                  <a:gd name="T11" fmla="*/ 135 h 1052"/>
                  <a:gd name="T12" fmla="*/ 330 w 379"/>
                  <a:gd name="T13" fmla="*/ 233 h 1052"/>
                  <a:gd name="T14" fmla="*/ 352 w 379"/>
                  <a:gd name="T15" fmla="*/ 367 h 1052"/>
                  <a:gd name="T16" fmla="*/ 371 w 379"/>
                  <a:gd name="T17" fmla="*/ 524 h 1052"/>
                  <a:gd name="T18" fmla="*/ 379 w 379"/>
                  <a:gd name="T19" fmla="*/ 675 h 1052"/>
                  <a:gd name="T20" fmla="*/ 379 w 379"/>
                  <a:gd name="T21" fmla="*/ 873 h 1052"/>
                  <a:gd name="T22" fmla="*/ 352 w 379"/>
                  <a:gd name="T23" fmla="*/ 994 h 1052"/>
                  <a:gd name="T24" fmla="*/ 302 w 379"/>
                  <a:gd name="T25" fmla="*/ 1038 h 1052"/>
                  <a:gd name="T26" fmla="*/ 215 w 379"/>
                  <a:gd name="T27" fmla="*/ 1052 h 1052"/>
                  <a:gd name="T28" fmla="*/ 124 w 379"/>
                  <a:gd name="T29" fmla="*/ 1047 h 1052"/>
                  <a:gd name="T30" fmla="*/ 77 w 379"/>
                  <a:gd name="T31" fmla="*/ 994 h 1052"/>
                  <a:gd name="T32" fmla="*/ 51 w 379"/>
                  <a:gd name="T33" fmla="*/ 900 h 1052"/>
                  <a:gd name="T34" fmla="*/ 28 w 379"/>
                  <a:gd name="T35" fmla="*/ 806 h 1052"/>
                  <a:gd name="T36" fmla="*/ 10 w 379"/>
                  <a:gd name="T37" fmla="*/ 636 h 1052"/>
                  <a:gd name="T38" fmla="*/ 0 w 379"/>
                  <a:gd name="T39" fmla="*/ 444 h 1052"/>
                  <a:gd name="T40" fmla="*/ 0 w 379"/>
                  <a:gd name="T41" fmla="*/ 219 h 1052"/>
                  <a:gd name="T42" fmla="*/ 23 w 379"/>
                  <a:gd name="T43" fmla="*/ 122 h 1052"/>
                  <a:gd name="T44" fmla="*/ 23 w 379"/>
                  <a:gd name="T45" fmla="*/ 82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79" h="1052">
                    <a:moveTo>
                      <a:pt x="23" y="82"/>
                    </a:moveTo>
                    <a:lnTo>
                      <a:pt x="37" y="28"/>
                    </a:lnTo>
                    <a:lnTo>
                      <a:pt x="97" y="0"/>
                    </a:lnTo>
                    <a:lnTo>
                      <a:pt x="150" y="0"/>
                    </a:lnTo>
                    <a:lnTo>
                      <a:pt x="219" y="40"/>
                    </a:lnTo>
                    <a:lnTo>
                      <a:pt x="284" y="135"/>
                    </a:lnTo>
                    <a:lnTo>
                      <a:pt x="330" y="233"/>
                    </a:lnTo>
                    <a:lnTo>
                      <a:pt x="352" y="367"/>
                    </a:lnTo>
                    <a:lnTo>
                      <a:pt x="371" y="524"/>
                    </a:lnTo>
                    <a:lnTo>
                      <a:pt x="379" y="675"/>
                    </a:lnTo>
                    <a:lnTo>
                      <a:pt x="379" y="873"/>
                    </a:lnTo>
                    <a:lnTo>
                      <a:pt x="352" y="994"/>
                    </a:lnTo>
                    <a:lnTo>
                      <a:pt x="302" y="1038"/>
                    </a:lnTo>
                    <a:lnTo>
                      <a:pt x="215" y="1052"/>
                    </a:lnTo>
                    <a:lnTo>
                      <a:pt x="124" y="1047"/>
                    </a:lnTo>
                    <a:lnTo>
                      <a:pt x="77" y="994"/>
                    </a:lnTo>
                    <a:lnTo>
                      <a:pt x="51" y="900"/>
                    </a:lnTo>
                    <a:lnTo>
                      <a:pt x="28" y="806"/>
                    </a:lnTo>
                    <a:lnTo>
                      <a:pt x="10" y="636"/>
                    </a:lnTo>
                    <a:lnTo>
                      <a:pt x="0" y="444"/>
                    </a:lnTo>
                    <a:lnTo>
                      <a:pt x="0" y="219"/>
                    </a:lnTo>
                    <a:lnTo>
                      <a:pt x="23" y="122"/>
                    </a:lnTo>
                    <a:lnTo>
                      <a:pt x="23" y="8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40" name="Freeform 48"/>
              <p:cNvSpPr>
                <a:spLocks/>
              </p:cNvSpPr>
              <p:nvPr/>
            </p:nvSpPr>
            <p:spPr bwMode="auto">
              <a:xfrm>
                <a:off x="2735" y="901"/>
                <a:ext cx="290" cy="404"/>
              </a:xfrm>
              <a:custGeom>
                <a:avLst/>
                <a:gdLst>
                  <a:gd name="T0" fmla="*/ 32 w 580"/>
                  <a:gd name="T1" fmla="*/ 0 h 808"/>
                  <a:gd name="T2" fmla="*/ 151 w 580"/>
                  <a:gd name="T3" fmla="*/ 14 h 808"/>
                  <a:gd name="T4" fmla="*/ 273 w 580"/>
                  <a:gd name="T5" fmla="*/ 36 h 808"/>
                  <a:gd name="T6" fmla="*/ 402 w 580"/>
                  <a:gd name="T7" fmla="*/ 108 h 808"/>
                  <a:gd name="T8" fmla="*/ 493 w 580"/>
                  <a:gd name="T9" fmla="*/ 161 h 808"/>
                  <a:gd name="T10" fmla="*/ 552 w 580"/>
                  <a:gd name="T11" fmla="*/ 239 h 808"/>
                  <a:gd name="T12" fmla="*/ 580 w 580"/>
                  <a:gd name="T13" fmla="*/ 283 h 808"/>
                  <a:gd name="T14" fmla="*/ 524 w 580"/>
                  <a:gd name="T15" fmla="*/ 414 h 808"/>
                  <a:gd name="T16" fmla="*/ 437 w 580"/>
                  <a:gd name="T17" fmla="*/ 494 h 808"/>
                  <a:gd name="T18" fmla="*/ 333 w 580"/>
                  <a:gd name="T19" fmla="*/ 551 h 808"/>
                  <a:gd name="T20" fmla="*/ 277 w 580"/>
                  <a:gd name="T21" fmla="*/ 587 h 808"/>
                  <a:gd name="T22" fmla="*/ 182 w 580"/>
                  <a:gd name="T23" fmla="*/ 605 h 808"/>
                  <a:gd name="T24" fmla="*/ 178 w 580"/>
                  <a:gd name="T25" fmla="*/ 641 h 808"/>
                  <a:gd name="T26" fmla="*/ 251 w 580"/>
                  <a:gd name="T27" fmla="*/ 673 h 808"/>
                  <a:gd name="T28" fmla="*/ 356 w 580"/>
                  <a:gd name="T29" fmla="*/ 700 h 808"/>
                  <a:gd name="T30" fmla="*/ 455 w 580"/>
                  <a:gd name="T31" fmla="*/ 754 h 808"/>
                  <a:gd name="T32" fmla="*/ 415 w 580"/>
                  <a:gd name="T33" fmla="*/ 794 h 808"/>
                  <a:gd name="T34" fmla="*/ 374 w 580"/>
                  <a:gd name="T35" fmla="*/ 808 h 808"/>
                  <a:gd name="T36" fmla="*/ 315 w 580"/>
                  <a:gd name="T37" fmla="*/ 748 h 808"/>
                  <a:gd name="T38" fmla="*/ 224 w 580"/>
                  <a:gd name="T39" fmla="*/ 713 h 808"/>
                  <a:gd name="T40" fmla="*/ 151 w 580"/>
                  <a:gd name="T41" fmla="*/ 686 h 808"/>
                  <a:gd name="T42" fmla="*/ 151 w 580"/>
                  <a:gd name="T43" fmla="*/ 633 h 808"/>
                  <a:gd name="T44" fmla="*/ 164 w 580"/>
                  <a:gd name="T45" fmla="*/ 575 h 808"/>
                  <a:gd name="T46" fmla="*/ 210 w 580"/>
                  <a:gd name="T47" fmla="*/ 551 h 808"/>
                  <a:gd name="T48" fmla="*/ 356 w 580"/>
                  <a:gd name="T49" fmla="*/ 494 h 808"/>
                  <a:gd name="T50" fmla="*/ 437 w 580"/>
                  <a:gd name="T51" fmla="*/ 404 h 808"/>
                  <a:gd name="T52" fmla="*/ 497 w 580"/>
                  <a:gd name="T53" fmla="*/ 310 h 808"/>
                  <a:gd name="T54" fmla="*/ 483 w 580"/>
                  <a:gd name="T55" fmla="*/ 265 h 808"/>
                  <a:gd name="T56" fmla="*/ 437 w 580"/>
                  <a:gd name="T57" fmla="*/ 211 h 808"/>
                  <a:gd name="T58" fmla="*/ 328 w 580"/>
                  <a:gd name="T59" fmla="*/ 135 h 808"/>
                  <a:gd name="T60" fmla="*/ 196 w 580"/>
                  <a:gd name="T61" fmla="*/ 108 h 808"/>
                  <a:gd name="T62" fmla="*/ 109 w 580"/>
                  <a:gd name="T63" fmla="*/ 104 h 808"/>
                  <a:gd name="T64" fmla="*/ 32 w 580"/>
                  <a:gd name="T65" fmla="*/ 104 h 808"/>
                  <a:gd name="T66" fmla="*/ 0 w 580"/>
                  <a:gd name="T67" fmla="*/ 54 h 808"/>
                  <a:gd name="T68" fmla="*/ 32 w 580"/>
                  <a:gd name="T6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0" h="808">
                    <a:moveTo>
                      <a:pt x="32" y="0"/>
                    </a:moveTo>
                    <a:lnTo>
                      <a:pt x="151" y="14"/>
                    </a:lnTo>
                    <a:lnTo>
                      <a:pt x="273" y="36"/>
                    </a:lnTo>
                    <a:lnTo>
                      <a:pt x="402" y="108"/>
                    </a:lnTo>
                    <a:lnTo>
                      <a:pt x="493" y="161"/>
                    </a:lnTo>
                    <a:lnTo>
                      <a:pt x="552" y="239"/>
                    </a:lnTo>
                    <a:lnTo>
                      <a:pt x="580" y="283"/>
                    </a:lnTo>
                    <a:lnTo>
                      <a:pt x="524" y="414"/>
                    </a:lnTo>
                    <a:lnTo>
                      <a:pt x="437" y="494"/>
                    </a:lnTo>
                    <a:lnTo>
                      <a:pt x="333" y="551"/>
                    </a:lnTo>
                    <a:lnTo>
                      <a:pt x="277" y="587"/>
                    </a:lnTo>
                    <a:lnTo>
                      <a:pt x="182" y="605"/>
                    </a:lnTo>
                    <a:lnTo>
                      <a:pt x="178" y="641"/>
                    </a:lnTo>
                    <a:lnTo>
                      <a:pt x="251" y="673"/>
                    </a:lnTo>
                    <a:lnTo>
                      <a:pt x="356" y="700"/>
                    </a:lnTo>
                    <a:lnTo>
                      <a:pt x="455" y="754"/>
                    </a:lnTo>
                    <a:lnTo>
                      <a:pt x="415" y="794"/>
                    </a:lnTo>
                    <a:lnTo>
                      <a:pt x="374" y="808"/>
                    </a:lnTo>
                    <a:lnTo>
                      <a:pt x="315" y="748"/>
                    </a:lnTo>
                    <a:lnTo>
                      <a:pt x="224" y="713"/>
                    </a:lnTo>
                    <a:lnTo>
                      <a:pt x="151" y="686"/>
                    </a:lnTo>
                    <a:lnTo>
                      <a:pt x="151" y="633"/>
                    </a:lnTo>
                    <a:lnTo>
                      <a:pt x="164" y="575"/>
                    </a:lnTo>
                    <a:lnTo>
                      <a:pt x="210" y="551"/>
                    </a:lnTo>
                    <a:lnTo>
                      <a:pt x="356" y="494"/>
                    </a:lnTo>
                    <a:lnTo>
                      <a:pt x="437" y="404"/>
                    </a:lnTo>
                    <a:lnTo>
                      <a:pt x="497" y="310"/>
                    </a:lnTo>
                    <a:lnTo>
                      <a:pt x="483" y="265"/>
                    </a:lnTo>
                    <a:lnTo>
                      <a:pt x="437" y="211"/>
                    </a:lnTo>
                    <a:lnTo>
                      <a:pt x="328" y="135"/>
                    </a:lnTo>
                    <a:lnTo>
                      <a:pt x="196" y="108"/>
                    </a:lnTo>
                    <a:lnTo>
                      <a:pt x="109" y="104"/>
                    </a:lnTo>
                    <a:lnTo>
                      <a:pt x="32" y="104"/>
                    </a:lnTo>
                    <a:lnTo>
                      <a:pt x="0" y="54"/>
                    </a:lnTo>
                    <a:lnTo>
                      <a:pt x="32"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41" name="Freeform 49"/>
              <p:cNvSpPr>
                <a:spLocks/>
              </p:cNvSpPr>
              <p:nvPr/>
            </p:nvSpPr>
            <p:spPr bwMode="auto">
              <a:xfrm>
                <a:off x="2758" y="1359"/>
                <a:ext cx="352" cy="652"/>
              </a:xfrm>
              <a:custGeom>
                <a:avLst/>
                <a:gdLst>
                  <a:gd name="T0" fmla="*/ 81 w 705"/>
                  <a:gd name="T1" fmla="*/ 0 h 1305"/>
                  <a:gd name="T2" fmla="*/ 18 w 705"/>
                  <a:gd name="T3" fmla="*/ 0 h 1305"/>
                  <a:gd name="T4" fmla="*/ 0 w 705"/>
                  <a:gd name="T5" fmla="*/ 94 h 1305"/>
                  <a:gd name="T6" fmla="*/ 45 w 705"/>
                  <a:gd name="T7" fmla="*/ 149 h 1305"/>
                  <a:gd name="T8" fmla="*/ 191 w 705"/>
                  <a:gd name="T9" fmla="*/ 278 h 1305"/>
                  <a:gd name="T10" fmla="*/ 320 w 705"/>
                  <a:gd name="T11" fmla="*/ 444 h 1305"/>
                  <a:gd name="T12" fmla="*/ 403 w 705"/>
                  <a:gd name="T13" fmla="*/ 615 h 1305"/>
                  <a:gd name="T14" fmla="*/ 415 w 705"/>
                  <a:gd name="T15" fmla="*/ 726 h 1305"/>
                  <a:gd name="T16" fmla="*/ 411 w 705"/>
                  <a:gd name="T17" fmla="*/ 808 h 1305"/>
                  <a:gd name="T18" fmla="*/ 375 w 705"/>
                  <a:gd name="T19" fmla="*/ 991 h 1305"/>
                  <a:gd name="T20" fmla="*/ 328 w 705"/>
                  <a:gd name="T21" fmla="*/ 1140 h 1305"/>
                  <a:gd name="T22" fmla="*/ 288 w 705"/>
                  <a:gd name="T23" fmla="*/ 1225 h 1305"/>
                  <a:gd name="T24" fmla="*/ 278 w 705"/>
                  <a:gd name="T25" fmla="*/ 1279 h 1305"/>
                  <a:gd name="T26" fmla="*/ 320 w 705"/>
                  <a:gd name="T27" fmla="*/ 1279 h 1305"/>
                  <a:gd name="T28" fmla="*/ 383 w 705"/>
                  <a:gd name="T29" fmla="*/ 1261 h 1305"/>
                  <a:gd name="T30" fmla="*/ 403 w 705"/>
                  <a:gd name="T31" fmla="*/ 1265 h 1305"/>
                  <a:gd name="T32" fmla="*/ 535 w 705"/>
                  <a:gd name="T33" fmla="*/ 1273 h 1305"/>
                  <a:gd name="T34" fmla="*/ 636 w 705"/>
                  <a:gd name="T35" fmla="*/ 1305 h 1305"/>
                  <a:gd name="T36" fmla="*/ 672 w 705"/>
                  <a:gd name="T37" fmla="*/ 1287 h 1305"/>
                  <a:gd name="T38" fmla="*/ 705 w 705"/>
                  <a:gd name="T39" fmla="*/ 1220 h 1305"/>
                  <a:gd name="T40" fmla="*/ 672 w 705"/>
                  <a:gd name="T41" fmla="*/ 1184 h 1305"/>
                  <a:gd name="T42" fmla="*/ 521 w 705"/>
                  <a:gd name="T43" fmla="*/ 1180 h 1305"/>
                  <a:gd name="T44" fmla="*/ 415 w 705"/>
                  <a:gd name="T45" fmla="*/ 1193 h 1305"/>
                  <a:gd name="T46" fmla="*/ 361 w 705"/>
                  <a:gd name="T47" fmla="*/ 1220 h 1305"/>
                  <a:gd name="T48" fmla="*/ 369 w 705"/>
                  <a:gd name="T49" fmla="*/ 1158 h 1305"/>
                  <a:gd name="T50" fmla="*/ 425 w 705"/>
                  <a:gd name="T51" fmla="*/ 1062 h 1305"/>
                  <a:gd name="T52" fmla="*/ 470 w 705"/>
                  <a:gd name="T53" fmla="*/ 915 h 1305"/>
                  <a:gd name="T54" fmla="*/ 507 w 705"/>
                  <a:gd name="T55" fmla="*/ 790 h 1305"/>
                  <a:gd name="T56" fmla="*/ 480 w 705"/>
                  <a:gd name="T57" fmla="*/ 646 h 1305"/>
                  <a:gd name="T58" fmla="*/ 438 w 705"/>
                  <a:gd name="T59" fmla="*/ 493 h 1305"/>
                  <a:gd name="T60" fmla="*/ 356 w 705"/>
                  <a:gd name="T61" fmla="*/ 318 h 1305"/>
                  <a:gd name="T62" fmla="*/ 237 w 705"/>
                  <a:gd name="T63" fmla="*/ 157 h 1305"/>
                  <a:gd name="T64" fmla="*/ 136 w 705"/>
                  <a:gd name="T65" fmla="*/ 40 h 1305"/>
                  <a:gd name="T66" fmla="*/ 81 w 705"/>
                  <a:gd name="T67" fmla="*/ 0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5" h="1305">
                    <a:moveTo>
                      <a:pt x="81" y="0"/>
                    </a:moveTo>
                    <a:lnTo>
                      <a:pt x="18" y="0"/>
                    </a:lnTo>
                    <a:lnTo>
                      <a:pt x="0" y="94"/>
                    </a:lnTo>
                    <a:lnTo>
                      <a:pt x="45" y="149"/>
                    </a:lnTo>
                    <a:lnTo>
                      <a:pt x="191" y="278"/>
                    </a:lnTo>
                    <a:lnTo>
                      <a:pt x="320" y="444"/>
                    </a:lnTo>
                    <a:lnTo>
                      <a:pt x="403" y="615"/>
                    </a:lnTo>
                    <a:lnTo>
                      <a:pt x="415" y="726"/>
                    </a:lnTo>
                    <a:lnTo>
                      <a:pt x="411" y="808"/>
                    </a:lnTo>
                    <a:lnTo>
                      <a:pt x="375" y="991"/>
                    </a:lnTo>
                    <a:lnTo>
                      <a:pt x="328" y="1140"/>
                    </a:lnTo>
                    <a:lnTo>
                      <a:pt x="288" y="1225"/>
                    </a:lnTo>
                    <a:lnTo>
                      <a:pt x="278" y="1279"/>
                    </a:lnTo>
                    <a:lnTo>
                      <a:pt x="320" y="1279"/>
                    </a:lnTo>
                    <a:lnTo>
                      <a:pt x="383" y="1261"/>
                    </a:lnTo>
                    <a:lnTo>
                      <a:pt x="403" y="1265"/>
                    </a:lnTo>
                    <a:lnTo>
                      <a:pt x="535" y="1273"/>
                    </a:lnTo>
                    <a:lnTo>
                      <a:pt x="636" y="1305"/>
                    </a:lnTo>
                    <a:lnTo>
                      <a:pt x="672" y="1287"/>
                    </a:lnTo>
                    <a:lnTo>
                      <a:pt x="705" y="1220"/>
                    </a:lnTo>
                    <a:lnTo>
                      <a:pt x="672" y="1184"/>
                    </a:lnTo>
                    <a:lnTo>
                      <a:pt x="521" y="1180"/>
                    </a:lnTo>
                    <a:lnTo>
                      <a:pt x="415" y="1193"/>
                    </a:lnTo>
                    <a:lnTo>
                      <a:pt x="361" y="1220"/>
                    </a:lnTo>
                    <a:lnTo>
                      <a:pt x="369" y="1158"/>
                    </a:lnTo>
                    <a:lnTo>
                      <a:pt x="425" y="1062"/>
                    </a:lnTo>
                    <a:lnTo>
                      <a:pt x="470" y="915"/>
                    </a:lnTo>
                    <a:lnTo>
                      <a:pt x="507" y="790"/>
                    </a:lnTo>
                    <a:lnTo>
                      <a:pt x="480" y="646"/>
                    </a:lnTo>
                    <a:lnTo>
                      <a:pt x="438" y="493"/>
                    </a:lnTo>
                    <a:lnTo>
                      <a:pt x="356" y="318"/>
                    </a:lnTo>
                    <a:lnTo>
                      <a:pt x="237" y="157"/>
                    </a:lnTo>
                    <a:lnTo>
                      <a:pt x="136" y="40"/>
                    </a:lnTo>
                    <a:lnTo>
                      <a:pt x="8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42" name="Freeform 50"/>
              <p:cNvSpPr>
                <a:spLocks/>
              </p:cNvSpPr>
              <p:nvPr/>
            </p:nvSpPr>
            <p:spPr bwMode="auto">
              <a:xfrm>
                <a:off x="2536" y="1357"/>
                <a:ext cx="238" cy="665"/>
              </a:xfrm>
              <a:custGeom>
                <a:avLst/>
                <a:gdLst>
                  <a:gd name="T0" fmla="*/ 328 w 474"/>
                  <a:gd name="T1" fmla="*/ 0 h 1330"/>
                  <a:gd name="T2" fmla="*/ 269 w 474"/>
                  <a:gd name="T3" fmla="*/ 126 h 1330"/>
                  <a:gd name="T4" fmla="*/ 228 w 474"/>
                  <a:gd name="T5" fmla="*/ 309 h 1330"/>
                  <a:gd name="T6" fmla="*/ 178 w 474"/>
                  <a:gd name="T7" fmla="*/ 512 h 1330"/>
                  <a:gd name="T8" fmla="*/ 132 w 474"/>
                  <a:gd name="T9" fmla="*/ 717 h 1330"/>
                  <a:gd name="T10" fmla="*/ 132 w 474"/>
                  <a:gd name="T11" fmla="*/ 793 h 1330"/>
                  <a:gd name="T12" fmla="*/ 178 w 474"/>
                  <a:gd name="T13" fmla="*/ 928 h 1330"/>
                  <a:gd name="T14" fmla="*/ 241 w 474"/>
                  <a:gd name="T15" fmla="*/ 999 h 1330"/>
                  <a:gd name="T16" fmla="*/ 301 w 474"/>
                  <a:gd name="T17" fmla="*/ 1089 h 1330"/>
                  <a:gd name="T18" fmla="*/ 342 w 474"/>
                  <a:gd name="T19" fmla="*/ 1155 h 1330"/>
                  <a:gd name="T20" fmla="*/ 324 w 474"/>
                  <a:gd name="T21" fmla="*/ 1187 h 1330"/>
                  <a:gd name="T22" fmla="*/ 219 w 474"/>
                  <a:gd name="T23" fmla="*/ 1200 h 1330"/>
                  <a:gd name="T24" fmla="*/ 50 w 474"/>
                  <a:gd name="T25" fmla="*/ 1227 h 1330"/>
                  <a:gd name="T26" fmla="*/ 0 w 474"/>
                  <a:gd name="T27" fmla="*/ 1268 h 1330"/>
                  <a:gd name="T28" fmla="*/ 41 w 474"/>
                  <a:gd name="T29" fmla="*/ 1304 h 1330"/>
                  <a:gd name="T30" fmla="*/ 136 w 474"/>
                  <a:gd name="T31" fmla="*/ 1330 h 1330"/>
                  <a:gd name="T32" fmla="*/ 247 w 474"/>
                  <a:gd name="T33" fmla="*/ 1276 h 1330"/>
                  <a:gd name="T34" fmla="*/ 328 w 474"/>
                  <a:gd name="T35" fmla="*/ 1240 h 1330"/>
                  <a:gd name="T36" fmla="*/ 433 w 474"/>
                  <a:gd name="T37" fmla="*/ 1227 h 1330"/>
                  <a:gd name="T38" fmla="*/ 474 w 474"/>
                  <a:gd name="T39" fmla="*/ 1214 h 1330"/>
                  <a:gd name="T40" fmla="*/ 461 w 474"/>
                  <a:gd name="T41" fmla="*/ 1169 h 1330"/>
                  <a:gd name="T42" fmla="*/ 342 w 474"/>
                  <a:gd name="T43" fmla="*/ 1053 h 1330"/>
                  <a:gd name="T44" fmla="*/ 273 w 474"/>
                  <a:gd name="T45" fmla="*/ 932 h 1330"/>
                  <a:gd name="T46" fmla="*/ 214 w 474"/>
                  <a:gd name="T47" fmla="*/ 851 h 1330"/>
                  <a:gd name="T48" fmla="*/ 205 w 474"/>
                  <a:gd name="T49" fmla="*/ 771 h 1330"/>
                  <a:gd name="T50" fmla="*/ 233 w 474"/>
                  <a:gd name="T51" fmla="*/ 637 h 1330"/>
                  <a:gd name="T52" fmla="*/ 296 w 474"/>
                  <a:gd name="T53" fmla="*/ 498 h 1330"/>
                  <a:gd name="T54" fmla="*/ 365 w 474"/>
                  <a:gd name="T55" fmla="*/ 261 h 1330"/>
                  <a:gd name="T56" fmla="*/ 425 w 474"/>
                  <a:gd name="T57" fmla="*/ 122 h 1330"/>
                  <a:gd name="T58" fmla="*/ 419 w 474"/>
                  <a:gd name="T59" fmla="*/ 40 h 1330"/>
                  <a:gd name="T60" fmla="*/ 365 w 474"/>
                  <a:gd name="T61" fmla="*/ 0 h 1330"/>
                  <a:gd name="T62" fmla="*/ 328 w 474"/>
                  <a:gd name="T63" fmla="*/ 0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4" h="1330">
                    <a:moveTo>
                      <a:pt x="328" y="0"/>
                    </a:moveTo>
                    <a:lnTo>
                      <a:pt x="269" y="126"/>
                    </a:lnTo>
                    <a:lnTo>
                      <a:pt x="228" y="309"/>
                    </a:lnTo>
                    <a:lnTo>
                      <a:pt x="178" y="512"/>
                    </a:lnTo>
                    <a:lnTo>
                      <a:pt x="132" y="717"/>
                    </a:lnTo>
                    <a:lnTo>
                      <a:pt x="132" y="793"/>
                    </a:lnTo>
                    <a:lnTo>
                      <a:pt x="178" y="928"/>
                    </a:lnTo>
                    <a:lnTo>
                      <a:pt x="241" y="999"/>
                    </a:lnTo>
                    <a:lnTo>
                      <a:pt x="301" y="1089"/>
                    </a:lnTo>
                    <a:lnTo>
                      <a:pt x="342" y="1155"/>
                    </a:lnTo>
                    <a:lnTo>
                      <a:pt x="324" y="1187"/>
                    </a:lnTo>
                    <a:lnTo>
                      <a:pt x="219" y="1200"/>
                    </a:lnTo>
                    <a:lnTo>
                      <a:pt x="50" y="1227"/>
                    </a:lnTo>
                    <a:lnTo>
                      <a:pt x="0" y="1268"/>
                    </a:lnTo>
                    <a:lnTo>
                      <a:pt x="41" y="1304"/>
                    </a:lnTo>
                    <a:lnTo>
                      <a:pt x="136" y="1330"/>
                    </a:lnTo>
                    <a:lnTo>
                      <a:pt x="247" y="1276"/>
                    </a:lnTo>
                    <a:lnTo>
                      <a:pt x="328" y="1240"/>
                    </a:lnTo>
                    <a:lnTo>
                      <a:pt x="433" y="1227"/>
                    </a:lnTo>
                    <a:lnTo>
                      <a:pt x="474" y="1214"/>
                    </a:lnTo>
                    <a:lnTo>
                      <a:pt x="461" y="1169"/>
                    </a:lnTo>
                    <a:lnTo>
                      <a:pt x="342" y="1053"/>
                    </a:lnTo>
                    <a:lnTo>
                      <a:pt x="273" y="932"/>
                    </a:lnTo>
                    <a:lnTo>
                      <a:pt x="214" y="851"/>
                    </a:lnTo>
                    <a:lnTo>
                      <a:pt x="205" y="771"/>
                    </a:lnTo>
                    <a:lnTo>
                      <a:pt x="233" y="637"/>
                    </a:lnTo>
                    <a:lnTo>
                      <a:pt x="296" y="498"/>
                    </a:lnTo>
                    <a:lnTo>
                      <a:pt x="365" y="261"/>
                    </a:lnTo>
                    <a:lnTo>
                      <a:pt x="425" y="122"/>
                    </a:lnTo>
                    <a:lnTo>
                      <a:pt x="419" y="40"/>
                    </a:lnTo>
                    <a:lnTo>
                      <a:pt x="365" y="0"/>
                    </a:lnTo>
                    <a:lnTo>
                      <a:pt x="328"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nvGrpSpPr>
            <p:cNvPr id="315443" name="Group 51"/>
            <p:cNvGrpSpPr>
              <a:grpSpLocks/>
            </p:cNvGrpSpPr>
            <p:nvPr/>
          </p:nvGrpSpPr>
          <p:grpSpPr bwMode="auto">
            <a:xfrm>
              <a:off x="720" y="288"/>
              <a:ext cx="146" cy="197"/>
              <a:chOff x="2790" y="289"/>
              <a:chExt cx="146" cy="197"/>
            </a:xfrm>
          </p:grpSpPr>
          <p:sp>
            <p:nvSpPr>
              <p:cNvPr id="315444" name="Freeform 52"/>
              <p:cNvSpPr>
                <a:spLocks/>
              </p:cNvSpPr>
              <p:nvPr/>
            </p:nvSpPr>
            <p:spPr bwMode="auto">
              <a:xfrm>
                <a:off x="2819" y="289"/>
                <a:ext cx="117" cy="137"/>
              </a:xfrm>
              <a:custGeom>
                <a:avLst/>
                <a:gdLst>
                  <a:gd name="T0" fmla="*/ 28 w 235"/>
                  <a:gd name="T1" fmla="*/ 12 h 273"/>
                  <a:gd name="T2" fmla="*/ 91 w 235"/>
                  <a:gd name="T3" fmla="*/ 0 h 273"/>
                  <a:gd name="T4" fmla="*/ 152 w 235"/>
                  <a:gd name="T5" fmla="*/ 4 h 273"/>
                  <a:gd name="T6" fmla="*/ 207 w 235"/>
                  <a:gd name="T7" fmla="*/ 30 h 273"/>
                  <a:gd name="T8" fmla="*/ 235 w 235"/>
                  <a:gd name="T9" fmla="*/ 80 h 273"/>
                  <a:gd name="T10" fmla="*/ 235 w 235"/>
                  <a:gd name="T11" fmla="*/ 120 h 273"/>
                  <a:gd name="T12" fmla="*/ 207 w 235"/>
                  <a:gd name="T13" fmla="*/ 173 h 273"/>
                  <a:gd name="T14" fmla="*/ 160 w 235"/>
                  <a:gd name="T15" fmla="*/ 205 h 273"/>
                  <a:gd name="T16" fmla="*/ 91 w 235"/>
                  <a:gd name="T17" fmla="*/ 205 h 273"/>
                  <a:gd name="T18" fmla="*/ 50 w 235"/>
                  <a:gd name="T19" fmla="*/ 231 h 273"/>
                  <a:gd name="T20" fmla="*/ 36 w 235"/>
                  <a:gd name="T21" fmla="*/ 273 h 273"/>
                  <a:gd name="T22" fmla="*/ 0 w 235"/>
                  <a:gd name="T23" fmla="*/ 259 h 273"/>
                  <a:gd name="T24" fmla="*/ 14 w 235"/>
                  <a:gd name="T25" fmla="*/ 205 h 273"/>
                  <a:gd name="T26" fmla="*/ 64 w 235"/>
                  <a:gd name="T27" fmla="*/ 173 h 273"/>
                  <a:gd name="T28" fmla="*/ 146 w 235"/>
                  <a:gd name="T29" fmla="*/ 165 h 273"/>
                  <a:gd name="T30" fmla="*/ 179 w 235"/>
                  <a:gd name="T31" fmla="*/ 133 h 273"/>
                  <a:gd name="T32" fmla="*/ 188 w 235"/>
                  <a:gd name="T33" fmla="*/ 84 h 273"/>
                  <a:gd name="T34" fmla="*/ 152 w 235"/>
                  <a:gd name="T35" fmla="*/ 40 h 273"/>
                  <a:gd name="T36" fmla="*/ 97 w 235"/>
                  <a:gd name="T37" fmla="*/ 40 h 273"/>
                  <a:gd name="T38" fmla="*/ 36 w 235"/>
                  <a:gd name="T39" fmla="*/ 53 h 273"/>
                  <a:gd name="T40" fmla="*/ 14 w 235"/>
                  <a:gd name="T41" fmla="*/ 40 h 273"/>
                  <a:gd name="T42" fmla="*/ 28 w 235"/>
                  <a:gd name="T43" fmla="*/ 1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273">
                    <a:moveTo>
                      <a:pt x="28" y="12"/>
                    </a:moveTo>
                    <a:lnTo>
                      <a:pt x="91" y="0"/>
                    </a:lnTo>
                    <a:lnTo>
                      <a:pt x="152" y="4"/>
                    </a:lnTo>
                    <a:lnTo>
                      <a:pt x="207" y="30"/>
                    </a:lnTo>
                    <a:lnTo>
                      <a:pt x="235" y="80"/>
                    </a:lnTo>
                    <a:lnTo>
                      <a:pt x="235" y="120"/>
                    </a:lnTo>
                    <a:lnTo>
                      <a:pt x="207" y="173"/>
                    </a:lnTo>
                    <a:lnTo>
                      <a:pt x="160" y="205"/>
                    </a:lnTo>
                    <a:lnTo>
                      <a:pt x="91" y="205"/>
                    </a:lnTo>
                    <a:lnTo>
                      <a:pt x="50" y="231"/>
                    </a:lnTo>
                    <a:lnTo>
                      <a:pt x="36" y="273"/>
                    </a:lnTo>
                    <a:lnTo>
                      <a:pt x="0" y="259"/>
                    </a:lnTo>
                    <a:lnTo>
                      <a:pt x="14" y="205"/>
                    </a:lnTo>
                    <a:lnTo>
                      <a:pt x="64" y="173"/>
                    </a:lnTo>
                    <a:lnTo>
                      <a:pt x="146" y="165"/>
                    </a:lnTo>
                    <a:lnTo>
                      <a:pt x="179" y="133"/>
                    </a:lnTo>
                    <a:lnTo>
                      <a:pt x="188" y="84"/>
                    </a:lnTo>
                    <a:lnTo>
                      <a:pt x="152" y="40"/>
                    </a:lnTo>
                    <a:lnTo>
                      <a:pt x="97" y="40"/>
                    </a:lnTo>
                    <a:lnTo>
                      <a:pt x="36" y="53"/>
                    </a:lnTo>
                    <a:lnTo>
                      <a:pt x="14" y="40"/>
                    </a:lnTo>
                    <a:lnTo>
                      <a:pt x="28" y="1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45" name="Freeform 53"/>
              <p:cNvSpPr>
                <a:spLocks/>
              </p:cNvSpPr>
              <p:nvPr/>
            </p:nvSpPr>
            <p:spPr bwMode="auto">
              <a:xfrm>
                <a:off x="2790" y="449"/>
                <a:ext cx="37" cy="37"/>
              </a:xfrm>
              <a:custGeom>
                <a:avLst/>
                <a:gdLst>
                  <a:gd name="T0" fmla="*/ 73 w 73"/>
                  <a:gd name="T1" fmla="*/ 4 h 74"/>
                  <a:gd name="T2" fmla="*/ 35 w 73"/>
                  <a:gd name="T3" fmla="*/ 0 h 74"/>
                  <a:gd name="T4" fmla="*/ 11 w 73"/>
                  <a:gd name="T5" fmla="*/ 28 h 74"/>
                  <a:gd name="T6" fmla="*/ 0 w 73"/>
                  <a:gd name="T7" fmla="*/ 70 h 74"/>
                  <a:gd name="T8" fmla="*/ 35 w 73"/>
                  <a:gd name="T9" fmla="*/ 74 h 74"/>
                  <a:gd name="T10" fmla="*/ 66 w 73"/>
                  <a:gd name="T11" fmla="*/ 55 h 74"/>
                  <a:gd name="T12" fmla="*/ 73 w 73"/>
                  <a:gd name="T13" fmla="*/ 4 h 74"/>
                </a:gdLst>
                <a:ahLst/>
                <a:cxnLst>
                  <a:cxn ang="0">
                    <a:pos x="T0" y="T1"/>
                  </a:cxn>
                  <a:cxn ang="0">
                    <a:pos x="T2" y="T3"/>
                  </a:cxn>
                  <a:cxn ang="0">
                    <a:pos x="T4" y="T5"/>
                  </a:cxn>
                  <a:cxn ang="0">
                    <a:pos x="T6" y="T7"/>
                  </a:cxn>
                  <a:cxn ang="0">
                    <a:pos x="T8" y="T9"/>
                  </a:cxn>
                  <a:cxn ang="0">
                    <a:pos x="T10" y="T11"/>
                  </a:cxn>
                  <a:cxn ang="0">
                    <a:pos x="T12" y="T13"/>
                  </a:cxn>
                </a:cxnLst>
                <a:rect l="0" t="0" r="r" b="b"/>
                <a:pathLst>
                  <a:path w="73" h="74">
                    <a:moveTo>
                      <a:pt x="73" y="4"/>
                    </a:moveTo>
                    <a:lnTo>
                      <a:pt x="35" y="0"/>
                    </a:lnTo>
                    <a:lnTo>
                      <a:pt x="11" y="28"/>
                    </a:lnTo>
                    <a:lnTo>
                      <a:pt x="0" y="70"/>
                    </a:lnTo>
                    <a:lnTo>
                      <a:pt x="35" y="74"/>
                    </a:lnTo>
                    <a:lnTo>
                      <a:pt x="66" y="55"/>
                    </a:lnTo>
                    <a:lnTo>
                      <a:pt x="73" y="4"/>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grpSp>
        <p:nvGrpSpPr>
          <p:cNvPr id="315446" name="Group 54"/>
          <p:cNvGrpSpPr>
            <a:grpSpLocks/>
          </p:cNvGrpSpPr>
          <p:nvPr/>
        </p:nvGrpSpPr>
        <p:grpSpPr bwMode="auto">
          <a:xfrm>
            <a:off x="5429250" y="3829050"/>
            <a:ext cx="958454" cy="1787129"/>
            <a:chOff x="192" y="288"/>
            <a:chExt cx="805" cy="1696"/>
          </a:xfrm>
        </p:grpSpPr>
        <p:grpSp>
          <p:nvGrpSpPr>
            <p:cNvPr id="315447" name="Group 55"/>
            <p:cNvGrpSpPr>
              <a:grpSpLocks/>
            </p:cNvGrpSpPr>
            <p:nvPr/>
          </p:nvGrpSpPr>
          <p:grpSpPr bwMode="auto">
            <a:xfrm>
              <a:off x="192" y="384"/>
              <a:ext cx="805" cy="1600"/>
              <a:chOff x="2305" y="422"/>
              <a:chExt cx="805" cy="1600"/>
            </a:xfrm>
          </p:grpSpPr>
          <p:sp>
            <p:nvSpPr>
              <p:cNvPr id="315448" name="Freeform 56"/>
              <p:cNvSpPr>
                <a:spLocks/>
              </p:cNvSpPr>
              <p:nvPr/>
            </p:nvSpPr>
            <p:spPr bwMode="auto">
              <a:xfrm>
                <a:off x="2562" y="512"/>
                <a:ext cx="315" cy="349"/>
              </a:xfrm>
              <a:custGeom>
                <a:avLst/>
                <a:gdLst>
                  <a:gd name="T0" fmla="*/ 328 w 630"/>
                  <a:gd name="T1" fmla="*/ 161 h 698"/>
                  <a:gd name="T2" fmla="*/ 273 w 630"/>
                  <a:gd name="T3" fmla="*/ 89 h 698"/>
                  <a:gd name="T4" fmla="*/ 196 w 630"/>
                  <a:gd name="T5" fmla="*/ 36 h 698"/>
                  <a:gd name="T6" fmla="*/ 127 w 630"/>
                  <a:gd name="T7" fmla="*/ 0 h 698"/>
                  <a:gd name="T8" fmla="*/ 72 w 630"/>
                  <a:gd name="T9" fmla="*/ 9 h 698"/>
                  <a:gd name="T10" fmla="*/ 32 w 630"/>
                  <a:gd name="T11" fmla="*/ 49 h 698"/>
                  <a:gd name="T12" fmla="*/ 0 w 630"/>
                  <a:gd name="T13" fmla="*/ 171 h 698"/>
                  <a:gd name="T14" fmla="*/ 12 w 630"/>
                  <a:gd name="T15" fmla="*/ 310 h 698"/>
                  <a:gd name="T16" fmla="*/ 45 w 630"/>
                  <a:gd name="T17" fmla="*/ 443 h 698"/>
                  <a:gd name="T18" fmla="*/ 81 w 630"/>
                  <a:gd name="T19" fmla="*/ 547 h 698"/>
                  <a:gd name="T20" fmla="*/ 150 w 630"/>
                  <a:gd name="T21" fmla="*/ 654 h 698"/>
                  <a:gd name="T22" fmla="*/ 210 w 630"/>
                  <a:gd name="T23" fmla="*/ 698 h 698"/>
                  <a:gd name="T24" fmla="*/ 291 w 630"/>
                  <a:gd name="T25" fmla="*/ 698 h 698"/>
                  <a:gd name="T26" fmla="*/ 374 w 630"/>
                  <a:gd name="T27" fmla="*/ 668 h 698"/>
                  <a:gd name="T28" fmla="*/ 415 w 630"/>
                  <a:gd name="T29" fmla="*/ 591 h 698"/>
                  <a:gd name="T30" fmla="*/ 437 w 630"/>
                  <a:gd name="T31" fmla="*/ 493 h 698"/>
                  <a:gd name="T32" fmla="*/ 429 w 630"/>
                  <a:gd name="T33" fmla="*/ 372 h 698"/>
                  <a:gd name="T34" fmla="*/ 621 w 630"/>
                  <a:gd name="T35" fmla="*/ 386 h 698"/>
                  <a:gd name="T36" fmla="*/ 630 w 630"/>
                  <a:gd name="T37" fmla="*/ 332 h 698"/>
                  <a:gd name="T38" fmla="*/ 411 w 630"/>
                  <a:gd name="T39" fmla="*/ 310 h 698"/>
                  <a:gd name="T40" fmla="*/ 356 w 630"/>
                  <a:gd name="T41" fmla="*/ 184 h 698"/>
                  <a:gd name="T42" fmla="*/ 328 w 630"/>
                  <a:gd name="T43" fmla="*/ 161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0" h="698">
                    <a:moveTo>
                      <a:pt x="328" y="161"/>
                    </a:moveTo>
                    <a:lnTo>
                      <a:pt x="273" y="89"/>
                    </a:lnTo>
                    <a:lnTo>
                      <a:pt x="196" y="36"/>
                    </a:lnTo>
                    <a:lnTo>
                      <a:pt x="127" y="0"/>
                    </a:lnTo>
                    <a:lnTo>
                      <a:pt x="72" y="9"/>
                    </a:lnTo>
                    <a:lnTo>
                      <a:pt x="32" y="49"/>
                    </a:lnTo>
                    <a:lnTo>
                      <a:pt x="0" y="171"/>
                    </a:lnTo>
                    <a:lnTo>
                      <a:pt x="12" y="310"/>
                    </a:lnTo>
                    <a:lnTo>
                      <a:pt x="45" y="443"/>
                    </a:lnTo>
                    <a:lnTo>
                      <a:pt x="81" y="547"/>
                    </a:lnTo>
                    <a:lnTo>
                      <a:pt x="150" y="654"/>
                    </a:lnTo>
                    <a:lnTo>
                      <a:pt x="210" y="698"/>
                    </a:lnTo>
                    <a:lnTo>
                      <a:pt x="291" y="698"/>
                    </a:lnTo>
                    <a:lnTo>
                      <a:pt x="374" y="668"/>
                    </a:lnTo>
                    <a:lnTo>
                      <a:pt x="415" y="591"/>
                    </a:lnTo>
                    <a:lnTo>
                      <a:pt x="437" y="493"/>
                    </a:lnTo>
                    <a:lnTo>
                      <a:pt x="429" y="372"/>
                    </a:lnTo>
                    <a:lnTo>
                      <a:pt x="621" y="386"/>
                    </a:lnTo>
                    <a:lnTo>
                      <a:pt x="630" y="332"/>
                    </a:lnTo>
                    <a:lnTo>
                      <a:pt x="411" y="310"/>
                    </a:lnTo>
                    <a:lnTo>
                      <a:pt x="356" y="184"/>
                    </a:lnTo>
                    <a:lnTo>
                      <a:pt x="328" y="16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49" name="Freeform 57"/>
              <p:cNvSpPr>
                <a:spLocks/>
              </p:cNvSpPr>
              <p:nvPr/>
            </p:nvSpPr>
            <p:spPr bwMode="auto">
              <a:xfrm>
                <a:off x="2305" y="422"/>
                <a:ext cx="363" cy="560"/>
              </a:xfrm>
              <a:custGeom>
                <a:avLst/>
                <a:gdLst>
                  <a:gd name="T0" fmla="*/ 423 w 725"/>
                  <a:gd name="T1" fmla="*/ 26 h 1120"/>
                  <a:gd name="T2" fmla="*/ 514 w 725"/>
                  <a:gd name="T3" fmla="*/ 0 h 1120"/>
                  <a:gd name="T4" fmla="*/ 587 w 725"/>
                  <a:gd name="T5" fmla="*/ 4 h 1120"/>
                  <a:gd name="T6" fmla="*/ 643 w 725"/>
                  <a:gd name="T7" fmla="*/ 44 h 1120"/>
                  <a:gd name="T8" fmla="*/ 680 w 725"/>
                  <a:gd name="T9" fmla="*/ 107 h 1120"/>
                  <a:gd name="T10" fmla="*/ 666 w 725"/>
                  <a:gd name="T11" fmla="*/ 173 h 1120"/>
                  <a:gd name="T12" fmla="*/ 615 w 725"/>
                  <a:gd name="T13" fmla="*/ 173 h 1120"/>
                  <a:gd name="T14" fmla="*/ 629 w 725"/>
                  <a:gd name="T15" fmla="*/ 120 h 1120"/>
                  <a:gd name="T16" fmla="*/ 587 w 725"/>
                  <a:gd name="T17" fmla="*/ 71 h 1120"/>
                  <a:gd name="T18" fmla="*/ 547 w 725"/>
                  <a:gd name="T19" fmla="*/ 53 h 1120"/>
                  <a:gd name="T20" fmla="*/ 478 w 725"/>
                  <a:gd name="T21" fmla="*/ 71 h 1120"/>
                  <a:gd name="T22" fmla="*/ 506 w 725"/>
                  <a:gd name="T23" fmla="*/ 125 h 1120"/>
                  <a:gd name="T24" fmla="*/ 514 w 725"/>
                  <a:gd name="T25" fmla="*/ 173 h 1120"/>
                  <a:gd name="T26" fmla="*/ 506 w 725"/>
                  <a:gd name="T27" fmla="*/ 215 h 1120"/>
                  <a:gd name="T28" fmla="*/ 437 w 725"/>
                  <a:gd name="T29" fmla="*/ 233 h 1120"/>
                  <a:gd name="T30" fmla="*/ 364 w 725"/>
                  <a:gd name="T31" fmla="*/ 219 h 1120"/>
                  <a:gd name="T32" fmla="*/ 350 w 725"/>
                  <a:gd name="T33" fmla="*/ 187 h 1120"/>
                  <a:gd name="T34" fmla="*/ 273 w 725"/>
                  <a:gd name="T35" fmla="*/ 272 h 1120"/>
                  <a:gd name="T36" fmla="*/ 227 w 725"/>
                  <a:gd name="T37" fmla="*/ 366 h 1120"/>
                  <a:gd name="T38" fmla="*/ 164 w 725"/>
                  <a:gd name="T39" fmla="*/ 487 h 1120"/>
                  <a:gd name="T40" fmla="*/ 123 w 725"/>
                  <a:gd name="T41" fmla="*/ 595 h 1120"/>
                  <a:gd name="T42" fmla="*/ 105 w 725"/>
                  <a:gd name="T43" fmla="*/ 698 h 1120"/>
                  <a:gd name="T44" fmla="*/ 118 w 725"/>
                  <a:gd name="T45" fmla="*/ 752 h 1120"/>
                  <a:gd name="T46" fmla="*/ 192 w 725"/>
                  <a:gd name="T47" fmla="*/ 819 h 1120"/>
                  <a:gd name="T48" fmla="*/ 342 w 725"/>
                  <a:gd name="T49" fmla="*/ 877 h 1120"/>
                  <a:gd name="T50" fmla="*/ 423 w 725"/>
                  <a:gd name="T51" fmla="*/ 904 h 1120"/>
                  <a:gd name="T52" fmla="*/ 506 w 725"/>
                  <a:gd name="T53" fmla="*/ 917 h 1120"/>
                  <a:gd name="T54" fmla="*/ 629 w 725"/>
                  <a:gd name="T55" fmla="*/ 967 h 1120"/>
                  <a:gd name="T56" fmla="*/ 720 w 725"/>
                  <a:gd name="T57" fmla="*/ 999 h 1120"/>
                  <a:gd name="T58" fmla="*/ 725 w 725"/>
                  <a:gd name="T59" fmla="*/ 1061 h 1120"/>
                  <a:gd name="T60" fmla="*/ 680 w 725"/>
                  <a:gd name="T61" fmla="*/ 1106 h 1120"/>
                  <a:gd name="T62" fmla="*/ 625 w 725"/>
                  <a:gd name="T63" fmla="*/ 1120 h 1120"/>
                  <a:gd name="T64" fmla="*/ 542 w 725"/>
                  <a:gd name="T65" fmla="*/ 1079 h 1120"/>
                  <a:gd name="T66" fmla="*/ 350 w 725"/>
                  <a:gd name="T67" fmla="*/ 981 h 1120"/>
                  <a:gd name="T68" fmla="*/ 192 w 725"/>
                  <a:gd name="T69" fmla="*/ 913 h 1120"/>
                  <a:gd name="T70" fmla="*/ 81 w 725"/>
                  <a:gd name="T71" fmla="*/ 837 h 1120"/>
                  <a:gd name="T72" fmla="*/ 8 w 725"/>
                  <a:gd name="T73" fmla="*/ 770 h 1120"/>
                  <a:gd name="T74" fmla="*/ 0 w 725"/>
                  <a:gd name="T75" fmla="*/ 689 h 1120"/>
                  <a:gd name="T76" fmla="*/ 40 w 725"/>
                  <a:gd name="T77" fmla="*/ 581 h 1120"/>
                  <a:gd name="T78" fmla="*/ 123 w 725"/>
                  <a:gd name="T79" fmla="*/ 420 h 1120"/>
                  <a:gd name="T80" fmla="*/ 200 w 725"/>
                  <a:gd name="T81" fmla="*/ 286 h 1120"/>
                  <a:gd name="T82" fmla="*/ 296 w 725"/>
                  <a:gd name="T83" fmla="*/ 147 h 1120"/>
                  <a:gd name="T84" fmla="*/ 369 w 725"/>
                  <a:gd name="T85" fmla="*/ 66 h 1120"/>
                  <a:gd name="T86" fmla="*/ 461 w 725"/>
                  <a:gd name="T87" fmla="*/ 26 h 1120"/>
                  <a:gd name="T88" fmla="*/ 423 w 725"/>
                  <a:gd name="T89" fmla="*/ 26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5" h="1120">
                    <a:moveTo>
                      <a:pt x="423" y="26"/>
                    </a:moveTo>
                    <a:lnTo>
                      <a:pt x="514" y="0"/>
                    </a:lnTo>
                    <a:lnTo>
                      <a:pt x="587" y="4"/>
                    </a:lnTo>
                    <a:lnTo>
                      <a:pt x="643" y="44"/>
                    </a:lnTo>
                    <a:lnTo>
                      <a:pt x="680" y="107"/>
                    </a:lnTo>
                    <a:lnTo>
                      <a:pt x="666" y="173"/>
                    </a:lnTo>
                    <a:lnTo>
                      <a:pt x="615" y="173"/>
                    </a:lnTo>
                    <a:lnTo>
                      <a:pt x="629" y="120"/>
                    </a:lnTo>
                    <a:lnTo>
                      <a:pt x="587" y="71"/>
                    </a:lnTo>
                    <a:lnTo>
                      <a:pt x="547" y="53"/>
                    </a:lnTo>
                    <a:lnTo>
                      <a:pt x="478" y="71"/>
                    </a:lnTo>
                    <a:lnTo>
                      <a:pt x="506" y="125"/>
                    </a:lnTo>
                    <a:lnTo>
                      <a:pt x="514" y="173"/>
                    </a:lnTo>
                    <a:lnTo>
                      <a:pt x="506" y="215"/>
                    </a:lnTo>
                    <a:lnTo>
                      <a:pt x="437" y="233"/>
                    </a:lnTo>
                    <a:lnTo>
                      <a:pt x="364" y="219"/>
                    </a:lnTo>
                    <a:lnTo>
                      <a:pt x="350" y="187"/>
                    </a:lnTo>
                    <a:lnTo>
                      <a:pt x="273" y="272"/>
                    </a:lnTo>
                    <a:lnTo>
                      <a:pt x="227" y="366"/>
                    </a:lnTo>
                    <a:lnTo>
                      <a:pt x="164" y="487"/>
                    </a:lnTo>
                    <a:lnTo>
                      <a:pt x="123" y="595"/>
                    </a:lnTo>
                    <a:lnTo>
                      <a:pt x="105" y="698"/>
                    </a:lnTo>
                    <a:lnTo>
                      <a:pt x="118" y="752"/>
                    </a:lnTo>
                    <a:lnTo>
                      <a:pt x="192" y="819"/>
                    </a:lnTo>
                    <a:lnTo>
                      <a:pt x="342" y="877"/>
                    </a:lnTo>
                    <a:lnTo>
                      <a:pt x="423" y="904"/>
                    </a:lnTo>
                    <a:lnTo>
                      <a:pt x="506" y="917"/>
                    </a:lnTo>
                    <a:lnTo>
                      <a:pt x="629" y="967"/>
                    </a:lnTo>
                    <a:lnTo>
                      <a:pt x="720" y="999"/>
                    </a:lnTo>
                    <a:lnTo>
                      <a:pt x="725" y="1061"/>
                    </a:lnTo>
                    <a:lnTo>
                      <a:pt x="680" y="1106"/>
                    </a:lnTo>
                    <a:lnTo>
                      <a:pt x="625" y="1120"/>
                    </a:lnTo>
                    <a:lnTo>
                      <a:pt x="542" y="1079"/>
                    </a:lnTo>
                    <a:lnTo>
                      <a:pt x="350" y="981"/>
                    </a:lnTo>
                    <a:lnTo>
                      <a:pt x="192" y="913"/>
                    </a:lnTo>
                    <a:lnTo>
                      <a:pt x="81" y="837"/>
                    </a:lnTo>
                    <a:lnTo>
                      <a:pt x="8" y="770"/>
                    </a:lnTo>
                    <a:lnTo>
                      <a:pt x="0" y="689"/>
                    </a:lnTo>
                    <a:lnTo>
                      <a:pt x="40" y="581"/>
                    </a:lnTo>
                    <a:lnTo>
                      <a:pt x="123" y="420"/>
                    </a:lnTo>
                    <a:lnTo>
                      <a:pt x="200" y="286"/>
                    </a:lnTo>
                    <a:lnTo>
                      <a:pt x="296" y="147"/>
                    </a:lnTo>
                    <a:lnTo>
                      <a:pt x="369" y="66"/>
                    </a:lnTo>
                    <a:lnTo>
                      <a:pt x="461" y="26"/>
                    </a:lnTo>
                    <a:lnTo>
                      <a:pt x="423" y="26"/>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50" name="Freeform 58"/>
              <p:cNvSpPr>
                <a:spLocks/>
              </p:cNvSpPr>
              <p:nvPr/>
            </p:nvSpPr>
            <p:spPr bwMode="auto">
              <a:xfrm>
                <a:off x="2647" y="887"/>
                <a:ext cx="190" cy="525"/>
              </a:xfrm>
              <a:custGeom>
                <a:avLst/>
                <a:gdLst>
                  <a:gd name="T0" fmla="*/ 23 w 379"/>
                  <a:gd name="T1" fmla="*/ 82 h 1052"/>
                  <a:gd name="T2" fmla="*/ 37 w 379"/>
                  <a:gd name="T3" fmla="*/ 28 h 1052"/>
                  <a:gd name="T4" fmla="*/ 97 w 379"/>
                  <a:gd name="T5" fmla="*/ 0 h 1052"/>
                  <a:gd name="T6" fmla="*/ 150 w 379"/>
                  <a:gd name="T7" fmla="*/ 0 h 1052"/>
                  <a:gd name="T8" fmla="*/ 219 w 379"/>
                  <a:gd name="T9" fmla="*/ 40 h 1052"/>
                  <a:gd name="T10" fmla="*/ 284 w 379"/>
                  <a:gd name="T11" fmla="*/ 135 h 1052"/>
                  <a:gd name="T12" fmla="*/ 330 w 379"/>
                  <a:gd name="T13" fmla="*/ 233 h 1052"/>
                  <a:gd name="T14" fmla="*/ 352 w 379"/>
                  <a:gd name="T15" fmla="*/ 367 h 1052"/>
                  <a:gd name="T16" fmla="*/ 371 w 379"/>
                  <a:gd name="T17" fmla="*/ 524 h 1052"/>
                  <a:gd name="T18" fmla="*/ 379 w 379"/>
                  <a:gd name="T19" fmla="*/ 675 h 1052"/>
                  <a:gd name="T20" fmla="*/ 379 w 379"/>
                  <a:gd name="T21" fmla="*/ 873 h 1052"/>
                  <a:gd name="T22" fmla="*/ 352 w 379"/>
                  <a:gd name="T23" fmla="*/ 994 h 1052"/>
                  <a:gd name="T24" fmla="*/ 302 w 379"/>
                  <a:gd name="T25" fmla="*/ 1038 h 1052"/>
                  <a:gd name="T26" fmla="*/ 215 w 379"/>
                  <a:gd name="T27" fmla="*/ 1052 h 1052"/>
                  <a:gd name="T28" fmla="*/ 124 w 379"/>
                  <a:gd name="T29" fmla="*/ 1047 h 1052"/>
                  <a:gd name="T30" fmla="*/ 77 w 379"/>
                  <a:gd name="T31" fmla="*/ 994 h 1052"/>
                  <a:gd name="T32" fmla="*/ 51 w 379"/>
                  <a:gd name="T33" fmla="*/ 900 h 1052"/>
                  <a:gd name="T34" fmla="*/ 28 w 379"/>
                  <a:gd name="T35" fmla="*/ 806 h 1052"/>
                  <a:gd name="T36" fmla="*/ 10 w 379"/>
                  <a:gd name="T37" fmla="*/ 636 h 1052"/>
                  <a:gd name="T38" fmla="*/ 0 w 379"/>
                  <a:gd name="T39" fmla="*/ 444 h 1052"/>
                  <a:gd name="T40" fmla="*/ 0 w 379"/>
                  <a:gd name="T41" fmla="*/ 219 h 1052"/>
                  <a:gd name="T42" fmla="*/ 23 w 379"/>
                  <a:gd name="T43" fmla="*/ 122 h 1052"/>
                  <a:gd name="T44" fmla="*/ 23 w 379"/>
                  <a:gd name="T45" fmla="*/ 82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79" h="1052">
                    <a:moveTo>
                      <a:pt x="23" y="82"/>
                    </a:moveTo>
                    <a:lnTo>
                      <a:pt x="37" y="28"/>
                    </a:lnTo>
                    <a:lnTo>
                      <a:pt x="97" y="0"/>
                    </a:lnTo>
                    <a:lnTo>
                      <a:pt x="150" y="0"/>
                    </a:lnTo>
                    <a:lnTo>
                      <a:pt x="219" y="40"/>
                    </a:lnTo>
                    <a:lnTo>
                      <a:pt x="284" y="135"/>
                    </a:lnTo>
                    <a:lnTo>
                      <a:pt x="330" y="233"/>
                    </a:lnTo>
                    <a:lnTo>
                      <a:pt x="352" y="367"/>
                    </a:lnTo>
                    <a:lnTo>
                      <a:pt x="371" y="524"/>
                    </a:lnTo>
                    <a:lnTo>
                      <a:pt x="379" y="675"/>
                    </a:lnTo>
                    <a:lnTo>
                      <a:pt x="379" y="873"/>
                    </a:lnTo>
                    <a:lnTo>
                      <a:pt x="352" y="994"/>
                    </a:lnTo>
                    <a:lnTo>
                      <a:pt x="302" y="1038"/>
                    </a:lnTo>
                    <a:lnTo>
                      <a:pt x="215" y="1052"/>
                    </a:lnTo>
                    <a:lnTo>
                      <a:pt x="124" y="1047"/>
                    </a:lnTo>
                    <a:lnTo>
                      <a:pt x="77" y="994"/>
                    </a:lnTo>
                    <a:lnTo>
                      <a:pt x="51" y="900"/>
                    </a:lnTo>
                    <a:lnTo>
                      <a:pt x="28" y="806"/>
                    </a:lnTo>
                    <a:lnTo>
                      <a:pt x="10" y="636"/>
                    </a:lnTo>
                    <a:lnTo>
                      <a:pt x="0" y="444"/>
                    </a:lnTo>
                    <a:lnTo>
                      <a:pt x="0" y="219"/>
                    </a:lnTo>
                    <a:lnTo>
                      <a:pt x="23" y="122"/>
                    </a:lnTo>
                    <a:lnTo>
                      <a:pt x="23" y="8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51" name="Freeform 59"/>
              <p:cNvSpPr>
                <a:spLocks/>
              </p:cNvSpPr>
              <p:nvPr/>
            </p:nvSpPr>
            <p:spPr bwMode="auto">
              <a:xfrm>
                <a:off x="2735" y="901"/>
                <a:ext cx="290" cy="404"/>
              </a:xfrm>
              <a:custGeom>
                <a:avLst/>
                <a:gdLst>
                  <a:gd name="T0" fmla="*/ 32 w 580"/>
                  <a:gd name="T1" fmla="*/ 0 h 808"/>
                  <a:gd name="T2" fmla="*/ 151 w 580"/>
                  <a:gd name="T3" fmla="*/ 14 h 808"/>
                  <a:gd name="T4" fmla="*/ 273 w 580"/>
                  <a:gd name="T5" fmla="*/ 36 h 808"/>
                  <a:gd name="T6" fmla="*/ 402 w 580"/>
                  <a:gd name="T7" fmla="*/ 108 h 808"/>
                  <a:gd name="T8" fmla="*/ 493 w 580"/>
                  <a:gd name="T9" fmla="*/ 161 h 808"/>
                  <a:gd name="T10" fmla="*/ 552 w 580"/>
                  <a:gd name="T11" fmla="*/ 239 h 808"/>
                  <a:gd name="T12" fmla="*/ 580 w 580"/>
                  <a:gd name="T13" fmla="*/ 283 h 808"/>
                  <a:gd name="T14" fmla="*/ 524 w 580"/>
                  <a:gd name="T15" fmla="*/ 414 h 808"/>
                  <a:gd name="T16" fmla="*/ 437 w 580"/>
                  <a:gd name="T17" fmla="*/ 494 h 808"/>
                  <a:gd name="T18" fmla="*/ 333 w 580"/>
                  <a:gd name="T19" fmla="*/ 551 h 808"/>
                  <a:gd name="T20" fmla="*/ 277 w 580"/>
                  <a:gd name="T21" fmla="*/ 587 h 808"/>
                  <a:gd name="T22" fmla="*/ 182 w 580"/>
                  <a:gd name="T23" fmla="*/ 605 h 808"/>
                  <a:gd name="T24" fmla="*/ 178 w 580"/>
                  <a:gd name="T25" fmla="*/ 641 h 808"/>
                  <a:gd name="T26" fmla="*/ 251 w 580"/>
                  <a:gd name="T27" fmla="*/ 673 h 808"/>
                  <a:gd name="T28" fmla="*/ 356 w 580"/>
                  <a:gd name="T29" fmla="*/ 700 h 808"/>
                  <a:gd name="T30" fmla="*/ 455 w 580"/>
                  <a:gd name="T31" fmla="*/ 754 h 808"/>
                  <a:gd name="T32" fmla="*/ 415 w 580"/>
                  <a:gd name="T33" fmla="*/ 794 h 808"/>
                  <a:gd name="T34" fmla="*/ 374 w 580"/>
                  <a:gd name="T35" fmla="*/ 808 h 808"/>
                  <a:gd name="T36" fmla="*/ 315 w 580"/>
                  <a:gd name="T37" fmla="*/ 748 h 808"/>
                  <a:gd name="T38" fmla="*/ 224 w 580"/>
                  <a:gd name="T39" fmla="*/ 713 h 808"/>
                  <a:gd name="T40" fmla="*/ 151 w 580"/>
                  <a:gd name="T41" fmla="*/ 686 h 808"/>
                  <a:gd name="T42" fmla="*/ 151 w 580"/>
                  <a:gd name="T43" fmla="*/ 633 h 808"/>
                  <a:gd name="T44" fmla="*/ 164 w 580"/>
                  <a:gd name="T45" fmla="*/ 575 h 808"/>
                  <a:gd name="T46" fmla="*/ 210 w 580"/>
                  <a:gd name="T47" fmla="*/ 551 h 808"/>
                  <a:gd name="T48" fmla="*/ 356 w 580"/>
                  <a:gd name="T49" fmla="*/ 494 h 808"/>
                  <a:gd name="T50" fmla="*/ 437 w 580"/>
                  <a:gd name="T51" fmla="*/ 404 h 808"/>
                  <a:gd name="T52" fmla="*/ 497 w 580"/>
                  <a:gd name="T53" fmla="*/ 310 h 808"/>
                  <a:gd name="T54" fmla="*/ 483 w 580"/>
                  <a:gd name="T55" fmla="*/ 265 h 808"/>
                  <a:gd name="T56" fmla="*/ 437 w 580"/>
                  <a:gd name="T57" fmla="*/ 211 h 808"/>
                  <a:gd name="T58" fmla="*/ 328 w 580"/>
                  <a:gd name="T59" fmla="*/ 135 h 808"/>
                  <a:gd name="T60" fmla="*/ 196 w 580"/>
                  <a:gd name="T61" fmla="*/ 108 h 808"/>
                  <a:gd name="T62" fmla="*/ 109 w 580"/>
                  <a:gd name="T63" fmla="*/ 104 h 808"/>
                  <a:gd name="T64" fmla="*/ 32 w 580"/>
                  <a:gd name="T65" fmla="*/ 104 h 808"/>
                  <a:gd name="T66" fmla="*/ 0 w 580"/>
                  <a:gd name="T67" fmla="*/ 54 h 808"/>
                  <a:gd name="T68" fmla="*/ 32 w 580"/>
                  <a:gd name="T6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0" h="808">
                    <a:moveTo>
                      <a:pt x="32" y="0"/>
                    </a:moveTo>
                    <a:lnTo>
                      <a:pt x="151" y="14"/>
                    </a:lnTo>
                    <a:lnTo>
                      <a:pt x="273" y="36"/>
                    </a:lnTo>
                    <a:lnTo>
                      <a:pt x="402" y="108"/>
                    </a:lnTo>
                    <a:lnTo>
                      <a:pt x="493" y="161"/>
                    </a:lnTo>
                    <a:lnTo>
                      <a:pt x="552" y="239"/>
                    </a:lnTo>
                    <a:lnTo>
                      <a:pt x="580" y="283"/>
                    </a:lnTo>
                    <a:lnTo>
                      <a:pt x="524" y="414"/>
                    </a:lnTo>
                    <a:lnTo>
                      <a:pt x="437" y="494"/>
                    </a:lnTo>
                    <a:lnTo>
                      <a:pt x="333" y="551"/>
                    </a:lnTo>
                    <a:lnTo>
                      <a:pt x="277" y="587"/>
                    </a:lnTo>
                    <a:lnTo>
                      <a:pt x="182" y="605"/>
                    </a:lnTo>
                    <a:lnTo>
                      <a:pt x="178" y="641"/>
                    </a:lnTo>
                    <a:lnTo>
                      <a:pt x="251" y="673"/>
                    </a:lnTo>
                    <a:lnTo>
                      <a:pt x="356" y="700"/>
                    </a:lnTo>
                    <a:lnTo>
                      <a:pt x="455" y="754"/>
                    </a:lnTo>
                    <a:lnTo>
                      <a:pt x="415" y="794"/>
                    </a:lnTo>
                    <a:lnTo>
                      <a:pt x="374" y="808"/>
                    </a:lnTo>
                    <a:lnTo>
                      <a:pt x="315" y="748"/>
                    </a:lnTo>
                    <a:lnTo>
                      <a:pt x="224" y="713"/>
                    </a:lnTo>
                    <a:lnTo>
                      <a:pt x="151" y="686"/>
                    </a:lnTo>
                    <a:lnTo>
                      <a:pt x="151" y="633"/>
                    </a:lnTo>
                    <a:lnTo>
                      <a:pt x="164" y="575"/>
                    </a:lnTo>
                    <a:lnTo>
                      <a:pt x="210" y="551"/>
                    </a:lnTo>
                    <a:lnTo>
                      <a:pt x="356" y="494"/>
                    </a:lnTo>
                    <a:lnTo>
                      <a:pt x="437" y="404"/>
                    </a:lnTo>
                    <a:lnTo>
                      <a:pt x="497" y="310"/>
                    </a:lnTo>
                    <a:lnTo>
                      <a:pt x="483" y="265"/>
                    </a:lnTo>
                    <a:lnTo>
                      <a:pt x="437" y="211"/>
                    </a:lnTo>
                    <a:lnTo>
                      <a:pt x="328" y="135"/>
                    </a:lnTo>
                    <a:lnTo>
                      <a:pt x="196" y="108"/>
                    </a:lnTo>
                    <a:lnTo>
                      <a:pt x="109" y="104"/>
                    </a:lnTo>
                    <a:lnTo>
                      <a:pt x="32" y="104"/>
                    </a:lnTo>
                    <a:lnTo>
                      <a:pt x="0" y="54"/>
                    </a:lnTo>
                    <a:lnTo>
                      <a:pt x="32"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52" name="Freeform 60"/>
              <p:cNvSpPr>
                <a:spLocks/>
              </p:cNvSpPr>
              <p:nvPr/>
            </p:nvSpPr>
            <p:spPr bwMode="auto">
              <a:xfrm>
                <a:off x="2758" y="1359"/>
                <a:ext cx="352" cy="652"/>
              </a:xfrm>
              <a:custGeom>
                <a:avLst/>
                <a:gdLst>
                  <a:gd name="T0" fmla="*/ 81 w 705"/>
                  <a:gd name="T1" fmla="*/ 0 h 1305"/>
                  <a:gd name="T2" fmla="*/ 18 w 705"/>
                  <a:gd name="T3" fmla="*/ 0 h 1305"/>
                  <a:gd name="T4" fmla="*/ 0 w 705"/>
                  <a:gd name="T5" fmla="*/ 94 h 1305"/>
                  <a:gd name="T6" fmla="*/ 45 w 705"/>
                  <a:gd name="T7" fmla="*/ 149 h 1305"/>
                  <a:gd name="T8" fmla="*/ 191 w 705"/>
                  <a:gd name="T9" fmla="*/ 278 h 1305"/>
                  <a:gd name="T10" fmla="*/ 320 w 705"/>
                  <a:gd name="T11" fmla="*/ 444 h 1305"/>
                  <a:gd name="T12" fmla="*/ 403 w 705"/>
                  <a:gd name="T13" fmla="*/ 615 h 1305"/>
                  <a:gd name="T14" fmla="*/ 415 w 705"/>
                  <a:gd name="T15" fmla="*/ 726 h 1305"/>
                  <a:gd name="T16" fmla="*/ 411 w 705"/>
                  <a:gd name="T17" fmla="*/ 808 h 1305"/>
                  <a:gd name="T18" fmla="*/ 375 w 705"/>
                  <a:gd name="T19" fmla="*/ 991 h 1305"/>
                  <a:gd name="T20" fmla="*/ 328 w 705"/>
                  <a:gd name="T21" fmla="*/ 1140 h 1305"/>
                  <a:gd name="T22" fmla="*/ 288 w 705"/>
                  <a:gd name="T23" fmla="*/ 1225 h 1305"/>
                  <a:gd name="T24" fmla="*/ 278 w 705"/>
                  <a:gd name="T25" fmla="*/ 1279 h 1305"/>
                  <a:gd name="T26" fmla="*/ 320 w 705"/>
                  <a:gd name="T27" fmla="*/ 1279 h 1305"/>
                  <a:gd name="T28" fmla="*/ 383 w 705"/>
                  <a:gd name="T29" fmla="*/ 1261 h 1305"/>
                  <a:gd name="T30" fmla="*/ 403 w 705"/>
                  <a:gd name="T31" fmla="*/ 1265 h 1305"/>
                  <a:gd name="T32" fmla="*/ 535 w 705"/>
                  <a:gd name="T33" fmla="*/ 1273 h 1305"/>
                  <a:gd name="T34" fmla="*/ 636 w 705"/>
                  <a:gd name="T35" fmla="*/ 1305 h 1305"/>
                  <a:gd name="T36" fmla="*/ 672 w 705"/>
                  <a:gd name="T37" fmla="*/ 1287 h 1305"/>
                  <a:gd name="T38" fmla="*/ 705 w 705"/>
                  <a:gd name="T39" fmla="*/ 1220 h 1305"/>
                  <a:gd name="T40" fmla="*/ 672 w 705"/>
                  <a:gd name="T41" fmla="*/ 1184 h 1305"/>
                  <a:gd name="T42" fmla="*/ 521 w 705"/>
                  <a:gd name="T43" fmla="*/ 1180 h 1305"/>
                  <a:gd name="T44" fmla="*/ 415 w 705"/>
                  <a:gd name="T45" fmla="*/ 1193 h 1305"/>
                  <a:gd name="T46" fmla="*/ 361 w 705"/>
                  <a:gd name="T47" fmla="*/ 1220 h 1305"/>
                  <a:gd name="T48" fmla="*/ 369 w 705"/>
                  <a:gd name="T49" fmla="*/ 1158 h 1305"/>
                  <a:gd name="T50" fmla="*/ 425 w 705"/>
                  <a:gd name="T51" fmla="*/ 1062 h 1305"/>
                  <a:gd name="T52" fmla="*/ 470 w 705"/>
                  <a:gd name="T53" fmla="*/ 915 h 1305"/>
                  <a:gd name="T54" fmla="*/ 507 w 705"/>
                  <a:gd name="T55" fmla="*/ 790 h 1305"/>
                  <a:gd name="T56" fmla="*/ 480 w 705"/>
                  <a:gd name="T57" fmla="*/ 646 h 1305"/>
                  <a:gd name="T58" fmla="*/ 438 w 705"/>
                  <a:gd name="T59" fmla="*/ 493 h 1305"/>
                  <a:gd name="T60" fmla="*/ 356 w 705"/>
                  <a:gd name="T61" fmla="*/ 318 h 1305"/>
                  <a:gd name="T62" fmla="*/ 237 w 705"/>
                  <a:gd name="T63" fmla="*/ 157 h 1305"/>
                  <a:gd name="T64" fmla="*/ 136 w 705"/>
                  <a:gd name="T65" fmla="*/ 40 h 1305"/>
                  <a:gd name="T66" fmla="*/ 81 w 705"/>
                  <a:gd name="T67" fmla="*/ 0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5" h="1305">
                    <a:moveTo>
                      <a:pt x="81" y="0"/>
                    </a:moveTo>
                    <a:lnTo>
                      <a:pt x="18" y="0"/>
                    </a:lnTo>
                    <a:lnTo>
                      <a:pt x="0" y="94"/>
                    </a:lnTo>
                    <a:lnTo>
                      <a:pt x="45" y="149"/>
                    </a:lnTo>
                    <a:lnTo>
                      <a:pt x="191" y="278"/>
                    </a:lnTo>
                    <a:lnTo>
                      <a:pt x="320" y="444"/>
                    </a:lnTo>
                    <a:lnTo>
                      <a:pt x="403" y="615"/>
                    </a:lnTo>
                    <a:lnTo>
                      <a:pt x="415" y="726"/>
                    </a:lnTo>
                    <a:lnTo>
                      <a:pt x="411" y="808"/>
                    </a:lnTo>
                    <a:lnTo>
                      <a:pt x="375" y="991"/>
                    </a:lnTo>
                    <a:lnTo>
                      <a:pt x="328" y="1140"/>
                    </a:lnTo>
                    <a:lnTo>
                      <a:pt x="288" y="1225"/>
                    </a:lnTo>
                    <a:lnTo>
                      <a:pt x="278" y="1279"/>
                    </a:lnTo>
                    <a:lnTo>
                      <a:pt x="320" y="1279"/>
                    </a:lnTo>
                    <a:lnTo>
                      <a:pt x="383" y="1261"/>
                    </a:lnTo>
                    <a:lnTo>
                      <a:pt x="403" y="1265"/>
                    </a:lnTo>
                    <a:lnTo>
                      <a:pt x="535" y="1273"/>
                    </a:lnTo>
                    <a:lnTo>
                      <a:pt x="636" y="1305"/>
                    </a:lnTo>
                    <a:lnTo>
                      <a:pt x="672" y="1287"/>
                    </a:lnTo>
                    <a:lnTo>
                      <a:pt x="705" y="1220"/>
                    </a:lnTo>
                    <a:lnTo>
                      <a:pt x="672" y="1184"/>
                    </a:lnTo>
                    <a:lnTo>
                      <a:pt x="521" y="1180"/>
                    </a:lnTo>
                    <a:lnTo>
                      <a:pt x="415" y="1193"/>
                    </a:lnTo>
                    <a:lnTo>
                      <a:pt x="361" y="1220"/>
                    </a:lnTo>
                    <a:lnTo>
                      <a:pt x="369" y="1158"/>
                    </a:lnTo>
                    <a:lnTo>
                      <a:pt x="425" y="1062"/>
                    </a:lnTo>
                    <a:lnTo>
                      <a:pt x="470" y="915"/>
                    </a:lnTo>
                    <a:lnTo>
                      <a:pt x="507" y="790"/>
                    </a:lnTo>
                    <a:lnTo>
                      <a:pt x="480" y="646"/>
                    </a:lnTo>
                    <a:lnTo>
                      <a:pt x="438" y="493"/>
                    </a:lnTo>
                    <a:lnTo>
                      <a:pt x="356" y="318"/>
                    </a:lnTo>
                    <a:lnTo>
                      <a:pt x="237" y="157"/>
                    </a:lnTo>
                    <a:lnTo>
                      <a:pt x="136" y="40"/>
                    </a:lnTo>
                    <a:lnTo>
                      <a:pt x="8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53" name="Freeform 61"/>
              <p:cNvSpPr>
                <a:spLocks/>
              </p:cNvSpPr>
              <p:nvPr/>
            </p:nvSpPr>
            <p:spPr bwMode="auto">
              <a:xfrm>
                <a:off x="2536" y="1357"/>
                <a:ext cx="238" cy="665"/>
              </a:xfrm>
              <a:custGeom>
                <a:avLst/>
                <a:gdLst>
                  <a:gd name="T0" fmla="*/ 328 w 474"/>
                  <a:gd name="T1" fmla="*/ 0 h 1330"/>
                  <a:gd name="T2" fmla="*/ 269 w 474"/>
                  <a:gd name="T3" fmla="*/ 126 h 1330"/>
                  <a:gd name="T4" fmla="*/ 228 w 474"/>
                  <a:gd name="T5" fmla="*/ 309 h 1330"/>
                  <a:gd name="T6" fmla="*/ 178 w 474"/>
                  <a:gd name="T7" fmla="*/ 512 h 1330"/>
                  <a:gd name="T8" fmla="*/ 132 w 474"/>
                  <a:gd name="T9" fmla="*/ 717 h 1330"/>
                  <a:gd name="T10" fmla="*/ 132 w 474"/>
                  <a:gd name="T11" fmla="*/ 793 h 1330"/>
                  <a:gd name="T12" fmla="*/ 178 w 474"/>
                  <a:gd name="T13" fmla="*/ 928 h 1330"/>
                  <a:gd name="T14" fmla="*/ 241 w 474"/>
                  <a:gd name="T15" fmla="*/ 999 h 1330"/>
                  <a:gd name="T16" fmla="*/ 301 w 474"/>
                  <a:gd name="T17" fmla="*/ 1089 h 1330"/>
                  <a:gd name="T18" fmla="*/ 342 w 474"/>
                  <a:gd name="T19" fmla="*/ 1155 h 1330"/>
                  <a:gd name="T20" fmla="*/ 324 w 474"/>
                  <a:gd name="T21" fmla="*/ 1187 h 1330"/>
                  <a:gd name="T22" fmla="*/ 219 w 474"/>
                  <a:gd name="T23" fmla="*/ 1200 h 1330"/>
                  <a:gd name="T24" fmla="*/ 50 w 474"/>
                  <a:gd name="T25" fmla="*/ 1227 h 1330"/>
                  <a:gd name="T26" fmla="*/ 0 w 474"/>
                  <a:gd name="T27" fmla="*/ 1268 h 1330"/>
                  <a:gd name="T28" fmla="*/ 41 w 474"/>
                  <a:gd name="T29" fmla="*/ 1304 h 1330"/>
                  <a:gd name="T30" fmla="*/ 136 w 474"/>
                  <a:gd name="T31" fmla="*/ 1330 h 1330"/>
                  <a:gd name="T32" fmla="*/ 247 w 474"/>
                  <a:gd name="T33" fmla="*/ 1276 h 1330"/>
                  <a:gd name="T34" fmla="*/ 328 w 474"/>
                  <a:gd name="T35" fmla="*/ 1240 h 1330"/>
                  <a:gd name="T36" fmla="*/ 433 w 474"/>
                  <a:gd name="T37" fmla="*/ 1227 h 1330"/>
                  <a:gd name="T38" fmla="*/ 474 w 474"/>
                  <a:gd name="T39" fmla="*/ 1214 h 1330"/>
                  <a:gd name="T40" fmla="*/ 461 w 474"/>
                  <a:gd name="T41" fmla="*/ 1169 h 1330"/>
                  <a:gd name="T42" fmla="*/ 342 w 474"/>
                  <a:gd name="T43" fmla="*/ 1053 h 1330"/>
                  <a:gd name="T44" fmla="*/ 273 w 474"/>
                  <a:gd name="T45" fmla="*/ 932 h 1330"/>
                  <a:gd name="T46" fmla="*/ 214 w 474"/>
                  <a:gd name="T47" fmla="*/ 851 h 1330"/>
                  <a:gd name="T48" fmla="*/ 205 w 474"/>
                  <a:gd name="T49" fmla="*/ 771 h 1330"/>
                  <a:gd name="T50" fmla="*/ 233 w 474"/>
                  <a:gd name="T51" fmla="*/ 637 h 1330"/>
                  <a:gd name="T52" fmla="*/ 296 w 474"/>
                  <a:gd name="T53" fmla="*/ 498 h 1330"/>
                  <a:gd name="T54" fmla="*/ 365 w 474"/>
                  <a:gd name="T55" fmla="*/ 261 h 1330"/>
                  <a:gd name="T56" fmla="*/ 425 w 474"/>
                  <a:gd name="T57" fmla="*/ 122 h 1330"/>
                  <a:gd name="T58" fmla="*/ 419 w 474"/>
                  <a:gd name="T59" fmla="*/ 40 h 1330"/>
                  <a:gd name="T60" fmla="*/ 365 w 474"/>
                  <a:gd name="T61" fmla="*/ 0 h 1330"/>
                  <a:gd name="T62" fmla="*/ 328 w 474"/>
                  <a:gd name="T63" fmla="*/ 0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4" h="1330">
                    <a:moveTo>
                      <a:pt x="328" y="0"/>
                    </a:moveTo>
                    <a:lnTo>
                      <a:pt x="269" y="126"/>
                    </a:lnTo>
                    <a:lnTo>
                      <a:pt x="228" y="309"/>
                    </a:lnTo>
                    <a:lnTo>
                      <a:pt x="178" y="512"/>
                    </a:lnTo>
                    <a:lnTo>
                      <a:pt x="132" y="717"/>
                    </a:lnTo>
                    <a:lnTo>
                      <a:pt x="132" y="793"/>
                    </a:lnTo>
                    <a:lnTo>
                      <a:pt x="178" y="928"/>
                    </a:lnTo>
                    <a:lnTo>
                      <a:pt x="241" y="999"/>
                    </a:lnTo>
                    <a:lnTo>
                      <a:pt x="301" y="1089"/>
                    </a:lnTo>
                    <a:lnTo>
                      <a:pt x="342" y="1155"/>
                    </a:lnTo>
                    <a:lnTo>
                      <a:pt x="324" y="1187"/>
                    </a:lnTo>
                    <a:lnTo>
                      <a:pt x="219" y="1200"/>
                    </a:lnTo>
                    <a:lnTo>
                      <a:pt x="50" y="1227"/>
                    </a:lnTo>
                    <a:lnTo>
                      <a:pt x="0" y="1268"/>
                    </a:lnTo>
                    <a:lnTo>
                      <a:pt x="41" y="1304"/>
                    </a:lnTo>
                    <a:lnTo>
                      <a:pt x="136" y="1330"/>
                    </a:lnTo>
                    <a:lnTo>
                      <a:pt x="247" y="1276"/>
                    </a:lnTo>
                    <a:lnTo>
                      <a:pt x="328" y="1240"/>
                    </a:lnTo>
                    <a:lnTo>
                      <a:pt x="433" y="1227"/>
                    </a:lnTo>
                    <a:lnTo>
                      <a:pt x="474" y="1214"/>
                    </a:lnTo>
                    <a:lnTo>
                      <a:pt x="461" y="1169"/>
                    </a:lnTo>
                    <a:lnTo>
                      <a:pt x="342" y="1053"/>
                    </a:lnTo>
                    <a:lnTo>
                      <a:pt x="273" y="932"/>
                    </a:lnTo>
                    <a:lnTo>
                      <a:pt x="214" y="851"/>
                    </a:lnTo>
                    <a:lnTo>
                      <a:pt x="205" y="771"/>
                    </a:lnTo>
                    <a:lnTo>
                      <a:pt x="233" y="637"/>
                    </a:lnTo>
                    <a:lnTo>
                      <a:pt x="296" y="498"/>
                    </a:lnTo>
                    <a:lnTo>
                      <a:pt x="365" y="261"/>
                    </a:lnTo>
                    <a:lnTo>
                      <a:pt x="425" y="122"/>
                    </a:lnTo>
                    <a:lnTo>
                      <a:pt x="419" y="40"/>
                    </a:lnTo>
                    <a:lnTo>
                      <a:pt x="365" y="0"/>
                    </a:lnTo>
                    <a:lnTo>
                      <a:pt x="328"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nvGrpSpPr>
            <p:cNvPr id="315454" name="Group 62"/>
            <p:cNvGrpSpPr>
              <a:grpSpLocks/>
            </p:cNvGrpSpPr>
            <p:nvPr/>
          </p:nvGrpSpPr>
          <p:grpSpPr bwMode="auto">
            <a:xfrm>
              <a:off x="720" y="288"/>
              <a:ext cx="146" cy="197"/>
              <a:chOff x="2790" y="289"/>
              <a:chExt cx="146" cy="197"/>
            </a:xfrm>
          </p:grpSpPr>
          <p:sp>
            <p:nvSpPr>
              <p:cNvPr id="315455" name="Freeform 63"/>
              <p:cNvSpPr>
                <a:spLocks/>
              </p:cNvSpPr>
              <p:nvPr/>
            </p:nvSpPr>
            <p:spPr bwMode="auto">
              <a:xfrm>
                <a:off x="2819" y="289"/>
                <a:ext cx="117" cy="137"/>
              </a:xfrm>
              <a:custGeom>
                <a:avLst/>
                <a:gdLst>
                  <a:gd name="T0" fmla="*/ 28 w 235"/>
                  <a:gd name="T1" fmla="*/ 12 h 273"/>
                  <a:gd name="T2" fmla="*/ 91 w 235"/>
                  <a:gd name="T3" fmla="*/ 0 h 273"/>
                  <a:gd name="T4" fmla="*/ 152 w 235"/>
                  <a:gd name="T5" fmla="*/ 4 h 273"/>
                  <a:gd name="T6" fmla="*/ 207 w 235"/>
                  <a:gd name="T7" fmla="*/ 30 h 273"/>
                  <a:gd name="T8" fmla="*/ 235 w 235"/>
                  <a:gd name="T9" fmla="*/ 80 h 273"/>
                  <a:gd name="T10" fmla="*/ 235 w 235"/>
                  <a:gd name="T11" fmla="*/ 120 h 273"/>
                  <a:gd name="T12" fmla="*/ 207 w 235"/>
                  <a:gd name="T13" fmla="*/ 173 h 273"/>
                  <a:gd name="T14" fmla="*/ 160 w 235"/>
                  <a:gd name="T15" fmla="*/ 205 h 273"/>
                  <a:gd name="T16" fmla="*/ 91 w 235"/>
                  <a:gd name="T17" fmla="*/ 205 h 273"/>
                  <a:gd name="T18" fmla="*/ 50 w 235"/>
                  <a:gd name="T19" fmla="*/ 231 h 273"/>
                  <a:gd name="T20" fmla="*/ 36 w 235"/>
                  <a:gd name="T21" fmla="*/ 273 h 273"/>
                  <a:gd name="T22" fmla="*/ 0 w 235"/>
                  <a:gd name="T23" fmla="*/ 259 h 273"/>
                  <a:gd name="T24" fmla="*/ 14 w 235"/>
                  <a:gd name="T25" fmla="*/ 205 h 273"/>
                  <a:gd name="T26" fmla="*/ 64 w 235"/>
                  <a:gd name="T27" fmla="*/ 173 h 273"/>
                  <a:gd name="T28" fmla="*/ 146 w 235"/>
                  <a:gd name="T29" fmla="*/ 165 h 273"/>
                  <a:gd name="T30" fmla="*/ 179 w 235"/>
                  <a:gd name="T31" fmla="*/ 133 h 273"/>
                  <a:gd name="T32" fmla="*/ 188 w 235"/>
                  <a:gd name="T33" fmla="*/ 84 h 273"/>
                  <a:gd name="T34" fmla="*/ 152 w 235"/>
                  <a:gd name="T35" fmla="*/ 40 h 273"/>
                  <a:gd name="T36" fmla="*/ 97 w 235"/>
                  <a:gd name="T37" fmla="*/ 40 h 273"/>
                  <a:gd name="T38" fmla="*/ 36 w 235"/>
                  <a:gd name="T39" fmla="*/ 53 h 273"/>
                  <a:gd name="T40" fmla="*/ 14 w 235"/>
                  <a:gd name="T41" fmla="*/ 40 h 273"/>
                  <a:gd name="T42" fmla="*/ 28 w 235"/>
                  <a:gd name="T43" fmla="*/ 1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273">
                    <a:moveTo>
                      <a:pt x="28" y="12"/>
                    </a:moveTo>
                    <a:lnTo>
                      <a:pt x="91" y="0"/>
                    </a:lnTo>
                    <a:lnTo>
                      <a:pt x="152" y="4"/>
                    </a:lnTo>
                    <a:lnTo>
                      <a:pt x="207" y="30"/>
                    </a:lnTo>
                    <a:lnTo>
                      <a:pt x="235" y="80"/>
                    </a:lnTo>
                    <a:lnTo>
                      <a:pt x="235" y="120"/>
                    </a:lnTo>
                    <a:lnTo>
                      <a:pt x="207" y="173"/>
                    </a:lnTo>
                    <a:lnTo>
                      <a:pt x="160" y="205"/>
                    </a:lnTo>
                    <a:lnTo>
                      <a:pt x="91" y="205"/>
                    </a:lnTo>
                    <a:lnTo>
                      <a:pt x="50" y="231"/>
                    </a:lnTo>
                    <a:lnTo>
                      <a:pt x="36" y="273"/>
                    </a:lnTo>
                    <a:lnTo>
                      <a:pt x="0" y="259"/>
                    </a:lnTo>
                    <a:lnTo>
                      <a:pt x="14" y="205"/>
                    </a:lnTo>
                    <a:lnTo>
                      <a:pt x="64" y="173"/>
                    </a:lnTo>
                    <a:lnTo>
                      <a:pt x="146" y="165"/>
                    </a:lnTo>
                    <a:lnTo>
                      <a:pt x="179" y="133"/>
                    </a:lnTo>
                    <a:lnTo>
                      <a:pt x="188" y="84"/>
                    </a:lnTo>
                    <a:lnTo>
                      <a:pt x="152" y="40"/>
                    </a:lnTo>
                    <a:lnTo>
                      <a:pt x="97" y="40"/>
                    </a:lnTo>
                    <a:lnTo>
                      <a:pt x="36" y="53"/>
                    </a:lnTo>
                    <a:lnTo>
                      <a:pt x="14" y="40"/>
                    </a:lnTo>
                    <a:lnTo>
                      <a:pt x="28" y="1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56" name="Freeform 64"/>
              <p:cNvSpPr>
                <a:spLocks/>
              </p:cNvSpPr>
              <p:nvPr/>
            </p:nvSpPr>
            <p:spPr bwMode="auto">
              <a:xfrm>
                <a:off x="2790" y="449"/>
                <a:ext cx="37" cy="37"/>
              </a:xfrm>
              <a:custGeom>
                <a:avLst/>
                <a:gdLst>
                  <a:gd name="T0" fmla="*/ 73 w 73"/>
                  <a:gd name="T1" fmla="*/ 4 h 74"/>
                  <a:gd name="T2" fmla="*/ 35 w 73"/>
                  <a:gd name="T3" fmla="*/ 0 h 74"/>
                  <a:gd name="T4" fmla="*/ 11 w 73"/>
                  <a:gd name="T5" fmla="*/ 28 h 74"/>
                  <a:gd name="T6" fmla="*/ 0 w 73"/>
                  <a:gd name="T7" fmla="*/ 70 h 74"/>
                  <a:gd name="T8" fmla="*/ 35 w 73"/>
                  <a:gd name="T9" fmla="*/ 74 h 74"/>
                  <a:gd name="T10" fmla="*/ 66 w 73"/>
                  <a:gd name="T11" fmla="*/ 55 h 74"/>
                  <a:gd name="T12" fmla="*/ 73 w 73"/>
                  <a:gd name="T13" fmla="*/ 4 h 74"/>
                </a:gdLst>
                <a:ahLst/>
                <a:cxnLst>
                  <a:cxn ang="0">
                    <a:pos x="T0" y="T1"/>
                  </a:cxn>
                  <a:cxn ang="0">
                    <a:pos x="T2" y="T3"/>
                  </a:cxn>
                  <a:cxn ang="0">
                    <a:pos x="T4" y="T5"/>
                  </a:cxn>
                  <a:cxn ang="0">
                    <a:pos x="T6" y="T7"/>
                  </a:cxn>
                  <a:cxn ang="0">
                    <a:pos x="T8" y="T9"/>
                  </a:cxn>
                  <a:cxn ang="0">
                    <a:pos x="T10" y="T11"/>
                  </a:cxn>
                  <a:cxn ang="0">
                    <a:pos x="T12" y="T13"/>
                  </a:cxn>
                </a:cxnLst>
                <a:rect l="0" t="0" r="r" b="b"/>
                <a:pathLst>
                  <a:path w="73" h="74">
                    <a:moveTo>
                      <a:pt x="73" y="4"/>
                    </a:moveTo>
                    <a:lnTo>
                      <a:pt x="35" y="0"/>
                    </a:lnTo>
                    <a:lnTo>
                      <a:pt x="11" y="28"/>
                    </a:lnTo>
                    <a:lnTo>
                      <a:pt x="0" y="70"/>
                    </a:lnTo>
                    <a:lnTo>
                      <a:pt x="35" y="74"/>
                    </a:lnTo>
                    <a:lnTo>
                      <a:pt x="66" y="55"/>
                    </a:lnTo>
                    <a:lnTo>
                      <a:pt x="73" y="4"/>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grpSp>
        <p:nvGrpSpPr>
          <p:cNvPr id="315457" name="Group 65"/>
          <p:cNvGrpSpPr>
            <a:grpSpLocks/>
          </p:cNvGrpSpPr>
          <p:nvPr/>
        </p:nvGrpSpPr>
        <p:grpSpPr bwMode="auto">
          <a:xfrm>
            <a:off x="4857750" y="4000500"/>
            <a:ext cx="958454" cy="1787129"/>
            <a:chOff x="192" y="288"/>
            <a:chExt cx="805" cy="1696"/>
          </a:xfrm>
        </p:grpSpPr>
        <p:grpSp>
          <p:nvGrpSpPr>
            <p:cNvPr id="315458" name="Group 66"/>
            <p:cNvGrpSpPr>
              <a:grpSpLocks/>
            </p:cNvGrpSpPr>
            <p:nvPr/>
          </p:nvGrpSpPr>
          <p:grpSpPr bwMode="auto">
            <a:xfrm>
              <a:off x="192" y="384"/>
              <a:ext cx="805" cy="1600"/>
              <a:chOff x="2305" y="422"/>
              <a:chExt cx="805" cy="1600"/>
            </a:xfrm>
          </p:grpSpPr>
          <p:sp>
            <p:nvSpPr>
              <p:cNvPr id="315459" name="Freeform 67"/>
              <p:cNvSpPr>
                <a:spLocks/>
              </p:cNvSpPr>
              <p:nvPr/>
            </p:nvSpPr>
            <p:spPr bwMode="auto">
              <a:xfrm>
                <a:off x="2562" y="512"/>
                <a:ext cx="315" cy="349"/>
              </a:xfrm>
              <a:custGeom>
                <a:avLst/>
                <a:gdLst>
                  <a:gd name="T0" fmla="*/ 328 w 630"/>
                  <a:gd name="T1" fmla="*/ 161 h 698"/>
                  <a:gd name="T2" fmla="*/ 273 w 630"/>
                  <a:gd name="T3" fmla="*/ 89 h 698"/>
                  <a:gd name="T4" fmla="*/ 196 w 630"/>
                  <a:gd name="T5" fmla="*/ 36 h 698"/>
                  <a:gd name="T6" fmla="*/ 127 w 630"/>
                  <a:gd name="T7" fmla="*/ 0 h 698"/>
                  <a:gd name="T8" fmla="*/ 72 w 630"/>
                  <a:gd name="T9" fmla="*/ 9 h 698"/>
                  <a:gd name="T10" fmla="*/ 32 w 630"/>
                  <a:gd name="T11" fmla="*/ 49 h 698"/>
                  <a:gd name="T12" fmla="*/ 0 w 630"/>
                  <a:gd name="T13" fmla="*/ 171 h 698"/>
                  <a:gd name="T14" fmla="*/ 12 w 630"/>
                  <a:gd name="T15" fmla="*/ 310 h 698"/>
                  <a:gd name="T16" fmla="*/ 45 w 630"/>
                  <a:gd name="T17" fmla="*/ 443 h 698"/>
                  <a:gd name="T18" fmla="*/ 81 w 630"/>
                  <a:gd name="T19" fmla="*/ 547 h 698"/>
                  <a:gd name="T20" fmla="*/ 150 w 630"/>
                  <a:gd name="T21" fmla="*/ 654 h 698"/>
                  <a:gd name="T22" fmla="*/ 210 w 630"/>
                  <a:gd name="T23" fmla="*/ 698 h 698"/>
                  <a:gd name="T24" fmla="*/ 291 w 630"/>
                  <a:gd name="T25" fmla="*/ 698 h 698"/>
                  <a:gd name="T26" fmla="*/ 374 w 630"/>
                  <a:gd name="T27" fmla="*/ 668 h 698"/>
                  <a:gd name="T28" fmla="*/ 415 w 630"/>
                  <a:gd name="T29" fmla="*/ 591 h 698"/>
                  <a:gd name="T30" fmla="*/ 437 w 630"/>
                  <a:gd name="T31" fmla="*/ 493 h 698"/>
                  <a:gd name="T32" fmla="*/ 429 w 630"/>
                  <a:gd name="T33" fmla="*/ 372 h 698"/>
                  <a:gd name="T34" fmla="*/ 621 w 630"/>
                  <a:gd name="T35" fmla="*/ 386 h 698"/>
                  <a:gd name="T36" fmla="*/ 630 w 630"/>
                  <a:gd name="T37" fmla="*/ 332 h 698"/>
                  <a:gd name="T38" fmla="*/ 411 w 630"/>
                  <a:gd name="T39" fmla="*/ 310 h 698"/>
                  <a:gd name="T40" fmla="*/ 356 w 630"/>
                  <a:gd name="T41" fmla="*/ 184 h 698"/>
                  <a:gd name="T42" fmla="*/ 328 w 630"/>
                  <a:gd name="T43" fmla="*/ 161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0" h="698">
                    <a:moveTo>
                      <a:pt x="328" y="161"/>
                    </a:moveTo>
                    <a:lnTo>
                      <a:pt x="273" y="89"/>
                    </a:lnTo>
                    <a:lnTo>
                      <a:pt x="196" y="36"/>
                    </a:lnTo>
                    <a:lnTo>
                      <a:pt x="127" y="0"/>
                    </a:lnTo>
                    <a:lnTo>
                      <a:pt x="72" y="9"/>
                    </a:lnTo>
                    <a:lnTo>
                      <a:pt x="32" y="49"/>
                    </a:lnTo>
                    <a:lnTo>
                      <a:pt x="0" y="171"/>
                    </a:lnTo>
                    <a:lnTo>
                      <a:pt x="12" y="310"/>
                    </a:lnTo>
                    <a:lnTo>
                      <a:pt x="45" y="443"/>
                    </a:lnTo>
                    <a:lnTo>
                      <a:pt x="81" y="547"/>
                    </a:lnTo>
                    <a:lnTo>
                      <a:pt x="150" y="654"/>
                    </a:lnTo>
                    <a:lnTo>
                      <a:pt x="210" y="698"/>
                    </a:lnTo>
                    <a:lnTo>
                      <a:pt x="291" y="698"/>
                    </a:lnTo>
                    <a:lnTo>
                      <a:pt x="374" y="668"/>
                    </a:lnTo>
                    <a:lnTo>
                      <a:pt x="415" y="591"/>
                    </a:lnTo>
                    <a:lnTo>
                      <a:pt x="437" y="493"/>
                    </a:lnTo>
                    <a:lnTo>
                      <a:pt x="429" y="372"/>
                    </a:lnTo>
                    <a:lnTo>
                      <a:pt x="621" y="386"/>
                    </a:lnTo>
                    <a:lnTo>
                      <a:pt x="630" y="332"/>
                    </a:lnTo>
                    <a:lnTo>
                      <a:pt x="411" y="310"/>
                    </a:lnTo>
                    <a:lnTo>
                      <a:pt x="356" y="184"/>
                    </a:lnTo>
                    <a:lnTo>
                      <a:pt x="328" y="16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60" name="Freeform 68"/>
              <p:cNvSpPr>
                <a:spLocks/>
              </p:cNvSpPr>
              <p:nvPr/>
            </p:nvSpPr>
            <p:spPr bwMode="auto">
              <a:xfrm>
                <a:off x="2305" y="422"/>
                <a:ext cx="363" cy="560"/>
              </a:xfrm>
              <a:custGeom>
                <a:avLst/>
                <a:gdLst>
                  <a:gd name="T0" fmla="*/ 423 w 725"/>
                  <a:gd name="T1" fmla="*/ 26 h 1120"/>
                  <a:gd name="T2" fmla="*/ 514 w 725"/>
                  <a:gd name="T3" fmla="*/ 0 h 1120"/>
                  <a:gd name="T4" fmla="*/ 587 w 725"/>
                  <a:gd name="T5" fmla="*/ 4 h 1120"/>
                  <a:gd name="T6" fmla="*/ 643 w 725"/>
                  <a:gd name="T7" fmla="*/ 44 h 1120"/>
                  <a:gd name="T8" fmla="*/ 680 w 725"/>
                  <a:gd name="T9" fmla="*/ 107 h 1120"/>
                  <a:gd name="T10" fmla="*/ 666 w 725"/>
                  <a:gd name="T11" fmla="*/ 173 h 1120"/>
                  <a:gd name="T12" fmla="*/ 615 w 725"/>
                  <a:gd name="T13" fmla="*/ 173 h 1120"/>
                  <a:gd name="T14" fmla="*/ 629 w 725"/>
                  <a:gd name="T15" fmla="*/ 120 h 1120"/>
                  <a:gd name="T16" fmla="*/ 587 w 725"/>
                  <a:gd name="T17" fmla="*/ 71 h 1120"/>
                  <a:gd name="T18" fmla="*/ 547 w 725"/>
                  <a:gd name="T19" fmla="*/ 53 h 1120"/>
                  <a:gd name="T20" fmla="*/ 478 w 725"/>
                  <a:gd name="T21" fmla="*/ 71 h 1120"/>
                  <a:gd name="T22" fmla="*/ 506 w 725"/>
                  <a:gd name="T23" fmla="*/ 125 h 1120"/>
                  <a:gd name="T24" fmla="*/ 514 w 725"/>
                  <a:gd name="T25" fmla="*/ 173 h 1120"/>
                  <a:gd name="T26" fmla="*/ 506 w 725"/>
                  <a:gd name="T27" fmla="*/ 215 h 1120"/>
                  <a:gd name="T28" fmla="*/ 437 w 725"/>
                  <a:gd name="T29" fmla="*/ 233 h 1120"/>
                  <a:gd name="T30" fmla="*/ 364 w 725"/>
                  <a:gd name="T31" fmla="*/ 219 h 1120"/>
                  <a:gd name="T32" fmla="*/ 350 w 725"/>
                  <a:gd name="T33" fmla="*/ 187 h 1120"/>
                  <a:gd name="T34" fmla="*/ 273 w 725"/>
                  <a:gd name="T35" fmla="*/ 272 h 1120"/>
                  <a:gd name="T36" fmla="*/ 227 w 725"/>
                  <a:gd name="T37" fmla="*/ 366 h 1120"/>
                  <a:gd name="T38" fmla="*/ 164 w 725"/>
                  <a:gd name="T39" fmla="*/ 487 h 1120"/>
                  <a:gd name="T40" fmla="*/ 123 w 725"/>
                  <a:gd name="T41" fmla="*/ 595 h 1120"/>
                  <a:gd name="T42" fmla="*/ 105 w 725"/>
                  <a:gd name="T43" fmla="*/ 698 h 1120"/>
                  <a:gd name="T44" fmla="*/ 118 w 725"/>
                  <a:gd name="T45" fmla="*/ 752 h 1120"/>
                  <a:gd name="T46" fmla="*/ 192 w 725"/>
                  <a:gd name="T47" fmla="*/ 819 h 1120"/>
                  <a:gd name="T48" fmla="*/ 342 w 725"/>
                  <a:gd name="T49" fmla="*/ 877 h 1120"/>
                  <a:gd name="T50" fmla="*/ 423 w 725"/>
                  <a:gd name="T51" fmla="*/ 904 h 1120"/>
                  <a:gd name="T52" fmla="*/ 506 w 725"/>
                  <a:gd name="T53" fmla="*/ 917 h 1120"/>
                  <a:gd name="T54" fmla="*/ 629 w 725"/>
                  <a:gd name="T55" fmla="*/ 967 h 1120"/>
                  <a:gd name="T56" fmla="*/ 720 w 725"/>
                  <a:gd name="T57" fmla="*/ 999 h 1120"/>
                  <a:gd name="T58" fmla="*/ 725 w 725"/>
                  <a:gd name="T59" fmla="*/ 1061 h 1120"/>
                  <a:gd name="T60" fmla="*/ 680 w 725"/>
                  <a:gd name="T61" fmla="*/ 1106 h 1120"/>
                  <a:gd name="T62" fmla="*/ 625 w 725"/>
                  <a:gd name="T63" fmla="*/ 1120 h 1120"/>
                  <a:gd name="T64" fmla="*/ 542 w 725"/>
                  <a:gd name="T65" fmla="*/ 1079 h 1120"/>
                  <a:gd name="T66" fmla="*/ 350 w 725"/>
                  <a:gd name="T67" fmla="*/ 981 h 1120"/>
                  <a:gd name="T68" fmla="*/ 192 w 725"/>
                  <a:gd name="T69" fmla="*/ 913 h 1120"/>
                  <a:gd name="T70" fmla="*/ 81 w 725"/>
                  <a:gd name="T71" fmla="*/ 837 h 1120"/>
                  <a:gd name="T72" fmla="*/ 8 w 725"/>
                  <a:gd name="T73" fmla="*/ 770 h 1120"/>
                  <a:gd name="T74" fmla="*/ 0 w 725"/>
                  <a:gd name="T75" fmla="*/ 689 h 1120"/>
                  <a:gd name="T76" fmla="*/ 40 w 725"/>
                  <a:gd name="T77" fmla="*/ 581 h 1120"/>
                  <a:gd name="T78" fmla="*/ 123 w 725"/>
                  <a:gd name="T79" fmla="*/ 420 h 1120"/>
                  <a:gd name="T80" fmla="*/ 200 w 725"/>
                  <a:gd name="T81" fmla="*/ 286 h 1120"/>
                  <a:gd name="T82" fmla="*/ 296 w 725"/>
                  <a:gd name="T83" fmla="*/ 147 h 1120"/>
                  <a:gd name="T84" fmla="*/ 369 w 725"/>
                  <a:gd name="T85" fmla="*/ 66 h 1120"/>
                  <a:gd name="T86" fmla="*/ 461 w 725"/>
                  <a:gd name="T87" fmla="*/ 26 h 1120"/>
                  <a:gd name="T88" fmla="*/ 423 w 725"/>
                  <a:gd name="T89" fmla="*/ 26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5" h="1120">
                    <a:moveTo>
                      <a:pt x="423" y="26"/>
                    </a:moveTo>
                    <a:lnTo>
                      <a:pt x="514" y="0"/>
                    </a:lnTo>
                    <a:lnTo>
                      <a:pt x="587" y="4"/>
                    </a:lnTo>
                    <a:lnTo>
                      <a:pt x="643" y="44"/>
                    </a:lnTo>
                    <a:lnTo>
                      <a:pt x="680" y="107"/>
                    </a:lnTo>
                    <a:lnTo>
                      <a:pt x="666" y="173"/>
                    </a:lnTo>
                    <a:lnTo>
                      <a:pt x="615" y="173"/>
                    </a:lnTo>
                    <a:lnTo>
                      <a:pt x="629" y="120"/>
                    </a:lnTo>
                    <a:lnTo>
                      <a:pt x="587" y="71"/>
                    </a:lnTo>
                    <a:lnTo>
                      <a:pt x="547" y="53"/>
                    </a:lnTo>
                    <a:lnTo>
                      <a:pt x="478" y="71"/>
                    </a:lnTo>
                    <a:lnTo>
                      <a:pt x="506" y="125"/>
                    </a:lnTo>
                    <a:lnTo>
                      <a:pt x="514" y="173"/>
                    </a:lnTo>
                    <a:lnTo>
                      <a:pt x="506" y="215"/>
                    </a:lnTo>
                    <a:lnTo>
                      <a:pt x="437" y="233"/>
                    </a:lnTo>
                    <a:lnTo>
                      <a:pt x="364" y="219"/>
                    </a:lnTo>
                    <a:lnTo>
                      <a:pt x="350" y="187"/>
                    </a:lnTo>
                    <a:lnTo>
                      <a:pt x="273" y="272"/>
                    </a:lnTo>
                    <a:lnTo>
                      <a:pt x="227" y="366"/>
                    </a:lnTo>
                    <a:lnTo>
                      <a:pt x="164" y="487"/>
                    </a:lnTo>
                    <a:lnTo>
                      <a:pt x="123" y="595"/>
                    </a:lnTo>
                    <a:lnTo>
                      <a:pt x="105" y="698"/>
                    </a:lnTo>
                    <a:lnTo>
                      <a:pt x="118" y="752"/>
                    </a:lnTo>
                    <a:lnTo>
                      <a:pt x="192" y="819"/>
                    </a:lnTo>
                    <a:lnTo>
                      <a:pt x="342" y="877"/>
                    </a:lnTo>
                    <a:lnTo>
                      <a:pt x="423" y="904"/>
                    </a:lnTo>
                    <a:lnTo>
                      <a:pt x="506" y="917"/>
                    </a:lnTo>
                    <a:lnTo>
                      <a:pt x="629" y="967"/>
                    </a:lnTo>
                    <a:lnTo>
                      <a:pt x="720" y="999"/>
                    </a:lnTo>
                    <a:lnTo>
                      <a:pt x="725" y="1061"/>
                    </a:lnTo>
                    <a:lnTo>
                      <a:pt x="680" y="1106"/>
                    </a:lnTo>
                    <a:lnTo>
                      <a:pt x="625" y="1120"/>
                    </a:lnTo>
                    <a:lnTo>
                      <a:pt x="542" y="1079"/>
                    </a:lnTo>
                    <a:lnTo>
                      <a:pt x="350" y="981"/>
                    </a:lnTo>
                    <a:lnTo>
                      <a:pt x="192" y="913"/>
                    </a:lnTo>
                    <a:lnTo>
                      <a:pt x="81" y="837"/>
                    </a:lnTo>
                    <a:lnTo>
                      <a:pt x="8" y="770"/>
                    </a:lnTo>
                    <a:lnTo>
                      <a:pt x="0" y="689"/>
                    </a:lnTo>
                    <a:lnTo>
                      <a:pt x="40" y="581"/>
                    </a:lnTo>
                    <a:lnTo>
                      <a:pt x="123" y="420"/>
                    </a:lnTo>
                    <a:lnTo>
                      <a:pt x="200" y="286"/>
                    </a:lnTo>
                    <a:lnTo>
                      <a:pt x="296" y="147"/>
                    </a:lnTo>
                    <a:lnTo>
                      <a:pt x="369" y="66"/>
                    </a:lnTo>
                    <a:lnTo>
                      <a:pt x="461" y="26"/>
                    </a:lnTo>
                    <a:lnTo>
                      <a:pt x="423" y="26"/>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61" name="Freeform 69"/>
              <p:cNvSpPr>
                <a:spLocks/>
              </p:cNvSpPr>
              <p:nvPr/>
            </p:nvSpPr>
            <p:spPr bwMode="auto">
              <a:xfrm>
                <a:off x="2647" y="887"/>
                <a:ext cx="190" cy="525"/>
              </a:xfrm>
              <a:custGeom>
                <a:avLst/>
                <a:gdLst>
                  <a:gd name="T0" fmla="*/ 23 w 379"/>
                  <a:gd name="T1" fmla="*/ 82 h 1052"/>
                  <a:gd name="T2" fmla="*/ 37 w 379"/>
                  <a:gd name="T3" fmla="*/ 28 h 1052"/>
                  <a:gd name="T4" fmla="*/ 97 w 379"/>
                  <a:gd name="T5" fmla="*/ 0 h 1052"/>
                  <a:gd name="T6" fmla="*/ 150 w 379"/>
                  <a:gd name="T7" fmla="*/ 0 h 1052"/>
                  <a:gd name="T8" fmla="*/ 219 w 379"/>
                  <a:gd name="T9" fmla="*/ 40 h 1052"/>
                  <a:gd name="T10" fmla="*/ 284 w 379"/>
                  <a:gd name="T11" fmla="*/ 135 h 1052"/>
                  <a:gd name="T12" fmla="*/ 330 w 379"/>
                  <a:gd name="T13" fmla="*/ 233 h 1052"/>
                  <a:gd name="T14" fmla="*/ 352 w 379"/>
                  <a:gd name="T15" fmla="*/ 367 h 1052"/>
                  <a:gd name="T16" fmla="*/ 371 w 379"/>
                  <a:gd name="T17" fmla="*/ 524 h 1052"/>
                  <a:gd name="T18" fmla="*/ 379 w 379"/>
                  <a:gd name="T19" fmla="*/ 675 h 1052"/>
                  <a:gd name="T20" fmla="*/ 379 w 379"/>
                  <a:gd name="T21" fmla="*/ 873 h 1052"/>
                  <a:gd name="T22" fmla="*/ 352 w 379"/>
                  <a:gd name="T23" fmla="*/ 994 h 1052"/>
                  <a:gd name="T24" fmla="*/ 302 w 379"/>
                  <a:gd name="T25" fmla="*/ 1038 h 1052"/>
                  <a:gd name="T26" fmla="*/ 215 w 379"/>
                  <a:gd name="T27" fmla="*/ 1052 h 1052"/>
                  <a:gd name="T28" fmla="*/ 124 w 379"/>
                  <a:gd name="T29" fmla="*/ 1047 h 1052"/>
                  <a:gd name="T30" fmla="*/ 77 w 379"/>
                  <a:gd name="T31" fmla="*/ 994 h 1052"/>
                  <a:gd name="T32" fmla="*/ 51 w 379"/>
                  <a:gd name="T33" fmla="*/ 900 h 1052"/>
                  <a:gd name="T34" fmla="*/ 28 w 379"/>
                  <a:gd name="T35" fmla="*/ 806 h 1052"/>
                  <a:gd name="T36" fmla="*/ 10 w 379"/>
                  <a:gd name="T37" fmla="*/ 636 h 1052"/>
                  <a:gd name="T38" fmla="*/ 0 w 379"/>
                  <a:gd name="T39" fmla="*/ 444 h 1052"/>
                  <a:gd name="T40" fmla="*/ 0 w 379"/>
                  <a:gd name="T41" fmla="*/ 219 h 1052"/>
                  <a:gd name="T42" fmla="*/ 23 w 379"/>
                  <a:gd name="T43" fmla="*/ 122 h 1052"/>
                  <a:gd name="T44" fmla="*/ 23 w 379"/>
                  <a:gd name="T45" fmla="*/ 82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79" h="1052">
                    <a:moveTo>
                      <a:pt x="23" y="82"/>
                    </a:moveTo>
                    <a:lnTo>
                      <a:pt x="37" y="28"/>
                    </a:lnTo>
                    <a:lnTo>
                      <a:pt x="97" y="0"/>
                    </a:lnTo>
                    <a:lnTo>
                      <a:pt x="150" y="0"/>
                    </a:lnTo>
                    <a:lnTo>
                      <a:pt x="219" y="40"/>
                    </a:lnTo>
                    <a:lnTo>
                      <a:pt x="284" y="135"/>
                    </a:lnTo>
                    <a:lnTo>
                      <a:pt x="330" y="233"/>
                    </a:lnTo>
                    <a:lnTo>
                      <a:pt x="352" y="367"/>
                    </a:lnTo>
                    <a:lnTo>
                      <a:pt x="371" y="524"/>
                    </a:lnTo>
                    <a:lnTo>
                      <a:pt x="379" y="675"/>
                    </a:lnTo>
                    <a:lnTo>
                      <a:pt x="379" y="873"/>
                    </a:lnTo>
                    <a:lnTo>
                      <a:pt x="352" y="994"/>
                    </a:lnTo>
                    <a:lnTo>
                      <a:pt x="302" y="1038"/>
                    </a:lnTo>
                    <a:lnTo>
                      <a:pt x="215" y="1052"/>
                    </a:lnTo>
                    <a:lnTo>
                      <a:pt x="124" y="1047"/>
                    </a:lnTo>
                    <a:lnTo>
                      <a:pt x="77" y="994"/>
                    </a:lnTo>
                    <a:lnTo>
                      <a:pt x="51" y="900"/>
                    </a:lnTo>
                    <a:lnTo>
                      <a:pt x="28" y="806"/>
                    </a:lnTo>
                    <a:lnTo>
                      <a:pt x="10" y="636"/>
                    </a:lnTo>
                    <a:lnTo>
                      <a:pt x="0" y="444"/>
                    </a:lnTo>
                    <a:lnTo>
                      <a:pt x="0" y="219"/>
                    </a:lnTo>
                    <a:lnTo>
                      <a:pt x="23" y="122"/>
                    </a:lnTo>
                    <a:lnTo>
                      <a:pt x="23" y="8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62" name="Freeform 70"/>
              <p:cNvSpPr>
                <a:spLocks/>
              </p:cNvSpPr>
              <p:nvPr/>
            </p:nvSpPr>
            <p:spPr bwMode="auto">
              <a:xfrm>
                <a:off x="2735" y="901"/>
                <a:ext cx="290" cy="404"/>
              </a:xfrm>
              <a:custGeom>
                <a:avLst/>
                <a:gdLst>
                  <a:gd name="T0" fmla="*/ 32 w 580"/>
                  <a:gd name="T1" fmla="*/ 0 h 808"/>
                  <a:gd name="T2" fmla="*/ 151 w 580"/>
                  <a:gd name="T3" fmla="*/ 14 h 808"/>
                  <a:gd name="T4" fmla="*/ 273 w 580"/>
                  <a:gd name="T5" fmla="*/ 36 h 808"/>
                  <a:gd name="T6" fmla="*/ 402 w 580"/>
                  <a:gd name="T7" fmla="*/ 108 h 808"/>
                  <a:gd name="T8" fmla="*/ 493 w 580"/>
                  <a:gd name="T9" fmla="*/ 161 h 808"/>
                  <a:gd name="T10" fmla="*/ 552 w 580"/>
                  <a:gd name="T11" fmla="*/ 239 h 808"/>
                  <a:gd name="T12" fmla="*/ 580 w 580"/>
                  <a:gd name="T13" fmla="*/ 283 h 808"/>
                  <a:gd name="T14" fmla="*/ 524 w 580"/>
                  <a:gd name="T15" fmla="*/ 414 h 808"/>
                  <a:gd name="T16" fmla="*/ 437 w 580"/>
                  <a:gd name="T17" fmla="*/ 494 h 808"/>
                  <a:gd name="T18" fmla="*/ 333 w 580"/>
                  <a:gd name="T19" fmla="*/ 551 h 808"/>
                  <a:gd name="T20" fmla="*/ 277 w 580"/>
                  <a:gd name="T21" fmla="*/ 587 h 808"/>
                  <a:gd name="T22" fmla="*/ 182 w 580"/>
                  <a:gd name="T23" fmla="*/ 605 h 808"/>
                  <a:gd name="T24" fmla="*/ 178 w 580"/>
                  <a:gd name="T25" fmla="*/ 641 h 808"/>
                  <a:gd name="T26" fmla="*/ 251 w 580"/>
                  <a:gd name="T27" fmla="*/ 673 h 808"/>
                  <a:gd name="T28" fmla="*/ 356 w 580"/>
                  <a:gd name="T29" fmla="*/ 700 h 808"/>
                  <a:gd name="T30" fmla="*/ 455 w 580"/>
                  <a:gd name="T31" fmla="*/ 754 h 808"/>
                  <a:gd name="T32" fmla="*/ 415 w 580"/>
                  <a:gd name="T33" fmla="*/ 794 h 808"/>
                  <a:gd name="T34" fmla="*/ 374 w 580"/>
                  <a:gd name="T35" fmla="*/ 808 h 808"/>
                  <a:gd name="T36" fmla="*/ 315 w 580"/>
                  <a:gd name="T37" fmla="*/ 748 h 808"/>
                  <a:gd name="T38" fmla="*/ 224 w 580"/>
                  <a:gd name="T39" fmla="*/ 713 h 808"/>
                  <a:gd name="T40" fmla="*/ 151 w 580"/>
                  <a:gd name="T41" fmla="*/ 686 h 808"/>
                  <a:gd name="T42" fmla="*/ 151 w 580"/>
                  <a:gd name="T43" fmla="*/ 633 h 808"/>
                  <a:gd name="T44" fmla="*/ 164 w 580"/>
                  <a:gd name="T45" fmla="*/ 575 h 808"/>
                  <a:gd name="T46" fmla="*/ 210 w 580"/>
                  <a:gd name="T47" fmla="*/ 551 h 808"/>
                  <a:gd name="T48" fmla="*/ 356 w 580"/>
                  <a:gd name="T49" fmla="*/ 494 h 808"/>
                  <a:gd name="T50" fmla="*/ 437 w 580"/>
                  <a:gd name="T51" fmla="*/ 404 h 808"/>
                  <a:gd name="T52" fmla="*/ 497 w 580"/>
                  <a:gd name="T53" fmla="*/ 310 h 808"/>
                  <a:gd name="T54" fmla="*/ 483 w 580"/>
                  <a:gd name="T55" fmla="*/ 265 h 808"/>
                  <a:gd name="T56" fmla="*/ 437 w 580"/>
                  <a:gd name="T57" fmla="*/ 211 h 808"/>
                  <a:gd name="T58" fmla="*/ 328 w 580"/>
                  <a:gd name="T59" fmla="*/ 135 h 808"/>
                  <a:gd name="T60" fmla="*/ 196 w 580"/>
                  <a:gd name="T61" fmla="*/ 108 h 808"/>
                  <a:gd name="T62" fmla="*/ 109 w 580"/>
                  <a:gd name="T63" fmla="*/ 104 h 808"/>
                  <a:gd name="T64" fmla="*/ 32 w 580"/>
                  <a:gd name="T65" fmla="*/ 104 h 808"/>
                  <a:gd name="T66" fmla="*/ 0 w 580"/>
                  <a:gd name="T67" fmla="*/ 54 h 808"/>
                  <a:gd name="T68" fmla="*/ 32 w 580"/>
                  <a:gd name="T6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0" h="808">
                    <a:moveTo>
                      <a:pt x="32" y="0"/>
                    </a:moveTo>
                    <a:lnTo>
                      <a:pt x="151" y="14"/>
                    </a:lnTo>
                    <a:lnTo>
                      <a:pt x="273" y="36"/>
                    </a:lnTo>
                    <a:lnTo>
                      <a:pt x="402" y="108"/>
                    </a:lnTo>
                    <a:lnTo>
                      <a:pt x="493" y="161"/>
                    </a:lnTo>
                    <a:lnTo>
                      <a:pt x="552" y="239"/>
                    </a:lnTo>
                    <a:lnTo>
                      <a:pt x="580" y="283"/>
                    </a:lnTo>
                    <a:lnTo>
                      <a:pt x="524" y="414"/>
                    </a:lnTo>
                    <a:lnTo>
                      <a:pt x="437" y="494"/>
                    </a:lnTo>
                    <a:lnTo>
                      <a:pt x="333" y="551"/>
                    </a:lnTo>
                    <a:lnTo>
                      <a:pt x="277" y="587"/>
                    </a:lnTo>
                    <a:lnTo>
                      <a:pt x="182" y="605"/>
                    </a:lnTo>
                    <a:lnTo>
                      <a:pt x="178" y="641"/>
                    </a:lnTo>
                    <a:lnTo>
                      <a:pt x="251" y="673"/>
                    </a:lnTo>
                    <a:lnTo>
                      <a:pt x="356" y="700"/>
                    </a:lnTo>
                    <a:lnTo>
                      <a:pt x="455" y="754"/>
                    </a:lnTo>
                    <a:lnTo>
                      <a:pt x="415" y="794"/>
                    </a:lnTo>
                    <a:lnTo>
                      <a:pt x="374" y="808"/>
                    </a:lnTo>
                    <a:lnTo>
                      <a:pt x="315" y="748"/>
                    </a:lnTo>
                    <a:lnTo>
                      <a:pt x="224" y="713"/>
                    </a:lnTo>
                    <a:lnTo>
                      <a:pt x="151" y="686"/>
                    </a:lnTo>
                    <a:lnTo>
                      <a:pt x="151" y="633"/>
                    </a:lnTo>
                    <a:lnTo>
                      <a:pt x="164" y="575"/>
                    </a:lnTo>
                    <a:lnTo>
                      <a:pt x="210" y="551"/>
                    </a:lnTo>
                    <a:lnTo>
                      <a:pt x="356" y="494"/>
                    </a:lnTo>
                    <a:lnTo>
                      <a:pt x="437" y="404"/>
                    </a:lnTo>
                    <a:lnTo>
                      <a:pt x="497" y="310"/>
                    </a:lnTo>
                    <a:lnTo>
                      <a:pt x="483" y="265"/>
                    </a:lnTo>
                    <a:lnTo>
                      <a:pt x="437" y="211"/>
                    </a:lnTo>
                    <a:lnTo>
                      <a:pt x="328" y="135"/>
                    </a:lnTo>
                    <a:lnTo>
                      <a:pt x="196" y="108"/>
                    </a:lnTo>
                    <a:lnTo>
                      <a:pt x="109" y="104"/>
                    </a:lnTo>
                    <a:lnTo>
                      <a:pt x="32" y="104"/>
                    </a:lnTo>
                    <a:lnTo>
                      <a:pt x="0" y="54"/>
                    </a:lnTo>
                    <a:lnTo>
                      <a:pt x="32"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63" name="Freeform 71"/>
              <p:cNvSpPr>
                <a:spLocks/>
              </p:cNvSpPr>
              <p:nvPr/>
            </p:nvSpPr>
            <p:spPr bwMode="auto">
              <a:xfrm>
                <a:off x="2758" y="1359"/>
                <a:ext cx="352" cy="652"/>
              </a:xfrm>
              <a:custGeom>
                <a:avLst/>
                <a:gdLst>
                  <a:gd name="T0" fmla="*/ 81 w 705"/>
                  <a:gd name="T1" fmla="*/ 0 h 1305"/>
                  <a:gd name="T2" fmla="*/ 18 w 705"/>
                  <a:gd name="T3" fmla="*/ 0 h 1305"/>
                  <a:gd name="T4" fmla="*/ 0 w 705"/>
                  <a:gd name="T5" fmla="*/ 94 h 1305"/>
                  <a:gd name="T6" fmla="*/ 45 w 705"/>
                  <a:gd name="T7" fmla="*/ 149 h 1305"/>
                  <a:gd name="T8" fmla="*/ 191 w 705"/>
                  <a:gd name="T9" fmla="*/ 278 h 1305"/>
                  <a:gd name="T10" fmla="*/ 320 w 705"/>
                  <a:gd name="T11" fmla="*/ 444 h 1305"/>
                  <a:gd name="T12" fmla="*/ 403 w 705"/>
                  <a:gd name="T13" fmla="*/ 615 h 1305"/>
                  <a:gd name="T14" fmla="*/ 415 w 705"/>
                  <a:gd name="T15" fmla="*/ 726 h 1305"/>
                  <a:gd name="T16" fmla="*/ 411 w 705"/>
                  <a:gd name="T17" fmla="*/ 808 h 1305"/>
                  <a:gd name="T18" fmla="*/ 375 w 705"/>
                  <a:gd name="T19" fmla="*/ 991 h 1305"/>
                  <a:gd name="T20" fmla="*/ 328 w 705"/>
                  <a:gd name="T21" fmla="*/ 1140 h 1305"/>
                  <a:gd name="T22" fmla="*/ 288 w 705"/>
                  <a:gd name="T23" fmla="*/ 1225 h 1305"/>
                  <a:gd name="T24" fmla="*/ 278 w 705"/>
                  <a:gd name="T25" fmla="*/ 1279 h 1305"/>
                  <a:gd name="T26" fmla="*/ 320 w 705"/>
                  <a:gd name="T27" fmla="*/ 1279 h 1305"/>
                  <a:gd name="T28" fmla="*/ 383 w 705"/>
                  <a:gd name="T29" fmla="*/ 1261 h 1305"/>
                  <a:gd name="T30" fmla="*/ 403 w 705"/>
                  <a:gd name="T31" fmla="*/ 1265 h 1305"/>
                  <a:gd name="T32" fmla="*/ 535 w 705"/>
                  <a:gd name="T33" fmla="*/ 1273 h 1305"/>
                  <a:gd name="T34" fmla="*/ 636 w 705"/>
                  <a:gd name="T35" fmla="*/ 1305 h 1305"/>
                  <a:gd name="T36" fmla="*/ 672 w 705"/>
                  <a:gd name="T37" fmla="*/ 1287 h 1305"/>
                  <a:gd name="T38" fmla="*/ 705 w 705"/>
                  <a:gd name="T39" fmla="*/ 1220 h 1305"/>
                  <a:gd name="T40" fmla="*/ 672 w 705"/>
                  <a:gd name="T41" fmla="*/ 1184 h 1305"/>
                  <a:gd name="T42" fmla="*/ 521 w 705"/>
                  <a:gd name="T43" fmla="*/ 1180 h 1305"/>
                  <a:gd name="T44" fmla="*/ 415 w 705"/>
                  <a:gd name="T45" fmla="*/ 1193 h 1305"/>
                  <a:gd name="T46" fmla="*/ 361 w 705"/>
                  <a:gd name="T47" fmla="*/ 1220 h 1305"/>
                  <a:gd name="T48" fmla="*/ 369 w 705"/>
                  <a:gd name="T49" fmla="*/ 1158 h 1305"/>
                  <a:gd name="T50" fmla="*/ 425 w 705"/>
                  <a:gd name="T51" fmla="*/ 1062 h 1305"/>
                  <a:gd name="T52" fmla="*/ 470 w 705"/>
                  <a:gd name="T53" fmla="*/ 915 h 1305"/>
                  <a:gd name="T54" fmla="*/ 507 w 705"/>
                  <a:gd name="T55" fmla="*/ 790 h 1305"/>
                  <a:gd name="T56" fmla="*/ 480 w 705"/>
                  <a:gd name="T57" fmla="*/ 646 h 1305"/>
                  <a:gd name="T58" fmla="*/ 438 w 705"/>
                  <a:gd name="T59" fmla="*/ 493 h 1305"/>
                  <a:gd name="T60" fmla="*/ 356 w 705"/>
                  <a:gd name="T61" fmla="*/ 318 h 1305"/>
                  <a:gd name="T62" fmla="*/ 237 w 705"/>
                  <a:gd name="T63" fmla="*/ 157 h 1305"/>
                  <a:gd name="T64" fmla="*/ 136 w 705"/>
                  <a:gd name="T65" fmla="*/ 40 h 1305"/>
                  <a:gd name="T66" fmla="*/ 81 w 705"/>
                  <a:gd name="T67" fmla="*/ 0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5" h="1305">
                    <a:moveTo>
                      <a:pt x="81" y="0"/>
                    </a:moveTo>
                    <a:lnTo>
                      <a:pt x="18" y="0"/>
                    </a:lnTo>
                    <a:lnTo>
                      <a:pt x="0" y="94"/>
                    </a:lnTo>
                    <a:lnTo>
                      <a:pt x="45" y="149"/>
                    </a:lnTo>
                    <a:lnTo>
                      <a:pt x="191" y="278"/>
                    </a:lnTo>
                    <a:lnTo>
                      <a:pt x="320" y="444"/>
                    </a:lnTo>
                    <a:lnTo>
                      <a:pt x="403" y="615"/>
                    </a:lnTo>
                    <a:lnTo>
                      <a:pt x="415" y="726"/>
                    </a:lnTo>
                    <a:lnTo>
                      <a:pt x="411" y="808"/>
                    </a:lnTo>
                    <a:lnTo>
                      <a:pt x="375" y="991"/>
                    </a:lnTo>
                    <a:lnTo>
                      <a:pt x="328" y="1140"/>
                    </a:lnTo>
                    <a:lnTo>
                      <a:pt x="288" y="1225"/>
                    </a:lnTo>
                    <a:lnTo>
                      <a:pt x="278" y="1279"/>
                    </a:lnTo>
                    <a:lnTo>
                      <a:pt x="320" y="1279"/>
                    </a:lnTo>
                    <a:lnTo>
                      <a:pt x="383" y="1261"/>
                    </a:lnTo>
                    <a:lnTo>
                      <a:pt x="403" y="1265"/>
                    </a:lnTo>
                    <a:lnTo>
                      <a:pt x="535" y="1273"/>
                    </a:lnTo>
                    <a:lnTo>
                      <a:pt x="636" y="1305"/>
                    </a:lnTo>
                    <a:lnTo>
                      <a:pt x="672" y="1287"/>
                    </a:lnTo>
                    <a:lnTo>
                      <a:pt x="705" y="1220"/>
                    </a:lnTo>
                    <a:lnTo>
                      <a:pt x="672" y="1184"/>
                    </a:lnTo>
                    <a:lnTo>
                      <a:pt x="521" y="1180"/>
                    </a:lnTo>
                    <a:lnTo>
                      <a:pt x="415" y="1193"/>
                    </a:lnTo>
                    <a:lnTo>
                      <a:pt x="361" y="1220"/>
                    </a:lnTo>
                    <a:lnTo>
                      <a:pt x="369" y="1158"/>
                    </a:lnTo>
                    <a:lnTo>
                      <a:pt x="425" y="1062"/>
                    </a:lnTo>
                    <a:lnTo>
                      <a:pt x="470" y="915"/>
                    </a:lnTo>
                    <a:lnTo>
                      <a:pt x="507" y="790"/>
                    </a:lnTo>
                    <a:lnTo>
                      <a:pt x="480" y="646"/>
                    </a:lnTo>
                    <a:lnTo>
                      <a:pt x="438" y="493"/>
                    </a:lnTo>
                    <a:lnTo>
                      <a:pt x="356" y="318"/>
                    </a:lnTo>
                    <a:lnTo>
                      <a:pt x="237" y="157"/>
                    </a:lnTo>
                    <a:lnTo>
                      <a:pt x="136" y="40"/>
                    </a:lnTo>
                    <a:lnTo>
                      <a:pt x="8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64" name="Freeform 72"/>
              <p:cNvSpPr>
                <a:spLocks/>
              </p:cNvSpPr>
              <p:nvPr/>
            </p:nvSpPr>
            <p:spPr bwMode="auto">
              <a:xfrm>
                <a:off x="2536" y="1357"/>
                <a:ext cx="238" cy="665"/>
              </a:xfrm>
              <a:custGeom>
                <a:avLst/>
                <a:gdLst>
                  <a:gd name="T0" fmla="*/ 328 w 474"/>
                  <a:gd name="T1" fmla="*/ 0 h 1330"/>
                  <a:gd name="T2" fmla="*/ 269 w 474"/>
                  <a:gd name="T3" fmla="*/ 126 h 1330"/>
                  <a:gd name="T4" fmla="*/ 228 w 474"/>
                  <a:gd name="T5" fmla="*/ 309 h 1330"/>
                  <a:gd name="T6" fmla="*/ 178 w 474"/>
                  <a:gd name="T7" fmla="*/ 512 h 1330"/>
                  <a:gd name="T8" fmla="*/ 132 w 474"/>
                  <a:gd name="T9" fmla="*/ 717 h 1330"/>
                  <a:gd name="T10" fmla="*/ 132 w 474"/>
                  <a:gd name="T11" fmla="*/ 793 h 1330"/>
                  <a:gd name="T12" fmla="*/ 178 w 474"/>
                  <a:gd name="T13" fmla="*/ 928 h 1330"/>
                  <a:gd name="T14" fmla="*/ 241 w 474"/>
                  <a:gd name="T15" fmla="*/ 999 h 1330"/>
                  <a:gd name="T16" fmla="*/ 301 w 474"/>
                  <a:gd name="T17" fmla="*/ 1089 h 1330"/>
                  <a:gd name="T18" fmla="*/ 342 w 474"/>
                  <a:gd name="T19" fmla="*/ 1155 h 1330"/>
                  <a:gd name="T20" fmla="*/ 324 w 474"/>
                  <a:gd name="T21" fmla="*/ 1187 h 1330"/>
                  <a:gd name="T22" fmla="*/ 219 w 474"/>
                  <a:gd name="T23" fmla="*/ 1200 h 1330"/>
                  <a:gd name="T24" fmla="*/ 50 w 474"/>
                  <a:gd name="T25" fmla="*/ 1227 h 1330"/>
                  <a:gd name="T26" fmla="*/ 0 w 474"/>
                  <a:gd name="T27" fmla="*/ 1268 h 1330"/>
                  <a:gd name="T28" fmla="*/ 41 w 474"/>
                  <a:gd name="T29" fmla="*/ 1304 h 1330"/>
                  <a:gd name="T30" fmla="*/ 136 w 474"/>
                  <a:gd name="T31" fmla="*/ 1330 h 1330"/>
                  <a:gd name="T32" fmla="*/ 247 w 474"/>
                  <a:gd name="T33" fmla="*/ 1276 h 1330"/>
                  <a:gd name="T34" fmla="*/ 328 w 474"/>
                  <a:gd name="T35" fmla="*/ 1240 h 1330"/>
                  <a:gd name="T36" fmla="*/ 433 w 474"/>
                  <a:gd name="T37" fmla="*/ 1227 h 1330"/>
                  <a:gd name="T38" fmla="*/ 474 w 474"/>
                  <a:gd name="T39" fmla="*/ 1214 h 1330"/>
                  <a:gd name="T40" fmla="*/ 461 w 474"/>
                  <a:gd name="T41" fmla="*/ 1169 h 1330"/>
                  <a:gd name="T42" fmla="*/ 342 w 474"/>
                  <a:gd name="T43" fmla="*/ 1053 h 1330"/>
                  <a:gd name="T44" fmla="*/ 273 w 474"/>
                  <a:gd name="T45" fmla="*/ 932 h 1330"/>
                  <a:gd name="T46" fmla="*/ 214 w 474"/>
                  <a:gd name="T47" fmla="*/ 851 h 1330"/>
                  <a:gd name="T48" fmla="*/ 205 w 474"/>
                  <a:gd name="T49" fmla="*/ 771 h 1330"/>
                  <a:gd name="T50" fmla="*/ 233 w 474"/>
                  <a:gd name="T51" fmla="*/ 637 h 1330"/>
                  <a:gd name="T52" fmla="*/ 296 w 474"/>
                  <a:gd name="T53" fmla="*/ 498 h 1330"/>
                  <a:gd name="T54" fmla="*/ 365 w 474"/>
                  <a:gd name="T55" fmla="*/ 261 h 1330"/>
                  <a:gd name="T56" fmla="*/ 425 w 474"/>
                  <a:gd name="T57" fmla="*/ 122 h 1330"/>
                  <a:gd name="T58" fmla="*/ 419 w 474"/>
                  <a:gd name="T59" fmla="*/ 40 h 1330"/>
                  <a:gd name="T60" fmla="*/ 365 w 474"/>
                  <a:gd name="T61" fmla="*/ 0 h 1330"/>
                  <a:gd name="T62" fmla="*/ 328 w 474"/>
                  <a:gd name="T63" fmla="*/ 0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4" h="1330">
                    <a:moveTo>
                      <a:pt x="328" y="0"/>
                    </a:moveTo>
                    <a:lnTo>
                      <a:pt x="269" y="126"/>
                    </a:lnTo>
                    <a:lnTo>
                      <a:pt x="228" y="309"/>
                    </a:lnTo>
                    <a:lnTo>
                      <a:pt x="178" y="512"/>
                    </a:lnTo>
                    <a:lnTo>
                      <a:pt x="132" y="717"/>
                    </a:lnTo>
                    <a:lnTo>
                      <a:pt x="132" y="793"/>
                    </a:lnTo>
                    <a:lnTo>
                      <a:pt x="178" y="928"/>
                    </a:lnTo>
                    <a:lnTo>
                      <a:pt x="241" y="999"/>
                    </a:lnTo>
                    <a:lnTo>
                      <a:pt x="301" y="1089"/>
                    </a:lnTo>
                    <a:lnTo>
                      <a:pt x="342" y="1155"/>
                    </a:lnTo>
                    <a:lnTo>
                      <a:pt x="324" y="1187"/>
                    </a:lnTo>
                    <a:lnTo>
                      <a:pt x="219" y="1200"/>
                    </a:lnTo>
                    <a:lnTo>
                      <a:pt x="50" y="1227"/>
                    </a:lnTo>
                    <a:lnTo>
                      <a:pt x="0" y="1268"/>
                    </a:lnTo>
                    <a:lnTo>
                      <a:pt x="41" y="1304"/>
                    </a:lnTo>
                    <a:lnTo>
                      <a:pt x="136" y="1330"/>
                    </a:lnTo>
                    <a:lnTo>
                      <a:pt x="247" y="1276"/>
                    </a:lnTo>
                    <a:lnTo>
                      <a:pt x="328" y="1240"/>
                    </a:lnTo>
                    <a:lnTo>
                      <a:pt x="433" y="1227"/>
                    </a:lnTo>
                    <a:lnTo>
                      <a:pt x="474" y="1214"/>
                    </a:lnTo>
                    <a:lnTo>
                      <a:pt x="461" y="1169"/>
                    </a:lnTo>
                    <a:lnTo>
                      <a:pt x="342" y="1053"/>
                    </a:lnTo>
                    <a:lnTo>
                      <a:pt x="273" y="932"/>
                    </a:lnTo>
                    <a:lnTo>
                      <a:pt x="214" y="851"/>
                    </a:lnTo>
                    <a:lnTo>
                      <a:pt x="205" y="771"/>
                    </a:lnTo>
                    <a:lnTo>
                      <a:pt x="233" y="637"/>
                    </a:lnTo>
                    <a:lnTo>
                      <a:pt x="296" y="498"/>
                    </a:lnTo>
                    <a:lnTo>
                      <a:pt x="365" y="261"/>
                    </a:lnTo>
                    <a:lnTo>
                      <a:pt x="425" y="122"/>
                    </a:lnTo>
                    <a:lnTo>
                      <a:pt x="419" y="40"/>
                    </a:lnTo>
                    <a:lnTo>
                      <a:pt x="365" y="0"/>
                    </a:lnTo>
                    <a:lnTo>
                      <a:pt x="328"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nvGrpSpPr>
            <p:cNvPr id="315465" name="Group 73"/>
            <p:cNvGrpSpPr>
              <a:grpSpLocks/>
            </p:cNvGrpSpPr>
            <p:nvPr/>
          </p:nvGrpSpPr>
          <p:grpSpPr bwMode="auto">
            <a:xfrm>
              <a:off x="720" y="288"/>
              <a:ext cx="146" cy="197"/>
              <a:chOff x="2790" y="289"/>
              <a:chExt cx="146" cy="197"/>
            </a:xfrm>
          </p:grpSpPr>
          <p:sp>
            <p:nvSpPr>
              <p:cNvPr id="315466" name="Freeform 74"/>
              <p:cNvSpPr>
                <a:spLocks/>
              </p:cNvSpPr>
              <p:nvPr/>
            </p:nvSpPr>
            <p:spPr bwMode="auto">
              <a:xfrm>
                <a:off x="2819" y="289"/>
                <a:ext cx="117" cy="137"/>
              </a:xfrm>
              <a:custGeom>
                <a:avLst/>
                <a:gdLst>
                  <a:gd name="T0" fmla="*/ 28 w 235"/>
                  <a:gd name="T1" fmla="*/ 12 h 273"/>
                  <a:gd name="T2" fmla="*/ 91 w 235"/>
                  <a:gd name="T3" fmla="*/ 0 h 273"/>
                  <a:gd name="T4" fmla="*/ 152 w 235"/>
                  <a:gd name="T5" fmla="*/ 4 h 273"/>
                  <a:gd name="T6" fmla="*/ 207 w 235"/>
                  <a:gd name="T7" fmla="*/ 30 h 273"/>
                  <a:gd name="T8" fmla="*/ 235 w 235"/>
                  <a:gd name="T9" fmla="*/ 80 h 273"/>
                  <a:gd name="T10" fmla="*/ 235 w 235"/>
                  <a:gd name="T11" fmla="*/ 120 h 273"/>
                  <a:gd name="T12" fmla="*/ 207 w 235"/>
                  <a:gd name="T13" fmla="*/ 173 h 273"/>
                  <a:gd name="T14" fmla="*/ 160 w 235"/>
                  <a:gd name="T15" fmla="*/ 205 h 273"/>
                  <a:gd name="T16" fmla="*/ 91 w 235"/>
                  <a:gd name="T17" fmla="*/ 205 h 273"/>
                  <a:gd name="T18" fmla="*/ 50 w 235"/>
                  <a:gd name="T19" fmla="*/ 231 h 273"/>
                  <a:gd name="T20" fmla="*/ 36 w 235"/>
                  <a:gd name="T21" fmla="*/ 273 h 273"/>
                  <a:gd name="T22" fmla="*/ 0 w 235"/>
                  <a:gd name="T23" fmla="*/ 259 h 273"/>
                  <a:gd name="T24" fmla="*/ 14 w 235"/>
                  <a:gd name="T25" fmla="*/ 205 h 273"/>
                  <a:gd name="T26" fmla="*/ 64 w 235"/>
                  <a:gd name="T27" fmla="*/ 173 h 273"/>
                  <a:gd name="T28" fmla="*/ 146 w 235"/>
                  <a:gd name="T29" fmla="*/ 165 h 273"/>
                  <a:gd name="T30" fmla="*/ 179 w 235"/>
                  <a:gd name="T31" fmla="*/ 133 h 273"/>
                  <a:gd name="T32" fmla="*/ 188 w 235"/>
                  <a:gd name="T33" fmla="*/ 84 h 273"/>
                  <a:gd name="T34" fmla="*/ 152 w 235"/>
                  <a:gd name="T35" fmla="*/ 40 h 273"/>
                  <a:gd name="T36" fmla="*/ 97 w 235"/>
                  <a:gd name="T37" fmla="*/ 40 h 273"/>
                  <a:gd name="T38" fmla="*/ 36 w 235"/>
                  <a:gd name="T39" fmla="*/ 53 h 273"/>
                  <a:gd name="T40" fmla="*/ 14 w 235"/>
                  <a:gd name="T41" fmla="*/ 40 h 273"/>
                  <a:gd name="T42" fmla="*/ 28 w 235"/>
                  <a:gd name="T43" fmla="*/ 1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273">
                    <a:moveTo>
                      <a:pt x="28" y="12"/>
                    </a:moveTo>
                    <a:lnTo>
                      <a:pt x="91" y="0"/>
                    </a:lnTo>
                    <a:lnTo>
                      <a:pt x="152" y="4"/>
                    </a:lnTo>
                    <a:lnTo>
                      <a:pt x="207" y="30"/>
                    </a:lnTo>
                    <a:lnTo>
                      <a:pt x="235" y="80"/>
                    </a:lnTo>
                    <a:lnTo>
                      <a:pt x="235" y="120"/>
                    </a:lnTo>
                    <a:lnTo>
                      <a:pt x="207" y="173"/>
                    </a:lnTo>
                    <a:lnTo>
                      <a:pt x="160" y="205"/>
                    </a:lnTo>
                    <a:lnTo>
                      <a:pt x="91" y="205"/>
                    </a:lnTo>
                    <a:lnTo>
                      <a:pt x="50" y="231"/>
                    </a:lnTo>
                    <a:lnTo>
                      <a:pt x="36" y="273"/>
                    </a:lnTo>
                    <a:lnTo>
                      <a:pt x="0" y="259"/>
                    </a:lnTo>
                    <a:lnTo>
                      <a:pt x="14" y="205"/>
                    </a:lnTo>
                    <a:lnTo>
                      <a:pt x="64" y="173"/>
                    </a:lnTo>
                    <a:lnTo>
                      <a:pt x="146" y="165"/>
                    </a:lnTo>
                    <a:lnTo>
                      <a:pt x="179" y="133"/>
                    </a:lnTo>
                    <a:lnTo>
                      <a:pt x="188" y="84"/>
                    </a:lnTo>
                    <a:lnTo>
                      <a:pt x="152" y="40"/>
                    </a:lnTo>
                    <a:lnTo>
                      <a:pt x="97" y="40"/>
                    </a:lnTo>
                    <a:lnTo>
                      <a:pt x="36" y="53"/>
                    </a:lnTo>
                    <a:lnTo>
                      <a:pt x="14" y="40"/>
                    </a:lnTo>
                    <a:lnTo>
                      <a:pt x="28" y="1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67" name="Freeform 75"/>
              <p:cNvSpPr>
                <a:spLocks/>
              </p:cNvSpPr>
              <p:nvPr/>
            </p:nvSpPr>
            <p:spPr bwMode="auto">
              <a:xfrm>
                <a:off x="2790" y="449"/>
                <a:ext cx="37" cy="37"/>
              </a:xfrm>
              <a:custGeom>
                <a:avLst/>
                <a:gdLst>
                  <a:gd name="T0" fmla="*/ 73 w 73"/>
                  <a:gd name="T1" fmla="*/ 4 h 74"/>
                  <a:gd name="T2" fmla="*/ 35 w 73"/>
                  <a:gd name="T3" fmla="*/ 0 h 74"/>
                  <a:gd name="T4" fmla="*/ 11 w 73"/>
                  <a:gd name="T5" fmla="*/ 28 h 74"/>
                  <a:gd name="T6" fmla="*/ 0 w 73"/>
                  <a:gd name="T7" fmla="*/ 70 h 74"/>
                  <a:gd name="T8" fmla="*/ 35 w 73"/>
                  <a:gd name="T9" fmla="*/ 74 h 74"/>
                  <a:gd name="T10" fmla="*/ 66 w 73"/>
                  <a:gd name="T11" fmla="*/ 55 h 74"/>
                  <a:gd name="T12" fmla="*/ 73 w 73"/>
                  <a:gd name="T13" fmla="*/ 4 h 74"/>
                </a:gdLst>
                <a:ahLst/>
                <a:cxnLst>
                  <a:cxn ang="0">
                    <a:pos x="T0" y="T1"/>
                  </a:cxn>
                  <a:cxn ang="0">
                    <a:pos x="T2" y="T3"/>
                  </a:cxn>
                  <a:cxn ang="0">
                    <a:pos x="T4" y="T5"/>
                  </a:cxn>
                  <a:cxn ang="0">
                    <a:pos x="T6" y="T7"/>
                  </a:cxn>
                  <a:cxn ang="0">
                    <a:pos x="T8" y="T9"/>
                  </a:cxn>
                  <a:cxn ang="0">
                    <a:pos x="T10" y="T11"/>
                  </a:cxn>
                  <a:cxn ang="0">
                    <a:pos x="T12" y="T13"/>
                  </a:cxn>
                </a:cxnLst>
                <a:rect l="0" t="0" r="r" b="b"/>
                <a:pathLst>
                  <a:path w="73" h="74">
                    <a:moveTo>
                      <a:pt x="73" y="4"/>
                    </a:moveTo>
                    <a:lnTo>
                      <a:pt x="35" y="0"/>
                    </a:lnTo>
                    <a:lnTo>
                      <a:pt x="11" y="28"/>
                    </a:lnTo>
                    <a:lnTo>
                      <a:pt x="0" y="70"/>
                    </a:lnTo>
                    <a:lnTo>
                      <a:pt x="35" y="74"/>
                    </a:lnTo>
                    <a:lnTo>
                      <a:pt x="66" y="55"/>
                    </a:lnTo>
                    <a:lnTo>
                      <a:pt x="73" y="4"/>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grpSp>
        <p:nvGrpSpPr>
          <p:cNvPr id="315468" name="Group 76"/>
          <p:cNvGrpSpPr>
            <a:grpSpLocks/>
          </p:cNvGrpSpPr>
          <p:nvPr/>
        </p:nvGrpSpPr>
        <p:grpSpPr bwMode="auto">
          <a:xfrm>
            <a:off x="5943600" y="4000500"/>
            <a:ext cx="958454" cy="1787129"/>
            <a:chOff x="192" y="288"/>
            <a:chExt cx="805" cy="1696"/>
          </a:xfrm>
        </p:grpSpPr>
        <p:grpSp>
          <p:nvGrpSpPr>
            <p:cNvPr id="315469" name="Group 77"/>
            <p:cNvGrpSpPr>
              <a:grpSpLocks/>
            </p:cNvGrpSpPr>
            <p:nvPr/>
          </p:nvGrpSpPr>
          <p:grpSpPr bwMode="auto">
            <a:xfrm>
              <a:off x="192" y="384"/>
              <a:ext cx="805" cy="1600"/>
              <a:chOff x="2305" y="422"/>
              <a:chExt cx="805" cy="1600"/>
            </a:xfrm>
          </p:grpSpPr>
          <p:sp>
            <p:nvSpPr>
              <p:cNvPr id="315470" name="Freeform 78"/>
              <p:cNvSpPr>
                <a:spLocks/>
              </p:cNvSpPr>
              <p:nvPr/>
            </p:nvSpPr>
            <p:spPr bwMode="auto">
              <a:xfrm>
                <a:off x="2562" y="512"/>
                <a:ext cx="315" cy="349"/>
              </a:xfrm>
              <a:custGeom>
                <a:avLst/>
                <a:gdLst>
                  <a:gd name="T0" fmla="*/ 328 w 630"/>
                  <a:gd name="T1" fmla="*/ 161 h 698"/>
                  <a:gd name="T2" fmla="*/ 273 w 630"/>
                  <a:gd name="T3" fmla="*/ 89 h 698"/>
                  <a:gd name="T4" fmla="*/ 196 w 630"/>
                  <a:gd name="T5" fmla="*/ 36 h 698"/>
                  <a:gd name="T6" fmla="*/ 127 w 630"/>
                  <a:gd name="T7" fmla="*/ 0 h 698"/>
                  <a:gd name="T8" fmla="*/ 72 w 630"/>
                  <a:gd name="T9" fmla="*/ 9 h 698"/>
                  <a:gd name="T10" fmla="*/ 32 w 630"/>
                  <a:gd name="T11" fmla="*/ 49 h 698"/>
                  <a:gd name="T12" fmla="*/ 0 w 630"/>
                  <a:gd name="T13" fmla="*/ 171 h 698"/>
                  <a:gd name="T14" fmla="*/ 12 w 630"/>
                  <a:gd name="T15" fmla="*/ 310 h 698"/>
                  <a:gd name="T16" fmla="*/ 45 w 630"/>
                  <a:gd name="T17" fmla="*/ 443 h 698"/>
                  <a:gd name="T18" fmla="*/ 81 w 630"/>
                  <a:gd name="T19" fmla="*/ 547 h 698"/>
                  <a:gd name="T20" fmla="*/ 150 w 630"/>
                  <a:gd name="T21" fmla="*/ 654 h 698"/>
                  <a:gd name="T22" fmla="*/ 210 w 630"/>
                  <a:gd name="T23" fmla="*/ 698 h 698"/>
                  <a:gd name="T24" fmla="*/ 291 w 630"/>
                  <a:gd name="T25" fmla="*/ 698 h 698"/>
                  <a:gd name="T26" fmla="*/ 374 w 630"/>
                  <a:gd name="T27" fmla="*/ 668 h 698"/>
                  <a:gd name="T28" fmla="*/ 415 w 630"/>
                  <a:gd name="T29" fmla="*/ 591 h 698"/>
                  <a:gd name="T30" fmla="*/ 437 w 630"/>
                  <a:gd name="T31" fmla="*/ 493 h 698"/>
                  <a:gd name="T32" fmla="*/ 429 w 630"/>
                  <a:gd name="T33" fmla="*/ 372 h 698"/>
                  <a:gd name="T34" fmla="*/ 621 w 630"/>
                  <a:gd name="T35" fmla="*/ 386 h 698"/>
                  <a:gd name="T36" fmla="*/ 630 w 630"/>
                  <a:gd name="T37" fmla="*/ 332 h 698"/>
                  <a:gd name="T38" fmla="*/ 411 w 630"/>
                  <a:gd name="T39" fmla="*/ 310 h 698"/>
                  <a:gd name="T40" fmla="*/ 356 w 630"/>
                  <a:gd name="T41" fmla="*/ 184 h 698"/>
                  <a:gd name="T42" fmla="*/ 328 w 630"/>
                  <a:gd name="T43" fmla="*/ 161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0" h="698">
                    <a:moveTo>
                      <a:pt x="328" y="161"/>
                    </a:moveTo>
                    <a:lnTo>
                      <a:pt x="273" y="89"/>
                    </a:lnTo>
                    <a:lnTo>
                      <a:pt x="196" y="36"/>
                    </a:lnTo>
                    <a:lnTo>
                      <a:pt x="127" y="0"/>
                    </a:lnTo>
                    <a:lnTo>
                      <a:pt x="72" y="9"/>
                    </a:lnTo>
                    <a:lnTo>
                      <a:pt x="32" y="49"/>
                    </a:lnTo>
                    <a:lnTo>
                      <a:pt x="0" y="171"/>
                    </a:lnTo>
                    <a:lnTo>
                      <a:pt x="12" y="310"/>
                    </a:lnTo>
                    <a:lnTo>
                      <a:pt x="45" y="443"/>
                    </a:lnTo>
                    <a:lnTo>
                      <a:pt x="81" y="547"/>
                    </a:lnTo>
                    <a:lnTo>
                      <a:pt x="150" y="654"/>
                    </a:lnTo>
                    <a:lnTo>
                      <a:pt x="210" y="698"/>
                    </a:lnTo>
                    <a:lnTo>
                      <a:pt x="291" y="698"/>
                    </a:lnTo>
                    <a:lnTo>
                      <a:pt x="374" y="668"/>
                    </a:lnTo>
                    <a:lnTo>
                      <a:pt x="415" y="591"/>
                    </a:lnTo>
                    <a:lnTo>
                      <a:pt x="437" y="493"/>
                    </a:lnTo>
                    <a:lnTo>
                      <a:pt x="429" y="372"/>
                    </a:lnTo>
                    <a:lnTo>
                      <a:pt x="621" y="386"/>
                    </a:lnTo>
                    <a:lnTo>
                      <a:pt x="630" y="332"/>
                    </a:lnTo>
                    <a:lnTo>
                      <a:pt x="411" y="310"/>
                    </a:lnTo>
                    <a:lnTo>
                      <a:pt x="356" y="184"/>
                    </a:lnTo>
                    <a:lnTo>
                      <a:pt x="328" y="16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71" name="Freeform 79"/>
              <p:cNvSpPr>
                <a:spLocks/>
              </p:cNvSpPr>
              <p:nvPr/>
            </p:nvSpPr>
            <p:spPr bwMode="auto">
              <a:xfrm>
                <a:off x="2305" y="422"/>
                <a:ext cx="363" cy="560"/>
              </a:xfrm>
              <a:custGeom>
                <a:avLst/>
                <a:gdLst>
                  <a:gd name="T0" fmla="*/ 423 w 725"/>
                  <a:gd name="T1" fmla="*/ 26 h 1120"/>
                  <a:gd name="T2" fmla="*/ 514 w 725"/>
                  <a:gd name="T3" fmla="*/ 0 h 1120"/>
                  <a:gd name="T4" fmla="*/ 587 w 725"/>
                  <a:gd name="T5" fmla="*/ 4 h 1120"/>
                  <a:gd name="T6" fmla="*/ 643 w 725"/>
                  <a:gd name="T7" fmla="*/ 44 h 1120"/>
                  <a:gd name="T8" fmla="*/ 680 w 725"/>
                  <a:gd name="T9" fmla="*/ 107 h 1120"/>
                  <a:gd name="T10" fmla="*/ 666 w 725"/>
                  <a:gd name="T11" fmla="*/ 173 h 1120"/>
                  <a:gd name="T12" fmla="*/ 615 w 725"/>
                  <a:gd name="T13" fmla="*/ 173 h 1120"/>
                  <a:gd name="T14" fmla="*/ 629 w 725"/>
                  <a:gd name="T15" fmla="*/ 120 h 1120"/>
                  <a:gd name="T16" fmla="*/ 587 w 725"/>
                  <a:gd name="T17" fmla="*/ 71 h 1120"/>
                  <a:gd name="T18" fmla="*/ 547 w 725"/>
                  <a:gd name="T19" fmla="*/ 53 h 1120"/>
                  <a:gd name="T20" fmla="*/ 478 w 725"/>
                  <a:gd name="T21" fmla="*/ 71 h 1120"/>
                  <a:gd name="T22" fmla="*/ 506 w 725"/>
                  <a:gd name="T23" fmla="*/ 125 h 1120"/>
                  <a:gd name="T24" fmla="*/ 514 w 725"/>
                  <a:gd name="T25" fmla="*/ 173 h 1120"/>
                  <a:gd name="T26" fmla="*/ 506 w 725"/>
                  <a:gd name="T27" fmla="*/ 215 h 1120"/>
                  <a:gd name="T28" fmla="*/ 437 w 725"/>
                  <a:gd name="T29" fmla="*/ 233 h 1120"/>
                  <a:gd name="T30" fmla="*/ 364 w 725"/>
                  <a:gd name="T31" fmla="*/ 219 h 1120"/>
                  <a:gd name="T32" fmla="*/ 350 w 725"/>
                  <a:gd name="T33" fmla="*/ 187 h 1120"/>
                  <a:gd name="T34" fmla="*/ 273 w 725"/>
                  <a:gd name="T35" fmla="*/ 272 h 1120"/>
                  <a:gd name="T36" fmla="*/ 227 w 725"/>
                  <a:gd name="T37" fmla="*/ 366 h 1120"/>
                  <a:gd name="T38" fmla="*/ 164 w 725"/>
                  <a:gd name="T39" fmla="*/ 487 h 1120"/>
                  <a:gd name="T40" fmla="*/ 123 w 725"/>
                  <a:gd name="T41" fmla="*/ 595 h 1120"/>
                  <a:gd name="T42" fmla="*/ 105 w 725"/>
                  <a:gd name="T43" fmla="*/ 698 h 1120"/>
                  <a:gd name="T44" fmla="*/ 118 w 725"/>
                  <a:gd name="T45" fmla="*/ 752 h 1120"/>
                  <a:gd name="T46" fmla="*/ 192 w 725"/>
                  <a:gd name="T47" fmla="*/ 819 h 1120"/>
                  <a:gd name="T48" fmla="*/ 342 w 725"/>
                  <a:gd name="T49" fmla="*/ 877 h 1120"/>
                  <a:gd name="T50" fmla="*/ 423 w 725"/>
                  <a:gd name="T51" fmla="*/ 904 h 1120"/>
                  <a:gd name="T52" fmla="*/ 506 w 725"/>
                  <a:gd name="T53" fmla="*/ 917 h 1120"/>
                  <a:gd name="T54" fmla="*/ 629 w 725"/>
                  <a:gd name="T55" fmla="*/ 967 h 1120"/>
                  <a:gd name="T56" fmla="*/ 720 w 725"/>
                  <a:gd name="T57" fmla="*/ 999 h 1120"/>
                  <a:gd name="T58" fmla="*/ 725 w 725"/>
                  <a:gd name="T59" fmla="*/ 1061 h 1120"/>
                  <a:gd name="T60" fmla="*/ 680 w 725"/>
                  <a:gd name="T61" fmla="*/ 1106 h 1120"/>
                  <a:gd name="T62" fmla="*/ 625 w 725"/>
                  <a:gd name="T63" fmla="*/ 1120 h 1120"/>
                  <a:gd name="T64" fmla="*/ 542 w 725"/>
                  <a:gd name="T65" fmla="*/ 1079 h 1120"/>
                  <a:gd name="T66" fmla="*/ 350 w 725"/>
                  <a:gd name="T67" fmla="*/ 981 h 1120"/>
                  <a:gd name="T68" fmla="*/ 192 w 725"/>
                  <a:gd name="T69" fmla="*/ 913 h 1120"/>
                  <a:gd name="T70" fmla="*/ 81 w 725"/>
                  <a:gd name="T71" fmla="*/ 837 h 1120"/>
                  <a:gd name="T72" fmla="*/ 8 w 725"/>
                  <a:gd name="T73" fmla="*/ 770 h 1120"/>
                  <a:gd name="T74" fmla="*/ 0 w 725"/>
                  <a:gd name="T75" fmla="*/ 689 h 1120"/>
                  <a:gd name="T76" fmla="*/ 40 w 725"/>
                  <a:gd name="T77" fmla="*/ 581 h 1120"/>
                  <a:gd name="T78" fmla="*/ 123 w 725"/>
                  <a:gd name="T79" fmla="*/ 420 h 1120"/>
                  <a:gd name="T80" fmla="*/ 200 w 725"/>
                  <a:gd name="T81" fmla="*/ 286 h 1120"/>
                  <a:gd name="T82" fmla="*/ 296 w 725"/>
                  <a:gd name="T83" fmla="*/ 147 h 1120"/>
                  <a:gd name="T84" fmla="*/ 369 w 725"/>
                  <a:gd name="T85" fmla="*/ 66 h 1120"/>
                  <a:gd name="T86" fmla="*/ 461 w 725"/>
                  <a:gd name="T87" fmla="*/ 26 h 1120"/>
                  <a:gd name="T88" fmla="*/ 423 w 725"/>
                  <a:gd name="T89" fmla="*/ 26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5" h="1120">
                    <a:moveTo>
                      <a:pt x="423" y="26"/>
                    </a:moveTo>
                    <a:lnTo>
                      <a:pt x="514" y="0"/>
                    </a:lnTo>
                    <a:lnTo>
                      <a:pt x="587" y="4"/>
                    </a:lnTo>
                    <a:lnTo>
                      <a:pt x="643" y="44"/>
                    </a:lnTo>
                    <a:lnTo>
                      <a:pt x="680" y="107"/>
                    </a:lnTo>
                    <a:lnTo>
                      <a:pt x="666" y="173"/>
                    </a:lnTo>
                    <a:lnTo>
                      <a:pt x="615" y="173"/>
                    </a:lnTo>
                    <a:lnTo>
                      <a:pt x="629" y="120"/>
                    </a:lnTo>
                    <a:lnTo>
                      <a:pt x="587" y="71"/>
                    </a:lnTo>
                    <a:lnTo>
                      <a:pt x="547" y="53"/>
                    </a:lnTo>
                    <a:lnTo>
                      <a:pt x="478" y="71"/>
                    </a:lnTo>
                    <a:lnTo>
                      <a:pt x="506" y="125"/>
                    </a:lnTo>
                    <a:lnTo>
                      <a:pt x="514" y="173"/>
                    </a:lnTo>
                    <a:lnTo>
                      <a:pt x="506" y="215"/>
                    </a:lnTo>
                    <a:lnTo>
                      <a:pt x="437" y="233"/>
                    </a:lnTo>
                    <a:lnTo>
                      <a:pt x="364" y="219"/>
                    </a:lnTo>
                    <a:lnTo>
                      <a:pt x="350" y="187"/>
                    </a:lnTo>
                    <a:lnTo>
                      <a:pt x="273" y="272"/>
                    </a:lnTo>
                    <a:lnTo>
                      <a:pt x="227" y="366"/>
                    </a:lnTo>
                    <a:lnTo>
                      <a:pt x="164" y="487"/>
                    </a:lnTo>
                    <a:lnTo>
                      <a:pt x="123" y="595"/>
                    </a:lnTo>
                    <a:lnTo>
                      <a:pt x="105" y="698"/>
                    </a:lnTo>
                    <a:lnTo>
                      <a:pt x="118" y="752"/>
                    </a:lnTo>
                    <a:lnTo>
                      <a:pt x="192" y="819"/>
                    </a:lnTo>
                    <a:lnTo>
                      <a:pt x="342" y="877"/>
                    </a:lnTo>
                    <a:lnTo>
                      <a:pt x="423" y="904"/>
                    </a:lnTo>
                    <a:lnTo>
                      <a:pt x="506" y="917"/>
                    </a:lnTo>
                    <a:lnTo>
                      <a:pt x="629" y="967"/>
                    </a:lnTo>
                    <a:lnTo>
                      <a:pt x="720" y="999"/>
                    </a:lnTo>
                    <a:lnTo>
                      <a:pt x="725" y="1061"/>
                    </a:lnTo>
                    <a:lnTo>
                      <a:pt x="680" y="1106"/>
                    </a:lnTo>
                    <a:lnTo>
                      <a:pt x="625" y="1120"/>
                    </a:lnTo>
                    <a:lnTo>
                      <a:pt x="542" y="1079"/>
                    </a:lnTo>
                    <a:lnTo>
                      <a:pt x="350" y="981"/>
                    </a:lnTo>
                    <a:lnTo>
                      <a:pt x="192" y="913"/>
                    </a:lnTo>
                    <a:lnTo>
                      <a:pt x="81" y="837"/>
                    </a:lnTo>
                    <a:lnTo>
                      <a:pt x="8" y="770"/>
                    </a:lnTo>
                    <a:lnTo>
                      <a:pt x="0" y="689"/>
                    </a:lnTo>
                    <a:lnTo>
                      <a:pt x="40" y="581"/>
                    </a:lnTo>
                    <a:lnTo>
                      <a:pt x="123" y="420"/>
                    </a:lnTo>
                    <a:lnTo>
                      <a:pt x="200" y="286"/>
                    </a:lnTo>
                    <a:lnTo>
                      <a:pt x="296" y="147"/>
                    </a:lnTo>
                    <a:lnTo>
                      <a:pt x="369" y="66"/>
                    </a:lnTo>
                    <a:lnTo>
                      <a:pt x="461" y="26"/>
                    </a:lnTo>
                    <a:lnTo>
                      <a:pt x="423" y="26"/>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72" name="Freeform 80"/>
              <p:cNvSpPr>
                <a:spLocks/>
              </p:cNvSpPr>
              <p:nvPr/>
            </p:nvSpPr>
            <p:spPr bwMode="auto">
              <a:xfrm>
                <a:off x="2647" y="887"/>
                <a:ext cx="190" cy="525"/>
              </a:xfrm>
              <a:custGeom>
                <a:avLst/>
                <a:gdLst>
                  <a:gd name="T0" fmla="*/ 23 w 379"/>
                  <a:gd name="T1" fmla="*/ 82 h 1052"/>
                  <a:gd name="T2" fmla="*/ 37 w 379"/>
                  <a:gd name="T3" fmla="*/ 28 h 1052"/>
                  <a:gd name="T4" fmla="*/ 97 w 379"/>
                  <a:gd name="T5" fmla="*/ 0 h 1052"/>
                  <a:gd name="T6" fmla="*/ 150 w 379"/>
                  <a:gd name="T7" fmla="*/ 0 h 1052"/>
                  <a:gd name="T8" fmla="*/ 219 w 379"/>
                  <a:gd name="T9" fmla="*/ 40 h 1052"/>
                  <a:gd name="T10" fmla="*/ 284 w 379"/>
                  <a:gd name="T11" fmla="*/ 135 h 1052"/>
                  <a:gd name="T12" fmla="*/ 330 w 379"/>
                  <a:gd name="T13" fmla="*/ 233 h 1052"/>
                  <a:gd name="T14" fmla="*/ 352 w 379"/>
                  <a:gd name="T15" fmla="*/ 367 h 1052"/>
                  <a:gd name="T16" fmla="*/ 371 w 379"/>
                  <a:gd name="T17" fmla="*/ 524 h 1052"/>
                  <a:gd name="T18" fmla="*/ 379 w 379"/>
                  <a:gd name="T19" fmla="*/ 675 h 1052"/>
                  <a:gd name="T20" fmla="*/ 379 w 379"/>
                  <a:gd name="T21" fmla="*/ 873 h 1052"/>
                  <a:gd name="T22" fmla="*/ 352 w 379"/>
                  <a:gd name="T23" fmla="*/ 994 h 1052"/>
                  <a:gd name="T24" fmla="*/ 302 w 379"/>
                  <a:gd name="T25" fmla="*/ 1038 h 1052"/>
                  <a:gd name="T26" fmla="*/ 215 w 379"/>
                  <a:gd name="T27" fmla="*/ 1052 h 1052"/>
                  <a:gd name="T28" fmla="*/ 124 w 379"/>
                  <a:gd name="T29" fmla="*/ 1047 h 1052"/>
                  <a:gd name="T30" fmla="*/ 77 w 379"/>
                  <a:gd name="T31" fmla="*/ 994 h 1052"/>
                  <a:gd name="T32" fmla="*/ 51 w 379"/>
                  <a:gd name="T33" fmla="*/ 900 h 1052"/>
                  <a:gd name="T34" fmla="*/ 28 w 379"/>
                  <a:gd name="T35" fmla="*/ 806 h 1052"/>
                  <a:gd name="T36" fmla="*/ 10 w 379"/>
                  <a:gd name="T37" fmla="*/ 636 h 1052"/>
                  <a:gd name="T38" fmla="*/ 0 w 379"/>
                  <a:gd name="T39" fmla="*/ 444 h 1052"/>
                  <a:gd name="T40" fmla="*/ 0 w 379"/>
                  <a:gd name="T41" fmla="*/ 219 h 1052"/>
                  <a:gd name="T42" fmla="*/ 23 w 379"/>
                  <a:gd name="T43" fmla="*/ 122 h 1052"/>
                  <a:gd name="T44" fmla="*/ 23 w 379"/>
                  <a:gd name="T45" fmla="*/ 82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79" h="1052">
                    <a:moveTo>
                      <a:pt x="23" y="82"/>
                    </a:moveTo>
                    <a:lnTo>
                      <a:pt x="37" y="28"/>
                    </a:lnTo>
                    <a:lnTo>
                      <a:pt x="97" y="0"/>
                    </a:lnTo>
                    <a:lnTo>
                      <a:pt x="150" y="0"/>
                    </a:lnTo>
                    <a:lnTo>
                      <a:pt x="219" y="40"/>
                    </a:lnTo>
                    <a:lnTo>
                      <a:pt x="284" y="135"/>
                    </a:lnTo>
                    <a:lnTo>
                      <a:pt x="330" y="233"/>
                    </a:lnTo>
                    <a:lnTo>
                      <a:pt x="352" y="367"/>
                    </a:lnTo>
                    <a:lnTo>
                      <a:pt x="371" y="524"/>
                    </a:lnTo>
                    <a:lnTo>
                      <a:pt x="379" y="675"/>
                    </a:lnTo>
                    <a:lnTo>
                      <a:pt x="379" y="873"/>
                    </a:lnTo>
                    <a:lnTo>
                      <a:pt x="352" y="994"/>
                    </a:lnTo>
                    <a:lnTo>
                      <a:pt x="302" y="1038"/>
                    </a:lnTo>
                    <a:lnTo>
                      <a:pt x="215" y="1052"/>
                    </a:lnTo>
                    <a:lnTo>
                      <a:pt x="124" y="1047"/>
                    </a:lnTo>
                    <a:lnTo>
                      <a:pt x="77" y="994"/>
                    </a:lnTo>
                    <a:lnTo>
                      <a:pt x="51" y="900"/>
                    </a:lnTo>
                    <a:lnTo>
                      <a:pt x="28" y="806"/>
                    </a:lnTo>
                    <a:lnTo>
                      <a:pt x="10" y="636"/>
                    </a:lnTo>
                    <a:lnTo>
                      <a:pt x="0" y="444"/>
                    </a:lnTo>
                    <a:lnTo>
                      <a:pt x="0" y="219"/>
                    </a:lnTo>
                    <a:lnTo>
                      <a:pt x="23" y="122"/>
                    </a:lnTo>
                    <a:lnTo>
                      <a:pt x="23" y="8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73" name="Freeform 81"/>
              <p:cNvSpPr>
                <a:spLocks/>
              </p:cNvSpPr>
              <p:nvPr/>
            </p:nvSpPr>
            <p:spPr bwMode="auto">
              <a:xfrm>
                <a:off x="2735" y="901"/>
                <a:ext cx="290" cy="404"/>
              </a:xfrm>
              <a:custGeom>
                <a:avLst/>
                <a:gdLst>
                  <a:gd name="T0" fmla="*/ 32 w 580"/>
                  <a:gd name="T1" fmla="*/ 0 h 808"/>
                  <a:gd name="T2" fmla="*/ 151 w 580"/>
                  <a:gd name="T3" fmla="*/ 14 h 808"/>
                  <a:gd name="T4" fmla="*/ 273 w 580"/>
                  <a:gd name="T5" fmla="*/ 36 h 808"/>
                  <a:gd name="T6" fmla="*/ 402 w 580"/>
                  <a:gd name="T7" fmla="*/ 108 h 808"/>
                  <a:gd name="T8" fmla="*/ 493 w 580"/>
                  <a:gd name="T9" fmla="*/ 161 h 808"/>
                  <a:gd name="T10" fmla="*/ 552 w 580"/>
                  <a:gd name="T11" fmla="*/ 239 h 808"/>
                  <a:gd name="T12" fmla="*/ 580 w 580"/>
                  <a:gd name="T13" fmla="*/ 283 h 808"/>
                  <a:gd name="T14" fmla="*/ 524 w 580"/>
                  <a:gd name="T15" fmla="*/ 414 h 808"/>
                  <a:gd name="T16" fmla="*/ 437 w 580"/>
                  <a:gd name="T17" fmla="*/ 494 h 808"/>
                  <a:gd name="T18" fmla="*/ 333 w 580"/>
                  <a:gd name="T19" fmla="*/ 551 h 808"/>
                  <a:gd name="T20" fmla="*/ 277 w 580"/>
                  <a:gd name="T21" fmla="*/ 587 h 808"/>
                  <a:gd name="T22" fmla="*/ 182 w 580"/>
                  <a:gd name="T23" fmla="*/ 605 h 808"/>
                  <a:gd name="T24" fmla="*/ 178 w 580"/>
                  <a:gd name="T25" fmla="*/ 641 h 808"/>
                  <a:gd name="T26" fmla="*/ 251 w 580"/>
                  <a:gd name="T27" fmla="*/ 673 h 808"/>
                  <a:gd name="T28" fmla="*/ 356 w 580"/>
                  <a:gd name="T29" fmla="*/ 700 h 808"/>
                  <a:gd name="T30" fmla="*/ 455 w 580"/>
                  <a:gd name="T31" fmla="*/ 754 h 808"/>
                  <a:gd name="T32" fmla="*/ 415 w 580"/>
                  <a:gd name="T33" fmla="*/ 794 h 808"/>
                  <a:gd name="T34" fmla="*/ 374 w 580"/>
                  <a:gd name="T35" fmla="*/ 808 h 808"/>
                  <a:gd name="T36" fmla="*/ 315 w 580"/>
                  <a:gd name="T37" fmla="*/ 748 h 808"/>
                  <a:gd name="T38" fmla="*/ 224 w 580"/>
                  <a:gd name="T39" fmla="*/ 713 h 808"/>
                  <a:gd name="T40" fmla="*/ 151 w 580"/>
                  <a:gd name="T41" fmla="*/ 686 h 808"/>
                  <a:gd name="T42" fmla="*/ 151 w 580"/>
                  <a:gd name="T43" fmla="*/ 633 h 808"/>
                  <a:gd name="T44" fmla="*/ 164 w 580"/>
                  <a:gd name="T45" fmla="*/ 575 h 808"/>
                  <a:gd name="T46" fmla="*/ 210 w 580"/>
                  <a:gd name="T47" fmla="*/ 551 h 808"/>
                  <a:gd name="T48" fmla="*/ 356 w 580"/>
                  <a:gd name="T49" fmla="*/ 494 h 808"/>
                  <a:gd name="T50" fmla="*/ 437 w 580"/>
                  <a:gd name="T51" fmla="*/ 404 h 808"/>
                  <a:gd name="T52" fmla="*/ 497 w 580"/>
                  <a:gd name="T53" fmla="*/ 310 h 808"/>
                  <a:gd name="T54" fmla="*/ 483 w 580"/>
                  <a:gd name="T55" fmla="*/ 265 h 808"/>
                  <a:gd name="T56" fmla="*/ 437 w 580"/>
                  <a:gd name="T57" fmla="*/ 211 h 808"/>
                  <a:gd name="T58" fmla="*/ 328 w 580"/>
                  <a:gd name="T59" fmla="*/ 135 h 808"/>
                  <a:gd name="T60" fmla="*/ 196 w 580"/>
                  <a:gd name="T61" fmla="*/ 108 h 808"/>
                  <a:gd name="T62" fmla="*/ 109 w 580"/>
                  <a:gd name="T63" fmla="*/ 104 h 808"/>
                  <a:gd name="T64" fmla="*/ 32 w 580"/>
                  <a:gd name="T65" fmla="*/ 104 h 808"/>
                  <a:gd name="T66" fmla="*/ 0 w 580"/>
                  <a:gd name="T67" fmla="*/ 54 h 808"/>
                  <a:gd name="T68" fmla="*/ 32 w 580"/>
                  <a:gd name="T6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0" h="808">
                    <a:moveTo>
                      <a:pt x="32" y="0"/>
                    </a:moveTo>
                    <a:lnTo>
                      <a:pt x="151" y="14"/>
                    </a:lnTo>
                    <a:lnTo>
                      <a:pt x="273" y="36"/>
                    </a:lnTo>
                    <a:lnTo>
                      <a:pt x="402" y="108"/>
                    </a:lnTo>
                    <a:lnTo>
                      <a:pt x="493" y="161"/>
                    </a:lnTo>
                    <a:lnTo>
                      <a:pt x="552" y="239"/>
                    </a:lnTo>
                    <a:lnTo>
                      <a:pt x="580" y="283"/>
                    </a:lnTo>
                    <a:lnTo>
                      <a:pt x="524" y="414"/>
                    </a:lnTo>
                    <a:lnTo>
                      <a:pt x="437" y="494"/>
                    </a:lnTo>
                    <a:lnTo>
                      <a:pt x="333" y="551"/>
                    </a:lnTo>
                    <a:lnTo>
                      <a:pt x="277" y="587"/>
                    </a:lnTo>
                    <a:lnTo>
                      <a:pt x="182" y="605"/>
                    </a:lnTo>
                    <a:lnTo>
                      <a:pt x="178" y="641"/>
                    </a:lnTo>
                    <a:lnTo>
                      <a:pt x="251" y="673"/>
                    </a:lnTo>
                    <a:lnTo>
                      <a:pt x="356" y="700"/>
                    </a:lnTo>
                    <a:lnTo>
                      <a:pt x="455" y="754"/>
                    </a:lnTo>
                    <a:lnTo>
                      <a:pt x="415" y="794"/>
                    </a:lnTo>
                    <a:lnTo>
                      <a:pt x="374" y="808"/>
                    </a:lnTo>
                    <a:lnTo>
                      <a:pt x="315" y="748"/>
                    </a:lnTo>
                    <a:lnTo>
                      <a:pt x="224" y="713"/>
                    </a:lnTo>
                    <a:lnTo>
                      <a:pt x="151" y="686"/>
                    </a:lnTo>
                    <a:lnTo>
                      <a:pt x="151" y="633"/>
                    </a:lnTo>
                    <a:lnTo>
                      <a:pt x="164" y="575"/>
                    </a:lnTo>
                    <a:lnTo>
                      <a:pt x="210" y="551"/>
                    </a:lnTo>
                    <a:lnTo>
                      <a:pt x="356" y="494"/>
                    </a:lnTo>
                    <a:lnTo>
                      <a:pt x="437" y="404"/>
                    </a:lnTo>
                    <a:lnTo>
                      <a:pt x="497" y="310"/>
                    </a:lnTo>
                    <a:lnTo>
                      <a:pt x="483" y="265"/>
                    </a:lnTo>
                    <a:lnTo>
                      <a:pt x="437" y="211"/>
                    </a:lnTo>
                    <a:lnTo>
                      <a:pt x="328" y="135"/>
                    </a:lnTo>
                    <a:lnTo>
                      <a:pt x="196" y="108"/>
                    </a:lnTo>
                    <a:lnTo>
                      <a:pt x="109" y="104"/>
                    </a:lnTo>
                    <a:lnTo>
                      <a:pt x="32" y="104"/>
                    </a:lnTo>
                    <a:lnTo>
                      <a:pt x="0" y="54"/>
                    </a:lnTo>
                    <a:lnTo>
                      <a:pt x="32"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74" name="Freeform 82"/>
              <p:cNvSpPr>
                <a:spLocks/>
              </p:cNvSpPr>
              <p:nvPr/>
            </p:nvSpPr>
            <p:spPr bwMode="auto">
              <a:xfrm>
                <a:off x="2758" y="1359"/>
                <a:ext cx="352" cy="652"/>
              </a:xfrm>
              <a:custGeom>
                <a:avLst/>
                <a:gdLst>
                  <a:gd name="T0" fmla="*/ 81 w 705"/>
                  <a:gd name="T1" fmla="*/ 0 h 1305"/>
                  <a:gd name="T2" fmla="*/ 18 w 705"/>
                  <a:gd name="T3" fmla="*/ 0 h 1305"/>
                  <a:gd name="T4" fmla="*/ 0 w 705"/>
                  <a:gd name="T5" fmla="*/ 94 h 1305"/>
                  <a:gd name="T6" fmla="*/ 45 w 705"/>
                  <a:gd name="T7" fmla="*/ 149 h 1305"/>
                  <a:gd name="T8" fmla="*/ 191 w 705"/>
                  <a:gd name="T9" fmla="*/ 278 h 1305"/>
                  <a:gd name="T10" fmla="*/ 320 w 705"/>
                  <a:gd name="T11" fmla="*/ 444 h 1305"/>
                  <a:gd name="T12" fmla="*/ 403 w 705"/>
                  <a:gd name="T13" fmla="*/ 615 h 1305"/>
                  <a:gd name="T14" fmla="*/ 415 w 705"/>
                  <a:gd name="T15" fmla="*/ 726 h 1305"/>
                  <a:gd name="T16" fmla="*/ 411 w 705"/>
                  <a:gd name="T17" fmla="*/ 808 h 1305"/>
                  <a:gd name="T18" fmla="*/ 375 w 705"/>
                  <a:gd name="T19" fmla="*/ 991 h 1305"/>
                  <a:gd name="T20" fmla="*/ 328 w 705"/>
                  <a:gd name="T21" fmla="*/ 1140 h 1305"/>
                  <a:gd name="T22" fmla="*/ 288 w 705"/>
                  <a:gd name="T23" fmla="*/ 1225 h 1305"/>
                  <a:gd name="T24" fmla="*/ 278 w 705"/>
                  <a:gd name="T25" fmla="*/ 1279 h 1305"/>
                  <a:gd name="T26" fmla="*/ 320 w 705"/>
                  <a:gd name="T27" fmla="*/ 1279 h 1305"/>
                  <a:gd name="T28" fmla="*/ 383 w 705"/>
                  <a:gd name="T29" fmla="*/ 1261 h 1305"/>
                  <a:gd name="T30" fmla="*/ 403 w 705"/>
                  <a:gd name="T31" fmla="*/ 1265 h 1305"/>
                  <a:gd name="T32" fmla="*/ 535 w 705"/>
                  <a:gd name="T33" fmla="*/ 1273 h 1305"/>
                  <a:gd name="T34" fmla="*/ 636 w 705"/>
                  <a:gd name="T35" fmla="*/ 1305 h 1305"/>
                  <a:gd name="T36" fmla="*/ 672 w 705"/>
                  <a:gd name="T37" fmla="*/ 1287 h 1305"/>
                  <a:gd name="T38" fmla="*/ 705 w 705"/>
                  <a:gd name="T39" fmla="*/ 1220 h 1305"/>
                  <a:gd name="T40" fmla="*/ 672 w 705"/>
                  <a:gd name="T41" fmla="*/ 1184 h 1305"/>
                  <a:gd name="T42" fmla="*/ 521 w 705"/>
                  <a:gd name="T43" fmla="*/ 1180 h 1305"/>
                  <a:gd name="T44" fmla="*/ 415 w 705"/>
                  <a:gd name="T45" fmla="*/ 1193 h 1305"/>
                  <a:gd name="T46" fmla="*/ 361 w 705"/>
                  <a:gd name="T47" fmla="*/ 1220 h 1305"/>
                  <a:gd name="T48" fmla="*/ 369 w 705"/>
                  <a:gd name="T49" fmla="*/ 1158 h 1305"/>
                  <a:gd name="T50" fmla="*/ 425 w 705"/>
                  <a:gd name="T51" fmla="*/ 1062 h 1305"/>
                  <a:gd name="T52" fmla="*/ 470 w 705"/>
                  <a:gd name="T53" fmla="*/ 915 h 1305"/>
                  <a:gd name="T54" fmla="*/ 507 w 705"/>
                  <a:gd name="T55" fmla="*/ 790 h 1305"/>
                  <a:gd name="T56" fmla="*/ 480 w 705"/>
                  <a:gd name="T57" fmla="*/ 646 h 1305"/>
                  <a:gd name="T58" fmla="*/ 438 w 705"/>
                  <a:gd name="T59" fmla="*/ 493 h 1305"/>
                  <a:gd name="T60" fmla="*/ 356 w 705"/>
                  <a:gd name="T61" fmla="*/ 318 h 1305"/>
                  <a:gd name="T62" fmla="*/ 237 w 705"/>
                  <a:gd name="T63" fmla="*/ 157 h 1305"/>
                  <a:gd name="T64" fmla="*/ 136 w 705"/>
                  <a:gd name="T65" fmla="*/ 40 h 1305"/>
                  <a:gd name="T66" fmla="*/ 81 w 705"/>
                  <a:gd name="T67" fmla="*/ 0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5" h="1305">
                    <a:moveTo>
                      <a:pt x="81" y="0"/>
                    </a:moveTo>
                    <a:lnTo>
                      <a:pt x="18" y="0"/>
                    </a:lnTo>
                    <a:lnTo>
                      <a:pt x="0" y="94"/>
                    </a:lnTo>
                    <a:lnTo>
                      <a:pt x="45" y="149"/>
                    </a:lnTo>
                    <a:lnTo>
                      <a:pt x="191" y="278"/>
                    </a:lnTo>
                    <a:lnTo>
                      <a:pt x="320" y="444"/>
                    </a:lnTo>
                    <a:lnTo>
                      <a:pt x="403" y="615"/>
                    </a:lnTo>
                    <a:lnTo>
                      <a:pt x="415" y="726"/>
                    </a:lnTo>
                    <a:lnTo>
                      <a:pt x="411" y="808"/>
                    </a:lnTo>
                    <a:lnTo>
                      <a:pt x="375" y="991"/>
                    </a:lnTo>
                    <a:lnTo>
                      <a:pt x="328" y="1140"/>
                    </a:lnTo>
                    <a:lnTo>
                      <a:pt x="288" y="1225"/>
                    </a:lnTo>
                    <a:lnTo>
                      <a:pt x="278" y="1279"/>
                    </a:lnTo>
                    <a:lnTo>
                      <a:pt x="320" y="1279"/>
                    </a:lnTo>
                    <a:lnTo>
                      <a:pt x="383" y="1261"/>
                    </a:lnTo>
                    <a:lnTo>
                      <a:pt x="403" y="1265"/>
                    </a:lnTo>
                    <a:lnTo>
                      <a:pt x="535" y="1273"/>
                    </a:lnTo>
                    <a:lnTo>
                      <a:pt x="636" y="1305"/>
                    </a:lnTo>
                    <a:lnTo>
                      <a:pt x="672" y="1287"/>
                    </a:lnTo>
                    <a:lnTo>
                      <a:pt x="705" y="1220"/>
                    </a:lnTo>
                    <a:lnTo>
                      <a:pt x="672" y="1184"/>
                    </a:lnTo>
                    <a:lnTo>
                      <a:pt x="521" y="1180"/>
                    </a:lnTo>
                    <a:lnTo>
                      <a:pt x="415" y="1193"/>
                    </a:lnTo>
                    <a:lnTo>
                      <a:pt x="361" y="1220"/>
                    </a:lnTo>
                    <a:lnTo>
                      <a:pt x="369" y="1158"/>
                    </a:lnTo>
                    <a:lnTo>
                      <a:pt x="425" y="1062"/>
                    </a:lnTo>
                    <a:lnTo>
                      <a:pt x="470" y="915"/>
                    </a:lnTo>
                    <a:lnTo>
                      <a:pt x="507" y="790"/>
                    </a:lnTo>
                    <a:lnTo>
                      <a:pt x="480" y="646"/>
                    </a:lnTo>
                    <a:lnTo>
                      <a:pt x="438" y="493"/>
                    </a:lnTo>
                    <a:lnTo>
                      <a:pt x="356" y="318"/>
                    </a:lnTo>
                    <a:lnTo>
                      <a:pt x="237" y="157"/>
                    </a:lnTo>
                    <a:lnTo>
                      <a:pt x="136" y="40"/>
                    </a:lnTo>
                    <a:lnTo>
                      <a:pt x="8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75" name="Freeform 83"/>
              <p:cNvSpPr>
                <a:spLocks/>
              </p:cNvSpPr>
              <p:nvPr/>
            </p:nvSpPr>
            <p:spPr bwMode="auto">
              <a:xfrm>
                <a:off x="2536" y="1357"/>
                <a:ext cx="238" cy="665"/>
              </a:xfrm>
              <a:custGeom>
                <a:avLst/>
                <a:gdLst>
                  <a:gd name="T0" fmla="*/ 328 w 474"/>
                  <a:gd name="T1" fmla="*/ 0 h 1330"/>
                  <a:gd name="T2" fmla="*/ 269 w 474"/>
                  <a:gd name="T3" fmla="*/ 126 h 1330"/>
                  <a:gd name="T4" fmla="*/ 228 w 474"/>
                  <a:gd name="T5" fmla="*/ 309 h 1330"/>
                  <a:gd name="T6" fmla="*/ 178 w 474"/>
                  <a:gd name="T7" fmla="*/ 512 h 1330"/>
                  <a:gd name="T8" fmla="*/ 132 w 474"/>
                  <a:gd name="T9" fmla="*/ 717 h 1330"/>
                  <a:gd name="T10" fmla="*/ 132 w 474"/>
                  <a:gd name="T11" fmla="*/ 793 h 1330"/>
                  <a:gd name="T12" fmla="*/ 178 w 474"/>
                  <a:gd name="T13" fmla="*/ 928 h 1330"/>
                  <a:gd name="T14" fmla="*/ 241 w 474"/>
                  <a:gd name="T15" fmla="*/ 999 h 1330"/>
                  <a:gd name="T16" fmla="*/ 301 w 474"/>
                  <a:gd name="T17" fmla="*/ 1089 h 1330"/>
                  <a:gd name="T18" fmla="*/ 342 w 474"/>
                  <a:gd name="T19" fmla="*/ 1155 h 1330"/>
                  <a:gd name="T20" fmla="*/ 324 w 474"/>
                  <a:gd name="T21" fmla="*/ 1187 h 1330"/>
                  <a:gd name="T22" fmla="*/ 219 w 474"/>
                  <a:gd name="T23" fmla="*/ 1200 h 1330"/>
                  <a:gd name="T24" fmla="*/ 50 w 474"/>
                  <a:gd name="T25" fmla="*/ 1227 h 1330"/>
                  <a:gd name="T26" fmla="*/ 0 w 474"/>
                  <a:gd name="T27" fmla="*/ 1268 h 1330"/>
                  <a:gd name="T28" fmla="*/ 41 w 474"/>
                  <a:gd name="T29" fmla="*/ 1304 h 1330"/>
                  <a:gd name="T30" fmla="*/ 136 w 474"/>
                  <a:gd name="T31" fmla="*/ 1330 h 1330"/>
                  <a:gd name="T32" fmla="*/ 247 w 474"/>
                  <a:gd name="T33" fmla="*/ 1276 h 1330"/>
                  <a:gd name="T34" fmla="*/ 328 w 474"/>
                  <a:gd name="T35" fmla="*/ 1240 h 1330"/>
                  <a:gd name="T36" fmla="*/ 433 w 474"/>
                  <a:gd name="T37" fmla="*/ 1227 h 1330"/>
                  <a:gd name="T38" fmla="*/ 474 w 474"/>
                  <a:gd name="T39" fmla="*/ 1214 h 1330"/>
                  <a:gd name="T40" fmla="*/ 461 w 474"/>
                  <a:gd name="T41" fmla="*/ 1169 h 1330"/>
                  <a:gd name="T42" fmla="*/ 342 w 474"/>
                  <a:gd name="T43" fmla="*/ 1053 h 1330"/>
                  <a:gd name="T44" fmla="*/ 273 w 474"/>
                  <a:gd name="T45" fmla="*/ 932 h 1330"/>
                  <a:gd name="T46" fmla="*/ 214 w 474"/>
                  <a:gd name="T47" fmla="*/ 851 h 1330"/>
                  <a:gd name="T48" fmla="*/ 205 w 474"/>
                  <a:gd name="T49" fmla="*/ 771 h 1330"/>
                  <a:gd name="T50" fmla="*/ 233 w 474"/>
                  <a:gd name="T51" fmla="*/ 637 h 1330"/>
                  <a:gd name="T52" fmla="*/ 296 w 474"/>
                  <a:gd name="T53" fmla="*/ 498 h 1330"/>
                  <a:gd name="T54" fmla="*/ 365 w 474"/>
                  <a:gd name="T55" fmla="*/ 261 h 1330"/>
                  <a:gd name="T56" fmla="*/ 425 w 474"/>
                  <a:gd name="T57" fmla="*/ 122 h 1330"/>
                  <a:gd name="T58" fmla="*/ 419 w 474"/>
                  <a:gd name="T59" fmla="*/ 40 h 1330"/>
                  <a:gd name="T60" fmla="*/ 365 w 474"/>
                  <a:gd name="T61" fmla="*/ 0 h 1330"/>
                  <a:gd name="T62" fmla="*/ 328 w 474"/>
                  <a:gd name="T63" fmla="*/ 0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4" h="1330">
                    <a:moveTo>
                      <a:pt x="328" y="0"/>
                    </a:moveTo>
                    <a:lnTo>
                      <a:pt x="269" y="126"/>
                    </a:lnTo>
                    <a:lnTo>
                      <a:pt x="228" y="309"/>
                    </a:lnTo>
                    <a:lnTo>
                      <a:pt x="178" y="512"/>
                    </a:lnTo>
                    <a:lnTo>
                      <a:pt x="132" y="717"/>
                    </a:lnTo>
                    <a:lnTo>
                      <a:pt x="132" y="793"/>
                    </a:lnTo>
                    <a:lnTo>
                      <a:pt x="178" y="928"/>
                    </a:lnTo>
                    <a:lnTo>
                      <a:pt x="241" y="999"/>
                    </a:lnTo>
                    <a:lnTo>
                      <a:pt x="301" y="1089"/>
                    </a:lnTo>
                    <a:lnTo>
                      <a:pt x="342" y="1155"/>
                    </a:lnTo>
                    <a:lnTo>
                      <a:pt x="324" y="1187"/>
                    </a:lnTo>
                    <a:lnTo>
                      <a:pt x="219" y="1200"/>
                    </a:lnTo>
                    <a:lnTo>
                      <a:pt x="50" y="1227"/>
                    </a:lnTo>
                    <a:lnTo>
                      <a:pt x="0" y="1268"/>
                    </a:lnTo>
                    <a:lnTo>
                      <a:pt x="41" y="1304"/>
                    </a:lnTo>
                    <a:lnTo>
                      <a:pt x="136" y="1330"/>
                    </a:lnTo>
                    <a:lnTo>
                      <a:pt x="247" y="1276"/>
                    </a:lnTo>
                    <a:lnTo>
                      <a:pt x="328" y="1240"/>
                    </a:lnTo>
                    <a:lnTo>
                      <a:pt x="433" y="1227"/>
                    </a:lnTo>
                    <a:lnTo>
                      <a:pt x="474" y="1214"/>
                    </a:lnTo>
                    <a:lnTo>
                      <a:pt x="461" y="1169"/>
                    </a:lnTo>
                    <a:lnTo>
                      <a:pt x="342" y="1053"/>
                    </a:lnTo>
                    <a:lnTo>
                      <a:pt x="273" y="932"/>
                    </a:lnTo>
                    <a:lnTo>
                      <a:pt x="214" y="851"/>
                    </a:lnTo>
                    <a:lnTo>
                      <a:pt x="205" y="771"/>
                    </a:lnTo>
                    <a:lnTo>
                      <a:pt x="233" y="637"/>
                    </a:lnTo>
                    <a:lnTo>
                      <a:pt x="296" y="498"/>
                    </a:lnTo>
                    <a:lnTo>
                      <a:pt x="365" y="261"/>
                    </a:lnTo>
                    <a:lnTo>
                      <a:pt x="425" y="122"/>
                    </a:lnTo>
                    <a:lnTo>
                      <a:pt x="419" y="40"/>
                    </a:lnTo>
                    <a:lnTo>
                      <a:pt x="365" y="0"/>
                    </a:lnTo>
                    <a:lnTo>
                      <a:pt x="328"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nvGrpSpPr>
            <p:cNvPr id="315476" name="Group 84"/>
            <p:cNvGrpSpPr>
              <a:grpSpLocks/>
            </p:cNvGrpSpPr>
            <p:nvPr/>
          </p:nvGrpSpPr>
          <p:grpSpPr bwMode="auto">
            <a:xfrm>
              <a:off x="720" y="288"/>
              <a:ext cx="146" cy="197"/>
              <a:chOff x="2790" y="289"/>
              <a:chExt cx="146" cy="197"/>
            </a:xfrm>
          </p:grpSpPr>
          <p:sp>
            <p:nvSpPr>
              <p:cNvPr id="315477" name="Freeform 85"/>
              <p:cNvSpPr>
                <a:spLocks/>
              </p:cNvSpPr>
              <p:nvPr/>
            </p:nvSpPr>
            <p:spPr bwMode="auto">
              <a:xfrm>
                <a:off x="2819" y="289"/>
                <a:ext cx="117" cy="137"/>
              </a:xfrm>
              <a:custGeom>
                <a:avLst/>
                <a:gdLst>
                  <a:gd name="T0" fmla="*/ 28 w 235"/>
                  <a:gd name="T1" fmla="*/ 12 h 273"/>
                  <a:gd name="T2" fmla="*/ 91 w 235"/>
                  <a:gd name="T3" fmla="*/ 0 h 273"/>
                  <a:gd name="T4" fmla="*/ 152 w 235"/>
                  <a:gd name="T5" fmla="*/ 4 h 273"/>
                  <a:gd name="T6" fmla="*/ 207 w 235"/>
                  <a:gd name="T7" fmla="*/ 30 h 273"/>
                  <a:gd name="T8" fmla="*/ 235 w 235"/>
                  <a:gd name="T9" fmla="*/ 80 h 273"/>
                  <a:gd name="T10" fmla="*/ 235 w 235"/>
                  <a:gd name="T11" fmla="*/ 120 h 273"/>
                  <a:gd name="T12" fmla="*/ 207 w 235"/>
                  <a:gd name="T13" fmla="*/ 173 h 273"/>
                  <a:gd name="T14" fmla="*/ 160 w 235"/>
                  <a:gd name="T15" fmla="*/ 205 h 273"/>
                  <a:gd name="T16" fmla="*/ 91 w 235"/>
                  <a:gd name="T17" fmla="*/ 205 h 273"/>
                  <a:gd name="T18" fmla="*/ 50 w 235"/>
                  <a:gd name="T19" fmla="*/ 231 h 273"/>
                  <a:gd name="T20" fmla="*/ 36 w 235"/>
                  <a:gd name="T21" fmla="*/ 273 h 273"/>
                  <a:gd name="T22" fmla="*/ 0 w 235"/>
                  <a:gd name="T23" fmla="*/ 259 h 273"/>
                  <a:gd name="T24" fmla="*/ 14 w 235"/>
                  <a:gd name="T25" fmla="*/ 205 h 273"/>
                  <a:gd name="T26" fmla="*/ 64 w 235"/>
                  <a:gd name="T27" fmla="*/ 173 h 273"/>
                  <a:gd name="T28" fmla="*/ 146 w 235"/>
                  <a:gd name="T29" fmla="*/ 165 h 273"/>
                  <a:gd name="T30" fmla="*/ 179 w 235"/>
                  <a:gd name="T31" fmla="*/ 133 h 273"/>
                  <a:gd name="T32" fmla="*/ 188 w 235"/>
                  <a:gd name="T33" fmla="*/ 84 h 273"/>
                  <a:gd name="T34" fmla="*/ 152 w 235"/>
                  <a:gd name="T35" fmla="*/ 40 h 273"/>
                  <a:gd name="T36" fmla="*/ 97 w 235"/>
                  <a:gd name="T37" fmla="*/ 40 h 273"/>
                  <a:gd name="T38" fmla="*/ 36 w 235"/>
                  <a:gd name="T39" fmla="*/ 53 h 273"/>
                  <a:gd name="T40" fmla="*/ 14 w 235"/>
                  <a:gd name="T41" fmla="*/ 40 h 273"/>
                  <a:gd name="T42" fmla="*/ 28 w 235"/>
                  <a:gd name="T43" fmla="*/ 1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273">
                    <a:moveTo>
                      <a:pt x="28" y="12"/>
                    </a:moveTo>
                    <a:lnTo>
                      <a:pt x="91" y="0"/>
                    </a:lnTo>
                    <a:lnTo>
                      <a:pt x="152" y="4"/>
                    </a:lnTo>
                    <a:lnTo>
                      <a:pt x="207" y="30"/>
                    </a:lnTo>
                    <a:lnTo>
                      <a:pt x="235" y="80"/>
                    </a:lnTo>
                    <a:lnTo>
                      <a:pt x="235" y="120"/>
                    </a:lnTo>
                    <a:lnTo>
                      <a:pt x="207" y="173"/>
                    </a:lnTo>
                    <a:lnTo>
                      <a:pt x="160" y="205"/>
                    </a:lnTo>
                    <a:lnTo>
                      <a:pt x="91" y="205"/>
                    </a:lnTo>
                    <a:lnTo>
                      <a:pt x="50" y="231"/>
                    </a:lnTo>
                    <a:lnTo>
                      <a:pt x="36" y="273"/>
                    </a:lnTo>
                    <a:lnTo>
                      <a:pt x="0" y="259"/>
                    </a:lnTo>
                    <a:lnTo>
                      <a:pt x="14" y="205"/>
                    </a:lnTo>
                    <a:lnTo>
                      <a:pt x="64" y="173"/>
                    </a:lnTo>
                    <a:lnTo>
                      <a:pt x="146" y="165"/>
                    </a:lnTo>
                    <a:lnTo>
                      <a:pt x="179" y="133"/>
                    </a:lnTo>
                    <a:lnTo>
                      <a:pt x="188" y="84"/>
                    </a:lnTo>
                    <a:lnTo>
                      <a:pt x="152" y="40"/>
                    </a:lnTo>
                    <a:lnTo>
                      <a:pt x="97" y="40"/>
                    </a:lnTo>
                    <a:lnTo>
                      <a:pt x="36" y="53"/>
                    </a:lnTo>
                    <a:lnTo>
                      <a:pt x="14" y="40"/>
                    </a:lnTo>
                    <a:lnTo>
                      <a:pt x="28" y="1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78" name="Freeform 86"/>
              <p:cNvSpPr>
                <a:spLocks/>
              </p:cNvSpPr>
              <p:nvPr/>
            </p:nvSpPr>
            <p:spPr bwMode="auto">
              <a:xfrm>
                <a:off x="2790" y="449"/>
                <a:ext cx="37" cy="37"/>
              </a:xfrm>
              <a:custGeom>
                <a:avLst/>
                <a:gdLst>
                  <a:gd name="T0" fmla="*/ 73 w 73"/>
                  <a:gd name="T1" fmla="*/ 4 h 74"/>
                  <a:gd name="T2" fmla="*/ 35 w 73"/>
                  <a:gd name="T3" fmla="*/ 0 h 74"/>
                  <a:gd name="T4" fmla="*/ 11 w 73"/>
                  <a:gd name="T5" fmla="*/ 28 h 74"/>
                  <a:gd name="T6" fmla="*/ 0 w 73"/>
                  <a:gd name="T7" fmla="*/ 70 h 74"/>
                  <a:gd name="T8" fmla="*/ 35 w 73"/>
                  <a:gd name="T9" fmla="*/ 74 h 74"/>
                  <a:gd name="T10" fmla="*/ 66 w 73"/>
                  <a:gd name="T11" fmla="*/ 55 h 74"/>
                  <a:gd name="T12" fmla="*/ 73 w 73"/>
                  <a:gd name="T13" fmla="*/ 4 h 74"/>
                </a:gdLst>
                <a:ahLst/>
                <a:cxnLst>
                  <a:cxn ang="0">
                    <a:pos x="T0" y="T1"/>
                  </a:cxn>
                  <a:cxn ang="0">
                    <a:pos x="T2" y="T3"/>
                  </a:cxn>
                  <a:cxn ang="0">
                    <a:pos x="T4" y="T5"/>
                  </a:cxn>
                  <a:cxn ang="0">
                    <a:pos x="T6" y="T7"/>
                  </a:cxn>
                  <a:cxn ang="0">
                    <a:pos x="T8" y="T9"/>
                  </a:cxn>
                  <a:cxn ang="0">
                    <a:pos x="T10" y="T11"/>
                  </a:cxn>
                  <a:cxn ang="0">
                    <a:pos x="T12" y="T13"/>
                  </a:cxn>
                </a:cxnLst>
                <a:rect l="0" t="0" r="r" b="b"/>
                <a:pathLst>
                  <a:path w="73" h="74">
                    <a:moveTo>
                      <a:pt x="73" y="4"/>
                    </a:moveTo>
                    <a:lnTo>
                      <a:pt x="35" y="0"/>
                    </a:lnTo>
                    <a:lnTo>
                      <a:pt x="11" y="28"/>
                    </a:lnTo>
                    <a:lnTo>
                      <a:pt x="0" y="70"/>
                    </a:lnTo>
                    <a:lnTo>
                      <a:pt x="35" y="74"/>
                    </a:lnTo>
                    <a:lnTo>
                      <a:pt x="66" y="55"/>
                    </a:lnTo>
                    <a:lnTo>
                      <a:pt x="73" y="4"/>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sp>
        <p:nvSpPr>
          <p:cNvPr id="315479" name="WordArt 87"/>
          <p:cNvSpPr>
            <a:spLocks noChangeArrowheads="1" noChangeShapeType="1" noTextEdit="1"/>
          </p:cNvSpPr>
          <p:nvPr/>
        </p:nvSpPr>
        <p:spPr bwMode="auto">
          <a:xfrm>
            <a:off x="1143000" y="1143000"/>
            <a:ext cx="6686550" cy="457200"/>
          </a:xfrm>
          <a:prstGeom prst="rect">
            <a:avLst/>
          </a:prstGeom>
        </p:spPr>
        <p:txBody>
          <a:bodyPr wrap="none" fromWordArt="1">
            <a:prstTxWarp prst="textDoubleWave1">
              <a:avLst>
                <a:gd name="adj1" fmla="val 6500"/>
                <a:gd name="adj2" fmla="val 0"/>
              </a:avLst>
            </a:prstTxWarp>
          </a:bodyPr>
          <a:lstStyle/>
          <a:p>
            <a:pPr defTabSz="685800">
              <a:defRPr/>
            </a:pPr>
            <a:r>
              <a:rPr lang="pt-BR" sz="2700" kern="10" spc="-270" dirty="0">
                <a:ln w="12700">
                  <a:solidFill>
                    <a:srgbClr val="FFFF00"/>
                  </a:solidFill>
                  <a:round/>
                  <a:headEnd/>
                  <a:tailEnd/>
                </a:ln>
                <a:effectLst>
                  <a:outerShdw dist="125724" dir="18900000" algn="ctr" rotWithShape="0">
                    <a:srgbClr val="CCECFF">
                      <a:alpha val="50000"/>
                    </a:srgbClr>
                  </a:outerShdw>
                </a:effectLst>
                <a:latin typeface="Impact" panose="020B0806030902050204" pitchFamily="34" charset="0"/>
              </a:rPr>
              <a:t>C A P I T A L I S M O</a:t>
            </a:r>
            <a:endParaRPr lang="es-ES" sz="2700" kern="10" spc="-270" dirty="0">
              <a:ln w="12700">
                <a:solidFill>
                  <a:srgbClr val="FFFF00"/>
                </a:solidFill>
                <a:round/>
                <a:headEnd/>
                <a:tailEnd/>
              </a:ln>
              <a:effectLst>
                <a:outerShdw dist="125724" dir="18900000" algn="ctr" rotWithShape="0">
                  <a:srgbClr val="CCECFF">
                    <a:alpha val="50000"/>
                  </a:srgbClr>
                </a:outerShdw>
              </a:effectLst>
              <a:latin typeface="Impact" panose="020B0806030902050204" pitchFamily="34" charset="0"/>
            </a:endParaRPr>
          </a:p>
        </p:txBody>
      </p:sp>
      <p:grpSp>
        <p:nvGrpSpPr>
          <p:cNvPr id="315480" name="Group 88"/>
          <p:cNvGrpSpPr>
            <a:grpSpLocks/>
          </p:cNvGrpSpPr>
          <p:nvPr/>
        </p:nvGrpSpPr>
        <p:grpSpPr bwMode="auto">
          <a:xfrm>
            <a:off x="6515100" y="1641873"/>
            <a:ext cx="958454" cy="1787128"/>
            <a:chOff x="192" y="288"/>
            <a:chExt cx="805" cy="1696"/>
          </a:xfrm>
        </p:grpSpPr>
        <p:grpSp>
          <p:nvGrpSpPr>
            <p:cNvPr id="315481" name="Group 89"/>
            <p:cNvGrpSpPr>
              <a:grpSpLocks/>
            </p:cNvGrpSpPr>
            <p:nvPr/>
          </p:nvGrpSpPr>
          <p:grpSpPr bwMode="auto">
            <a:xfrm>
              <a:off x="192" y="384"/>
              <a:ext cx="805" cy="1600"/>
              <a:chOff x="2305" y="422"/>
              <a:chExt cx="805" cy="1600"/>
            </a:xfrm>
          </p:grpSpPr>
          <p:sp>
            <p:nvSpPr>
              <p:cNvPr id="315482" name="Freeform 90"/>
              <p:cNvSpPr>
                <a:spLocks/>
              </p:cNvSpPr>
              <p:nvPr/>
            </p:nvSpPr>
            <p:spPr bwMode="auto">
              <a:xfrm>
                <a:off x="2562" y="512"/>
                <a:ext cx="315" cy="349"/>
              </a:xfrm>
              <a:custGeom>
                <a:avLst/>
                <a:gdLst>
                  <a:gd name="T0" fmla="*/ 328 w 630"/>
                  <a:gd name="T1" fmla="*/ 161 h 698"/>
                  <a:gd name="T2" fmla="*/ 273 w 630"/>
                  <a:gd name="T3" fmla="*/ 89 h 698"/>
                  <a:gd name="T4" fmla="*/ 196 w 630"/>
                  <a:gd name="T5" fmla="*/ 36 h 698"/>
                  <a:gd name="T6" fmla="*/ 127 w 630"/>
                  <a:gd name="T7" fmla="*/ 0 h 698"/>
                  <a:gd name="T8" fmla="*/ 72 w 630"/>
                  <a:gd name="T9" fmla="*/ 9 h 698"/>
                  <a:gd name="T10" fmla="*/ 32 w 630"/>
                  <a:gd name="T11" fmla="*/ 49 h 698"/>
                  <a:gd name="T12" fmla="*/ 0 w 630"/>
                  <a:gd name="T13" fmla="*/ 171 h 698"/>
                  <a:gd name="T14" fmla="*/ 12 w 630"/>
                  <a:gd name="T15" fmla="*/ 310 h 698"/>
                  <a:gd name="T16" fmla="*/ 45 w 630"/>
                  <a:gd name="T17" fmla="*/ 443 h 698"/>
                  <a:gd name="T18" fmla="*/ 81 w 630"/>
                  <a:gd name="T19" fmla="*/ 547 h 698"/>
                  <a:gd name="T20" fmla="*/ 150 w 630"/>
                  <a:gd name="T21" fmla="*/ 654 h 698"/>
                  <a:gd name="T22" fmla="*/ 210 w 630"/>
                  <a:gd name="T23" fmla="*/ 698 h 698"/>
                  <a:gd name="T24" fmla="*/ 291 w 630"/>
                  <a:gd name="T25" fmla="*/ 698 h 698"/>
                  <a:gd name="T26" fmla="*/ 374 w 630"/>
                  <a:gd name="T27" fmla="*/ 668 h 698"/>
                  <a:gd name="T28" fmla="*/ 415 w 630"/>
                  <a:gd name="T29" fmla="*/ 591 h 698"/>
                  <a:gd name="T30" fmla="*/ 437 w 630"/>
                  <a:gd name="T31" fmla="*/ 493 h 698"/>
                  <a:gd name="T32" fmla="*/ 429 w 630"/>
                  <a:gd name="T33" fmla="*/ 372 h 698"/>
                  <a:gd name="T34" fmla="*/ 621 w 630"/>
                  <a:gd name="T35" fmla="*/ 386 h 698"/>
                  <a:gd name="T36" fmla="*/ 630 w 630"/>
                  <a:gd name="T37" fmla="*/ 332 h 698"/>
                  <a:gd name="T38" fmla="*/ 411 w 630"/>
                  <a:gd name="T39" fmla="*/ 310 h 698"/>
                  <a:gd name="T40" fmla="*/ 356 w 630"/>
                  <a:gd name="T41" fmla="*/ 184 h 698"/>
                  <a:gd name="T42" fmla="*/ 328 w 630"/>
                  <a:gd name="T43" fmla="*/ 161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0" h="698">
                    <a:moveTo>
                      <a:pt x="328" y="161"/>
                    </a:moveTo>
                    <a:lnTo>
                      <a:pt x="273" y="89"/>
                    </a:lnTo>
                    <a:lnTo>
                      <a:pt x="196" y="36"/>
                    </a:lnTo>
                    <a:lnTo>
                      <a:pt x="127" y="0"/>
                    </a:lnTo>
                    <a:lnTo>
                      <a:pt x="72" y="9"/>
                    </a:lnTo>
                    <a:lnTo>
                      <a:pt x="32" y="49"/>
                    </a:lnTo>
                    <a:lnTo>
                      <a:pt x="0" y="171"/>
                    </a:lnTo>
                    <a:lnTo>
                      <a:pt x="12" y="310"/>
                    </a:lnTo>
                    <a:lnTo>
                      <a:pt x="45" y="443"/>
                    </a:lnTo>
                    <a:lnTo>
                      <a:pt x="81" y="547"/>
                    </a:lnTo>
                    <a:lnTo>
                      <a:pt x="150" y="654"/>
                    </a:lnTo>
                    <a:lnTo>
                      <a:pt x="210" y="698"/>
                    </a:lnTo>
                    <a:lnTo>
                      <a:pt x="291" y="698"/>
                    </a:lnTo>
                    <a:lnTo>
                      <a:pt x="374" y="668"/>
                    </a:lnTo>
                    <a:lnTo>
                      <a:pt x="415" y="591"/>
                    </a:lnTo>
                    <a:lnTo>
                      <a:pt x="437" y="493"/>
                    </a:lnTo>
                    <a:lnTo>
                      <a:pt x="429" y="372"/>
                    </a:lnTo>
                    <a:lnTo>
                      <a:pt x="621" y="386"/>
                    </a:lnTo>
                    <a:lnTo>
                      <a:pt x="630" y="332"/>
                    </a:lnTo>
                    <a:lnTo>
                      <a:pt x="411" y="310"/>
                    </a:lnTo>
                    <a:lnTo>
                      <a:pt x="356" y="184"/>
                    </a:lnTo>
                    <a:lnTo>
                      <a:pt x="328" y="16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83" name="Freeform 91"/>
              <p:cNvSpPr>
                <a:spLocks/>
              </p:cNvSpPr>
              <p:nvPr/>
            </p:nvSpPr>
            <p:spPr bwMode="auto">
              <a:xfrm>
                <a:off x="2305" y="422"/>
                <a:ext cx="363" cy="560"/>
              </a:xfrm>
              <a:custGeom>
                <a:avLst/>
                <a:gdLst>
                  <a:gd name="T0" fmla="*/ 423 w 725"/>
                  <a:gd name="T1" fmla="*/ 26 h 1120"/>
                  <a:gd name="T2" fmla="*/ 514 w 725"/>
                  <a:gd name="T3" fmla="*/ 0 h 1120"/>
                  <a:gd name="T4" fmla="*/ 587 w 725"/>
                  <a:gd name="T5" fmla="*/ 4 h 1120"/>
                  <a:gd name="T6" fmla="*/ 643 w 725"/>
                  <a:gd name="T7" fmla="*/ 44 h 1120"/>
                  <a:gd name="T8" fmla="*/ 680 w 725"/>
                  <a:gd name="T9" fmla="*/ 107 h 1120"/>
                  <a:gd name="T10" fmla="*/ 666 w 725"/>
                  <a:gd name="T11" fmla="*/ 173 h 1120"/>
                  <a:gd name="T12" fmla="*/ 615 w 725"/>
                  <a:gd name="T13" fmla="*/ 173 h 1120"/>
                  <a:gd name="T14" fmla="*/ 629 w 725"/>
                  <a:gd name="T15" fmla="*/ 120 h 1120"/>
                  <a:gd name="T16" fmla="*/ 587 w 725"/>
                  <a:gd name="T17" fmla="*/ 71 h 1120"/>
                  <a:gd name="T18" fmla="*/ 547 w 725"/>
                  <a:gd name="T19" fmla="*/ 53 h 1120"/>
                  <a:gd name="T20" fmla="*/ 478 w 725"/>
                  <a:gd name="T21" fmla="*/ 71 h 1120"/>
                  <a:gd name="T22" fmla="*/ 506 w 725"/>
                  <a:gd name="T23" fmla="*/ 125 h 1120"/>
                  <a:gd name="T24" fmla="*/ 514 w 725"/>
                  <a:gd name="T25" fmla="*/ 173 h 1120"/>
                  <a:gd name="T26" fmla="*/ 506 w 725"/>
                  <a:gd name="T27" fmla="*/ 215 h 1120"/>
                  <a:gd name="T28" fmla="*/ 437 w 725"/>
                  <a:gd name="T29" fmla="*/ 233 h 1120"/>
                  <a:gd name="T30" fmla="*/ 364 w 725"/>
                  <a:gd name="T31" fmla="*/ 219 h 1120"/>
                  <a:gd name="T32" fmla="*/ 350 w 725"/>
                  <a:gd name="T33" fmla="*/ 187 h 1120"/>
                  <a:gd name="T34" fmla="*/ 273 w 725"/>
                  <a:gd name="T35" fmla="*/ 272 h 1120"/>
                  <a:gd name="T36" fmla="*/ 227 w 725"/>
                  <a:gd name="T37" fmla="*/ 366 h 1120"/>
                  <a:gd name="T38" fmla="*/ 164 w 725"/>
                  <a:gd name="T39" fmla="*/ 487 h 1120"/>
                  <a:gd name="T40" fmla="*/ 123 w 725"/>
                  <a:gd name="T41" fmla="*/ 595 h 1120"/>
                  <a:gd name="T42" fmla="*/ 105 w 725"/>
                  <a:gd name="T43" fmla="*/ 698 h 1120"/>
                  <a:gd name="T44" fmla="*/ 118 w 725"/>
                  <a:gd name="T45" fmla="*/ 752 h 1120"/>
                  <a:gd name="T46" fmla="*/ 192 w 725"/>
                  <a:gd name="T47" fmla="*/ 819 h 1120"/>
                  <a:gd name="T48" fmla="*/ 342 w 725"/>
                  <a:gd name="T49" fmla="*/ 877 h 1120"/>
                  <a:gd name="T50" fmla="*/ 423 w 725"/>
                  <a:gd name="T51" fmla="*/ 904 h 1120"/>
                  <a:gd name="T52" fmla="*/ 506 w 725"/>
                  <a:gd name="T53" fmla="*/ 917 h 1120"/>
                  <a:gd name="T54" fmla="*/ 629 w 725"/>
                  <a:gd name="T55" fmla="*/ 967 h 1120"/>
                  <a:gd name="T56" fmla="*/ 720 w 725"/>
                  <a:gd name="T57" fmla="*/ 999 h 1120"/>
                  <a:gd name="T58" fmla="*/ 725 w 725"/>
                  <a:gd name="T59" fmla="*/ 1061 h 1120"/>
                  <a:gd name="T60" fmla="*/ 680 w 725"/>
                  <a:gd name="T61" fmla="*/ 1106 h 1120"/>
                  <a:gd name="T62" fmla="*/ 625 w 725"/>
                  <a:gd name="T63" fmla="*/ 1120 h 1120"/>
                  <a:gd name="T64" fmla="*/ 542 w 725"/>
                  <a:gd name="T65" fmla="*/ 1079 h 1120"/>
                  <a:gd name="T66" fmla="*/ 350 w 725"/>
                  <a:gd name="T67" fmla="*/ 981 h 1120"/>
                  <a:gd name="T68" fmla="*/ 192 w 725"/>
                  <a:gd name="T69" fmla="*/ 913 h 1120"/>
                  <a:gd name="T70" fmla="*/ 81 w 725"/>
                  <a:gd name="T71" fmla="*/ 837 h 1120"/>
                  <a:gd name="T72" fmla="*/ 8 w 725"/>
                  <a:gd name="T73" fmla="*/ 770 h 1120"/>
                  <a:gd name="T74" fmla="*/ 0 w 725"/>
                  <a:gd name="T75" fmla="*/ 689 h 1120"/>
                  <a:gd name="T76" fmla="*/ 40 w 725"/>
                  <a:gd name="T77" fmla="*/ 581 h 1120"/>
                  <a:gd name="T78" fmla="*/ 123 w 725"/>
                  <a:gd name="T79" fmla="*/ 420 h 1120"/>
                  <a:gd name="T80" fmla="*/ 200 w 725"/>
                  <a:gd name="T81" fmla="*/ 286 h 1120"/>
                  <a:gd name="T82" fmla="*/ 296 w 725"/>
                  <a:gd name="T83" fmla="*/ 147 h 1120"/>
                  <a:gd name="T84" fmla="*/ 369 w 725"/>
                  <a:gd name="T85" fmla="*/ 66 h 1120"/>
                  <a:gd name="T86" fmla="*/ 461 w 725"/>
                  <a:gd name="T87" fmla="*/ 26 h 1120"/>
                  <a:gd name="T88" fmla="*/ 423 w 725"/>
                  <a:gd name="T89" fmla="*/ 26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5" h="1120">
                    <a:moveTo>
                      <a:pt x="423" y="26"/>
                    </a:moveTo>
                    <a:lnTo>
                      <a:pt x="514" y="0"/>
                    </a:lnTo>
                    <a:lnTo>
                      <a:pt x="587" y="4"/>
                    </a:lnTo>
                    <a:lnTo>
                      <a:pt x="643" y="44"/>
                    </a:lnTo>
                    <a:lnTo>
                      <a:pt x="680" y="107"/>
                    </a:lnTo>
                    <a:lnTo>
                      <a:pt x="666" y="173"/>
                    </a:lnTo>
                    <a:lnTo>
                      <a:pt x="615" y="173"/>
                    </a:lnTo>
                    <a:lnTo>
                      <a:pt x="629" y="120"/>
                    </a:lnTo>
                    <a:lnTo>
                      <a:pt x="587" y="71"/>
                    </a:lnTo>
                    <a:lnTo>
                      <a:pt x="547" y="53"/>
                    </a:lnTo>
                    <a:lnTo>
                      <a:pt x="478" y="71"/>
                    </a:lnTo>
                    <a:lnTo>
                      <a:pt x="506" y="125"/>
                    </a:lnTo>
                    <a:lnTo>
                      <a:pt x="514" y="173"/>
                    </a:lnTo>
                    <a:lnTo>
                      <a:pt x="506" y="215"/>
                    </a:lnTo>
                    <a:lnTo>
                      <a:pt x="437" y="233"/>
                    </a:lnTo>
                    <a:lnTo>
                      <a:pt x="364" y="219"/>
                    </a:lnTo>
                    <a:lnTo>
                      <a:pt x="350" y="187"/>
                    </a:lnTo>
                    <a:lnTo>
                      <a:pt x="273" y="272"/>
                    </a:lnTo>
                    <a:lnTo>
                      <a:pt x="227" y="366"/>
                    </a:lnTo>
                    <a:lnTo>
                      <a:pt x="164" y="487"/>
                    </a:lnTo>
                    <a:lnTo>
                      <a:pt x="123" y="595"/>
                    </a:lnTo>
                    <a:lnTo>
                      <a:pt x="105" y="698"/>
                    </a:lnTo>
                    <a:lnTo>
                      <a:pt x="118" y="752"/>
                    </a:lnTo>
                    <a:lnTo>
                      <a:pt x="192" y="819"/>
                    </a:lnTo>
                    <a:lnTo>
                      <a:pt x="342" y="877"/>
                    </a:lnTo>
                    <a:lnTo>
                      <a:pt x="423" y="904"/>
                    </a:lnTo>
                    <a:lnTo>
                      <a:pt x="506" y="917"/>
                    </a:lnTo>
                    <a:lnTo>
                      <a:pt x="629" y="967"/>
                    </a:lnTo>
                    <a:lnTo>
                      <a:pt x="720" y="999"/>
                    </a:lnTo>
                    <a:lnTo>
                      <a:pt x="725" y="1061"/>
                    </a:lnTo>
                    <a:lnTo>
                      <a:pt x="680" y="1106"/>
                    </a:lnTo>
                    <a:lnTo>
                      <a:pt x="625" y="1120"/>
                    </a:lnTo>
                    <a:lnTo>
                      <a:pt x="542" y="1079"/>
                    </a:lnTo>
                    <a:lnTo>
                      <a:pt x="350" y="981"/>
                    </a:lnTo>
                    <a:lnTo>
                      <a:pt x="192" y="913"/>
                    </a:lnTo>
                    <a:lnTo>
                      <a:pt x="81" y="837"/>
                    </a:lnTo>
                    <a:lnTo>
                      <a:pt x="8" y="770"/>
                    </a:lnTo>
                    <a:lnTo>
                      <a:pt x="0" y="689"/>
                    </a:lnTo>
                    <a:lnTo>
                      <a:pt x="40" y="581"/>
                    </a:lnTo>
                    <a:lnTo>
                      <a:pt x="123" y="420"/>
                    </a:lnTo>
                    <a:lnTo>
                      <a:pt x="200" y="286"/>
                    </a:lnTo>
                    <a:lnTo>
                      <a:pt x="296" y="147"/>
                    </a:lnTo>
                    <a:lnTo>
                      <a:pt x="369" y="66"/>
                    </a:lnTo>
                    <a:lnTo>
                      <a:pt x="461" y="26"/>
                    </a:lnTo>
                    <a:lnTo>
                      <a:pt x="423" y="26"/>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84" name="Freeform 92"/>
              <p:cNvSpPr>
                <a:spLocks/>
              </p:cNvSpPr>
              <p:nvPr/>
            </p:nvSpPr>
            <p:spPr bwMode="auto">
              <a:xfrm>
                <a:off x="2647" y="887"/>
                <a:ext cx="190" cy="525"/>
              </a:xfrm>
              <a:custGeom>
                <a:avLst/>
                <a:gdLst>
                  <a:gd name="T0" fmla="*/ 23 w 379"/>
                  <a:gd name="T1" fmla="*/ 82 h 1052"/>
                  <a:gd name="T2" fmla="*/ 37 w 379"/>
                  <a:gd name="T3" fmla="*/ 28 h 1052"/>
                  <a:gd name="T4" fmla="*/ 97 w 379"/>
                  <a:gd name="T5" fmla="*/ 0 h 1052"/>
                  <a:gd name="T6" fmla="*/ 150 w 379"/>
                  <a:gd name="T7" fmla="*/ 0 h 1052"/>
                  <a:gd name="T8" fmla="*/ 219 w 379"/>
                  <a:gd name="T9" fmla="*/ 40 h 1052"/>
                  <a:gd name="T10" fmla="*/ 284 w 379"/>
                  <a:gd name="T11" fmla="*/ 135 h 1052"/>
                  <a:gd name="T12" fmla="*/ 330 w 379"/>
                  <a:gd name="T13" fmla="*/ 233 h 1052"/>
                  <a:gd name="T14" fmla="*/ 352 w 379"/>
                  <a:gd name="T15" fmla="*/ 367 h 1052"/>
                  <a:gd name="T16" fmla="*/ 371 w 379"/>
                  <a:gd name="T17" fmla="*/ 524 h 1052"/>
                  <a:gd name="T18" fmla="*/ 379 w 379"/>
                  <a:gd name="T19" fmla="*/ 675 h 1052"/>
                  <a:gd name="T20" fmla="*/ 379 w 379"/>
                  <a:gd name="T21" fmla="*/ 873 h 1052"/>
                  <a:gd name="T22" fmla="*/ 352 w 379"/>
                  <a:gd name="T23" fmla="*/ 994 h 1052"/>
                  <a:gd name="T24" fmla="*/ 302 w 379"/>
                  <a:gd name="T25" fmla="*/ 1038 h 1052"/>
                  <a:gd name="T26" fmla="*/ 215 w 379"/>
                  <a:gd name="T27" fmla="*/ 1052 h 1052"/>
                  <a:gd name="T28" fmla="*/ 124 w 379"/>
                  <a:gd name="T29" fmla="*/ 1047 h 1052"/>
                  <a:gd name="T30" fmla="*/ 77 w 379"/>
                  <a:gd name="T31" fmla="*/ 994 h 1052"/>
                  <a:gd name="T32" fmla="*/ 51 w 379"/>
                  <a:gd name="T33" fmla="*/ 900 h 1052"/>
                  <a:gd name="T34" fmla="*/ 28 w 379"/>
                  <a:gd name="T35" fmla="*/ 806 h 1052"/>
                  <a:gd name="T36" fmla="*/ 10 w 379"/>
                  <a:gd name="T37" fmla="*/ 636 h 1052"/>
                  <a:gd name="T38" fmla="*/ 0 w 379"/>
                  <a:gd name="T39" fmla="*/ 444 h 1052"/>
                  <a:gd name="T40" fmla="*/ 0 w 379"/>
                  <a:gd name="T41" fmla="*/ 219 h 1052"/>
                  <a:gd name="T42" fmla="*/ 23 w 379"/>
                  <a:gd name="T43" fmla="*/ 122 h 1052"/>
                  <a:gd name="T44" fmla="*/ 23 w 379"/>
                  <a:gd name="T45" fmla="*/ 82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79" h="1052">
                    <a:moveTo>
                      <a:pt x="23" y="82"/>
                    </a:moveTo>
                    <a:lnTo>
                      <a:pt x="37" y="28"/>
                    </a:lnTo>
                    <a:lnTo>
                      <a:pt x="97" y="0"/>
                    </a:lnTo>
                    <a:lnTo>
                      <a:pt x="150" y="0"/>
                    </a:lnTo>
                    <a:lnTo>
                      <a:pt x="219" y="40"/>
                    </a:lnTo>
                    <a:lnTo>
                      <a:pt x="284" y="135"/>
                    </a:lnTo>
                    <a:lnTo>
                      <a:pt x="330" y="233"/>
                    </a:lnTo>
                    <a:lnTo>
                      <a:pt x="352" y="367"/>
                    </a:lnTo>
                    <a:lnTo>
                      <a:pt x="371" y="524"/>
                    </a:lnTo>
                    <a:lnTo>
                      <a:pt x="379" y="675"/>
                    </a:lnTo>
                    <a:lnTo>
                      <a:pt x="379" y="873"/>
                    </a:lnTo>
                    <a:lnTo>
                      <a:pt x="352" y="994"/>
                    </a:lnTo>
                    <a:lnTo>
                      <a:pt x="302" y="1038"/>
                    </a:lnTo>
                    <a:lnTo>
                      <a:pt x="215" y="1052"/>
                    </a:lnTo>
                    <a:lnTo>
                      <a:pt x="124" y="1047"/>
                    </a:lnTo>
                    <a:lnTo>
                      <a:pt x="77" y="994"/>
                    </a:lnTo>
                    <a:lnTo>
                      <a:pt x="51" y="900"/>
                    </a:lnTo>
                    <a:lnTo>
                      <a:pt x="28" y="806"/>
                    </a:lnTo>
                    <a:lnTo>
                      <a:pt x="10" y="636"/>
                    </a:lnTo>
                    <a:lnTo>
                      <a:pt x="0" y="444"/>
                    </a:lnTo>
                    <a:lnTo>
                      <a:pt x="0" y="219"/>
                    </a:lnTo>
                    <a:lnTo>
                      <a:pt x="23" y="122"/>
                    </a:lnTo>
                    <a:lnTo>
                      <a:pt x="23" y="8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85" name="Freeform 93"/>
              <p:cNvSpPr>
                <a:spLocks/>
              </p:cNvSpPr>
              <p:nvPr/>
            </p:nvSpPr>
            <p:spPr bwMode="auto">
              <a:xfrm>
                <a:off x="2735" y="901"/>
                <a:ext cx="290" cy="404"/>
              </a:xfrm>
              <a:custGeom>
                <a:avLst/>
                <a:gdLst>
                  <a:gd name="T0" fmla="*/ 32 w 580"/>
                  <a:gd name="T1" fmla="*/ 0 h 808"/>
                  <a:gd name="T2" fmla="*/ 151 w 580"/>
                  <a:gd name="T3" fmla="*/ 14 h 808"/>
                  <a:gd name="T4" fmla="*/ 273 w 580"/>
                  <a:gd name="T5" fmla="*/ 36 h 808"/>
                  <a:gd name="T6" fmla="*/ 402 w 580"/>
                  <a:gd name="T7" fmla="*/ 108 h 808"/>
                  <a:gd name="T8" fmla="*/ 493 w 580"/>
                  <a:gd name="T9" fmla="*/ 161 h 808"/>
                  <a:gd name="T10" fmla="*/ 552 w 580"/>
                  <a:gd name="T11" fmla="*/ 239 h 808"/>
                  <a:gd name="T12" fmla="*/ 580 w 580"/>
                  <a:gd name="T13" fmla="*/ 283 h 808"/>
                  <a:gd name="T14" fmla="*/ 524 w 580"/>
                  <a:gd name="T15" fmla="*/ 414 h 808"/>
                  <a:gd name="T16" fmla="*/ 437 w 580"/>
                  <a:gd name="T17" fmla="*/ 494 h 808"/>
                  <a:gd name="T18" fmla="*/ 333 w 580"/>
                  <a:gd name="T19" fmla="*/ 551 h 808"/>
                  <a:gd name="T20" fmla="*/ 277 w 580"/>
                  <a:gd name="T21" fmla="*/ 587 h 808"/>
                  <a:gd name="T22" fmla="*/ 182 w 580"/>
                  <a:gd name="T23" fmla="*/ 605 h 808"/>
                  <a:gd name="T24" fmla="*/ 178 w 580"/>
                  <a:gd name="T25" fmla="*/ 641 h 808"/>
                  <a:gd name="T26" fmla="*/ 251 w 580"/>
                  <a:gd name="T27" fmla="*/ 673 h 808"/>
                  <a:gd name="T28" fmla="*/ 356 w 580"/>
                  <a:gd name="T29" fmla="*/ 700 h 808"/>
                  <a:gd name="T30" fmla="*/ 455 w 580"/>
                  <a:gd name="T31" fmla="*/ 754 h 808"/>
                  <a:gd name="T32" fmla="*/ 415 w 580"/>
                  <a:gd name="T33" fmla="*/ 794 h 808"/>
                  <a:gd name="T34" fmla="*/ 374 w 580"/>
                  <a:gd name="T35" fmla="*/ 808 h 808"/>
                  <a:gd name="T36" fmla="*/ 315 w 580"/>
                  <a:gd name="T37" fmla="*/ 748 h 808"/>
                  <a:gd name="T38" fmla="*/ 224 w 580"/>
                  <a:gd name="T39" fmla="*/ 713 h 808"/>
                  <a:gd name="T40" fmla="*/ 151 w 580"/>
                  <a:gd name="T41" fmla="*/ 686 h 808"/>
                  <a:gd name="T42" fmla="*/ 151 w 580"/>
                  <a:gd name="T43" fmla="*/ 633 h 808"/>
                  <a:gd name="T44" fmla="*/ 164 w 580"/>
                  <a:gd name="T45" fmla="*/ 575 h 808"/>
                  <a:gd name="T46" fmla="*/ 210 w 580"/>
                  <a:gd name="T47" fmla="*/ 551 h 808"/>
                  <a:gd name="T48" fmla="*/ 356 w 580"/>
                  <a:gd name="T49" fmla="*/ 494 h 808"/>
                  <a:gd name="T50" fmla="*/ 437 w 580"/>
                  <a:gd name="T51" fmla="*/ 404 h 808"/>
                  <a:gd name="T52" fmla="*/ 497 w 580"/>
                  <a:gd name="T53" fmla="*/ 310 h 808"/>
                  <a:gd name="T54" fmla="*/ 483 w 580"/>
                  <a:gd name="T55" fmla="*/ 265 h 808"/>
                  <a:gd name="T56" fmla="*/ 437 w 580"/>
                  <a:gd name="T57" fmla="*/ 211 h 808"/>
                  <a:gd name="T58" fmla="*/ 328 w 580"/>
                  <a:gd name="T59" fmla="*/ 135 h 808"/>
                  <a:gd name="T60" fmla="*/ 196 w 580"/>
                  <a:gd name="T61" fmla="*/ 108 h 808"/>
                  <a:gd name="T62" fmla="*/ 109 w 580"/>
                  <a:gd name="T63" fmla="*/ 104 h 808"/>
                  <a:gd name="T64" fmla="*/ 32 w 580"/>
                  <a:gd name="T65" fmla="*/ 104 h 808"/>
                  <a:gd name="T66" fmla="*/ 0 w 580"/>
                  <a:gd name="T67" fmla="*/ 54 h 808"/>
                  <a:gd name="T68" fmla="*/ 32 w 580"/>
                  <a:gd name="T6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0" h="808">
                    <a:moveTo>
                      <a:pt x="32" y="0"/>
                    </a:moveTo>
                    <a:lnTo>
                      <a:pt x="151" y="14"/>
                    </a:lnTo>
                    <a:lnTo>
                      <a:pt x="273" y="36"/>
                    </a:lnTo>
                    <a:lnTo>
                      <a:pt x="402" y="108"/>
                    </a:lnTo>
                    <a:lnTo>
                      <a:pt x="493" y="161"/>
                    </a:lnTo>
                    <a:lnTo>
                      <a:pt x="552" y="239"/>
                    </a:lnTo>
                    <a:lnTo>
                      <a:pt x="580" y="283"/>
                    </a:lnTo>
                    <a:lnTo>
                      <a:pt x="524" y="414"/>
                    </a:lnTo>
                    <a:lnTo>
                      <a:pt x="437" y="494"/>
                    </a:lnTo>
                    <a:lnTo>
                      <a:pt x="333" y="551"/>
                    </a:lnTo>
                    <a:lnTo>
                      <a:pt x="277" y="587"/>
                    </a:lnTo>
                    <a:lnTo>
                      <a:pt x="182" y="605"/>
                    </a:lnTo>
                    <a:lnTo>
                      <a:pt x="178" y="641"/>
                    </a:lnTo>
                    <a:lnTo>
                      <a:pt x="251" y="673"/>
                    </a:lnTo>
                    <a:lnTo>
                      <a:pt x="356" y="700"/>
                    </a:lnTo>
                    <a:lnTo>
                      <a:pt x="455" y="754"/>
                    </a:lnTo>
                    <a:lnTo>
                      <a:pt x="415" y="794"/>
                    </a:lnTo>
                    <a:lnTo>
                      <a:pt x="374" y="808"/>
                    </a:lnTo>
                    <a:lnTo>
                      <a:pt x="315" y="748"/>
                    </a:lnTo>
                    <a:lnTo>
                      <a:pt x="224" y="713"/>
                    </a:lnTo>
                    <a:lnTo>
                      <a:pt x="151" y="686"/>
                    </a:lnTo>
                    <a:lnTo>
                      <a:pt x="151" y="633"/>
                    </a:lnTo>
                    <a:lnTo>
                      <a:pt x="164" y="575"/>
                    </a:lnTo>
                    <a:lnTo>
                      <a:pt x="210" y="551"/>
                    </a:lnTo>
                    <a:lnTo>
                      <a:pt x="356" y="494"/>
                    </a:lnTo>
                    <a:lnTo>
                      <a:pt x="437" y="404"/>
                    </a:lnTo>
                    <a:lnTo>
                      <a:pt x="497" y="310"/>
                    </a:lnTo>
                    <a:lnTo>
                      <a:pt x="483" y="265"/>
                    </a:lnTo>
                    <a:lnTo>
                      <a:pt x="437" y="211"/>
                    </a:lnTo>
                    <a:lnTo>
                      <a:pt x="328" y="135"/>
                    </a:lnTo>
                    <a:lnTo>
                      <a:pt x="196" y="108"/>
                    </a:lnTo>
                    <a:lnTo>
                      <a:pt x="109" y="104"/>
                    </a:lnTo>
                    <a:lnTo>
                      <a:pt x="32" y="104"/>
                    </a:lnTo>
                    <a:lnTo>
                      <a:pt x="0" y="54"/>
                    </a:lnTo>
                    <a:lnTo>
                      <a:pt x="32"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86" name="Freeform 94"/>
              <p:cNvSpPr>
                <a:spLocks/>
              </p:cNvSpPr>
              <p:nvPr/>
            </p:nvSpPr>
            <p:spPr bwMode="auto">
              <a:xfrm>
                <a:off x="2758" y="1359"/>
                <a:ext cx="352" cy="652"/>
              </a:xfrm>
              <a:custGeom>
                <a:avLst/>
                <a:gdLst>
                  <a:gd name="T0" fmla="*/ 81 w 705"/>
                  <a:gd name="T1" fmla="*/ 0 h 1305"/>
                  <a:gd name="T2" fmla="*/ 18 w 705"/>
                  <a:gd name="T3" fmla="*/ 0 h 1305"/>
                  <a:gd name="T4" fmla="*/ 0 w 705"/>
                  <a:gd name="T5" fmla="*/ 94 h 1305"/>
                  <a:gd name="T6" fmla="*/ 45 w 705"/>
                  <a:gd name="T7" fmla="*/ 149 h 1305"/>
                  <a:gd name="T8" fmla="*/ 191 w 705"/>
                  <a:gd name="T9" fmla="*/ 278 h 1305"/>
                  <a:gd name="T10" fmla="*/ 320 w 705"/>
                  <a:gd name="T11" fmla="*/ 444 h 1305"/>
                  <a:gd name="T12" fmla="*/ 403 w 705"/>
                  <a:gd name="T13" fmla="*/ 615 h 1305"/>
                  <a:gd name="T14" fmla="*/ 415 w 705"/>
                  <a:gd name="T15" fmla="*/ 726 h 1305"/>
                  <a:gd name="T16" fmla="*/ 411 w 705"/>
                  <a:gd name="T17" fmla="*/ 808 h 1305"/>
                  <a:gd name="T18" fmla="*/ 375 w 705"/>
                  <a:gd name="T19" fmla="*/ 991 h 1305"/>
                  <a:gd name="T20" fmla="*/ 328 w 705"/>
                  <a:gd name="T21" fmla="*/ 1140 h 1305"/>
                  <a:gd name="T22" fmla="*/ 288 w 705"/>
                  <a:gd name="T23" fmla="*/ 1225 h 1305"/>
                  <a:gd name="T24" fmla="*/ 278 w 705"/>
                  <a:gd name="T25" fmla="*/ 1279 h 1305"/>
                  <a:gd name="T26" fmla="*/ 320 w 705"/>
                  <a:gd name="T27" fmla="*/ 1279 h 1305"/>
                  <a:gd name="T28" fmla="*/ 383 w 705"/>
                  <a:gd name="T29" fmla="*/ 1261 h 1305"/>
                  <a:gd name="T30" fmla="*/ 403 w 705"/>
                  <a:gd name="T31" fmla="*/ 1265 h 1305"/>
                  <a:gd name="T32" fmla="*/ 535 w 705"/>
                  <a:gd name="T33" fmla="*/ 1273 h 1305"/>
                  <a:gd name="T34" fmla="*/ 636 w 705"/>
                  <a:gd name="T35" fmla="*/ 1305 h 1305"/>
                  <a:gd name="T36" fmla="*/ 672 w 705"/>
                  <a:gd name="T37" fmla="*/ 1287 h 1305"/>
                  <a:gd name="T38" fmla="*/ 705 w 705"/>
                  <a:gd name="T39" fmla="*/ 1220 h 1305"/>
                  <a:gd name="T40" fmla="*/ 672 w 705"/>
                  <a:gd name="T41" fmla="*/ 1184 h 1305"/>
                  <a:gd name="T42" fmla="*/ 521 w 705"/>
                  <a:gd name="T43" fmla="*/ 1180 h 1305"/>
                  <a:gd name="T44" fmla="*/ 415 w 705"/>
                  <a:gd name="T45" fmla="*/ 1193 h 1305"/>
                  <a:gd name="T46" fmla="*/ 361 w 705"/>
                  <a:gd name="T47" fmla="*/ 1220 h 1305"/>
                  <a:gd name="T48" fmla="*/ 369 w 705"/>
                  <a:gd name="T49" fmla="*/ 1158 h 1305"/>
                  <a:gd name="T50" fmla="*/ 425 w 705"/>
                  <a:gd name="T51" fmla="*/ 1062 h 1305"/>
                  <a:gd name="T52" fmla="*/ 470 w 705"/>
                  <a:gd name="T53" fmla="*/ 915 h 1305"/>
                  <a:gd name="T54" fmla="*/ 507 w 705"/>
                  <a:gd name="T55" fmla="*/ 790 h 1305"/>
                  <a:gd name="T56" fmla="*/ 480 w 705"/>
                  <a:gd name="T57" fmla="*/ 646 h 1305"/>
                  <a:gd name="T58" fmla="*/ 438 w 705"/>
                  <a:gd name="T59" fmla="*/ 493 h 1305"/>
                  <a:gd name="T60" fmla="*/ 356 w 705"/>
                  <a:gd name="T61" fmla="*/ 318 h 1305"/>
                  <a:gd name="T62" fmla="*/ 237 w 705"/>
                  <a:gd name="T63" fmla="*/ 157 h 1305"/>
                  <a:gd name="T64" fmla="*/ 136 w 705"/>
                  <a:gd name="T65" fmla="*/ 40 h 1305"/>
                  <a:gd name="T66" fmla="*/ 81 w 705"/>
                  <a:gd name="T67" fmla="*/ 0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5" h="1305">
                    <a:moveTo>
                      <a:pt x="81" y="0"/>
                    </a:moveTo>
                    <a:lnTo>
                      <a:pt x="18" y="0"/>
                    </a:lnTo>
                    <a:lnTo>
                      <a:pt x="0" y="94"/>
                    </a:lnTo>
                    <a:lnTo>
                      <a:pt x="45" y="149"/>
                    </a:lnTo>
                    <a:lnTo>
                      <a:pt x="191" y="278"/>
                    </a:lnTo>
                    <a:lnTo>
                      <a:pt x="320" y="444"/>
                    </a:lnTo>
                    <a:lnTo>
                      <a:pt x="403" y="615"/>
                    </a:lnTo>
                    <a:lnTo>
                      <a:pt x="415" y="726"/>
                    </a:lnTo>
                    <a:lnTo>
                      <a:pt x="411" y="808"/>
                    </a:lnTo>
                    <a:lnTo>
                      <a:pt x="375" y="991"/>
                    </a:lnTo>
                    <a:lnTo>
                      <a:pt x="328" y="1140"/>
                    </a:lnTo>
                    <a:lnTo>
                      <a:pt x="288" y="1225"/>
                    </a:lnTo>
                    <a:lnTo>
                      <a:pt x="278" y="1279"/>
                    </a:lnTo>
                    <a:lnTo>
                      <a:pt x="320" y="1279"/>
                    </a:lnTo>
                    <a:lnTo>
                      <a:pt x="383" y="1261"/>
                    </a:lnTo>
                    <a:lnTo>
                      <a:pt x="403" y="1265"/>
                    </a:lnTo>
                    <a:lnTo>
                      <a:pt x="535" y="1273"/>
                    </a:lnTo>
                    <a:lnTo>
                      <a:pt x="636" y="1305"/>
                    </a:lnTo>
                    <a:lnTo>
                      <a:pt x="672" y="1287"/>
                    </a:lnTo>
                    <a:lnTo>
                      <a:pt x="705" y="1220"/>
                    </a:lnTo>
                    <a:lnTo>
                      <a:pt x="672" y="1184"/>
                    </a:lnTo>
                    <a:lnTo>
                      <a:pt x="521" y="1180"/>
                    </a:lnTo>
                    <a:lnTo>
                      <a:pt x="415" y="1193"/>
                    </a:lnTo>
                    <a:lnTo>
                      <a:pt x="361" y="1220"/>
                    </a:lnTo>
                    <a:lnTo>
                      <a:pt x="369" y="1158"/>
                    </a:lnTo>
                    <a:lnTo>
                      <a:pt x="425" y="1062"/>
                    </a:lnTo>
                    <a:lnTo>
                      <a:pt x="470" y="915"/>
                    </a:lnTo>
                    <a:lnTo>
                      <a:pt x="507" y="790"/>
                    </a:lnTo>
                    <a:lnTo>
                      <a:pt x="480" y="646"/>
                    </a:lnTo>
                    <a:lnTo>
                      <a:pt x="438" y="493"/>
                    </a:lnTo>
                    <a:lnTo>
                      <a:pt x="356" y="318"/>
                    </a:lnTo>
                    <a:lnTo>
                      <a:pt x="237" y="157"/>
                    </a:lnTo>
                    <a:lnTo>
                      <a:pt x="136" y="40"/>
                    </a:lnTo>
                    <a:lnTo>
                      <a:pt x="8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87" name="Freeform 95"/>
              <p:cNvSpPr>
                <a:spLocks/>
              </p:cNvSpPr>
              <p:nvPr/>
            </p:nvSpPr>
            <p:spPr bwMode="auto">
              <a:xfrm>
                <a:off x="2536" y="1357"/>
                <a:ext cx="238" cy="665"/>
              </a:xfrm>
              <a:custGeom>
                <a:avLst/>
                <a:gdLst>
                  <a:gd name="T0" fmla="*/ 328 w 474"/>
                  <a:gd name="T1" fmla="*/ 0 h 1330"/>
                  <a:gd name="T2" fmla="*/ 269 w 474"/>
                  <a:gd name="T3" fmla="*/ 126 h 1330"/>
                  <a:gd name="T4" fmla="*/ 228 w 474"/>
                  <a:gd name="T5" fmla="*/ 309 h 1330"/>
                  <a:gd name="T6" fmla="*/ 178 w 474"/>
                  <a:gd name="T7" fmla="*/ 512 h 1330"/>
                  <a:gd name="T8" fmla="*/ 132 w 474"/>
                  <a:gd name="T9" fmla="*/ 717 h 1330"/>
                  <a:gd name="T10" fmla="*/ 132 w 474"/>
                  <a:gd name="T11" fmla="*/ 793 h 1330"/>
                  <a:gd name="T12" fmla="*/ 178 w 474"/>
                  <a:gd name="T13" fmla="*/ 928 h 1330"/>
                  <a:gd name="T14" fmla="*/ 241 w 474"/>
                  <a:gd name="T15" fmla="*/ 999 h 1330"/>
                  <a:gd name="T16" fmla="*/ 301 w 474"/>
                  <a:gd name="T17" fmla="*/ 1089 h 1330"/>
                  <a:gd name="T18" fmla="*/ 342 w 474"/>
                  <a:gd name="T19" fmla="*/ 1155 h 1330"/>
                  <a:gd name="T20" fmla="*/ 324 w 474"/>
                  <a:gd name="T21" fmla="*/ 1187 h 1330"/>
                  <a:gd name="T22" fmla="*/ 219 w 474"/>
                  <a:gd name="T23" fmla="*/ 1200 h 1330"/>
                  <a:gd name="T24" fmla="*/ 50 w 474"/>
                  <a:gd name="T25" fmla="*/ 1227 h 1330"/>
                  <a:gd name="T26" fmla="*/ 0 w 474"/>
                  <a:gd name="T27" fmla="*/ 1268 h 1330"/>
                  <a:gd name="T28" fmla="*/ 41 w 474"/>
                  <a:gd name="T29" fmla="*/ 1304 h 1330"/>
                  <a:gd name="T30" fmla="*/ 136 w 474"/>
                  <a:gd name="T31" fmla="*/ 1330 h 1330"/>
                  <a:gd name="T32" fmla="*/ 247 w 474"/>
                  <a:gd name="T33" fmla="*/ 1276 h 1330"/>
                  <a:gd name="T34" fmla="*/ 328 w 474"/>
                  <a:gd name="T35" fmla="*/ 1240 h 1330"/>
                  <a:gd name="T36" fmla="*/ 433 w 474"/>
                  <a:gd name="T37" fmla="*/ 1227 h 1330"/>
                  <a:gd name="T38" fmla="*/ 474 w 474"/>
                  <a:gd name="T39" fmla="*/ 1214 h 1330"/>
                  <a:gd name="T40" fmla="*/ 461 w 474"/>
                  <a:gd name="T41" fmla="*/ 1169 h 1330"/>
                  <a:gd name="T42" fmla="*/ 342 w 474"/>
                  <a:gd name="T43" fmla="*/ 1053 h 1330"/>
                  <a:gd name="T44" fmla="*/ 273 w 474"/>
                  <a:gd name="T45" fmla="*/ 932 h 1330"/>
                  <a:gd name="T46" fmla="*/ 214 w 474"/>
                  <a:gd name="T47" fmla="*/ 851 h 1330"/>
                  <a:gd name="T48" fmla="*/ 205 w 474"/>
                  <a:gd name="T49" fmla="*/ 771 h 1330"/>
                  <a:gd name="T50" fmla="*/ 233 w 474"/>
                  <a:gd name="T51" fmla="*/ 637 h 1330"/>
                  <a:gd name="T52" fmla="*/ 296 w 474"/>
                  <a:gd name="T53" fmla="*/ 498 h 1330"/>
                  <a:gd name="T54" fmla="*/ 365 w 474"/>
                  <a:gd name="T55" fmla="*/ 261 h 1330"/>
                  <a:gd name="T56" fmla="*/ 425 w 474"/>
                  <a:gd name="T57" fmla="*/ 122 h 1330"/>
                  <a:gd name="T58" fmla="*/ 419 w 474"/>
                  <a:gd name="T59" fmla="*/ 40 h 1330"/>
                  <a:gd name="T60" fmla="*/ 365 w 474"/>
                  <a:gd name="T61" fmla="*/ 0 h 1330"/>
                  <a:gd name="T62" fmla="*/ 328 w 474"/>
                  <a:gd name="T63" fmla="*/ 0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4" h="1330">
                    <a:moveTo>
                      <a:pt x="328" y="0"/>
                    </a:moveTo>
                    <a:lnTo>
                      <a:pt x="269" y="126"/>
                    </a:lnTo>
                    <a:lnTo>
                      <a:pt x="228" y="309"/>
                    </a:lnTo>
                    <a:lnTo>
                      <a:pt x="178" y="512"/>
                    </a:lnTo>
                    <a:lnTo>
                      <a:pt x="132" y="717"/>
                    </a:lnTo>
                    <a:lnTo>
                      <a:pt x="132" y="793"/>
                    </a:lnTo>
                    <a:lnTo>
                      <a:pt x="178" y="928"/>
                    </a:lnTo>
                    <a:lnTo>
                      <a:pt x="241" y="999"/>
                    </a:lnTo>
                    <a:lnTo>
                      <a:pt x="301" y="1089"/>
                    </a:lnTo>
                    <a:lnTo>
                      <a:pt x="342" y="1155"/>
                    </a:lnTo>
                    <a:lnTo>
                      <a:pt x="324" y="1187"/>
                    </a:lnTo>
                    <a:lnTo>
                      <a:pt x="219" y="1200"/>
                    </a:lnTo>
                    <a:lnTo>
                      <a:pt x="50" y="1227"/>
                    </a:lnTo>
                    <a:lnTo>
                      <a:pt x="0" y="1268"/>
                    </a:lnTo>
                    <a:lnTo>
                      <a:pt x="41" y="1304"/>
                    </a:lnTo>
                    <a:lnTo>
                      <a:pt x="136" y="1330"/>
                    </a:lnTo>
                    <a:lnTo>
                      <a:pt x="247" y="1276"/>
                    </a:lnTo>
                    <a:lnTo>
                      <a:pt x="328" y="1240"/>
                    </a:lnTo>
                    <a:lnTo>
                      <a:pt x="433" y="1227"/>
                    </a:lnTo>
                    <a:lnTo>
                      <a:pt x="474" y="1214"/>
                    </a:lnTo>
                    <a:lnTo>
                      <a:pt x="461" y="1169"/>
                    </a:lnTo>
                    <a:lnTo>
                      <a:pt x="342" y="1053"/>
                    </a:lnTo>
                    <a:lnTo>
                      <a:pt x="273" y="932"/>
                    </a:lnTo>
                    <a:lnTo>
                      <a:pt x="214" y="851"/>
                    </a:lnTo>
                    <a:lnTo>
                      <a:pt x="205" y="771"/>
                    </a:lnTo>
                    <a:lnTo>
                      <a:pt x="233" y="637"/>
                    </a:lnTo>
                    <a:lnTo>
                      <a:pt x="296" y="498"/>
                    </a:lnTo>
                    <a:lnTo>
                      <a:pt x="365" y="261"/>
                    </a:lnTo>
                    <a:lnTo>
                      <a:pt x="425" y="122"/>
                    </a:lnTo>
                    <a:lnTo>
                      <a:pt x="419" y="40"/>
                    </a:lnTo>
                    <a:lnTo>
                      <a:pt x="365" y="0"/>
                    </a:lnTo>
                    <a:lnTo>
                      <a:pt x="328"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nvGrpSpPr>
            <p:cNvPr id="315488" name="Group 96"/>
            <p:cNvGrpSpPr>
              <a:grpSpLocks/>
            </p:cNvGrpSpPr>
            <p:nvPr/>
          </p:nvGrpSpPr>
          <p:grpSpPr bwMode="auto">
            <a:xfrm>
              <a:off x="720" y="288"/>
              <a:ext cx="146" cy="197"/>
              <a:chOff x="2790" y="289"/>
              <a:chExt cx="146" cy="197"/>
            </a:xfrm>
          </p:grpSpPr>
          <p:sp>
            <p:nvSpPr>
              <p:cNvPr id="315489" name="Freeform 97"/>
              <p:cNvSpPr>
                <a:spLocks/>
              </p:cNvSpPr>
              <p:nvPr/>
            </p:nvSpPr>
            <p:spPr bwMode="auto">
              <a:xfrm>
                <a:off x="2819" y="289"/>
                <a:ext cx="117" cy="137"/>
              </a:xfrm>
              <a:custGeom>
                <a:avLst/>
                <a:gdLst>
                  <a:gd name="T0" fmla="*/ 28 w 235"/>
                  <a:gd name="T1" fmla="*/ 12 h 273"/>
                  <a:gd name="T2" fmla="*/ 91 w 235"/>
                  <a:gd name="T3" fmla="*/ 0 h 273"/>
                  <a:gd name="T4" fmla="*/ 152 w 235"/>
                  <a:gd name="T5" fmla="*/ 4 h 273"/>
                  <a:gd name="T6" fmla="*/ 207 w 235"/>
                  <a:gd name="T7" fmla="*/ 30 h 273"/>
                  <a:gd name="T8" fmla="*/ 235 w 235"/>
                  <a:gd name="T9" fmla="*/ 80 h 273"/>
                  <a:gd name="T10" fmla="*/ 235 w 235"/>
                  <a:gd name="T11" fmla="*/ 120 h 273"/>
                  <a:gd name="T12" fmla="*/ 207 w 235"/>
                  <a:gd name="T13" fmla="*/ 173 h 273"/>
                  <a:gd name="T14" fmla="*/ 160 w 235"/>
                  <a:gd name="T15" fmla="*/ 205 h 273"/>
                  <a:gd name="T16" fmla="*/ 91 w 235"/>
                  <a:gd name="T17" fmla="*/ 205 h 273"/>
                  <a:gd name="T18" fmla="*/ 50 w 235"/>
                  <a:gd name="T19" fmla="*/ 231 h 273"/>
                  <a:gd name="T20" fmla="*/ 36 w 235"/>
                  <a:gd name="T21" fmla="*/ 273 h 273"/>
                  <a:gd name="T22" fmla="*/ 0 w 235"/>
                  <a:gd name="T23" fmla="*/ 259 h 273"/>
                  <a:gd name="T24" fmla="*/ 14 w 235"/>
                  <a:gd name="T25" fmla="*/ 205 h 273"/>
                  <a:gd name="T26" fmla="*/ 64 w 235"/>
                  <a:gd name="T27" fmla="*/ 173 h 273"/>
                  <a:gd name="T28" fmla="*/ 146 w 235"/>
                  <a:gd name="T29" fmla="*/ 165 h 273"/>
                  <a:gd name="T30" fmla="*/ 179 w 235"/>
                  <a:gd name="T31" fmla="*/ 133 h 273"/>
                  <a:gd name="T32" fmla="*/ 188 w 235"/>
                  <a:gd name="T33" fmla="*/ 84 h 273"/>
                  <a:gd name="T34" fmla="*/ 152 w 235"/>
                  <a:gd name="T35" fmla="*/ 40 h 273"/>
                  <a:gd name="T36" fmla="*/ 97 w 235"/>
                  <a:gd name="T37" fmla="*/ 40 h 273"/>
                  <a:gd name="T38" fmla="*/ 36 w 235"/>
                  <a:gd name="T39" fmla="*/ 53 h 273"/>
                  <a:gd name="T40" fmla="*/ 14 w 235"/>
                  <a:gd name="T41" fmla="*/ 40 h 273"/>
                  <a:gd name="T42" fmla="*/ 28 w 235"/>
                  <a:gd name="T43" fmla="*/ 1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273">
                    <a:moveTo>
                      <a:pt x="28" y="12"/>
                    </a:moveTo>
                    <a:lnTo>
                      <a:pt x="91" y="0"/>
                    </a:lnTo>
                    <a:lnTo>
                      <a:pt x="152" y="4"/>
                    </a:lnTo>
                    <a:lnTo>
                      <a:pt x="207" y="30"/>
                    </a:lnTo>
                    <a:lnTo>
                      <a:pt x="235" y="80"/>
                    </a:lnTo>
                    <a:lnTo>
                      <a:pt x="235" y="120"/>
                    </a:lnTo>
                    <a:lnTo>
                      <a:pt x="207" y="173"/>
                    </a:lnTo>
                    <a:lnTo>
                      <a:pt x="160" y="205"/>
                    </a:lnTo>
                    <a:lnTo>
                      <a:pt x="91" y="205"/>
                    </a:lnTo>
                    <a:lnTo>
                      <a:pt x="50" y="231"/>
                    </a:lnTo>
                    <a:lnTo>
                      <a:pt x="36" y="273"/>
                    </a:lnTo>
                    <a:lnTo>
                      <a:pt x="0" y="259"/>
                    </a:lnTo>
                    <a:lnTo>
                      <a:pt x="14" y="205"/>
                    </a:lnTo>
                    <a:lnTo>
                      <a:pt x="64" y="173"/>
                    </a:lnTo>
                    <a:lnTo>
                      <a:pt x="146" y="165"/>
                    </a:lnTo>
                    <a:lnTo>
                      <a:pt x="179" y="133"/>
                    </a:lnTo>
                    <a:lnTo>
                      <a:pt x="188" y="84"/>
                    </a:lnTo>
                    <a:lnTo>
                      <a:pt x="152" y="40"/>
                    </a:lnTo>
                    <a:lnTo>
                      <a:pt x="97" y="40"/>
                    </a:lnTo>
                    <a:lnTo>
                      <a:pt x="36" y="53"/>
                    </a:lnTo>
                    <a:lnTo>
                      <a:pt x="14" y="40"/>
                    </a:lnTo>
                    <a:lnTo>
                      <a:pt x="28" y="1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90" name="Freeform 98"/>
              <p:cNvSpPr>
                <a:spLocks/>
              </p:cNvSpPr>
              <p:nvPr/>
            </p:nvSpPr>
            <p:spPr bwMode="auto">
              <a:xfrm>
                <a:off x="2790" y="449"/>
                <a:ext cx="37" cy="37"/>
              </a:xfrm>
              <a:custGeom>
                <a:avLst/>
                <a:gdLst>
                  <a:gd name="T0" fmla="*/ 73 w 73"/>
                  <a:gd name="T1" fmla="*/ 4 h 74"/>
                  <a:gd name="T2" fmla="*/ 35 w 73"/>
                  <a:gd name="T3" fmla="*/ 0 h 74"/>
                  <a:gd name="T4" fmla="*/ 11 w 73"/>
                  <a:gd name="T5" fmla="*/ 28 h 74"/>
                  <a:gd name="T6" fmla="*/ 0 w 73"/>
                  <a:gd name="T7" fmla="*/ 70 h 74"/>
                  <a:gd name="T8" fmla="*/ 35 w 73"/>
                  <a:gd name="T9" fmla="*/ 74 h 74"/>
                  <a:gd name="T10" fmla="*/ 66 w 73"/>
                  <a:gd name="T11" fmla="*/ 55 h 74"/>
                  <a:gd name="T12" fmla="*/ 73 w 73"/>
                  <a:gd name="T13" fmla="*/ 4 h 74"/>
                </a:gdLst>
                <a:ahLst/>
                <a:cxnLst>
                  <a:cxn ang="0">
                    <a:pos x="T0" y="T1"/>
                  </a:cxn>
                  <a:cxn ang="0">
                    <a:pos x="T2" y="T3"/>
                  </a:cxn>
                  <a:cxn ang="0">
                    <a:pos x="T4" y="T5"/>
                  </a:cxn>
                  <a:cxn ang="0">
                    <a:pos x="T6" y="T7"/>
                  </a:cxn>
                  <a:cxn ang="0">
                    <a:pos x="T8" y="T9"/>
                  </a:cxn>
                  <a:cxn ang="0">
                    <a:pos x="T10" y="T11"/>
                  </a:cxn>
                  <a:cxn ang="0">
                    <a:pos x="T12" y="T13"/>
                  </a:cxn>
                </a:cxnLst>
                <a:rect l="0" t="0" r="r" b="b"/>
                <a:pathLst>
                  <a:path w="73" h="74">
                    <a:moveTo>
                      <a:pt x="73" y="4"/>
                    </a:moveTo>
                    <a:lnTo>
                      <a:pt x="35" y="0"/>
                    </a:lnTo>
                    <a:lnTo>
                      <a:pt x="11" y="28"/>
                    </a:lnTo>
                    <a:lnTo>
                      <a:pt x="0" y="70"/>
                    </a:lnTo>
                    <a:lnTo>
                      <a:pt x="35" y="74"/>
                    </a:lnTo>
                    <a:lnTo>
                      <a:pt x="66" y="55"/>
                    </a:lnTo>
                    <a:lnTo>
                      <a:pt x="73" y="4"/>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grpSp>
        <p:nvGrpSpPr>
          <p:cNvPr id="315492" name="Group 100"/>
          <p:cNvGrpSpPr>
            <a:grpSpLocks/>
          </p:cNvGrpSpPr>
          <p:nvPr/>
        </p:nvGrpSpPr>
        <p:grpSpPr bwMode="auto">
          <a:xfrm>
            <a:off x="6057900" y="4114800"/>
            <a:ext cx="958454" cy="1787129"/>
            <a:chOff x="192" y="288"/>
            <a:chExt cx="805" cy="1696"/>
          </a:xfrm>
        </p:grpSpPr>
        <p:grpSp>
          <p:nvGrpSpPr>
            <p:cNvPr id="315493" name="Group 101"/>
            <p:cNvGrpSpPr>
              <a:grpSpLocks/>
            </p:cNvGrpSpPr>
            <p:nvPr/>
          </p:nvGrpSpPr>
          <p:grpSpPr bwMode="auto">
            <a:xfrm>
              <a:off x="192" y="384"/>
              <a:ext cx="805" cy="1600"/>
              <a:chOff x="2305" y="422"/>
              <a:chExt cx="805" cy="1600"/>
            </a:xfrm>
          </p:grpSpPr>
          <p:sp>
            <p:nvSpPr>
              <p:cNvPr id="315494" name="Freeform 102"/>
              <p:cNvSpPr>
                <a:spLocks/>
              </p:cNvSpPr>
              <p:nvPr/>
            </p:nvSpPr>
            <p:spPr bwMode="auto">
              <a:xfrm>
                <a:off x="2562" y="512"/>
                <a:ext cx="315" cy="349"/>
              </a:xfrm>
              <a:custGeom>
                <a:avLst/>
                <a:gdLst>
                  <a:gd name="T0" fmla="*/ 328 w 630"/>
                  <a:gd name="T1" fmla="*/ 161 h 698"/>
                  <a:gd name="T2" fmla="*/ 273 w 630"/>
                  <a:gd name="T3" fmla="*/ 89 h 698"/>
                  <a:gd name="T4" fmla="*/ 196 w 630"/>
                  <a:gd name="T5" fmla="*/ 36 h 698"/>
                  <a:gd name="T6" fmla="*/ 127 w 630"/>
                  <a:gd name="T7" fmla="*/ 0 h 698"/>
                  <a:gd name="T8" fmla="*/ 72 w 630"/>
                  <a:gd name="T9" fmla="*/ 9 h 698"/>
                  <a:gd name="T10" fmla="*/ 32 w 630"/>
                  <a:gd name="T11" fmla="*/ 49 h 698"/>
                  <a:gd name="T12" fmla="*/ 0 w 630"/>
                  <a:gd name="T13" fmla="*/ 171 h 698"/>
                  <a:gd name="T14" fmla="*/ 12 w 630"/>
                  <a:gd name="T15" fmla="*/ 310 h 698"/>
                  <a:gd name="T16" fmla="*/ 45 w 630"/>
                  <a:gd name="T17" fmla="*/ 443 h 698"/>
                  <a:gd name="T18" fmla="*/ 81 w 630"/>
                  <a:gd name="T19" fmla="*/ 547 h 698"/>
                  <a:gd name="T20" fmla="*/ 150 w 630"/>
                  <a:gd name="T21" fmla="*/ 654 h 698"/>
                  <a:gd name="T22" fmla="*/ 210 w 630"/>
                  <a:gd name="T23" fmla="*/ 698 h 698"/>
                  <a:gd name="T24" fmla="*/ 291 w 630"/>
                  <a:gd name="T25" fmla="*/ 698 h 698"/>
                  <a:gd name="T26" fmla="*/ 374 w 630"/>
                  <a:gd name="T27" fmla="*/ 668 h 698"/>
                  <a:gd name="T28" fmla="*/ 415 w 630"/>
                  <a:gd name="T29" fmla="*/ 591 h 698"/>
                  <a:gd name="T30" fmla="*/ 437 w 630"/>
                  <a:gd name="T31" fmla="*/ 493 h 698"/>
                  <a:gd name="T32" fmla="*/ 429 w 630"/>
                  <a:gd name="T33" fmla="*/ 372 h 698"/>
                  <a:gd name="T34" fmla="*/ 621 w 630"/>
                  <a:gd name="T35" fmla="*/ 386 h 698"/>
                  <a:gd name="T36" fmla="*/ 630 w 630"/>
                  <a:gd name="T37" fmla="*/ 332 h 698"/>
                  <a:gd name="T38" fmla="*/ 411 w 630"/>
                  <a:gd name="T39" fmla="*/ 310 h 698"/>
                  <a:gd name="T40" fmla="*/ 356 w 630"/>
                  <a:gd name="T41" fmla="*/ 184 h 698"/>
                  <a:gd name="T42" fmla="*/ 328 w 630"/>
                  <a:gd name="T43" fmla="*/ 161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0" h="698">
                    <a:moveTo>
                      <a:pt x="328" y="161"/>
                    </a:moveTo>
                    <a:lnTo>
                      <a:pt x="273" y="89"/>
                    </a:lnTo>
                    <a:lnTo>
                      <a:pt x="196" y="36"/>
                    </a:lnTo>
                    <a:lnTo>
                      <a:pt x="127" y="0"/>
                    </a:lnTo>
                    <a:lnTo>
                      <a:pt x="72" y="9"/>
                    </a:lnTo>
                    <a:lnTo>
                      <a:pt x="32" y="49"/>
                    </a:lnTo>
                    <a:lnTo>
                      <a:pt x="0" y="171"/>
                    </a:lnTo>
                    <a:lnTo>
                      <a:pt x="12" y="310"/>
                    </a:lnTo>
                    <a:lnTo>
                      <a:pt x="45" y="443"/>
                    </a:lnTo>
                    <a:lnTo>
                      <a:pt x="81" y="547"/>
                    </a:lnTo>
                    <a:lnTo>
                      <a:pt x="150" y="654"/>
                    </a:lnTo>
                    <a:lnTo>
                      <a:pt x="210" y="698"/>
                    </a:lnTo>
                    <a:lnTo>
                      <a:pt x="291" y="698"/>
                    </a:lnTo>
                    <a:lnTo>
                      <a:pt x="374" y="668"/>
                    </a:lnTo>
                    <a:lnTo>
                      <a:pt x="415" y="591"/>
                    </a:lnTo>
                    <a:lnTo>
                      <a:pt x="437" y="493"/>
                    </a:lnTo>
                    <a:lnTo>
                      <a:pt x="429" y="372"/>
                    </a:lnTo>
                    <a:lnTo>
                      <a:pt x="621" y="386"/>
                    </a:lnTo>
                    <a:lnTo>
                      <a:pt x="630" y="332"/>
                    </a:lnTo>
                    <a:lnTo>
                      <a:pt x="411" y="310"/>
                    </a:lnTo>
                    <a:lnTo>
                      <a:pt x="356" y="184"/>
                    </a:lnTo>
                    <a:lnTo>
                      <a:pt x="328" y="16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95" name="Freeform 103"/>
              <p:cNvSpPr>
                <a:spLocks/>
              </p:cNvSpPr>
              <p:nvPr/>
            </p:nvSpPr>
            <p:spPr bwMode="auto">
              <a:xfrm>
                <a:off x="2305" y="422"/>
                <a:ext cx="363" cy="560"/>
              </a:xfrm>
              <a:custGeom>
                <a:avLst/>
                <a:gdLst>
                  <a:gd name="T0" fmla="*/ 423 w 725"/>
                  <a:gd name="T1" fmla="*/ 26 h 1120"/>
                  <a:gd name="T2" fmla="*/ 514 w 725"/>
                  <a:gd name="T3" fmla="*/ 0 h 1120"/>
                  <a:gd name="T4" fmla="*/ 587 w 725"/>
                  <a:gd name="T5" fmla="*/ 4 h 1120"/>
                  <a:gd name="T6" fmla="*/ 643 w 725"/>
                  <a:gd name="T7" fmla="*/ 44 h 1120"/>
                  <a:gd name="T8" fmla="*/ 680 w 725"/>
                  <a:gd name="T9" fmla="*/ 107 h 1120"/>
                  <a:gd name="T10" fmla="*/ 666 w 725"/>
                  <a:gd name="T11" fmla="*/ 173 h 1120"/>
                  <a:gd name="T12" fmla="*/ 615 w 725"/>
                  <a:gd name="T13" fmla="*/ 173 h 1120"/>
                  <a:gd name="T14" fmla="*/ 629 w 725"/>
                  <a:gd name="T15" fmla="*/ 120 h 1120"/>
                  <a:gd name="T16" fmla="*/ 587 w 725"/>
                  <a:gd name="T17" fmla="*/ 71 h 1120"/>
                  <a:gd name="T18" fmla="*/ 547 w 725"/>
                  <a:gd name="T19" fmla="*/ 53 h 1120"/>
                  <a:gd name="T20" fmla="*/ 478 w 725"/>
                  <a:gd name="T21" fmla="*/ 71 h 1120"/>
                  <a:gd name="T22" fmla="*/ 506 w 725"/>
                  <a:gd name="T23" fmla="*/ 125 h 1120"/>
                  <a:gd name="T24" fmla="*/ 514 w 725"/>
                  <a:gd name="T25" fmla="*/ 173 h 1120"/>
                  <a:gd name="T26" fmla="*/ 506 w 725"/>
                  <a:gd name="T27" fmla="*/ 215 h 1120"/>
                  <a:gd name="T28" fmla="*/ 437 w 725"/>
                  <a:gd name="T29" fmla="*/ 233 h 1120"/>
                  <a:gd name="T30" fmla="*/ 364 w 725"/>
                  <a:gd name="T31" fmla="*/ 219 h 1120"/>
                  <a:gd name="T32" fmla="*/ 350 w 725"/>
                  <a:gd name="T33" fmla="*/ 187 h 1120"/>
                  <a:gd name="T34" fmla="*/ 273 w 725"/>
                  <a:gd name="T35" fmla="*/ 272 h 1120"/>
                  <a:gd name="T36" fmla="*/ 227 w 725"/>
                  <a:gd name="T37" fmla="*/ 366 h 1120"/>
                  <a:gd name="T38" fmla="*/ 164 w 725"/>
                  <a:gd name="T39" fmla="*/ 487 h 1120"/>
                  <a:gd name="T40" fmla="*/ 123 w 725"/>
                  <a:gd name="T41" fmla="*/ 595 h 1120"/>
                  <a:gd name="T42" fmla="*/ 105 w 725"/>
                  <a:gd name="T43" fmla="*/ 698 h 1120"/>
                  <a:gd name="T44" fmla="*/ 118 w 725"/>
                  <a:gd name="T45" fmla="*/ 752 h 1120"/>
                  <a:gd name="T46" fmla="*/ 192 w 725"/>
                  <a:gd name="T47" fmla="*/ 819 h 1120"/>
                  <a:gd name="T48" fmla="*/ 342 w 725"/>
                  <a:gd name="T49" fmla="*/ 877 h 1120"/>
                  <a:gd name="T50" fmla="*/ 423 w 725"/>
                  <a:gd name="T51" fmla="*/ 904 h 1120"/>
                  <a:gd name="T52" fmla="*/ 506 w 725"/>
                  <a:gd name="T53" fmla="*/ 917 h 1120"/>
                  <a:gd name="T54" fmla="*/ 629 w 725"/>
                  <a:gd name="T55" fmla="*/ 967 h 1120"/>
                  <a:gd name="T56" fmla="*/ 720 w 725"/>
                  <a:gd name="T57" fmla="*/ 999 h 1120"/>
                  <a:gd name="T58" fmla="*/ 725 w 725"/>
                  <a:gd name="T59" fmla="*/ 1061 h 1120"/>
                  <a:gd name="T60" fmla="*/ 680 w 725"/>
                  <a:gd name="T61" fmla="*/ 1106 h 1120"/>
                  <a:gd name="T62" fmla="*/ 625 w 725"/>
                  <a:gd name="T63" fmla="*/ 1120 h 1120"/>
                  <a:gd name="T64" fmla="*/ 542 w 725"/>
                  <a:gd name="T65" fmla="*/ 1079 h 1120"/>
                  <a:gd name="T66" fmla="*/ 350 w 725"/>
                  <a:gd name="T67" fmla="*/ 981 h 1120"/>
                  <a:gd name="T68" fmla="*/ 192 w 725"/>
                  <a:gd name="T69" fmla="*/ 913 h 1120"/>
                  <a:gd name="T70" fmla="*/ 81 w 725"/>
                  <a:gd name="T71" fmla="*/ 837 h 1120"/>
                  <a:gd name="T72" fmla="*/ 8 w 725"/>
                  <a:gd name="T73" fmla="*/ 770 h 1120"/>
                  <a:gd name="T74" fmla="*/ 0 w 725"/>
                  <a:gd name="T75" fmla="*/ 689 h 1120"/>
                  <a:gd name="T76" fmla="*/ 40 w 725"/>
                  <a:gd name="T77" fmla="*/ 581 h 1120"/>
                  <a:gd name="T78" fmla="*/ 123 w 725"/>
                  <a:gd name="T79" fmla="*/ 420 h 1120"/>
                  <a:gd name="T80" fmla="*/ 200 w 725"/>
                  <a:gd name="T81" fmla="*/ 286 h 1120"/>
                  <a:gd name="T82" fmla="*/ 296 w 725"/>
                  <a:gd name="T83" fmla="*/ 147 h 1120"/>
                  <a:gd name="T84" fmla="*/ 369 w 725"/>
                  <a:gd name="T85" fmla="*/ 66 h 1120"/>
                  <a:gd name="T86" fmla="*/ 461 w 725"/>
                  <a:gd name="T87" fmla="*/ 26 h 1120"/>
                  <a:gd name="T88" fmla="*/ 423 w 725"/>
                  <a:gd name="T89" fmla="*/ 26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5" h="1120">
                    <a:moveTo>
                      <a:pt x="423" y="26"/>
                    </a:moveTo>
                    <a:lnTo>
                      <a:pt x="514" y="0"/>
                    </a:lnTo>
                    <a:lnTo>
                      <a:pt x="587" y="4"/>
                    </a:lnTo>
                    <a:lnTo>
                      <a:pt x="643" y="44"/>
                    </a:lnTo>
                    <a:lnTo>
                      <a:pt x="680" y="107"/>
                    </a:lnTo>
                    <a:lnTo>
                      <a:pt x="666" y="173"/>
                    </a:lnTo>
                    <a:lnTo>
                      <a:pt x="615" y="173"/>
                    </a:lnTo>
                    <a:lnTo>
                      <a:pt x="629" y="120"/>
                    </a:lnTo>
                    <a:lnTo>
                      <a:pt x="587" y="71"/>
                    </a:lnTo>
                    <a:lnTo>
                      <a:pt x="547" y="53"/>
                    </a:lnTo>
                    <a:lnTo>
                      <a:pt x="478" y="71"/>
                    </a:lnTo>
                    <a:lnTo>
                      <a:pt x="506" y="125"/>
                    </a:lnTo>
                    <a:lnTo>
                      <a:pt x="514" y="173"/>
                    </a:lnTo>
                    <a:lnTo>
                      <a:pt x="506" y="215"/>
                    </a:lnTo>
                    <a:lnTo>
                      <a:pt x="437" y="233"/>
                    </a:lnTo>
                    <a:lnTo>
                      <a:pt x="364" y="219"/>
                    </a:lnTo>
                    <a:lnTo>
                      <a:pt x="350" y="187"/>
                    </a:lnTo>
                    <a:lnTo>
                      <a:pt x="273" y="272"/>
                    </a:lnTo>
                    <a:lnTo>
                      <a:pt x="227" y="366"/>
                    </a:lnTo>
                    <a:lnTo>
                      <a:pt x="164" y="487"/>
                    </a:lnTo>
                    <a:lnTo>
                      <a:pt x="123" y="595"/>
                    </a:lnTo>
                    <a:lnTo>
                      <a:pt x="105" y="698"/>
                    </a:lnTo>
                    <a:lnTo>
                      <a:pt x="118" y="752"/>
                    </a:lnTo>
                    <a:lnTo>
                      <a:pt x="192" y="819"/>
                    </a:lnTo>
                    <a:lnTo>
                      <a:pt x="342" y="877"/>
                    </a:lnTo>
                    <a:lnTo>
                      <a:pt x="423" y="904"/>
                    </a:lnTo>
                    <a:lnTo>
                      <a:pt x="506" y="917"/>
                    </a:lnTo>
                    <a:lnTo>
                      <a:pt x="629" y="967"/>
                    </a:lnTo>
                    <a:lnTo>
                      <a:pt x="720" y="999"/>
                    </a:lnTo>
                    <a:lnTo>
                      <a:pt x="725" y="1061"/>
                    </a:lnTo>
                    <a:lnTo>
                      <a:pt x="680" y="1106"/>
                    </a:lnTo>
                    <a:lnTo>
                      <a:pt x="625" y="1120"/>
                    </a:lnTo>
                    <a:lnTo>
                      <a:pt x="542" y="1079"/>
                    </a:lnTo>
                    <a:lnTo>
                      <a:pt x="350" y="981"/>
                    </a:lnTo>
                    <a:lnTo>
                      <a:pt x="192" y="913"/>
                    </a:lnTo>
                    <a:lnTo>
                      <a:pt x="81" y="837"/>
                    </a:lnTo>
                    <a:lnTo>
                      <a:pt x="8" y="770"/>
                    </a:lnTo>
                    <a:lnTo>
                      <a:pt x="0" y="689"/>
                    </a:lnTo>
                    <a:lnTo>
                      <a:pt x="40" y="581"/>
                    </a:lnTo>
                    <a:lnTo>
                      <a:pt x="123" y="420"/>
                    </a:lnTo>
                    <a:lnTo>
                      <a:pt x="200" y="286"/>
                    </a:lnTo>
                    <a:lnTo>
                      <a:pt x="296" y="147"/>
                    </a:lnTo>
                    <a:lnTo>
                      <a:pt x="369" y="66"/>
                    </a:lnTo>
                    <a:lnTo>
                      <a:pt x="461" y="26"/>
                    </a:lnTo>
                    <a:lnTo>
                      <a:pt x="423" y="26"/>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96" name="Freeform 104"/>
              <p:cNvSpPr>
                <a:spLocks/>
              </p:cNvSpPr>
              <p:nvPr/>
            </p:nvSpPr>
            <p:spPr bwMode="auto">
              <a:xfrm>
                <a:off x="2647" y="887"/>
                <a:ext cx="190" cy="525"/>
              </a:xfrm>
              <a:custGeom>
                <a:avLst/>
                <a:gdLst>
                  <a:gd name="T0" fmla="*/ 23 w 379"/>
                  <a:gd name="T1" fmla="*/ 82 h 1052"/>
                  <a:gd name="T2" fmla="*/ 37 w 379"/>
                  <a:gd name="T3" fmla="*/ 28 h 1052"/>
                  <a:gd name="T4" fmla="*/ 97 w 379"/>
                  <a:gd name="T5" fmla="*/ 0 h 1052"/>
                  <a:gd name="T6" fmla="*/ 150 w 379"/>
                  <a:gd name="T7" fmla="*/ 0 h 1052"/>
                  <a:gd name="T8" fmla="*/ 219 w 379"/>
                  <a:gd name="T9" fmla="*/ 40 h 1052"/>
                  <a:gd name="T10" fmla="*/ 284 w 379"/>
                  <a:gd name="T11" fmla="*/ 135 h 1052"/>
                  <a:gd name="T12" fmla="*/ 330 w 379"/>
                  <a:gd name="T13" fmla="*/ 233 h 1052"/>
                  <a:gd name="T14" fmla="*/ 352 w 379"/>
                  <a:gd name="T15" fmla="*/ 367 h 1052"/>
                  <a:gd name="T16" fmla="*/ 371 w 379"/>
                  <a:gd name="T17" fmla="*/ 524 h 1052"/>
                  <a:gd name="T18" fmla="*/ 379 w 379"/>
                  <a:gd name="T19" fmla="*/ 675 h 1052"/>
                  <a:gd name="T20" fmla="*/ 379 w 379"/>
                  <a:gd name="T21" fmla="*/ 873 h 1052"/>
                  <a:gd name="T22" fmla="*/ 352 w 379"/>
                  <a:gd name="T23" fmla="*/ 994 h 1052"/>
                  <a:gd name="T24" fmla="*/ 302 w 379"/>
                  <a:gd name="T25" fmla="*/ 1038 h 1052"/>
                  <a:gd name="T26" fmla="*/ 215 w 379"/>
                  <a:gd name="T27" fmla="*/ 1052 h 1052"/>
                  <a:gd name="T28" fmla="*/ 124 w 379"/>
                  <a:gd name="T29" fmla="*/ 1047 h 1052"/>
                  <a:gd name="T30" fmla="*/ 77 w 379"/>
                  <a:gd name="T31" fmla="*/ 994 h 1052"/>
                  <a:gd name="T32" fmla="*/ 51 w 379"/>
                  <a:gd name="T33" fmla="*/ 900 h 1052"/>
                  <a:gd name="T34" fmla="*/ 28 w 379"/>
                  <a:gd name="T35" fmla="*/ 806 h 1052"/>
                  <a:gd name="T36" fmla="*/ 10 w 379"/>
                  <a:gd name="T37" fmla="*/ 636 h 1052"/>
                  <a:gd name="T38" fmla="*/ 0 w 379"/>
                  <a:gd name="T39" fmla="*/ 444 h 1052"/>
                  <a:gd name="T40" fmla="*/ 0 w 379"/>
                  <a:gd name="T41" fmla="*/ 219 h 1052"/>
                  <a:gd name="T42" fmla="*/ 23 w 379"/>
                  <a:gd name="T43" fmla="*/ 122 h 1052"/>
                  <a:gd name="T44" fmla="*/ 23 w 379"/>
                  <a:gd name="T45" fmla="*/ 82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79" h="1052">
                    <a:moveTo>
                      <a:pt x="23" y="82"/>
                    </a:moveTo>
                    <a:lnTo>
                      <a:pt x="37" y="28"/>
                    </a:lnTo>
                    <a:lnTo>
                      <a:pt x="97" y="0"/>
                    </a:lnTo>
                    <a:lnTo>
                      <a:pt x="150" y="0"/>
                    </a:lnTo>
                    <a:lnTo>
                      <a:pt x="219" y="40"/>
                    </a:lnTo>
                    <a:lnTo>
                      <a:pt x="284" y="135"/>
                    </a:lnTo>
                    <a:lnTo>
                      <a:pt x="330" y="233"/>
                    </a:lnTo>
                    <a:lnTo>
                      <a:pt x="352" y="367"/>
                    </a:lnTo>
                    <a:lnTo>
                      <a:pt x="371" y="524"/>
                    </a:lnTo>
                    <a:lnTo>
                      <a:pt x="379" y="675"/>
                    </a:lnTo>
                    <a:lnTo>
                      <a:pt x="379" y="873"/>
                    </a:lnTo>
                    <a:lnTo>
                      <a:pt x="352" y="994"/>
                    </a:lnTo>
                    <a:lnTo>
                      <a:pt x="302" y="1038"/>
                    </a:lnTo>
                    <a:lnTo>
                      <a:pt x="215" y="1052"/>
                    </a:lnTo>
                    <a:lnTo>
                      <a:pt x="124" y="1047"/>
                    </a:lnTo>
                    <a:lnTo>
                      <a:pt x="77" y="994"/>
                    </a:lnTo>
                    <a:lnTo>
                      <a:pt x="51" y="900"/>
                    </a:lnTo>
                    <a:lnTo>
                      <a:pt x="28" y="806"/>
                    </a:lnTo>
                    <a:lnTo>
                      <a:pt x="10" y="636"/>
                    </a:lnTo>
                    <a:lnTo>
                      <a:pt x="0" y="444"/>
                    </a:lnTo>
                    <a:lnTo>
                      <a:pt x="0" y="219"/>
                    </a:lnTo>
                    <a:lnTo>
                      <a:pt x="23" y="122"/>
                    </a:lnTo>
                    <a:lnTo>
                      <a:pt x="23" y="8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97" name="Freeform 105"/>
              <p:cNvSpPr>
                <a:spLocks/>
              </p:cNvSpPr>
              <p:nvPr/>
            </p:nvSpPr>
            <p:spPr bwMode="auto">
              <a:xfrm>
                <a:off x="2735" y="901"/>
                <a:ext cx="290" cy="404"/>
              </a:xfrm>
              <a:custGeom>
                <a:avLst/>
                <a:gdLst>
                  <a:gd name="T0" fmla="*/ 32 w 580"/>
                  <a:gd name="T1" fmla="*/ 0 h 808"/>
                  <a:gd name="T2" fmla="*/ 151 w 580"/>
                  <a:gd name="T3" fmla="*/ 14 h 808"/>
                  <a:gd name="T4" fmla="*/ 273 w 580"/>
                  <a:gd name="T5" fmla="*/ 36 h 808"/>
                  <a:gd name="T6" fmla="*/ 402 w 580"/>
                  <a:gd name="T7" fmla="*/ 108 h 808"/>
                  <a:gd name="T8" fmla="*/ 493 w 580"/>
                  <a:gd name="T9" fmla="*/ 161 h 808"/>
                  <a:gd name="T10" fmla="*/ 552 w 580"/>
                  <a:gd name="T11" fmla="*/ 239 h 808"/>
                  <a:gd name="T12" fmla="*/ 580 w 580"/>
                  <a:gd name="T13" fmla="*/ 283 h 808"/>
                  <a:gd name="T14" fmla="*/ 524 w 580"/>
                  <a:gd name="T15" fmla="*/ 414 h 808"/>
                  <a:gd name="T16" fmla="*/ 437 w 580"/>
                  <a:gd name="T17" fmla="*/ 494 h 808"/>
                  <a:gd name="T18" fmla="*/ 333 w 580"/>
                  <a:gd name="T19" fmla="*/ 551 h 808"/>
                  <a:gd name="T20" fmla="*/ 277 w 580"/>
                  <a:gd name="T21" fmla="*/ 587 h 808"/>
                  <a:gd name="T22" fmla="*/ 182 w 580"/>
                  <a:gd name="T23" fmla="*/ 605 h 808"/>
                  <a:gd name="T24" fmla="*/ 178 w 580"/>
                  <a:gd name="T25" fmla="*/ 641 h 808"/>
                  <a:gd name="T26" fmla="*/ 251 w 580"/>
                  <a:gd name="T27" fmla="*/ 673 h 808"/>
                  <a:gd name="T28" fmla="*/ 356 w 580"/>
                  <a:gd name="T29" fmla="*/ 700 h 808"/>
                  <a:gd name="T30" fmla="*/ 455 w 580"/>
                  <a:gd name="T31" fmla="*/ 754 h 808"/>
                  <a:gd name="T32" fmla="*/ 415 w 580"/>
                  <a:gd name="T33" fmla="*/ 794 h 808"/>
                  <a:gd name="T34" fmla="*/ 374 w 580"/>
                  <a:gd name="T35" fmla="*/ 808 h 808"/>
                  <a:gd name="T36" fmla="*/ 315 w 580"/>
                  <a:gd name="T37" fmla="*/ 748 h 808"/>
                  <a:gd name="T38" fmla="*/ 224 w 580"/>
                  <a:gd name="T39" fmla="*/ 713 h 808"/>
                  <a:gd name="T40" fmla="*/ 151 w 580"/>
                  <a:gd name="T41" fmla="*/ 686 h 808"/>
                  <a:gd name="T42" fmla="*/ 151 w 580"/>
                  <a:gd name="T43" fmla="*/ 633 h 808"/>
                  <a:gd name="T44" fmla="*/ 164 w 580"/>
                  <a:gd name="T45" fmla="*/ 575 h 808"/>
                  <a:gd name="T46" fmla="*/ 210 w 580"/>
                  <a:gd name="T47" fmla="*/ 551 h 808"/>
                  <a:gd name="T48" fmla="*/ 356 w 580"/>
                  <a:gd name="T49" fmla="*/ 494 h 808"/>
                  <a:gd name="T50" fmla="*/ 437 w 580"/>
                  <a:gd name="T51" fmla="*/ 404 h 808"/>
                  <a:gd name="T52" fmla="*/ 497 w 580"/>
                  <a:gd name="T53" fmla="*/ 310 h 808"/>
                  <a:gd name="T54" fmla="*/ 483 w 580"/>
                  <a:gd name="T55" fmla="*/ 265 h 808"/>
                  <a:gd name="T56" fmla="*/ 437 w 580"/>
                  <a:gd name="T57" fmla="*/ 211 h 808"/>
                  <a:gd name="T58" fmla="*/ 328 w 580"/>
                  <a:gd name="T59" fmla="*/ 135 h 808"/>
                  <a:gd name="T60" fmla="*/ 196 w 580"/>
                  <a:gd name="T61" fmla="*/ 108 h 808"/>
                  <a:gd name="T62" fmla="*/ 109 w 580"/>
                  <a:gd name="T63" fmla="*/ 104 h 808"/>
                  <a:gd name="T64" fmla="*/ 32 w 580"/>
                  <a:gd name="T65" fmla="*/ 104 h 808"/>
                  <a:gd name="T66" fmla="*/ 0 w 580"/>
                  <a:gd name="T67" fmla="*/ 54 h 808"/>
                  <a:gd name="T68" fmla="*/ 32 w 580"/>
                  <a:gd name="T6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0" h="808">
                    <a:moveTo>
                      <a:pt x="32" y="0"/>
                    </a:moveTo>
                    <a:lnTo>
                      <a:pt x="151" y="14"/>
                    </a:lnTo>
                    <a:lnTo>
                      <a:pt x="273" y="36"/>
                    </a:lnTo>
                    <a:lnTo>
                      <a:pt x="402" y="108"/>
                    </a:lnTo>
                    <a:lnTo>
                      <a:pt x="493" y="161"/>
                    </a:lnTo>
                    <a:lnTo>
                      <a:pt x="552" y="239"/>
                    </a:lnTo>
                    <a:lnTo>
                      <a:pt x="580" y="283"/>
                    </a:lnTo>
                    <a:lnTo>
                      <a:pt x="524" y="414"/>
                    </a:lnTo>
                    <a:lnTo>
                      <a:pt x="437" y="494"/>
                    </a:lnTo>
                    <a:lnTo>
                      <a:pt x="333" y="551"/>
                    </a:lnTo>
                    <a:lnTo>
                      <a:pt x="277" y="587"/>
                    </a:lnTo>
                    <a:lnTo>
                      <a:pt x="182" y="605"/>
                    </a:lnTo>
                    <a:lnTo>
                      <a:pt x="178" y="641"/>
                    </a:lnTo>
                    <a:lnTo>
                      <a:pt x="251" y="673"/>
                    </a:lnTo>
                    <a:lnTo>
                      <a:pt x="356" y="700"/>
                    </a:lnTo>
                    <a:lnTo>
                      <a:pt x="455" y="754"/>
                    </a:lnTo>
                    <a:lnTo>
                      <a:pt x="415" y="794"/>
                    </a:lnTo>
                    <a:lnTo>
                      <a:pt x="374" y="808"/>
                    </a:lnTo>
                    <a:lnTo>
                      <a:pt x="315" y="748"/>
                    </a:lnTo>
                    <a:lnTo>
                      <a:pt x="224" y="713"/>
                    </a:lnTo>
                    <a:lnTo>
                      <a:pt x="151" y="686"/>
                    </a:lnTo>
                    <a:lnTo>
                      <a:pt x="151" y="633"/>
                    </a:lnTo>
                    <a:lnTo>
                      <a:pt x="164" y="575"/>
                    </a:lnTo>
                    <a:lnTo>
                      <a:pt x="210" y="551"/>
                    </a:lnTo>
                    <a:lnTo>
                      <a:pt x="356" y="494"/>
                    </a:lnTo>
                    <a:lnTo>
                      <a:pt x="437" y="404"/>
                    </a:lnTo>
                    <a:lnTo>
                      <a:pt x="497" y="310"/>
                    </a:lnTo>
                    <a:lnTo>
                      <a:pt x="483" y="265"/>
                    </a:lnTo>
                    <a:lnTo>
                      <a:pt x="437" y="211"/>
                    </a:lnTo>
                    <a:lnTo>
                      <a:pt x="328" y="135"/>
                    </a:lnTo>
                    <a:lnTo>
                      <a:pt x="196" y="108"/>
                    </a:lnTo>
                    <a:lnTo>
                      <a:pt x="109" y="104"/>
                    </a:lnTo>
                    <a:lnTo>
                      <a:pt x="32" y="104"/>
                    </a:lnTo>
                    <a:lnTo>
                      <a:pt x="0" y="54"/>
                    </a:lnTo>
                    <a:lnTo>
                      <a:pt x="32"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98" name="Freeform 106"/>
              <p:cNvSpPr>
                <a:spLocks/>
              </p:cNvSpPr>
              <p:nvPr/>
            </p:nvSpPr>
            <p:spPr bwMode="auto">
              <a:xfrm>
                <a:off x="2758" y="1359"/>
                <a:ext cx="352" cy="652"/>
              </a:xfrm>
              <a:custGeom>
                <a:avLst/>
                <a:gdLst>
                  <a:gd name="T0" fmla="*/ 81 w 705"/>
                  <a:gd name="T1" fmla="*/ 0 h 1305"/>
                  <a:gd name="T2" fmla="*/ 18 w 705"/>
                  <a:gd name="T3" fmla="*/ 0 h 1305"/>
                  <a:gd name="T4" fmla="*/ 0 w 705"/>
                  <a:gd name="T5" fmla="*/ 94 h 1305"/>
                  <a:gd name="T6" fmla="*/ 45 w 705"/>
                  <a:gd name="T7" fmla="*/ 149 h 1305"/>
                  <a:gd name="T8" fmla="*/ 191 w 705"/>
                  <a:gd name="T9" fmla="*/ 278 h 1305"/>
                  <a:gd name="T10" fmla="*/ 320 w 705"/>
                  <a:gd name="T11" fmla="*/ 444 h 1305"/>
                  <a:gd name="T12" fmla="*/ 403 w 705"/>
                  <a:gd name="T13" fmla="*/ 615 h 1305"/>
                  <a:gd name="T14" fmla="*/ 415 w 705"/>
                  <a:gd name="T15" fmla="*/ 726 h 1305"/>
                  <a:gd name="T16" fmla="*/ 411 w 705"/>
                  <a:gd name="T17" fmla="*/ 808 h 1305"/>
                  <a:gd name="T18" fmla="*/ 375 w 705"/>
                  <a:gd name="T19" fmla="*/ 991 h 1305"/>
                  <a:gd name="T20" fmla="*/ 328 w 705"/>
                  <a:gd name="T21" fmla="*/ 1140 h 1305"/>
                  <a:gd name="T22" fmla="*/ 288 w 705"/>
                  <a:gd name="T23" fmla="*/ 1225 h 1305"/>
                  <a:gd name="T24" fmla="*/ 278 w 705"/>
                  <a:gd name="T25" fmla="*/ 1279 h 1305"/>
                  <a:gd name="T26" fmla="*/ 320 w 705"/>
                  <a:gd name="T27" fmla="*/ 1279 h 1305"/>
                  <a:gd name="T28" fmla="*/ 383 w 705"/>
                  <a:gd name="T29" fmla="*/ 1261 h 1305"/>
                  <a:gd name="T30" fmla="*/ 403 w 705"/>
                  <a:gd name="T31" fmla="*/ 1265 h 1305"/>
                  <a:gd name="T32" fmla="*/ 535 w 705"/>
                  <a:gd name="T33" fmla="*/ 1273 h 1305"/>
                  <a:gd name="T34" fmla="*/ 636 w 705"/>
                  <a:gd name="T35" fmla="*/ 1305 h 1305"/>
                  <a:gd name="T36" fmla="*/ 672 w 705"/>
                  <a:gd name="T37" fmla="*/ 1287 h 1305"/>
                  <a:gd name="T38" fmla="*/ 705 w 705"/>
                  <a:gd name="T39" fmla="*/ 1220 h 1305"/>
                  <a:gd name="T40" fmla="*/ 672 w 705"/>
                  <a:gd name="T41" fmla="*/ 1184 h 1305"/>
                  <a:gd name="T42" fmla="*/ 521 w 705"/>
                  <a:gd name="T43" fmla="*/ 1180 h 1305"/>
                  <a:gd name="T44" fmla="*/ 415 w 705"/>
                  <a:gd name="T45" fmla="*/ 1193 h 1305"/>
                  <a:gd name="T46" fmla="*/ 361 w 705"/>
                  <a:gd name="T47" fmla="*/ 1220 h 1305"/>
                  <a:gd name="T48" fmla="*/ 369 w 705"/>
                  <a:gd name="T49" fmla="*/ 1158 h 1305"/>
                  <a:gd name="T50" fmla="*/ 425 w 705"/>
                  <a:gd name="T51" fmla="*/ 1062 h 1305"/>
                  <a:gd name="T52" fmla="*/ 470 w 705"/>
                  <a:gd name="T53" fmla="*/ 915 h 1305"/>
                  <a:gd name="T54" fmla="*/ 507 w 705"/>
                  <a:gd name="T55" fmla="*/ 790 h 1305"/>
                  <a:gd name="T56" fmla="*/ 480 w 705"/>
                  <a:gd name="T57" fmla="*/ 646 h 1305"/>
                  <a:gd name="T58" fmla="*/ 438 w 705"/>
                  <a:gd name="T59" fmla="*/ 493 h 1305"/>
                  <a:gd name="T60" fmla="*/ 356 w 705"/>
                  <a:gd name="T61" fmla="*/ 318 h 1305"/>
                  <a:gd name="T62" fmla="*/ 237 w 705"/>
                  <a:gd name="T63" fmla="*/ 157 h 1305"/>
                  <a:gd name="T64" fmla="*/ 136 w 705"/>
                  <a:gd name="T65" fmla="*/ 40 h 1305"/>
                  <a:gd name="T66" fmla="*/ 81 w 705"/>
                  <a:gd name="T67" fmla="*/ 0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5" h="1305">
                    <a:moveTo>
                      <a:pt x="81" y="0"/>
                    </a:moveTo>
                    <a:lnTo>
                      <a:pt x="18" y="0"/>
                    </a:lnTo>
                    <a:lnTo>
                      <a:pt x="0" y="94"/>
                    </a:lnTo>
                    <a:lnTo>
                      <a:pt x="45" y="149"/>
                    </a:lnTo>
                    <a:lnTo>
                      <a:pt x="191" y="278"/>
                    </a:lnTo>
                    <a:lnTo>
                      <a:pt x="320" y="444"/>
                    </a:lnTo>
                    <a:lnTo>
                      <a:pt x="403" y="615"/>
                    </a:lnTo>
                    <a:lnTo>
                      <a:pt x="415" y="726"/>
                    </a:lnTo>
                    <a:lnTo>
                      <a:pt x="411" y="808"/>
                    </a:lnTo>
                    <a:lnTo>
                      <a:pt x="375" y="991"/>
                    </a:lnTo>
                    <a:lnTo>
                      <a:pt x="328" y="1140"/>
                    </a:lnTo>
                    <a:lnTo>
                      <a:pt x="288" y="1225"/>
                    </a:lnTo>
                    <a:lnTo>
                      <a:pt x="278" y="1279"/>
                    </a:lnTo>
                    <a:lnTo>
                      <a:pt x="320" y="1279"/>
                    </a:lnTo>
                    <a:lnTo>
                      <a:pt x="383" y="1261"/>
                    </a:lnTo>
                    <a:lnTo>
                      <a:pt x="403" y="1265"/>
                    </a:lnTo>
                    <a:lnTo>
                      <a:pt x="535" y="1273"/>
                    </a:lnTo>
                    <a:lnTo>
                      <a:pt x="636" y="1305"/>
                    </a:lnTo>
                    <a:lnTo>
                      <a:pt x="672" y="1287"/>
                    </a:lnTo>
                    <a:lnTo>
                      <a:pt x="705" y="1220"/>
                    </a:lnTo>
                    <a:lnTo>
                      <a:pt x="672" y="1184"/>
                    </a:lnTo>
                    <a:lnTo>
                      <a:pt x="521" y="1180"/>
                    </a:lnTo>
                    <a:lnTo>
                      <a:pt x="415" y="1193"/>
                    </a:lnTo>
                    <a:lnTo>
                      <a:pt x="361" y="1220"/>
                    </a:lnTo>
                    <a:lnTo>
                      <a:pt x="369" y="1158"/>
                    </a:lnTo>
                    <a:lnTo>
                      <a:pt x="425" y="1062"/>
                    </a:lnTo>
                    <a:lnTo>
                      <a:pt x="470" y="915"/>
                    </a:lnTo>
                    <a:lnTo>
                      <a:pt x="507" y="790"/>
                    </a:lnTo>
                    <a:lnTo>
                      <a:pt x="480" y="646"/>
                    </a:lnTo>
                    <a:lnTo>
                      <a:pt x="438" y="493"/>
                    </a:lnTo>
                    <a:lnTo>
                      <a:pt x="356" y="318"/>
                    </a:lnTo>
                    <a:lnTo>
                      <a:pt x="237" y="157"/>
                    </a:lnTo>
                    <a:lnTo>
                      <a:pt x="136" y="40"/>
                    </a:lnTo>
                    <a:lnTo>
                      <a:pt x="81"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499" name="Freeform 107"/>
              <p:cNvSpPr>
                <a:spLocks/>
              </p:cNvSpPr>
              <p:nvPr/>
            </p:nvSpPr>
            <p:spPr bwMode="auto">
              <a:xfrm>
                <a:off x="2536" y="1357"/>
                <a:ext cx="238" cy="665"/>
              </a:xfrm>
              <a:custGeom>
                <a:avLst/>
                <a:gdLst>
                  <a:gd name="T0" fmla="*/ 328 w 474"/>
                  <a:gd name="T1" fmla="*/ 0 h 1330"/>
                  <a:gd name="T2" fmla="*/ 269 w 474"/>
                  <a:gd name="T3" fmla="*/ 126 h 1330"/>
                  <a:gd name="T4" fmla="*/ 228 w 474"/>
                  <a:gd name="T5" fmla="*/ 309 h 1330"/>
                  <a:gd name="T6" fmla="*/ 178 w 474"/>
                  <a:gd name="T7" fmla="*/ 512 h 1330"/>
                  <a:gd name="T8" fmla="*/ 132 w 474"/>
                  <a:gd name="T9" fmla="*/ 717 h 1330"/>
                  <a:gd name="T10" fmla="*/ 132 w 474"/>
                  <a:gd name="T11" fmla="*/ 793 h 1330"/>
                  <a:gd name="T12" fmla="*/ 178 w 474"/>
                  <a:gd name="T13" fmla="*/ 928 h 1330"/>
                  <a:gd name="T14" fmla="*/ 241 w 474"/>
                  <a:gd name="T15" fmla="*/ 999 h 1330"/>
                  <a:gd name="T16" fmla="*/ 301 w 474"/>
                  <a:gd name="T17" fmla="*/ 1089 h 1330"/>
                  <a:gd name="T18" fmla="*/ 342 w 474"/>
                  <a:gd name="T19" fmla="*/ 1155 h 1330"/>
                  <a:gd name="T20" fmla="*/ 324 w 474"/>
                  <a:gd name="T21" fmla="*/ 1187 h 1330"/>
                  <a:gd name="T22" fmla="*/ 219 w 474"/>
                  <a:gd name="T23" fmla="*/ 1200 h 1330"/>
                  <a:gd name="T24" fmla="*/ 50 w 474"/>
                  <a:gd name="T25" fmla="*/ 1227 h 1330"/>
                  <a:gd name="T26" fmla="*/ 0 w 474"/>
                  <a:gd name="T27" fmla="*/ 1268 h 1330"/>
                  <a:gd name="T28" fmla="*/ 41 w 474"/>
                  <a:gd name="T29" fmla="*/ 1304 h 1330"/>
                  <a:gd name="T30" fmla="*/ 136 w 474"/>
                  <a:gd name="T31" fmla="*/ 1330 h 1330"/>
                  <a:gd name="T32" fmla="*/ 247 w 474"/>
                  <a:gd name="T33" fmla="*/ 1276 h 1330"/>
                  <a:gd name="T34" fmla="*/ 328 w 474"/>
                  <a:gd name="T35" fmla="*/ 1240 h 1330"/>
                  <a:gd name="T36" fmla="*/ 433 w 474"/>
                  <a:gd name="T37" fmla="*/ 1227 h 1330"/>
                  <a:gd name="T38" fmla="*/ 474 w 474"/>
                  <a:gd name="T39" fmla="*/ 1214 h 1330"/>
                  <a:gd name="T40" fmla="*/ 461 w 474"/>
                  <a:gd name="T41" fmla="*/ 1169 h 1330"/>
                  <a:gd name="T42" fmla="*/ 342 w 474"/>
                  <a:gd name="T43" fmla="*/ 1053 h 1330"/>
                  <a:gd name="T44" fmla="*/ 273 w 474"/>
                  <a:gd name="T45" fmla="*/ 932 h 1330"/>
                  <a:gd name="T46" fmla="*/ 214 w 474"/>
                  <a:gd name="T47" fmla="*/ 851 h 1330"/>
                  <a:gd name="T48" fmla="*/ 205 w 474"/>
                  <a:gd name="T49" fmla="*/ 771 h 1330"/>
                  <a:gd name="T50" fmla="*/ 233 w 474"/>
                  <a:gd name="T51" fmla="*/ 637 h 1330"/>
                  <a:gd name="T52" fmla="*/ 296 w 474"/>
                  <a:gd name="T53" fmla="*/ 498 h 1330"/>
                  <a:gd name="T54" fmla="*/ 365 w 474"/>
                  <a:gd name="T55" fmla="*/ 261 h 1330"/>
                  <a:gd name="T56" fmla="*/ 425 w 474"/>
                  <a:gd name="T57" fmla="*/ 122 h 1330"/>
                  <a:gd name="T58" fmla="*/ 419 w 474"/>
                  <a:gd name="T59" fmla="*/ 40 h 1330"/>
                  <a:gd name="T60" fmla="*/ 365 w 474"/>
                  <a:gd name="T61" fmla="*/ 0 h 1330"/>
                  <a:gd name="T62" fmla="*/ 328 w 474"/>
                  <a:gd name="T63" fmla="*/ 0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4" h="1330">
                    <a:moveTo>
                      <a:pt x="328" y="0"/>
                    </a:moveTo>
                    <a:lnTo>
                      <a:pt x="269" y="126"/>
                    </a:lnTo>
                    <a:lnTo>
                      <a:pt x="228" y="309"/>
                    </a:lnTo>
                    <a:lnTo>
                      <a:pt x="178" y="512"/>
                    </a:lnTo>
                    <a:lnTo>
                      <a:pt x="132" y="717"/>
                    </a:lnTo>
                    <a:lnTo>
                      <a:pt x="132" y="793"/>
                    </a:lnTo>
                    <a:lnTo>
                      <a:pt x="178" y="928"/>
                    </a:lnTo>
                    <a:lnTo>
                      <a:pt x="241" y="999"/>
                    </a:lnTo>
                    <a:lnTo>
                      <a:pt x="301" y="1089"/>
                    </a:lnTo>
                    <a:lnTo>
                      <a:pt x="342" y="1155"/>
                    </a:lnTo>
                    <a:lnTo>
                      <a:pt x="324" y="1187"/>
                    </a:lnTo>
                    <a:lnTo>
                      <a:pt x="219" y="1200"/>
                    </a:lnTo>
                    <a:lnTo>
                      <a:pt x="50" y="1227"/>
                    </a:lnTo>
                    <a:lnTo>
                      <a:pt x="0" y="1268"/>
                    </a:lnTo>
                    <a:lnTo>
                      <a:pt x="41" y="1304"/>
                    </a:lnTo>
                    <a:lnTo>
                      <a:pt x="136" y="1330"/>
                    </a:lnTo>
                    <a:lnTo>
                      <a:pt x="247" y="1276"/>
                    </a:lnTo>
                    <a:lnTo>
                      <a:pt x="328" y="1240"/>
                    </a:lnTo>
                    <a:lnTo>
                      <a:pt x="433" y="1227"/>
                    </a:lnTo>
                    <a:lnTo>
                      <a:pt x="474" y="1214"/>
                    </a:lnTo>
                    <a:lnTo>
                      <a:pt x="461" y="1169"/>
                    </a:lnTo>
                    <a:lnTo>
                      <a:pt x="342" y="1053"/>
                    </a:lnTo>
                    <a:lnTo>
                      <a:pt x="273" y="932"/>
                    </a:lnTo>
                    <a:lnTo>
                      <a:pt x="214" y="851"/>
                    </a:lnTo>
                    <a:lnTo>
                      <a:pt x="205" y="771"/>
                    </a:lnTo>
                    <a:lnTo>
                      <a:pt x="233" y="637"/>
                    </a:lnTo>
                    <a:lnTo>
                      <a:pt x="296" y="498"/>
                    </a:lnTo>
                    <a:lnTo>
                      <a:pt x="365" y="261"/>
                    </a:lnTo>
                    <a:lnTo>
                      <a:pt x="425" y="122"/>
                    </a:lnTo>
                    <a:lnTo>
                      <a:pt x="419" y="40"/>
                    </a:lnTo>
                    <a:lnTo>
                      <a:pt x="365" y="0"/>
                    </a:lnTo>
                    <a:lnTo>
                      <a:pt x="328"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nvGrpSpPr>
            <p:cNvPr id="315500" name="Group 108"/>
            <p:cNvGrpSpPr>
              <a:grpSpLocks/>
            </p:cNvGrpSpPr>
            <p:nvPr/>
          </p:nvGrpSpPr>
          <p:grpSpPr bwMode="auto">
            <a:xfrm>
              <a:off x="720" y="288"/>
              <a:ext cx="146" cy="197"/>
              <a:chOff x="2790" y="289"/>
              <a:chExt cx="146" cy="197"/>
            </a:xfrm>
          </p:grpSpPr>
          <p:sp>
            <p:nvSpPr>
              <p:cNvPr id="315501" name="Freeform 109"/>
              <p:cNvSpPr>
                <a:spLocks/>
              </p:cNvSpPr>
              <p:nvPr/>
            </p:nvSpPr>
            <p:spPr bwMode="auto">
              <a:xfrm>
                <a:off x="2819" y="289"/>
                <a:ext cx="117" cy="137"/>
              </a:xfrm>
              <a:custGeom>
                <a:avLst/>
                <a:gdLst>
                  <a:gd name="T0" fmla="*/ 28 w 235"/>
                  <a:gd name="T1" fmla="*/ 12 h 273"/>
                  <a:gd name="T2" fmla="*/ 91 w 235"/>
                  <a:gd name="T3" fmla="*/ 0 h 273"/>
                  <a:gd name="T4" fmla="*/ 152 w 235"/>
                  <a:gd name="T5" fmla="*/ 4 h 273"/>
                  <a:gd name="T6" fmla="*/ 207 w 235"/>
                  <a:gd name="T7" fmla="*/ 30 h 273"/>
                  <a:gd name="T8" fmla="*/ 235 w 235"/>
                  <a:gd name="T9" fmla="*/ 80 h 273"/>
                  <a:gd name="T10" fmla="*/ 235 w 235"/>
                  <a:gd name="T11" fmla="*/ 120 h 273"/>
                  <a:gd name="T12" fmla="*/ 207 w 235"/>
                  <a:gd name="T13" fmla="*/ 173 h 273"/>
                  <a:gd name="T14" fmla="*/ 160 w 235"/>
                  <a:gd name="T15" fmla="*/ 205 h 273"/>
                  <a:gd name="T16" fmla="*/ 91 w 235"/>
                  <a:gd name="T17" fmla="*/ 205 h 273"/>
                  <a:gd name="T18" fmla="*/ 50 w 235"/>
                  <a:gd name="T19" fmla="*/ 231 h 273"/>
                  <a:gd name="T20" fmla="*/ 36 w 235"/>
                  <a:gd name="T21" fmla="*/ 273 h 273"/>
                  <a:gd name="T22" fmla="*/ 0 w 235"/>
                  <a:gd name="T23" fmla="*/ 259 h 273"/>
                  <a:gd name="T24" fmla="*/ 14 w 235"/>
                  <a:gd name="T25" fmla="*/ 205 h 273"/>
                  <a:gd name="T26" fmla="*/ 64 w 235"/>
                  <a:gd name="T27" fmla="*/ 173 h 273"/>
                  <a:gd name="T28" fmla="*/ 146 w 235"/>
                  <a:gd name="T29" fmla="*/ 165 h 273"/>
                  <a:gd name="T30" fmla="*/ 179 w 235"/>
                  <a:gd name="T31" fmla="*/ 133 h 273"/>
                  <a:gd name="T32" fmla="*/ 188 w 235"/>
                  <a:gd name="T33" fmla="*/ 84 h 273"/>
                  <a:gd name="T34" fmla="*/ 152 w 235"/>
                  <a:gd name="T35" fmla="*/ 40 h 273"/>
                  <a:gd name="T36" fmla="*/ 97 w 235"/>
                  <a:gd name="T37" fmla="*/ 40 h 273"/>
                  <a:gd name="T38" fmla="*/ 36 w 235"/>
                  <a:gd name="T39" fmla="*/ 53 h 273"/>
                  <a:gd name="T40" fmla="*/ 14 w 235"/>
                  <a:gd name="T41" fmla="*/ 40 h 273"/>
                  <a:gd name="T42" fmla="*/ 28 w 235"/>
                  <a:gd name="T43" fmla="*/ 1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273">
                    <a:moveTo>
                      <a:pt x="28" y="12"/>
                    </a:moveTo>
                    <a:lnTo>
                      <a:pt x="91" y="0"/>
                    </a:lnTo>
                    <a:lnTo>
                      <a:pt x="152" y="4"/>
                    </a:lnTo>
                    <a:lnTo>
                      <a:pt x="207" y="30"/>
                    </a:lnTo>
                    <a:lnTo>
                      <a:pt x="235" y="80"/>
                    </a:lnTo>
                    <a:lnTo>
                      <a:pt x="235" y="120"/>
                    </a:lnTo>
                    <a:lnTo>
                      <a:pt x="207" y="173"/>
                    </a:lnTo>
                    <a:lnTo>
                      <a:pt x="160" y="205"/>
                    </a:lnTo>
                    <a:lnTo>
                      <a:pt x="91" y="205"/>
                    </a:lnTo>
                    <a:lnTo>
                      <a:pt x="50" y="231"/>
                    </a:lnTo>
                    <a:lnTo>
                      <a:pt x="36" y="273"/>
                    </a:lnTo>
                    <a:lnTo>
                      <a:pt x="0" y="259"/>
                    </a:lnTo>
                    <a:lnTo>
                      <a:pt x="14" y="205"/>
                    </a:lnTo>
                    <a:lnTo>
                      <a:pt x="64" y="173"/>
                    </a:lnTo>
                    <a:lnTo>
                      <a:pt x="146" y="165"/>
                    </a:lnTo>
                    <a:lnTo>
                      <a:pt x="179" y="133"/>
                    </a:lnTo>
                    <a:lnTo>
                      <a:pt x="188" y="84"/>
                    </a:lnTo>
                    <a:lnTo>
                      <a:pt x="152" y="40"/>
                    </a:lnTo>
                    <a:lnTo>
                      <a:pt x="97" y="40"/>
                    </a:lnTo>
                    <a:lnTo>
                      <a:pt x="36" y="53"/>
                    </a:lnTo>
                    <a:lnTo>
                      <a:pt x="14" y="40"/>
                    </a:lnTo>
                    <a:lnTo>
                      <a:pt x="28" y="1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sp>
            <p:nvSpPr>
              <p:cNvPr id="315502" name="Freeform 110"/>
              <p:cNvSpPr>
                <a:spLocks/>
              </p:cNvSpPr>
              <p:nvPr/>
            </p:nvSpPr>
            <p:spPr bwMode="auto">
              <a:xfrm>
                <a:off x="2790" y="449"/>
                <a:ext cx="37" cy="37"/>
              </a:xfrm>
              <a:custGeom>
                <a:avLst/>
                <a:gdLst>
                  <a:gd name="T0" fmla="*/ 73 w 73"/>
                  <a:gd name="T1" fmla="*/ 4 h 74"/>
                  <a:gd name="T2" fmla="*/ 35 w 73"/>
                  <a:gd name="T3" fmla="*/ 0 h 74"/>
                  <a:gd name="T4" fmla="*/ 11 w 73"/>
                  <a:gd name="T5" fmla="*/ 28 h 74"/>
                  <a:gd name="T6" fmla="*/ 0 w 73"/>
                  <a:gd name="T7" fmla="*/ 70 h 74"/>
                  <a:gd name="T8" fmla="*/ 35 w 73"/>
                  <a:gd name="T9" fmla="*/ 74 h 74"/>
                  <a:gd name="T10" fmla="*/ 66 w 73"/>
                  <a:gd name="T11" fmla="*/ 55 h 74"/>
                  <a:gd name="T12" fmla="*/ 73 w 73"/>
                  <a:gd name="T13" fmla="*/ 4 h 74"/>
                </a:gdLst>
                <a:ahLst/>
                <a:cxnLst>
                  <a:cxn ang="0">
                    <a:pos x="T0" y="T1"/>
                  </a:cxn>
                  <a:cxn ang="0">
                    <a:pos x="T2" y="T3"/>
                  </a:cxn>
                  <a:cxn ang="0">
                    <a:pos x="T4" y="T5"/>
                  </a:cxn>
                  <a:cxn ang="0">
                    <a:pos x="T6" y="T7"/>
                  </a:cxn>
                  <a:cxn ang="0">
                    <a:pos x="T8" y="T9"/>
                  </a:cxn>
                  <a:cxn ang="0">
                    <a:pos x="T10" y="T11"/>
                  </a:cxn>
                  <a:cxn ang="0">
                    <a:pos x="T12" y="T13"/>
                  </a:cxn>
                </a:cxnLst>
                <a:rect l="0" t="0" r="r" b="b"/>
                <a:pathLst>
                  <a:path w="73" h="74">
                    <a:moveTo>
                      <a:pt x="73" y="4"/>
                    </a:moveTo>
                    <a:lnTo>
                      <a:pt x="35" y="0"/>
                    </a:lnTo>
                    <a:lnTo>
                      <a:pt x="11" y="28"/>
                    </a:lnTo>
                    <a:lnTo>
                      <a:pt x="0" y="70"/>
                    </a:lnTo>
                    <a:lnTo>
                      <a:pt x="35" y="74"/>
                    </a:lnTo>
                    <a:lnTo>
                      <a:pt x="66" y="55"/>
                    </a:lnTo>
                    <a:lnTo>
                      <a:pt x="73" y="4"/>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85800">
                  <a:defRPr/>
                </a:pPr>
                <a:endParaRPr lang="es-ES" sz="1350">
                  <a:solidFill>
                    <a:prstClr val="black"/>
                  </a:solidFill>
                  <a:latin typeface="Calibri"/>
                </a:endParaRPr>
              </a:p>
            </p:txBody>
          </p:sp>
        </p:grpSp>
      </p:grpSp>
    </p:spTree>
    <p:extLst>
      <p:ext uri="{BB962C8B-B14F-4D97-AF65-F5344CB8AC3E}">
        <p14:creationId xmlns:p14="http://schemas.microsoft.com/office/powerpoint/2010/main" val="2093810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15479"/>
                                        </p:tgtEl>
                                        <p:attrNameLst>
                                          <p:attrName>style.visibility</p:attrName>
                                        </p:attrNameLst>
                                      </p:cBhvr>
                                      <p:to>
                                        <p:strVal val="visible"/>
                                      </p:to>
                                    </p:set>
                                    <p:animEffect transition="in" filter="dissolve">
                                      <p:cBhvr>
                                        <p:cTn id="7" dur="500"/>
                                        <p:tgtEl>
                                          <p:spTgt spid="315479"/>
                                        </p:tgtEl>
                                      </p:cBhvr>
                                    </p:animEffect>
                                  </p:childTnLst>
                                </p:cTn>
                              </p:par>
                            </p:childTnLst>
                          </p:cTn>
                        </p:par>
                        <p:par>
                          <p:cTn id="8" fill="hold" nodeType="afterGroup">
                            <p:stCondLst>
                              <p:cond delay="500"/>
                            </p:stCondLst>
                            <p:childTnLst>
                              <p:par>
                                <p:cTn id="9" presetID="19" presetClass="entr" presetSubtype="10" fill="hold" nodeType="afterEffect">
                                  <p:stCondLst>
                                    <p:cond delay="0"/>
                                  </p:stCondLst>
                                  <p:childTnLst>
                                    <p:set>
                                      <p:cBhvr>
                                        <p:cTn id="10" dur="1" fill="hold">
                                          <p:stCondLst>
                                            <p:cond delay="0"/>
                                          </p:stCondLst>
                                        </p:cTn>
                                        <p:tgtEl>
                                          <p:spTgt spid="315394"/>
                                        </p:tgtEl>
                                        <p:attrNameLst>
                                          <p:attrName>style.visibility</p:attrName>
                                        </p:attrNameLst>
                                      </p:cBhvr>
                                      <p:to>
                                        <p:strVal val="visible"/>
                                      </p:to>
                                    </p:set>
                                    <p:anim calcmode="lin" valueType="num">
                                      <p:cBhvr>
                                        <p:cTn id="11" dur="5000" fill="hold"/>
                                        <p:tgtEl>
                                          <p:spTgt spid="315394"/>
                                        </p:tgtEl>
                                        <p:attrNameLst>
                                          <p:attrName>ppt_w</p:attrName>
                                        </p:attrNameLst>
                                      </p:cBhvr>
                                      <p:tavLst>
                                        <p:tav tm="0" fmla="#ppt_w*sin(2.5*pi*$)">
                                          <p:val>
                                            <p:fltVal val="0"/>
                                          </p:val>
                                        </p:tav>
                                        <p:tav tm="100000">
                                          <p:val>
                                            <p:fltVal val="1"/>
                                          </p:val>
                                        </p:tav>
                                      </p:tavLst>
                                    </p:anim>
                                    <p:anim calcmode="lin" valueType="num">
                                      <p:cBhvr>
                                        <p:cTn id="12" dur="5000" fill="hold"/>
                                        <p:tgtEl>
                                          <p:spTgt spid="315394"/>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5500"/>
                            </p:stCondLst>
                            <p:childTnLst>
                              <p:par>
                                <p:cTn id="14" presetID="11" presetClass="entr" presetSubtype="0" fill="hold" nodeType="afterEffect">
                                  <p:stCondLst>
                                    <p:cond delay="0"/>
                                  </p:stCondLst>
                                  <p:childTnLst>
                                    <p:set>
                                      <p:cBhvr>
                                        <p:cTn id="15" dur="1000">
                                          <p:stCondLst>
                                            <p:cond delay="0"/>
                                          </p:stCondLst>
                                        </p:cTn>
                                        <p:tgtEl>
                                          <p:spTgt spid="315480"/>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15419"/>
                                        </p:tgtEl>
                                        <p:attrNameLst>
                                          <p:attrName>style.visibility</p:attrName>
                                        </p:attrNameLst>
                                      </p:cBhvr>
                                      <p:to>
                                        <p:strVal val="visible"/>
                                      </p:to>
                                    </p:set>
                                    <p:animEffect transition="in" filter="dissolve">
                                      <p:cBhvr>
                                        <p:cTn id="20" dur="500"/>
                                        <p:tgtEl>
                                          <p:spTgt spid="315419"/>
                                        </p:tgtEl>
                                      </p:cBhvr>
                                    </p:animEffect>
                                  </p:childTnLst>
                                </p:cTn>
                              </p:par>
                            </p:childTnLst>
                          </p:cTn>
                        </p:par>
                        <p:par>
                          <p:cTn id="21" fill="hold" nodeType="afterGroup">
                            <p:stCondLst>
                              <p:cond delay="500"/>
                            </p:stCondLst>
                            <p:childTnLst>
                              <p:par>
                                <p:cTn id="22" presetID="11" presetClass="entr" presetSubtype="0" fill="hold" nodeType="afterEffect">
                                  <p:stCondLst>
                                    <p:cond delay="0"/>
                                  </p:stCondLst>
                                  <p:childTnLst>
                                    <p:set>
                                      <p:cBhvr>
                                        <p:cTn id="23" dur="1000">
                                          <p:stCondLst>
                                            <p:cond delay="0"/>
                                          </p:stCondLst>
                                        </p:cTn>
                                        <p:tgtEl>
                                          <p:spTgt spid="315424"/>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15421"/>
                                        </p:tgtEl>
                                        <p:attrNameLst>
                                          <p:attrName>style.visibility</p:attrName>
                                        </p:attrNameLst>
                                      </p:cBhvr>
                                      <p:to>
                                        <p:strVal val="visible"/>
                                      </p:to>
                                    </p:set>
                                    <p:animEffect transition="in" filter="dissolve">
                                      <p:cBhvr>
                                        <p:cTn id="28" dur="500"/>
                                        <p:tgtEl>
                                          <p:spTgt spid="315421"/>
                                        </p:tgtEl>
                                      </p:cBhvr>
                                    </p:animEffect>
                                  </p:childTnLst>
                                </p:cTn>
                              </p:par>
                            </p:childTnLst>
                          </p:cTn>
                        </p:par>
                        <p:par>
                          <p:cTn id="29" fill="hold" nodeType="afterGroup">
                            <p:stCondLst>
                              <p:cond delay="500"/>
                            </p:stCondLst>
                            <p:childTnLst>
                              <p:par>
                                <p:cTn id="30" presetID="11" presetClass="entr" presetSubtype="0" fill="hold" nodeType="afterEffect">
                                  <p:stCondLst>
                                    <p:cond delay="0"/>
                                  </p:stCondLst>
                                  <p:childTnLst>
                                    <p:set>
                                      <p:cBhvr>
                                        <p:cTn id="31" dur="1000">
                                          <p:stCondLst>
                                            <p:cond delay="0"/>
                                          </p:stCondLst>
                                        </p:cTn>
                                        <p:tgtEl>
                                          <p:spTgt spid="315435"/>
                                        </p:tgtEl>
                                        <p:attrNameLst>
                                          <p:attrName>style.visibility</p:attrName>
                                        </p:attrNameLst>
                                      </p:cBhvr>
                                      <p:to>
                                        <p:strVal val="visible"/>
                                      </p:to>
                                    </p:set>
                                  </p:childTnLst>
                                </p:cTn>
                              </p:par>
                            </p:childTnLst>
                          </p:cTn>
                        </p:par>
                        <p:par>
                          <p:cTn id="32" fill="hold" nodeType="afterGroup">
                            <p:stCondLst>
                              <p:cond delay="1500"/>
                            </p:stCondLst>
                            <p:childTnLst>
                              <p:par>
                                <p:cTn id="33" presetID="11" presetClass="entr" presetSubtype="0" fill="hold" nodeType="afterEffect">
                                  <p:stCondLst>
                                    <p:cond delay="0"/>
                                  </p:stCondLst>
                                  <p:childTnLst>
                                    <p:set>
                                      <p:cBhvr>
                                        <p:cTn id="34" dur="1000">
                                          <p:stCondLst>
                                            <p:cond delay="0"/>
                                          </p:stCondLst>
                                        </p:cTn>
                                        <p:tgtEl>
                                          <p:spTgt spid="31544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15422"/>
                                        </p:tgtEl>
                                        <p:attrNameLst>
                                          <p:attrName>style.visibility</p:attrName>
                                        </p:attrNameLst>
                                      </p:cBhvr>
                                      <p:to>
                                        <p:strVal val="visible"/>
                                      </p:to>
                                    </p:set>
                                    <p:animEffect transition="in" filter="dissolve">
                                      <p:cBhvr>
                                        <p:cTn id="39" dur="500"/>
                                        <p:tgtEl>
                                          <p:spTgt spid="315422"/>
                                        </p:tgtEl>
                                      </p:cBhvr>
                                    </p:animEffect>
                                  </p:childTnLst>
                                </p:cTn>
                              </p:par>
                            </p:childTnLst>
                          </p:cTn>
                        </p:par>
                        <p:par>
                          <p:cTn id="40" fill="hold" nodeType="afterGroup">
                            <p:stCondLst>
                              <p:cond delay="500"/>
                            </p:stCondLst>
                            <p:childTnLst>
                              <p:par>
                                <p:cTn id="41" presetID="11" presetClass="entr" presetSubtype="0" fill="hold" nodeType="afterEffect">
                                  <p:stCondLst>
                                    <p:cond delay="0"/>
                                  </p:stCondLst>
                                  <p:childTnLst>
                                    <p:set>
                                      <p:cBhvr>
                                        <p:cTn id="42" dur="1000">
                                          <p:stCondLst>
                                            <p:cond delay="0"/>
                                          </p:stCondLst>
                                        </p:cTn>
                                        <p:tgtEl>
                                          <p:spTgt spid="31545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15423"/>
                                        </p:tgtEl>
                                        <p:attrNameLst>
                                          <p:attrName>style.visibility</p:attrName>
                                        </p:attrNameLst>
                                      </p:cBhvr>
                                      <p:to>
                                        <p:strVal val="visible"/>
                                      </p:to>
                                    </p:set>
                                    <p:animEffect transition="in" filter="dissolve">
                                      <p:cBhvr>
                                        <p:cTn id="47" dur="500"/>
                                        <p:tgtEl>
                                          <p:spTgt spid="315423"/>
                                        </p:tgtEl>
                                      </p:cBhvr>
                                    </p:animEffect>
                                  </p:childTnLst>
                                </p:cTn>
                              </p:par>
                            </p:childTnLst>
                          </p:cTn>
                        </p:par>
                        <p:par>
                          <p:cTn id="48" fill="hold" nodeType="afterGroup">
                            <p:stCondLst>
                              <p:cond delay="500"/>
                            </p:stCondLst>
                            <p:childTnLst>
                              <p:par>
                                <p:cTn id="49" presetID="11" presetClass="entr" presetSubtype="0" fill="hold" nodeType="afterEffect">
                                  <p:stCondLst>
                                    <p:cond delay="0"/>
                                  </p:stCondLst>
                                  <p:childTnLst>
                                    <p:set>
                                      <p:cBhvr>
                                        <p:cTn id="50" dur="1000">
                                          <p:stCondLst>
                                            <p:cond delay="0"/>
                                          </p:stCondLst>
                                        </p:cTn>
                                        <p:tgtEl>
                                          <p:spTgt spid="315468"/>
                                        </p:tgtEl>
                                        <p:attrNameLst>
                                          <p:attrName>style.visibility</p:attrName>
                                        </p:attrNameLst>
                                      </p:cBhvr>
                                      <p:to>
                                        <p:strVal val="visible"/>
                                      </p:to>
                                    </p:set>
                                  </p:childTnLst>
                                </p:cTn>
                              </p:par>
                            </p:childTnLst>
                          </p:cTn>
                        </p:par>
                        <p:par>
                          <p:cTn id="51" fill="hold" nodeType="afterGroup">
                            <p:stCondLst>
                              <p:cond delay="1500"/>
                            </p:stCondLst>
                            <p:childTnLst>
                              <p:par>
                                <p:cTn id="52" presetID="11" presetClass="entr" presetSubtype="0" fill="hold" nodeType="afterEffect">
                                  <p:stCondLst>
                                    <p:cond delay="0"/>
                                  </p:stCondLst>
                                  <p:childTnLst>
                                    <p:set>
                                      <p:cBhvr>
                                        <p:cTn id="53" dur="1000">
                                          <p:stCondLst>
                                            <p:cond delay="0"/>
                                          </p:stCondLst>
                                        </p:cTn>
                                        <p:tgtEl>
                                          <p:spTgt spid="315492"/>
                                        </p:tgtEl>
                                        <p:attrNameLst>
                                          <p:attrName>style.visibility</p:attrName>
                                        </p:attrNameLst>
                                      </p:cBhvr>
                                      <p:to>
                                        <p:strVal val="visible"/>
                                      </p:to>
                                    </p:set>
                                  </p:childTnLst>
                                </p:cTn>
                              </p:par>
                            </p:childTnLst>
                          </p:cTn>
                        </p:par>
                        <p:par>
                          <p:cTn id="54" fill="hold" nodeType="afterGroup">
                            <p:stCondLst>
                              <p:cond delay="2500"/>
                            </p:stCondLst>
                            <p:childTnLst>
                              <p:par>
                                <p:cTn id="55" presetID="19" presetClass="entr" presetSubtype="10" fill="hold" nodeType="afterEffect">
                                  <p:stCondLst>
                                    <p:cond delay="0"/>
                                  </p:stCondLst>
                                  <p:childTnLst>
                                    <p:set>
                                      <p:cBhvr>
                                        <p:cTn id="56" dur="1" fill="hold">
                                          <p:stCondLst>
                                            <p:cond delay="0"/>
                                          </p:stCondLst>
                                        </p:cTn>
                                        <p:tgtEl>
                                          <p:spTgt spid="315405"/>
                                        </p:tgtEl>
                                        <p:attrNameLst>
                                          <p:attrName>style.visibility</p:attrName>
                                        </p:attrNameLst>
                                      </p:cBhvr>
                                      <p:to>
                                        <p:strVal val="visible"/>
                                      </p:to>
                                    </p:set>
                                    <p:anim calcmode="lin" valueType="num">
                                      <p:cBhvr>
                                        <p:cTn id="57" dur="5000" fill="hold"/>
                                        <p:tgtEl>
                                          <p:spTgt spid="315405"/>
                                        </p:tgtEl>
                                        <p:attrNameLst>
                                          <p:attrName>ppt_w</p:attrName>
                                        </p:attrNameLst>
                                      </p:cBhvr>
                                      <p:tavLst>
                                        <p:tav tm="0" fmla="#ppt_w*sin(2.5*pi*$)">
                                          <p:val>
                                            <p:fltVal val="0"/>
                                          </p:val>
                                        </p:tav>
                                        <p:tav tm="100000">
                                          <p:val>
                                            <p:fltVal val="1"/>
                                          </p:val>
                                        </p:tav>
                                      </p:tavLst>
                                    </p:anim>
                                    <p:anim calcmode="lin" valueType="num">
                                      <p:cBhvr>
                                        <p:cTn id="58" dur="5000" fill="hold"/>
                                        <p:tgtEl>
                                          <p:spTgt spid="31540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419" grpId="0" autoUpdateAnimBg="0"/>
      <p:bldP spid="315421" grpId="0" autoUpdateAnimBg="0"/>
      <p:bldP spid="315422" grpId="0" autoUpdateAnimBg="0"/>
      <p:bldP spid="315423" grpId="0" autoUpdateAnimBg="0"/>
      <p:bldP spid="31547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24767" y="1916832"/>
            <a:ext cx="7691870" cy="4511264"/>
          </a:xfr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marL="0" indent="0">
              <a:buNone/>
            </a:pPr>
            <a:r>
              <a:rPr lang="es-ES" b="1" dirty="0"/>
              <a:t>¿</a:t>
            </a:r>
            <a:r>
              <a:rPr lang="es-ES" sz="3100" b="1" dirty="0">
                <a:latin typeface="Arial" panose="020B0604020202020204" pitchFamily="34" charset="0"/>
                <a:cs typeface="Arial" panose="020B0604020202020204" pitchFamily="34" charset="0"/>
              </a:rPr>
              <a:t>Qué es el dinero?</a:t>
            </a:r>
            <a:r>
              <a:rPr lang="es-ES" sz="3100" dirty="0">
                <a:latin typeface="Arial" panose="020B0604020202020204" pitchFamily="34" charset="0"/>
                <a:cs typeface="Arial" panose="020B0604020202020204" pitchFamily="34" charset="0"/>
              </a:rPr>
              <a:t> </a:t>
            </a:r>
          </a:p>
          <a:p>
            <a:pPr lvl="0" algn="just"/>
            <a:r>
              <a:rPr lang="es-ES" sz="3100" dirty="0">
                <a:latin typeface="Arial" panose="020B0604020202020204" pitchFamily="34" charset="0"/>
                <a:cs typeface="Arial" panose="020B0604020202020204" pitchFamily="34" charset="0"/>
              </a:rPr>
              <a:t>Siempre fue un enigma para la economía política, una forma fascinadora, enigmática, inexplicable.</a:t>
            </a:r>
          </a:p>
          <a:p>
            <a:pPr lvl="0" algn="just"/>
            <a:r>
              <a:rPr lang="es-ES" sz="3100" dirty="0">
                <a:solidFill>
                  <a:srgbClr val="FF0000"/>
                </a:solidFill>
                <a:latin typeface="Arial" panose="020B0604020202020204" pitchFamily="34" charset="0"/>
                <a:cs typeface="Arial" panose="020B0604020202020204" pitchFamily="34" charset="0"/>
              </a:rPr>
              <a:t>Marx es el primero en poner en claro lo enigmático del dinero.</a:t>
            </a:r>
          </a:p>
          <a:p>
            <a:pPr lvl="0" algn="just"/>
            <a:r>
              <a:rPr lang="es-ES" sz="3100" dirty="0">
                <a:latin typeface="Arial" panose="020B0604020202020204" pitchFamily="34" charset="0"/>
                <a:cs typeface="Arial" panose="020B0604020202020204" pitchFamily="34" charset="0"/>
              </a:rPr>
              <a:t>Para ello se remontó a las formas más sencillas y simples que la relación del valor expresa. </a:t>
            </a:r>
          </a:p>
          <a:p>
            <a:pPr marL="0" indent="0" algn="just">
              <a:buNone/>
            </a:pPr>
            <a:r>
              <a:rPr lang="es-ES" sz="3100" dirty="0">
                <a:latin typeface="Arial" panose="020B0604020202020204" pitchFamily="34" charset="0"/>
                <a:cs typeface="Arial" panose="020B0604020202020204" pitchFamily="34" charset="0"/>
              </a:rPr>
              <a:t>I -La forma simple, concreta o fortuita del valor.</a:t>
            </a:r>
          </a:p>
          <a:p>
            <a:pPr marL="0" indent="0" algn="just">
              <a:buNone/>
            </a:pPr>
            <a:r>
              <a:rPr lang="es-ES" sz="3100" dirty="0">
                <a:latin typeface="Arial" panose="020B0604020202020204" pitchFamily="34" charset="0"/>
                <a:cs typeface="Arial" panose="020B0604020202020204" pitchFamily="34" charset="0"/>
              </a:rPr>
              <a:t>II-La forma total o desarrollada del valor.</a:t>
            </a:r>
          </a:p>
          <a:p>
            <a:pPr marL="0" indent="0" algn="just">
              <a:buNone/>
            </a:pPr>
            <a:r>
              <a:rPr lang="es-ES" sz="3100" dirty="0">
                <a:latin typeface="Arial" panose="020B0604020202020204" pitchFamily="34" charset="0"/>
                <a:cs typeface="Arial" panose="020B0604020202020204" pitchFamily="34" charset="0"/>
              </a:rPr>
              <a:t>III-La forma General del valor</a:t>
            </a:r>
          </a:p>
          <a:p>
            <a:pPr marL="0" indent="0" algn="just">
              <a:buNone/>
            </a:pPr>
            <a:r>
              <a:rPr lang="es-ES" sz="3100" dirty="0">
                <a:latin typeface="Arial" panose="020B0604020202020204" pitchFamily="34" charset="0"/>
                <a:cs typeface="Arial" panose="020B0604020202020204" pitchFamily="34" charset="0"/>
              </a:rPr>
              <a:t>IV-La forma dinero.</a:t>
            </a:r>
          </a:p>
          <a:p>
            <a:pPr marL="0" indent="0">
              <a:buNone/>
            </a:pPr>
            <a:endParaRPr lang="es-ES" dirty="0"/>
          </a:p>
          <a:p>
            <a:endParaRPr lang="es-ES" dirty="0"/>
          </a:p>
        </p:txBody>
      </p:sp>
      <p:sp>
        <p:nvSpPr>
          <p:cNvPr id="5" name="Rectángulo 4"/>
          <p:cNvSpPr/>
          <p:nvPr/>
        </p:nvSpPr>
        <p:spPr>
          <a:xfrm>
            <a:off x="507081" y="155896"/>
            <a:ext cx="8127242" cy="1569660"/>
          </a:xfrm>
          <a:prstGeom prst="rect">
            <a:avLst/>
          </a:prstGeom>
        </p:spPr>
        <p:txBody>
          <a:bodyPr wrap="square">
            <a:spAutoFit/>
          </a:bodyPr>
          <a:lstStyle/>
          <a:p>
            <a:r>
              <a:rPr lang="es-ES" sz="3200" dirty="0">
                <a:latin typeface="Arial" panose="020B0604020202020204" pitchFamily="34" charset="0"/>
                <a:cs typeface="Arial" panose="020B0604020202020204" pitchFamily="34" charset="0"/>
              </a:rPr>
              <a:t>Génesis y esencia del dinero. Las Formas del valor.</a:t>
            </a:r>
            <a:br>
              <a:rPr lang="es-ES" sz="3200" dirty="0">
                <a:latin typeface="Arial" panose="020B0604020202020204" pitchFamily="34" charset="0"/>
                <a:cs typeface="Arial" panose="020B0604020202020204" pitchFamily="34" charset="0"/>
              </a:rPr>
            </a:b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1087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3207" y="2135607"/>
            <a:ext cx="8202304" cy="2641109"/>
          </a:xfrm>
          <a:solidFill>
            <a:schemeClr val="accent1">
              <a:lumMod val="20000"/>
              <a:lumOff val="80000"/>
            </a:schemeClr>
          </a:solidFill>
          <a:scene3d>
            <a:camera prst="orthographicFront"/>
            <a:lightRig rig="threePt" dir="t"/>
          </a:scene3d>
          <a:sp3d>
            <a:bevelT prst="convex"/>
          </a:sp3d>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lvl="0" algn="just"/>
            <a:r>
              <a:rPr lang="es-ES" sz="2550" dirty="0" smtClean="0"/>
              <a:t>Divisibilidad</a:t>
            </a:r>
            <a:r>
              <a:rPr lang="es-ES" sz="2550" dirty="0"/>
              <a:t>.</a:t>
            </a:r>
          </a:p>
          <a:p>
            <a:pPr lvl="0" algn="just"/>
            <a:r>
              <a:rPr lang="es-ES" sz="2550" dirty="0"/>
              <a:t>La homogeneidad de sus partes.</a:t>
            </a:r>
          </a:p>
          <a:p>
            <a:pPr lvl="0" algn="just"/>
            <a:r>
              <a:rPr lang="es-ES" sz="2550" dirty="0"/>
              <a:t>La uniformidad de todos los modelos de esta mercancía.</a:t>
            </a:r>
          </a:p>
          <a:p>
            <a:pPr lvl="0" algn="just"/>
            <a:r>
              <a:rPr lang="es-ES" sz="2550" dirty="0"/>
              <a:t> </a:t>
            </a:r>
            <a:r>
              <a:rPr lang="es-ES" sz="2550" dirty="0">
                <a:solidFill>
                  <a:srgbClr val="FF0000"/>
                </a:solidFill>
              </a:rPr>
              <a:t>Tener mucho valor en muy poca cantidad</a:t>
            </a:r>
            <a:r>
              <a:rPr lang="es-ES" sz="2550" dirty="0"/>
              <a:t>: por ser un metal escaso en la corteza terrestre y de difícil extracción que requiere mucho gasto de trabajo.</a:t>
            </a:r>
            <a:endParaRPr lang="es-ES" sz="2550" b="1" i="1" u="sng" dirty="0">
              <a:effectLst>
                <a:outerShdw blurRad="38100" dist="38100" dir="2700000" algn="tl">
                  <a:srgbClr val="000000">
                    <a:alpha val="43137"/>
                  </a:srgbClr>
                </a:outerShdw>
              </a:effectLst>
            </a:endParaRPr>
          </a:p>
          <a:p>
            <a:pPr marL="0" indent="0" algn="just">
              <a:buNone/>
            </a:pPr>
            <a:r>
              <a:rPr lang="es-ES" sz="2550" dirty="0" smtClean="0"/>
              <a:t>.</a:t>
            </a:r>
            <a:endParaRPr lang="es-ES" sz="2550" dirty="0"/>
          </a:p>
          <a:p>
            <a:pPr marL="0" indent="0">
              <a:buNone/>
            </a:pPr>
            <a:endParaRPr lang="es-ES" dirty="0"/>
          </a:p>
        </p:txBody>
      </p:sp>
      <p:sp>
        <p:nvSpPr>
          <p:cNvPr id="4" name="Rectángulo 3"/>
          <p:cNvSpPr/>
          <p:nvPr/>
        </p:nvSpPr>
        <p:spPr>
          <a:xfrm>
            <a:off x="586853" y="580999"/>
            <a:ext cx="8284191" cy="954107"/>
          </a:xfrm>
          <a:prstGeom prst="rect">
            <a:avLst/>
          </a:prstGeom>
        </p:spPr>
        <p:txBody>
          <a:bodyPr wrap="square">
            <a:spAutoFit/>
          </a:bodyPr>
          <a:lstStyle/>
          <a:p>
            <a:pPr algn="just"/>
            <a:r>
              <a:rPr lang="es-ES" sz="2800" dirty="0">
                <a:latin typeface="Arial" panose="020B0604020202020204" pitchFamily="34" charset="0"/>
                <a:cs typeface="Arial" panose="020B0604020202020204" pitchFamily="34" charset="0"/>
              </a:rPr>
              <a:t>¿</a:t>
            </a:r>
            <a:r>
              <a:rPr lang="es-ES" sz="2800" dirty="0" smtClean="0">
                <a:latin typeface="Arial" panose="020B0604020202020204" pitchFamily="34" charset="0"/>
                <a:cs typeface="Arial" panose="020B0604020202020204" pitchFamily="34" charset="0"/>
              </a:rPr>
              <a:t>Cuáles </a:t>
            </a:r>
            <a:r>
              <a:rPr lang="es-ES" sz="2800" dirty="0">
                <a:latin typeface="Arial" panose="020B0604020202020204" pitchFamily="34" charset="0"/>
                <a:cs typeface="Arial" panose="020B0604020202020204" pitchFamily="34" charset="0"/>
              </a:rPr>
              <a:t>son las propiedades del oro que lo convirtieron en un metal privilegiado?</a:t>
            </a:r>
          </a:p>
        </p:txBody>
      </p:sp>
      <p:sp>
        <p:nvSpPr>
          <p:cNvPr id="5" name="Rectángulo 4"/>
          <p:cNvSpPr/>
          <p:nvPr/>
        </p:nvSpPr>
        <p:spPr>
          <a:xfrm>
            <a:off x="586854" y="5377217"/>
            <a:ext cx="7861109" cy="1200329"/>
          </a:xfrm>
          <a:prstGeom prst="rect">
            <a:avLst/>
          </a:prstGeom>
          <a:solidFill>
            <a:schemeClr val="accent1">
              <a:lumMod val="20000"/>
              <a:lumOff val="80000"/>
            </a:schemeClr>
          </a:solidFill>
          <a:ln>
            <a:solidFill>
              <a:srgbClr val="0070C0"/>
            </a:solidFill>
          </a:ln>
          <a:scene3d>
            <a:camera prst="orthographicFront"/>
            <a:lightRig rig="threePt" dir="t"/>
          </a:scene3d>
          <a:sp3d>
            <a:bevelT/>
          </a:sp3d>
        </p:spPr>
        <p:txBody>
          <a:bodyPr wrap="square">
            <a:spAutoFit/>
          </a:bodyPr>
          <a:lstStyle/>
          <a:p>
            <a:r>
              <a:rPr lang="es-ES" sz="2400" dirty="0">
                <a:latin typeface="Arial" panose="020B0604020202020204" pitchFamily="34" charset="0"/>
                <a:cs typeface="Arial" panose="020B0604020202020204" pitchFamily="34" charset="0"/>
              </a:rPr>
              <a:t>Funciones del dinero :Medida de valor ,medio de circulación ,medio de pago ,medio de atesoramiento ,dinero mundial</a:t>
            </a:r>
          </a:p>
        </p:txBody>
      </p:sp>
    </p:spTree>
    <p:extLst>
      <p:ext uri="{BB962C8B-B14F-4D97-AF65-F5344CB8AC3E}">
        <p14:creationId xmlns:p14="http://schemas.microsoft.com/office/powerpoint/2010/main" val="3531927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50877" y="2565991"/>
            <a:ext cx="6175612" cy="2862322"/>
          </a:xfrm>
          <a:prstGeom prst="rect">
            <a:avLst/>
          </a:prstGeom>
          <a:ln>
            <a:solidFill>
              <a:srgbClr val="0070C0"/>
            </a:solidFill>
          </a:ln>
        </p:spPr>
        <p:txBody>
          <a:bodyPr wrap="square">
            <a:spAutoFit/>
          </a:bodyPr>
          <a:lstStyle/>
          <a:p>
            <a:pPr algn="ctr"/>
            <a:r>
              <a:rPr lang="es-ES" sz="2400" dirty="0" smtClean="0">
                <a:latin typeface="Arial" panose="020B0604020202020204" pitchFamily="34" charset="0"/>
                <a:cs typeface="Arial" panose="020B0604020202020204" pitchFamily="34" charset="0"/>
              </a:rPr>
              <a:t>Al </a:t>
            </a:r>
            <a:r>
              <a:rPr lang="es-ES" sz="2400" dirty="0">
                <a:latin typeface="Arial" panose="020B0604020202020204" pitchFamily="34" charset="0"/>
                <a:cs typeface="Arial" panose="020B0604020202020204" pitchFamily="34" charset="0"/>
              </a:rPr>
              <a:t>iniciar el estudio la ley general de la acumulación capitalista Marx concibe el proceso de producción capitalista en su constante movimiento en su reproducción y como tal la producción constante y creciente de la plusvalía.</a:t>
            </a:r>
          </a:p>
          <a:p>
            <a:endParaRPr lang="es-ES" dirty="0" smtClean="0"/>
          </a:p>
          <a:p>
            <a:r>
              <a:rPr lang="es-ES" dirty="0" smtClean="0"/>
              <a:t>.</a:t>
            </a:r>
            <a:endParaRPr lang="es-ES" dirty="0"/>
          </a:p>
        </p:txBody>
      </p:sp>
      <p:sp>
        <p:nvSpPr>
          <p:cNvPr id="5" name="Rectángulo 4"/>
          <p:cNvSpPr/>
          <p:nvPr/>
        </p:nvSpPr>
        <p:spPr>
          <a:xfrm>
            <a:off x="920411" y="583021"/>
            <a:ext cx="7146508" cy="523220"/>
          </a:xfrm>
          <a:prstGeom prst="rect">
            <a:avLst/>
          </a:prstGeom>
          <a:solidFill>
            <a:schemeClr val="accent1">
              <a:lumMod val="20000"/>
              <a:lumOff val="80000"/>
            </a:schemeClr>
          </a:solidFill>
          <a:scene3d>
            <a:camera prst="orthographicFront"/>
            <a:lightRig rig="threePt" dir="t"/>
          </a:scene3d>
          <a:sp3d>
            <a:bevelT w="114300" prst="artDeco"/>
          </a:sp3d>
        </p:spPr>
        <p:txBody>
          <a:bodyPr wrap="none">
            <a:spAutoFit/>
          </a:bodyPr>
          <a:lstStyle/>
          <a:p>
            <a:r>
              <a:rPr lang="es-ES" sz="2800" dirty="0">
                <a:latin typeface="Arial" panose="020B0604020202020204" pitchFamily="34" charset="0"/>
                <a:cs typeface="Arial" panose="020B0604020202020204" pitchFamily="34" charset="0"/>
              </a:rPr>
              <a:t>La ley general de la acumulación capitalista</a:t>
            </a:r>
          </a:p>
        </p:txBody>
      </p:sp>
    </p:spTree>
    <p:extLst>
      <p:ext uri="{BB962C8B-B14F-4D97-AF65-F5344CB8AC3E}">
        <p14:creationId xmlns:p14="http://schemas.microsoft.com/office/powerpoint/2010/main" val="1697918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82388" y="668740"/>
            <a:ext cx="8256896" cy="2308324"/>
          </a:xfrm>
          <a:prstGeom prst="rect">
            <a:avLst/>
          </a:prstGeom>
          <a:solidFill>
            <a:schemeClr val="accent1">
              <a:lumMod val="20000"/>
              <a:lumOff val="80000"/>
            </a:schemeClr>
          </a:solidFill>
          <a:scene3d>
            <a:camera prst="orthographicFront"/>
            <a:lightRig rig="threePt" dir="t"/>
          </a:scene3d>
          <a:sp3d>
            <a:bevelT w="114300" prst="hardEdge"/>
          </a:sp3d>
        </p:spPr>
        <p:txBody>
          <a:bodyPr wrap="square">
            <a:spAutoFit/>
          </a:bodyPr>
          <a:lstStyle/>
          <a:p>
            <a:r>
              <a:rPr lang="es-ES" sz="2400" dirty="0">
                <a:latin typeface="Arial" panose="020B0604020202020204" pitchFamily="34" charset="0"/>
                <a:cs typeface="Arial" panose="020B0604020202020204" pitchFamily="34" charset="0"/>
              </a:rPr>
              <a:t>El análisis de la acumulación completa el estudio de la producción de plusvalía relativa de ahí que el aumento de la productividad del trabajo y los métodos de que dispone el capital para ello sea objeto de estudio especial de manera efectiva el incremento de la productividad del trabajo influye en la situación de la clase obrera. </a:t>
            </a:r>
          </a:p>
        </p:txBody>
      </p:sp>
      <p:sp>
        <p:nvSpPr>
          <p:cNvPr id="5" name="Rectángulo 4"/>
          <p:cNvSpPr/>
          <p:nvPr/>
        </p:nvSpPr>
        <p:spPr>
          <a:xfrm>
            <a:off x="1180532" y="3889317"/>
            <a:ext cx="6844352" cy="2308324"/>
          </a:xfrm>
          <a:prstGeom prst="rect">
            <a:avLst/>
          </a:prstGeom>
          <a:solidFill>
            <a:schemeClr val="bg2">
              <a:lumMod val="90000"/>
            </a:schemeClr>
          </a:solidFill>
          <a:scene3d>
            <a:camera prst="orthographicFront"/>
            <a:lightRig rig="threePt" dir="t"/>
          </a:scene3d>
          <a:sp3d>
            <a:bevelT w="114300" prst="artDeco"/>
          </a:sp3d>
        </p:spPr>
        <p:txBody>
          <a:bodyPr wrap="square">
            <a:spAutoFit/>
          </a:bodyPr>
          <a:lstStyle/>
          <a:p>
            <a:r>
              <a:rPr lang="es-ES" sz="2400" dirty="0">
                <a:latin typeface="Arial" panose="020B0604020202020204" pitchFamily="34" charset="0"/>
                <a:cs typeface="Arial" panose="020B0604020202020204" pitchFamily="34" charset="0"/>
              </a:rPr>
              <a:t>Por lo que Marx plantea que.”(…) el factor más importante, en esta investigación, es la composición del capital y los cambios experimentados por ella (productividad) en el transcurso del proceso de la acumulación</a:t>
            </a:r>
            <a:r>
              <a:rPr lang="es-ES" sz="2400" dirty="0" smtClean="0">
                <a:latin typeface="Arial" panose="020B0604020202020204" pitchFamily="34" charset="0"/>
                <a:cs typeface="Arial" panose="020B0604020202020204" pitchFamily="34" charset="0"/>
              </a:rPr>
              <a:t>”</a:t>
            </a:r>
          </a:p>
          <a:p>
            <a:r>
              <a:rPr lang="es-ES" sz="2400" dirty="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                                               </a:t>
            </a:r>
            <a:r>
              <a:rPr lang="es-ES" dirty="0" smtClean="0"/>
              <a:t>(</a:t>
            </a:r>
            <a:r>
              <a:rPr lang="es-ES" dirty="0"/>
              <a:t>Marx Capital T,1, Pág.557)</a:t>
            </a:r>
          </a:p>
        </p:txBody>
      </p:sp>
    </p:spTree>
    <p:extLst>
      <p:ext uri="{BB962C8B-B14F-4D97-AF65-F5344CB8AC3E}">
        <p14:creationId xmlns:p14="http://schemas.microsoft.com/office/powerpoint/2010/main" val="424981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087504" y="755893"/>
            <a:ext cx="4572000" cy="5539978"/>
          </a:xfrm>
          <a:prstGeom prst="rect">
            <a:avLst/>
          </a:prstGeom>
          <a:solidFill>
            <a:schemeClr val="bg2">
              <a:lumMod val="90000"/>
            </a:schemeClr>
          </a:solidFill>
          <a:scene3d>
            <a:camera prst="orthographicFront"/>
            <a:lightRig rig="threePt" dir="t"/>
          </a:scene3d>
          <a:sp3d>
            <a:bevelT w="114300" prst="artDeco"/>
          </a:sp3d>
        </p:spPr>
        <p:txBody>
          <a:bodyPr>
            <a:spAutoFit/>
          </a:bodyPr>
          <a:lstStyle/>
          <a:p>
            <a:pPr algn="ctr"/>
            <a:r>
              <a:rPr lang="es-ES" dirty="0"/>
              <a:t>	</a:t>
            </a:r>
            <a:r>
              <a:rPr lang="es-ES" sz="2400" dirty="0">
                <a:latin typeface="Arial" panose="020B0604020202020204" pitchFamily="34" charset="0"/>
                <a:cs typeface="Arial" panose="020B0604020202020204" pitchFamily="34" charset="0"/>
              </a:rPr>
              <a:t>“La ley de la acumulación capitalista que se pretende mixtificar convirtiéndola en una ley natural, no expresa por tanto, mas que una cosas: que su naturaleza excluye toda reducción  del grado de explotación toda alza del precio de esta puede hacer peligrar seriamente la reproducción constante del régimen capitalista y la reproducción del capital sobre una escala cada vez mas alta</a:t>
            </a:r>
            <a:r>
              <a:rPr lang="es-ES" dirty="0" smtClean="0"/>
              <a:t>”</a:t>
            </a:r>
          </a:p>
          <a:p>
            <a:pPr algn="ctr"/>
            <a:r>
              <a:rPr lang="es-ES" dirty="0"/>
              <a:t> </a:t>
            </a:r>
            <a:r>
              <a:rPr lang="es-ES" dirty="0" smtClean="0"/>
              <a:t>                                   (</a:t>
            </a:r>
            <a:r>
              <a:rPr lang="es-ES" dirty="0"/>
              <a:t>Marx,  Pág. 566).</a:t>
            </a:r>
          </a:p>
        </p:txBody>
      </p:sp>
      <p:pic>
        <p:nvPicPr>
          <p:cNvPr id="7" name="Imagen 6"/>
          <p:cNvPicPr>
            <a:picLocks noChangeAspect="1"/>
          </p:cNvPicPr>
          <p:nvPr/>
        </p:nvPicPr>
        <p:blipFill>
          <a:blip r:embed="rId2"/>
          <a:stretch>
            <a:fillRect/>
          </a:stretch>
        </p:blipFill>
        <p:spPr>
          <a:xfrm>
            <a:off x="341193" y="545910"/>
            <a:ext cx="3166281" cy="5418162"/>
          </a:xfrm>
          <a:prstGeom prst="rect">
            <a:avLst/>
          </a:prstGeom>
        </p:spPr>
      </p:pic>
    </p:spTree>
    <p:extLst>
      <p:ext uri="{BB962C8B-B14F-4D97-AF65-F5344CB8AC3E}">
        <p14:creationId xmlns:p14="http://schemas.microsoft.com/office/powerpoint/2010/main" val="3651782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5820" y="252733"/>
            <a:ext cx="2783290" cy="994172"/>
          </a:xfrm>
          <a:solidFill>
            <a:schemeClr val="tx2">
              <a:lumMod val="20000"/>
              <a:lumOff val="80000"/>
            </a:schemeClr>
          </a:solidFill>
          <a:ln>
            <a:solidFill>
              <a:schemeClr val="accent1"/>
            </a:solidFill>
          </a:ln>
          <a:scene3d>
            <a:camera prst="orthographicFront"/>
            <a:lightRig rig="threePt" dir="t"/>
          </a:scene3d>
          <a:sp3d>
            <a:bevelT prst="angle"/>
          </a:sp3d>
        </p:spPr>
        <p:txBody>
          <a:bodyPr>
            <a:normAutofit/>
          </a:bodyPr>
          <a:lstStyle/>
          <a:p>
            <a:r>
              <a:rPr lang="es-ES" dirty="0">
                <a:latin typeface="Arial" panose="020B0604020202020204" pitchFamily="34" charset="0"/>
                <a:cs typeface="Arial" panose="020B0604020202020204" pitchFamily="34" charset="0"/>
              </a:rPr>
              <a:t>T</a:t>
            </a:r>
            <a:r>
              <a:rPr lang="x-none" dirty="0" smtClean="0">
                <a:latin typeface="Arial" panose="020B0604020202020204" pitchFamily="34" charset="0"/>
                <a:cs typeface="Arial" panose="020B0604020202020204" pitchFamily="34" charset="0"/>
              </a:rPr>
              <a:t>emátic</a:t>
            </a:r>
            <a:r>
              <a:rPr lang="es-ES" dirty="0" smtClean="0">
                <a:latin typeface="Arial" panose="020B0604020202020204" pitchFamily="34" charset="0"/>
                <a:cs typeface="Arial" panose="020B0604020202020204" pitchFamily="34" charset="0"/>
              </a:rPr>
              <a:t>a</a:t>
            </a:r>
            <a:r>
              <a:rPr lang="x-none" dirty="0" smtClean="0">
                <a:latin typeface="Arial" panose="020B0604020202020204" pitchFamily="34" charset="0"/>
                <a:cs typeface="Arial" panose="020B0604020202020204" pitchFamily="34" charset="0"/>
              </a:rPr>
              <a:t>s </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solidFill>
            <a:schemeClr val="bg1"/>
          </a:solidFill>
          <a:ln w="76200">
            <a:solidFill>
              <a:schemeClr val="bg1"/>
            </a:solidFill>
          </a:ln>
          <a:scene3d>
            <a:camera prst="orthographicFront"/>
            <a:lightRig rig="threePt" dir="t"/>
          </a:scene3d>
          <a:sp3d>
            <a:bevelT w="114300" prst="hardEdge"/>
          </a:sp3d>
        </p:spPr>
        <p:txBody>
          <a:bodyPr>
            <a:normAutofit/>
          </a:bodyPr>
          <a:lstStyle/>
          <a:p>
            <a:pPr marL="0" indent="0">
              <a:buNone/>
            </a:pPr>
            <a:endParaRPr lang="es-MX" dirty="0"/>
          </a:p>
        </p:txBody>
      </p:sp>
      <p:sp>
        <p:nvSpPr>
          <p:cNvPr id="4" name="Rectángulo 3">
            <a:extLst>
              <a:ext uri="{FF2B5EF4-FFF2-40B4-BE49-F238E27FC236}">
                <a16:creationId xmlns:a16="http://schemas.microsoft.com/office/drawing/2014/main" xmlns="" id="{4F1CC003-226F-48A2-BD67-6C5997BAB21E}"/>
              </a:ext>
            </a:extLst>
          </p:cNvPr>
          <p:cNvSpPr/>
          <p:nvPr/>
        </p:nvSpPr>
        <p:spPr>
          <a:xfrm>
            <a:off x="939799" y="2337685"/>
            <a:ext cx="6756401" cy="1754326"/>
          </a:xfrm>
          <a:prstGeom prst="rect">
            <a:avLst/>
          </a:prstGeom>
        </p:spPr>
        <p:txBody>
          <a:bodyPr wrap="square">
            <a:spAutoFit/>
          </a:bodyPr>
          <a:lstStyle/>
          <a:p>
            <a:pPr marL="257175" indent="-257175">
              <a:lnSpc>
                <a:spcPct val="200000"/>
              </a:lnSpc>
              <a:buFont typeface="Wingdings" panose="05000000000000000000" pitchFamily="2" charset="2"/>
              <a:buChar char="q"/>
            </a:pPr>
            <a:r>
              <a:rPr lang="es-ES" dirty="0">
                <a:latin typeface="Arial" panose="020B0604020202020204" pitchFamily="34" charset="0"/>
                <a:cs typeface="Arial" panose="020B0604020202020204" pitchFamily="34" charset="0"/>
              </a:rPr>
              <a:t>Leyes fundamentales del capitalismo</a:t>
            </a:r>
            <a:r>
              <a:rPr lang="es-ES" dirty="0">
                <a:latin typeface="Arial" panose="020B0604020202020204" pitchFamily="34" charset="0"/>
                <a:cs typeface="Arial" panose="020B0604020202020204" pitchFamily="34" charset="0"/>
              </a:rPr>
              <a:t>.</a:t>
            </a:r>
          </a:p>
          <a:p>
            <a:pPr marL="257175" indent="-257175">
              <a:lnSpc>
                <a:spcPct val="200000"/>
              </a:lnSpc>
              <a:buFont typeface="Wingdings" panose="05000000000000000000" pitchFamily="2" charset="2"/>
              <a:buChar char="q"/>
            </a:pPr>
            <a:r>
              <a:rPr lang="es-ES"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Ley económica fundamental (ley de la plusvalía) </a:t>
            </a:r>
            <a:endParaRPr lang="es-ES" dirty="0">
              <a:latin typeface="Arial" panose="020B0604020202020204" pitchFamily="34" charset="0"/>
              <a:cs typeface="Arial" panose="020B0604020202020204" pitchFamily="34" charset="0"/>
            </a:endParaRPr>
          </a:p>
          <a:p>
            <a:pPr marL="257175" indent="-257175">
              <a:lnSpc>
                <a:spcPct val="200000"/>
              </a:lnSpc>
              <a:buFont typeface="Wingdings" panose="05000000000000000000" pitchFamily="2" charset="2"/>
              <a:buChar char="q"/>
            </a:pPr>
            <a:r>
              <a:rPr lang="es-ES"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Ley general de la acumulación capitalista</a:t>
            </a:r>
          </a:p>
        </p:txBody>
      </p:sp>
    </p:spTree>
    <p:extLst>
      <p:ext uri="{BB962C8B-B14F-4D97-AF65-F5344CB8AC3E}">
        <p14:creationId xmlns:p14="http://schemas.microsoft.com/office/powerpoint/2010/main" val="2909968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xmlns="" id="{52DF33B8-B657-4BA3-9E83-434311FF74FD}"/>
              </a:ext>
            </a:extLst>
          </p:cNvPr>
          <p:cNvSpPr/>
          <p:nvPr/>
        </p:nvSpPr>
        <p:spPr>
          <a:xfrm>
            <a:off x="511916" y="1180152"/>
            <a:ext cx="8322734" cy="2308324"/>
          </a:xfrm>
          <a:prstGeom prst="rect">
            <a:avLst/>
          </a:prstGeom>
          <a:solidFill>
            <a:schemeClr val="bg2"/>
          </a:solidFill>
          <a:scene3d>
            <a:camera prst="orthographicFront"/>
            <a:lightRig rig="threePt" dir="t"/>
          </a:scene3d>
          <a:sp3d>
            <a:bevelT w="114300" prst="artDeco"/>
          </a:sp3d>
        </p:spPr>
        <p:txBody>
          <a:bodyPr wrap="square">
            <a:spAutoFit/>
          </a:bodyPr>
          <a:lstStyle/>
          <a:p>
            <a:pPr algn="ctr" defTabSz="685800">
              <a:defRPr/>
            </a:pPr>
            <a:r>
              <a:rPr lang="es-ES" sz="2400" dirty="0">
                <a:solidFill>
                  <a:prstClr val="black"/>
                </a:solidFill>
                <a:latin typeface="Arial" panose="020B0604020202020204" pitchFamily="34" charset="0"/>
                <a:cs typeface="Arial" panose="020B0604020202020204" pitchFamily="34" charset="0"/>
              </a:rPr>
              <a:t>L</a:t>
            </a:r>
            <a:r>
              <a:rPr lang="es-ES" sz="2400" dirty="0" smtClean="0">
                <a:solidFill>
                  <a:prstClr val="black"/>
                </a:solidFill>
                <a:latin typeface="Arial" panose="020B0604020202020204" pitchFamily="34" charset="0"/>
                <a:cs typeface="Arial" panose="020B0604020202020204" pitchFamily="34" charset="0"/>
              </a:rPr>
              <a:t>eyes </a:t>
            </a:r>
            <a:r>
              <a:rPr lang="es-ES" sz="2400" dirty="0">
                <a:solidFill>
                  <a:prstClr val="black"/>
                </a:solidFill>
                <a:latin typeface="Arial" panose="020B0604020202020204" pitchFamily="34" charset="0"/>
                <a:cs typeface="Arial" panose="020B0604020202020204" pitchFamily="34" charset="0"/>
              </a:rPr>
              <a:t>que rigen la producción, la distribución, el cambio y el consumo de los bienes materiales en los diferentes estadios de desarrollo de la sociedad humana. </a:t>
            </a:r>
            <a:r>
              <a:rPr lang="es-ES" sz="2400" dirty="0">
                <a:solidFill>
                  <a:prstClr val="black"/>
                </a:solidFill>
                <a:latin typeface="Arial" panose="020B0604020202020204" pitchFamily="34" charset="0"/>
                <a:cs typeface="Arial" panose="020B0604020202020204" pitchFamily="34" charset="0"/>
              </a:rPr>
              <a:t>Expresan los nexos y relaciones más esenciales, estables, causalmente condicionados entre los fenómenos y los procesos</a:t>
            </a:r>
          </a:p>
        </p:txBody>
      </p:sp>
      <p:sp>
        <p:nvSpPr>
          <p:cNvPr id="6" name="Rectángulo 5">
            <a:extLst>
              <a:ext uri="{FF2B5EF4-FFF2-40B4-BE49-F238E27FC236}">
                <a16:creationId xmlns:a16="http://schemas.microsoft.com/office/drawing/2014/main" xmlns="" id="{FBFE859F-4649-4BA1-BB04-CC4CBAAF61F8}"/>
              </a:ext>
            </a:extLst>
          </p:cNvPr>
          <p:cNvSpPr/>
          <p:nvPr/>
        </p:nvSpPr>
        <p:spPr>
          <a:xfrm>
            <a:off x="647383" y="4061601"/>
            <a:ext cx="8051800" cy="1938992"/>
          </a:xfrm>
          <a:prstGeom prst="rect">
            <a:avLst/>
          </a:prstGeom>
          <a:solidFill>
            <a:schemeClr val="bg2"/>
          </a:solidFill>
          <a:scene3d>
            <a:camera prst="orthographicFront"/>
            <a:lightRig rig="threePt" dir="t"/>
          </a:scene3d>
          <a:sp3d>
            <a:bevelT w="114300" prst="artDeco"/>
          </a:sp3d>
        </p:spPr>
        <p:txBody>
          <a:bodyPr wrap="square">
            <a:spAutoFit/>
          </a:bodyPr>
          <a:lstStyle/>
          <a:p>
            <a:pPr algn="ctr" defTabSz="685800">
              <a:defRPr/>
            </a:pPr>
            <a:r>
              <a:rPr lang="es-ES" sz="2400" dirty="0">
                <a:solidFill>
                  <a:prstClr val="black"/>
                </a:solidFill>
                <a:latin typeface="Arial" panose="020B0604020202020204" pitchFamily="34" charset="0"/>
                <a:cs typeface="Arial" panose="020B0604020202020204" pitchFamily="34" charset="0"/>
              </a:rPr>
              <a:t>El hombre no puede crear, cambiar o abolir las leyes económicas, pero puede descubrirlas, conocerlas y utilizarlas en provecho de la sociedad. Utilizar las leyes económicas significa concordar la acción humana con las exigencias de dichas leyes.</a:t>
            </a:r>
          </a:p>
        </p:txBody>
      </p:sp>
      <p:sp>
        <p:nvSpPr>
          <p:cNvPr id="2" name="CuadroTexto 1"/>
          <p:cNvSpPr txBox="1"/>
          <p:nvPr/>
        </p:nvSpPr>
        <p:spPr>
          <a:xfrm>
            <a:off x="2827265" y="149405"/>
            <a:ext cx="3692036" cy="584775"/>
          </a:xfrm>
          <a:prstGeom prst="rect">
            <a:avLst/>
          </a:prstGeom>
          <a:solidFill>
            <a:schemeClr val="accent1">
              <a:lumMod val="40000"/>
              <a:lumOff val="60000"/>
            </a:schemeClr>
          </a:solidFill>
          <a:ln>
            <a:solidFill>
              <a:srgbClr val="0070C0"/>
            </a:solidFill>
          </a:ln>
          <a:scene3d>
            <a:camera prst="orthographicFront"/>
            <a:lightRig rig="threePt" dir="t"/>
          </a:scene3d>
          <a:sp3d>
            <a:bevelT/>
          </a:sp3d>
        </p:spPr>
        <p:txBody>
          <a:bodyPr wrap="none" rtlCol="0">
            <a:spAutoFit/>
          </a:bodyPr>
          <a:lstStyle/>
          <a:p>
            <a:r>
              <a:rPr lang="es-ES" sz="3200" dirty="0" smtClean="0">
                <a:latin typeface="Arial" panose="020B0604020202020204" pitchFamily="34" charset="0"/>
                <a:cs typeface="Arial" panose="020B0604020202020204" pitchFamily="34" charset="0"/>
              </a:rPr>
              <a:t>Leyes económicas </a:t>
            </a: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0665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04715" y="1665027"/>
            <a:ext cx="4148921" cy="2677656"/>
          </a:xfrm>
          <a:prstGeom prst="rect">
            <a:avLst/>
          </a:prstGeom>
          <a:ln w="57150">
            <a:solidFill>
              <a:srgbClr val="0070C0"/>
            </a:solidFill>
          </a:ln>
          <a:scene3d>
            <a:camera prst="orthographicFront"/>
            <a:lightRig rig="threePt" dir="t"/>
          </a:scene3d>
          <a:sp3d>
            <a:bevelT w="165100" prst="coolSlant"/>
          </a:sp3d>
        </p:spPr>
        <p:txBody>
          <a:bodyPr wrap="square">
            <a:spAutoFit/>
          </a:bodyPr>
          <a:lstStyle/>
          <a:p>
            <a:pPr algn="ctr"/>
            <a:r>
              <a:rPr lang="es-ES" sz="2400" dirty="0">
                <a:latin typeface="Arial" panose="020B0604020202020204" pitchFamily="34" charset="0"/>
                <a:cs typeface="Arial" panose="020B0604020202020204" pitchFamily="34" charset="0"/>
              </a:rPr>
              <a:t>L</a:t>
            </a:r>
            <a:r>
              <a:rPr lang="es-ES" sz="2400" dirty="0" smtClean="0">
                <a:latin typeface="Arial" panose="020B0604020202020204" pitchFamily="34" charset="0"/>
                <a:cs typeface="Arial" panose="020B0604020202020204" pitchFamily="34" charset="0"/>
              </a:rPr>
              <a:t>ey de la correspondencia entre las relaciones de producción y el carácter de las fuerzas productivas: </a:t>
            </a:r>
            <a:r>
              <a:rPr lang="es-ES" sz="2400" dirty="0">
                <a:latin typeface="Arial" panose="020B0604020202020204" pitchFamily="34" charset="0"/>
                <a:cs typeface="Arial" panose="020B0604020202020204" pitchFamily="34" charset="0"/>
              </a:rPr>
              <a:t>ley económica objetiva del desarrollo de la sociedad y que actúa en todas la FES </a:t>
            </a:r>
          </a:p>
        </p:txBody>
      </p:sp>
      <p:sp>
        <p:nvSpPr>
          <p:cNvPr id="5" name="Rectángulo 4"/>
          <p:cNvSpPr/>
          <p:nvPr/>
        </p:nvSpPr>
        <p:spPr>
          <a:xfrm>
            <a:off x="4728950" y="299283"/>
            <a:ext cx="4114799" cy="3785652"/>
          </a:xfrm>
          <a:prstGeom prst="rect">
            <a:avLst/>
          </a:prstGeom>
          <a:ln w="57150">
            <a:solidFill>
              <a:srgbClr val="0070C0"/>
            </a:solidFill>
          </a:ln>
          <a:scene3d>
            <a:camera prst="orthographicFront"/>
            <a:lightRig rig="threePt" dir="t"/>
          </a:scene3d>
          <a:sp3d>
            <a:bevelT w="139700" prst="cross"/>
          </a:sp3d>
        </p:spPr>
        <p:txBody>
          <a:bodyPr wrap="square">
            <a:spAutoFit/>
          </a:bodyPr>
          <a:lstStyle/>
          <a:p>
            <a:pPr algn="ctr"/>
            <a:r>
              <a:rPr lang="es-ES" sz="2400" dirty="0">
                <a:latin typeface="Arial" panose="020B0604020202020204" pitchFamily="34" charset="0"/>
                <a:cs typeface="Arial" panose="020B0604020202020204" pitchFamily="34" charset="0"/>
              </a:rPr>
              <a:t>L</a:t>
            </a:r>
            <a:r>
              <a:rPr lang="es-ES" sz="2400" dirty="0" smtClean="0">
                <a:latin typeface="Arial" panose="020B0604020202020204" pitchFamily="34" charset="0"/>
                <a:cs typeface="Arial" panose="020B0604020202020204" pitchFamily="34" charset="0"/>
              </a:rPr>
              <a:t>ey de la desigualdad del desarrollo económico y político de los países capitalistas en el período del imperialismo, </a:t>
            </a:r>
            <a:r>
              <a:rPr lang="es-ES" sz="2400" dirty="0">
                <a:latin typeface="Arial" panose="020B0604020202020204" pitchFamily="34" charset="0"/>
                <a:cs typeface="Arial" panose="020B0604020202020204" pitchFamily="34" charset="0"/>
              </a:rPr>
              <a:t>descubierta por Lenin y que en la etapa actual se manifiesta evidentemente en el reajuste económico  que esta viviendo el mundo </a:t>
            </a:r>
          </a:p>
        </p:txBody>
      </p:sp>
      <p:sp>
        <p:nvSpPr>
          <p:cNvPr id="6" name="Rectángulo 5"/>
          <p:cNvSpPr/>
          <p:nvPr/>
        </p:nvSpPr>
        <p:spPr>
          <a:xfrm>
            <a:off x="1675263" y="5193943"/>
            <a:ext cx="6107373" cy="830997"/>
          </a:xfrm>
          <a:prstGeom prst="rect">
            <a:avLst/>
          </a:prstGeom>
          <a:ln w="57150">
            <a:solidFill>
              <a:srgbClr val="0070C0"/>
            </a:solidFill>
          </a:ln>
          <a:scene3d>
            <a:camera prst="orthographicFront"/>
            <a:lightRig rig="threePt" dir="t"/>
          </a:scene3d>
          <a:sp3d>
            <a:bevelT/>
          </a:sp3d>
        </p:spPr>
        <p:txBody>
          <a:bodyPr wrap="square">
            <a:spAutoFit/>
          </a:bodyPr>
          <a:lstStyle/>
          <a:p>
            <a:r>
              <a:rPr lang="es-ES" sz="2400" dirty="0">
                <a:latin typeface="Arial" panose="020B0604020202020204" pitchFamily="34" charset="0"/>
                <a:cs typeface="Arial" panose="020B0604020202020204" pitchFamily="34" charset="0"/>
              </a:rPr>
              <a:t>L</a:t>
            </a:r>
            <a:r>
              <a:rPr lang="es-ES" sz="2400" dirty="0" smtClean="0">
                <a:latin typeface="Arial" panose="020B0604020202020204" pitchFamily="34" charset="0"/>
                <a:cs typeface="Arial" panose="020B0604020202020204" pitchFamily="34" charset="0"/>
              </a:rPr>
              <a:t>ey de la elevación incesante de la productividad del trabajo</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7975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xmlns="" id="{FC2B85F0-DBD3-45C8-BA01-52C9EACDBA27}"/>
              </a:ext>
            </a:extLst>
          </p:cNvPr>
          <p:cNvSpPr/>
          <p:nvPr/>
        </p:nvSpPr>
        <p:spPr>
          <a:xfrm>
            <a:off x="394040" y="286163"/>
            <a:ext cx="7931094" cy="461665"/>
          </a:xfrm>
          <a:prstGeom prst="rect">
            <a:avLst/>
          </a:prstGeom>
          <a:solidFill>
            <a:schemeClr val="bg2"/>
          </a:solidFill>
          <a:ln>
            <a:solidFill>
              <a:srgbClr val="0070C0"/>
            </a:solidFill>
          </a:ln>
          <a:scene3d>
            <a:camera prst="orthographicFront"/>
            <a:lightRig rig="threePt" dir="t"/>
          </a:scene3d>
          <a:sp3d>
            <a:bevelT w="139700" prst="cross"/>
          </a:sp3d>
        </p:spPr>
        <p:txBody>
          <a:bodyPr wrap="square">
            <a:spAutoFit/>
          </a:bodyPr>
          <a:lstStyle/>
          <a:p>
            <a:pPr algn="ctr" defTabSz="685800">
              <a:defRPr/>
            </a:pPr>
            <a:r>
              <a:rPr lang="es-ES" sz="2400" dirty="0">
                <a:solidFill>
                  <a:prstClr val="black"/>
                </a:solidFill>
                <a:latin typeface="Arial" panose="020B0604020202020204" pitchFamily="34" charset="0"/>
                <a:cs typeface="Arial" panose="020B0604020202020204" pitchFamily="34" charset="0"/>
              </a:rPr>
              <a:t>L</a:t>
            </a:r>
            <a:r>
              <a:rPr lang="es-ES" sz="2400" dirty="0" smtClean="0">
                <a:solidFill>
                  <a:prstClr val="black"/>
                </a:solidFill>
                <a:latin typeface="Arial" panose="020B0604020202020204" pitchFamily="34" charset="0"/>
                <a:cs typeface="Arial" panose="020B0604020202020204" pitchFamily="34" charset="0"/>
              </a:rPr>
              <a:t>ey general de la acumulación capitalista</a:t>
            </a:r>
            <a:endParaRPr lang="es-ES" sz="2400" dirty="0">
              <a:solidFill>
                <a:prstClr val="black"/>
              </a:solidFill>
              <a:latin typeface="Arial" panose="020B0604020202020204" pitchFamily="34" charset="0"/>
              <a:cs typeface="Arial" panose="020B0604020202020204" pitchFamily="34" charset="0"/>
            </a:endParaRPr>
          </a:p>
        </p:txBody>
      </p:sp>
      <p:sp>
        <p:nvSpPr>
          <p:cNvPr id="5" name="Rectángulo 4">
            <a:extLst>
              <a:ext uri="{FF2B5EF4-FFF2-40B4-BE49-F238E27FC236}">
                <a16:creationId xmlns:a16="http://schemas.microsoft.com/office/drawing/2014/main" xmlns="" id="{EAB00667-1FE9-426D-8E90-D44B2B8CCEAE}"/>
              </a:ext>
            </a:extLst>
          </p:cNvPr>
          <p:cNvSpPr/>
          <p:nvPr/>
        </p:nvSpPr>
        <p:spPr>
          <a:xfrm>
            <a:off x="1599409" y="1559027"/>
            <a:ext cx="6079067" cy="2308324"/>
          </a:xfrm>
          <a:prstGeom prst="rect">
            <a:avLst/>
          </a:prstGeom>
          <a:ln>
            <a:solidFill>
              <a:srgbClr val="0070C0"/>
            </a:solidFill>
          </a:ln>
        </p:spPr>
        <p:txBody>
          <a:bodyPr wrap="square">
            <a:spAutoFit/>
          </a:bodyPr>
          <a:lstStyle/>
          <a:p>
            <a:pPr algn="ctr" defTabSz="685800">
              <a:defRPr/>
            </a:pPr>
            <a:r>
              <a:rPr lang="es-ES" sz="2400" dirty="0">
                <a:solidFill>
                  <a:prstClr val="black"/>
                </a:solidFill>
                <a:latin typeface="Arial" panose="020B0604020202020204" pitchFamily="34" charset="0"/>
                <a:cs typeface="Arial" panose="020B0604020202020204" pitchFamily="34" charset="0"/>
              </a:rPr>
              <a:t>LEY DEL VALOR: ley económica de la producción mercantil, ley del intercambio equivalente de mercancías de modo que la producción y el cambio de las mismas se efectúan a tenor del trabajo socialmente necesaria invertido en ellas. </a:t>
            </a:r>
          </a:p>
        </p:txBody>
      </p:sp>
      <p:sp>
        <p:nvSpPr>
          <p:cNvPr id="6" name="Rectángulo 5">
            <a:extLst>
              <a:ext uri="{FF2B5EF4-FFF2-40B4-BE49-F238E27FC236}">
                <a16:creationId xmlns:a16="http://schemas.microsoft.com/office/drawing/2014/main" xmlns="" id="{FB739BF6-772D-4ADC-AD18-C5004C8ABC79}"/>
              </a:ext>
            </a:extLst>
          </p:cNvPr>
          <p:cNvSpPr/>
          <p:nvPr/>
        </p:nvSpPr>
        <p:spPr>
          <a:xfrm>
            <a:off x="816275" y="4309218"/>
            <a:ext cx="7645337" cy="1569660"/>
          </a:xfrm>
          <a:prstGeom prst="rect">
            <a:avLst/>
          </a:prstGeom>
          <a:solidFill>
            <a:schemeClr val="bg2"/>
          </a:solidFill>
          <a:scene3d>
            <a:camera prst="orthographicFront"/>
            <a:lightRig rig="threePt" dir="t"/>
          </a:scene3d>
          <a:sp3d>
            <a:bevelT w="165100" prst="coolSlant"/>
          </a:sp3d>
        </p:spPr>
        <p:txBody>
          <a:bodyPr wrap="square">
            <a:spAutoFit/>
          </a:bodyPr>
          <a:lstStyle/>
          <a:p>
            <a:pPr defTabSz="685800">
              <a:defRPr/>
            </a:pPr>
            <a:r>
              <a:rPr lang="es-ES" sz="3200" dirty="0">
                <a:solidFill>
                  <a:prstClr val="black"/>
                </a:solidFill>
                <a:latin typeface="Arial" panose="020B0604020202020204" pitchFamily="34" charset="0"/>
                <a:cs typeface="Arial" panose="020B0604020202020204" pitchFamily="34" charset="0"/>
              </a:rPr>
              <a:t>la producción de plusvalía o de ganancia constituye una ley absoluta del modo capitalista de producción</a:t>
            </a:r>
          </a:p>
        </p:txBody>
      </p:sp>
    </p:spTree>
    <p:extLst>
      <p:ext uri="{BB962C8B-B14F-4D97-AF65-F5344CB8AC3E}">
        <p14:creationId xmlns:p14="http://schemas.microsoft.com/office/powerpoint/2010/main" val="317061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37228" y="593613"/>
            <a:ext cx="3713947" cy="920751"/>
          </a:xfrm>
          <a:noFill/>
          <a:ln>
            <a:solidFill>
              <a:srgbClr val="FF0000"/>
            </a:solidFill>
          </a:ln>
          <a:scene3d>
            <a:camera prst="perspectiveRelaxedModerately"/>
            <a:lightRig rig="threePt" dir="t"/>
          </a:scene3d>
          <a:sp3d>
            <a:bevelT/>
          </a:sp3d>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2400" dirty="0">
                <a:latin typeface="Arial" panose="020B0604020202020204" pitchFamily="34" charset="0"/>
                <a:cs typeface="Arial" panose="020B0604020202020204" pitchFamily="34" charset="0"/>
              </a:rPr>
              <a:t/>
            </a:r>
            <a:br>
              <a:rPr lang="es-ES" sz="2400" dirty="0">
                <a:latin typeface="Arial" panose="020B0604020202020204" pitchFamily="34" charset="0"/>
                <a:cs typeface="Arial" panose="020B0604020202020204" pitchFamily="34" charset="0"/>
              </a:rPr>
            </a:br>
            <a:r>
              <a:rPr lang="es-ES" sz="2400" dirty="0">
                <a:latin typeface="Arial" panose="020B0604020202020204" pitchFamily="34" charset="0"/>
                <a:cs typeface="Arial" panose="020B0604020202020204" pitchFamily="34" charset="0"/>
              </a:rPr>
              <a:t/>
            </a:r>
            <a:br>
              <a:rPr lang="es-ES" sz="2400" dirty="0">
                <a:latin typeface="Arial" panose="020B0604020202020204" pitchFamily="34" charset="0"/>
                <a:cs typeface="Arial" panose="020B0604020202020204" pitchFamily="34" charset="0"/>
              </a:rPr>
            </a:br>
            <a:r>
              <a:rPr lang="es-ES" sz="2700" dirty="0">
                <a:latin typeface="Arial" panose="020B0604020202020204" pitchFamily="34" charset="0"/>
                <a:cs typeface="Arial" panose="020B0604020202020204" pitchFamily="34" charset="0"/>
              </a:rPr>
              <a:t>¿La ley del valor?</a:t>
            </a:r>
            <a:br>
              <a:rPr lang="es-ES" sz="2700" dirty="0">
                <a:latin typeface="Arial" panose="020B0604020202020204" pitchFamily="34" charset="0"/>
                <a:cs typeface="Arial" panose="020B0604020202020204" pitchFamily="34" charset="0"/>
              </a:rPr>
            </a:br>
            <a:r>
              <a:rPr lang="es-ES" sz="2700" b="1" dirty="0">
                <a:latin typeface="Arial" panose="020B0604020202020204" pitchFamily="34" charset="0"/>
                <a:cs typeface="Arial" panose="020B0604020202020204" pitchFamily="34" charset="0"/>
              </a:rPr>
              <a:t/>
            </a:r>
            <a:br>
              <a:rPr lang="es-ES" sz="2700" b="1" dirty="0">
                <a:latin typeface="Arial" panose="020B0604020202020204" pitchFamily="34" charset="0"/>
                <a:cs typeface="Arial" panose="020B0604020202020204" pitchFamily="34" charset="0"/>
              </a:rPr>
            </a:br>
            <a:endParaRPr lang="es-ES" sz="27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9798" y="1862826"/>
            <a:ext cx="8229600" cy="3672408"/>
          </a:xfrm>
          <a:scene3d>
            <a:camera prst="orthographicFront"/>
            <a:lightRig rig="threePt" dir="t"/>
          </a:scene3d>
          <a:sp3d>
            <a:bevelT/>
          </a:sp3d>
        </p:spPr>
        <p:style>
          <a:lnRef idx="0">
            <a:scrgbClr r="0" g="0" b="0"/>
          </a:lnRef>
          <a:fillRef idx="1001">
            <a:schemeClr val="lt2"/>
          </a:fillRef>
          <a:effectRef idx="0">
            <a:scrgbClr r="0" g="0" b="0"/>
          </a:effectRef>
          <a:fontRef idx="major"/>
        </p:style>
        <p:txBody>
          <a:bodyPr>
            <a:normAutofit fontScale="85000" lnSpcReduction="20000"/>
          </a:bodyPr>
          <a:lstStyle/>
          <a:p>
            <a:pPr algn="just"/>
            <a:r>
              <a:rPr lang="es-ES" dirty="0">
                <a:solidFill>
                  <a:srgbClr val="FF0000"/>
                </a:solidFill>
              </a:rPr>
              <a:t>El valor como categoría económica y de su magnitud</a:t>
            </a:r>
            <a:r>
              <a:rPr lang="es-ES" dirty="0"/>
              <a:t>; el Tiempo de Trabajo Socialmente Necesario </a:t>
            </a:r>
            <a:r>
              <a:rPr lang="es-ES" b="1" i="1" dirty="0">
                <a:effectLst>
                  <a:outerShdw blurRad="38100" dist="38100" dir="2700000" algn="tl">
                    <a:srgbClr val="000000">
                      <a:alpha val="43137"/>
                    </a:srgbClr>
                  </a:outerShdw>
                </a:effectLst>
              </a:rPr>
              <a:t>(TTSN) </a:t>
            </a:r>
            <a:r>
              <a:rPr lang="es-ES" dirty="0"/>
              <a:t>.                  </a:t>
            </a:r>
          </a:p>
          <a:p>
            <a:pPr marL="0" indent="0" algn="just">
              <a:buNone/>
            </a:pPr>
            <a:r>
              <a:rPr lang="es-ES" dirty="0"/>
              <a:t>      ¿Qué es el TTSN?.</a:t>
            </a:r>
          </a:p>
          <a:p>
            <a:pPr algn="just"/>
            <a:r>
              <a:rPr lang="es-ES" dirty="0"/>
              <a:t>“</a:t>
            </a:r>
            <a:r>
              <a:rPr lang="es-AR" dirty="0"/>
              <a:t>Tiempo</a:t>
            </a:r>
            <a:r>
              <a:rPr lang="es-AR" i="1" dirty="0"/>
              <a:t> </a:t>
            </a:r>
            <a:r>
              <a:rPr lang="es-AR" dirty="0"/>
              <a:t>de trabajo</a:t>
            </a:r>
            <a:r>
              <a:rPr lang="es-AR" b="1" dirty="0"/>
              <a:t> </a:t>
            </a:r>
            <a:r>
              <a:rPr lang="es-AR" dirty="0"/>
              <a:t>socialmente necesario </a:t>
            </a:r>
            <a:r>
              <a:rPr lang="es-AR" dirty="0">
                <a:solidFill>
                  <a:srgbClr val="FF0000"/>
                </a:solidFill>
              </a:rPr>
              <a:t>es aquel que se requiere para producir un valor de uso cualquiera, en las condiciones normales de producción y con el grado medio de destreza e intensidad de trabajo imperantes en la sociedad.”</a:t>
            </a:r>
            <a:endParaRPr lang="es-ES" dirty="0">
              <a:solidFill>
                <a:srgbClr val="FF0000"/>
              </a:solidFill>
            </a:endParaRPr>
          </a:p>
          <a:p>
            <a:pPr algn="just">
              <a:buFont typeface="Wingdings" pitchFamily="2" charset="2"/>
              <a:buChar char="v"/>
            </a:pPr>
            <a:r>
              <a:rPr lang="es-ES" dirty="0"/>
              <a:t>Para su estudio partimos del mercado bajo los siguientes supuestos:</a:t>
            </a:r>
          </a:p>
          <a:p>
            <a:pPr marL="617220" lvl="1" indent="-342900">
              <a:buFont typeface="+mj-lt"/>
              <a:buAutoNum type="alphaLcParenR"/>
            </a:pPr>
            <a:r>
              <a:rPr lang="es-ES" dirty="0"/>
              <a:t>La Oferta  </a:t>
            </a:r>
            <a:r>
              <a:rPr lang="es-ES" dirty="0">
                <a:sym typeface="Symbol"/>
              </a:rPr>
              <a:t></a:t>
            </a:r>
            <a:r>
              <a:rPr lang="es-ES" dirty="0"/>
              <a:t> Demanda </a:t>
            </a:r>
          </a:p>
          <a:p>
            <a:pPr marL="617220" lvl="1" indent="-342900">
              <a:buFont typeface="+mj-lt"/>
              <a:buAutoNum type="alphaLcParenR"/>
            </a:pPr>
            <a:r>
              <a:rPr lang="es-ES" dirty="0"/>
              <a:t>El Precio </a:t>
            </a:r>
            <a:r>
              <a:rPr lang="es-ES" dirty="0">
                <a:sym typeface="Symbol"/>
              </a:rPr>
              <a:t></a:t>
            </a:r>
            <a:r>
              <a:rPr lang="es-ES" dirty="0"/>
              <a:t> Valor</a:t>
            </a:r>
          </a:p>
          <a:p>
            <a:pPr marL="617220" lvl="1" indent="-342900">
              <a:buFont typeface="+mj-lt"/>
              <a:buAutoNum type="alphaLcParenR"/>
            </a:pPr>
            <a:r>
              <a:rPr lang="es-ES" dirty="0"/>
              <a:t>El Valor </a:t>
            </a:r>
            <a:r>
              <a:rPr lang="es-ES" dirty="0">
                <a:sym typeface="Symbol"/>
              </a:rPr>
              <a:t></a:t>
            </a:r>
            <a:r>
              <a:rPr lang="es-ES" dirty="0"/>
              <a:t> TTSN</a:t>
            </a:r>
          </a:p>
          <a:p>
            <a:pPr marL="0" indent="0">
              <a:buNone/>
            </a:pPr>
            <a:endParaRPr lang="es-ES" dirty="0"/>
          </a:p>
          <a:p>
            <a:endParaRPr lang="es-ES" dirty="0"/>
          </a:p>
          <a:p>
            <a:endParaRPr lang="es-ES" dirty="0"/>
          </a:p>
        </p:txBody>
      </p:sp>
      <p:pic>
        <p:nvPicPr>
          <p:cNvPr id="4" name="Imagen 3">
            <a:extLst>
              <a:ext uri="{FF2B5EF4-FFF2-40B4-BE49-F238E27FC236}">
                <a16:creationId xmlns:a16="http://schemas.microsoft.com/office/drawing/2014/main" xmlns="" id="{F470A922-055F-402B-A6B0-EE2395599455}"/>
              </a:ext>
            </a:extLst>
          </p:cNvPr>
          <p:cNvPicPr>
            <a:picLocks noChangeAspect="1"/>
          </p:cNvPicPr>
          <p:nvPr/>
        </p:nvPicPr>
        <p:blipFill>
          <a:blip r:embed="rId2"/>
          <a:stretch>
            <a:fillRect/>
          </a:stretch>
        </p:blipFill>
        <p:spPr>
          <a:xfrm>
            <a:off x="594951" y="74060"/>
            <a:ext cx="1422015" cy="1440305"/>
          </a:xfrm>
          <a:prstGeom prst="rect">
            <a:avLst/>
          </a:prstGeom>
        </p:spPr>
      </p:pic>
    </p:spTree>
    <p:extLst>
      <p:ext uri="{BB962C8B-B14F-4D97-AF65-F5344CB8AC3E}">
        <p14:creationId xmlns:p14="http://schemas.microsoft.com/office/powerpoint/2010/main" val="1932159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88509" y="746326"/>
            <a:ext cx="4042991" cy="553998"/>
          </a:xfrm>
          <a:prstGeom prst="rect">
            <a:avLst/>
          </a:prstGeom>
          <a:solidFill>
            <a:schemeClr val="accent2">
              <a:lumMod val="20000"/>
              <a:lumOff val="80000"/>
            </a:schemeClr>
          </a:solidFill>
          <a:ln w="57150">
            <a:solidFill>
              <a:srgbClr val="FF0000"/>
            </a:solidFill>
          </a:ln>
          <a:scene3d>
            <a:camera prst="orthographicFront"/>
            <a:lightRig rig="threePt" dir="t"/>
          </a:scene3d>
          <a:sp3d>
            <a:bevelT w="114300" prst="hardEdge"/>
          </a:sp3d>
        </p:spPr>
        <p:txBody>
          <a:bodyPr wrap="square" rtlCol="0">
            <a:spAutoFit/>
          </a:bodyPr>
          <a:lstStyle/>
          <a:p>
            <a:pPr algn="ctr" defTabSz="685800">
              <a:defRPr/>
            </a:pPr>
            <a:r>
              <a:rPr lang="es-ES" sz="3000" dirty="0">
                <a:solidFill>
                  <a:prstClr val="black"/>
                </a:solidFill>
                <a:latin typeface="Calibri" panose="020F0502020204030204"/>
              </a:rPr>
              <a:t>  Ley del valor</a:t>
            </a:r>
          </a:p>
        </p:txBody>
      </p:sp>
      <p:sp>
        <p:nvSpPr>
          <p:cNvPr id="3" name="2 CuadroTexto"/>
          <p:cNvSpPr txBox="1"/>
          <p:nvPr/>
        </p:nvSpPr>
        <p:spPr>
          <a:xfrm>
            <a:off x="1179639" y="2745836"/>
            <a:ext cx="7417190" cy="2677656"/>
          </a:xfrm>
          <a:prstGeom prst="rect">
            <a:avLst/>
          </a:prstGeom>
          <a:solidFill>
            <a:schemeClr val="accent1">
              <a:lumMod val="40000"/>
              <a:lumOff val="60000"/>
            </a:schemeClr>
          </a:solidFill>
          <a:scene3d>
            <a:camera prst="orthographicFront"/>
            <a:lightRig rig="threePt" dir="t"/>
          </a:scene3d>
          <a:sp3d>
            <a:bevelT prst="relaxedInset"/>
          </a:sp3d>
        </p:spPr>
        <p:txBody>
          <a:bodyPr wrap="square" rtlCol="0">
            <a:spAutoFit/>
          </a:bodyPr>
          <a:lstStyle/>
          <a:p>
            <a:pPr algn="just" defTabSz="685800">
              <a:spcBef>
                <a:spcPct val="20000"/>
              </a:spcBef>
              <a:defRPr/>
            </a:pPr>
            <a:r>
              <a:rPr lang="es-ES" sz="2400" b="1" u="sng" dirty="0">
                <a:solidFill>
                  <a:prstClr val="black"/>
                </a:solidFill>
                <a:latin typeface="Calibri" panose="020F0502020204030204"/>
              </a:rPr>
              <a:t>La ley del valor </a:t>
            </a:r>
            <a:r>
              <a:rPr lang="es-ES" sz="2400" dirty="0">
                <a:solidFill>
                  <a:prstClr val="black"/>
                </a:solidFill>
                <a:latin typeface="Calibri" panose="020F0502020204030204"/>
              </a:rPr>
              <a:t>es una ley objetiva que regula  el desarrollo de la producción mercantil, mediante el cambio de las mercancías de acuerdo con la cantidad de trabajo abstracto socialmente necesario materializado en las mismas. Esta ley rige de una forma espontánea regulando la proporción del intercambio en base al TTSN invertido en las mercancías.  </a:t>
            </a:r>
          </a:p>
        </p:txBody>
      </p:sp>
      <p:pic>
        <p:nvPicPr>
          <p:cNvPr id="4" name="Imagen 3">
            <a:extLst>
              <a:ext uri="{FF2B5EF4-FFF2-40B4-BE49-F238E27FC236}">
                <a16:creationId xmlns:a16="http://schemas.microsoft.com/office/drawing/2014/main" xmlns="" id="{5ECAE21D-361D-4AB8-93C3-A397DFD6F714}"/>
              </a:ext>
            </a:extLst>
          </p:cNvPr>
          <p:cNvPicPr>
            <a:picLocks noChangeAspect="1"/>
          </p:cNvPicPr>
          <p:nvPr/>
        </p:nvPicPr>
        <p:blipFill>
          <a:blip r:embed="rId2"/>
          <a:stretch>
            <a:fillRect/>
          </a:stretch>
        </p:blipFill>
        <p:spPr>
          <a:xfrm>
            <a:off x="59198" y="303173"/>
            <a:ext cx="1422015" cy="1440305"/>
          </a:xfrm>
          <a:prstGeom prst="rect">
            <a:avLst/>
          </a:prstGeom>
        </p:spPr>
      </p:pic>
      <p:pic>
        <p:nvPicPr>
          <p:cNvPr id="5" name="Imagen 4">
            <a:extLst>
              <a:ext uri="{FF2B5EF4-FFF2-40B4-BE49-F238E27FC236}">
                <a16:creationId xmlns:a16="http://schemas.microsoft.com/office/drawing/2014/main" xmlns="" id="{CECF60F2-639F-4917-835D-1992126EA95A}"/>
              </a:ext>
            </a:extLst>
          </p:cNvPr>
          <p:cNvPicPr>
            <a:picLocks noChangeAspect="1"/>
          </p:cNvPicPr>
          <p:nvPr/>
        </p:nvPicPr>
        <p:blipFill>
          <a:blip r:embed="rId3"/>
          <a:stretch>
            <a:fillRect/>
          </a:stretch>
        </p:blipFill>
        <p:spPr>
          <a:xfrm>
            <a:off x="7027788" y="580171"/>
            <a:ext cx="1422015" cy="1440305"/>
          </a:xfrm>
          <a:prstGeom prst="rect">
            <a:avLst/>
          </a:prstGeom>
        </p:spPr>
      </p:pic>
    </p:spTree>
    <p:extLst>
      <p:ext uri="{BB962C8B-B14F-4D97-AF65-F5344CB8AC3E}">
        <p14:creationId xmlns:p14="http://schemas.microsoft.com/office/powerpoint/2010/main" val="3050451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14061" y="177133"/>
            <a:ext cx="4958861" cy="4016484"/>
          </a:xfrm>
          <a:prstGeom prst="rect">
            <a:avLst/>
          </a:prstGeom>
          <a:noFill/>
          <a:ln>
            <a:solidFill>
              <a:srgbClr val="FF0000"/>
            </a:solidFill>
          </a:ln>
        </p:spPr>
        <p:txBody>
          <a:bodyPr wrap="square">
            <a:spAutoFit/>
          </a:bodyPr>
          <a:lstStyle/>
          <a:p>
            <a:pPr defTabSz="685800">
              <a:defRPr/>
            </a:pPr>
            <a:r>
              <a:rPr lang="es-MX" sz="2400" dirty="0">
                <a:solidFill>
                  <a:srgbClr val="FF0000"/>
                </a:solidFill>
                <a:latin typeface="Arial" panose="020B0604020202020204" pitchFamily="34" charset="0"/>
                <a:cs typeface="Arial" panose="020B0604020202020204" pitchFamily="34" charset="0"/>
              </a:rPr>
              <a:t>Funciones de la ley  del valor :</a:t>
            </a:r>
          </a:p>
          <a:p>
            <a:pPr defTabSz="685800">
              <a:defRPr/>
            </a:pPr>
            <a:endParaRPr lang="es-MX" dirty="0">
              <a:solidFill>
                <a:prstClr val="black"/>
              </a:solidFill>
              <a:latin typeface="Arial" panose="020B0604020202020204" pitchFamily="34" charset="0"/>
              <a:cs typeface="Arial" panose="020B0604020202020204" pitchFamily="34" charset="0"/>
            </a:endParaRPr>
          </a:p>
          <a:p>
            <a:pPr defTabSz="685800">
              <a:defRPr/>
            </a:pPr>
            <a:r>
              <a:rPr lang="es-MX" sz="2400" dirty="0">
                <a:solidFill>
                  <a:prstClr val="black"/>
                </a:solidFill>
                <a:latin typeface="Arial" panose="020B0604020202020204" pitchFamily="34" charset="0"/>
                <a:cs typeface="Arial" panose="020B0604020202020204" pitchFamily="34" charset="0"/>
              </a:rPr>
              <a:t>1-Regulador espontáneo de la producción social .</a:t>
            </a:r>
          </a:p>
          <a:p>
            <a:pPr defTabSz="685800">
              <a:defRPr/>
            </a:pPr>
            <a:endParaRPr lang="es-MX" sz="2400" dirty="0">
              <a:solidFill>
                <a:prstClr val="black"/>
              </a:solidFill>
              <a:latin typeface="Arial" panose="020B0604020202020204" pitchFamily="34" charset="0"/>
              <a:cs typeface="Arial" panose="020B0604020202020204" pitchFamily="34" charset="0"/>
            </a:endParaRPr>
          </a:p>
          <a:p>
            <a:pPr defTabSz="685800">
              <a:defRPr/>
            </a:pPr>
            <a:r>
              <a:rPr lang="es-MX" sz="2400" dirty="0">
                <a:solidFill>
                  <a:prstClr val="black"/>
                </a:solidFill>
                <a:latin typeface="Arial" panose="020B0604020202020204" pitchFamily="34" charset="0"/>
                <a:cs typeface="Arial" panose="020B0604020202020204" pitchFamily="34" charset="0"/>
              </a:rPr>
              <a:t>2- Estimula el desarrollo de las FP.</a:t>
            </a:r>
          </a:p>
          <a:p>
            <a:pPr defTabSz="685800">
              <a:defRPr/>
            </a:pPr>
            <a:endParaRPr lang="es-MX" sz="2400" dirty="0">
              <a:solidFill>
                <a:prstClr val="black"/>
              </a:solidFill>
              <a:latin typeface="Arial" panose="020B0604020202020204" pitchFamily="34" charset="0"/>
              <a:cs typeface="Arial" panose="020B0604020202020204" pitchFamily="34" charset="0"/>
            </a:endParaRPr>
          </a:p>
          <a:p>
            <a:pPr defTabSz="685800">
              <a:defRPr/>
            </a:pPr>
            <a:r>
              <a:rPr lang="es-MX" sz="2400" dirty="0">
                <a:solidFill>
                  <a:prstClr val="black"/>
                </a:solidFill>
                <a:latin typeface="Arial" panose="020B0604020202020204" pitchFamily="34" charset="0"/>
                <a:cs typeface="Arial" panose="020B0604020202020204" pitchFamily="34" charset="0"/>
              </a:rPr>
              <a:t>3-Diferenciación de los productores .</a:t>
            </a:r>
          </a:p>
          <a:p>
            <a:pPr defTabSz="685800">
              <a:defRPr/>
            </a:pPr>
            <a:endParaRPr lang="es-MX" sz="2400" dirty="0">
              <a:solidFill>
                <a:prstClr val="black"/>
              </a:solidFill>
              <a:latin typeface="Arial" panose="020B0604020202020204" pitchFamily="34" charset="0"/>
              <a:cs typeface="Arial" panose="020B0604020202020204" pitchFamily="34" charset="0"/>
            </a:endParaRPr>
          </a:p>
          <a:p>
            <a:pPr defTabSz="685800">
              <a:defRPr/>
            </a:pPr>
            <a:r>
              <a:rPr lang="es-MX" sz="2100" dirty="0">
                <a:solidFill>
                  <a:prstClr val="black"/>
                </a:solidFill>
                <a:latin typeface="Arial" panose="020B0604020202020204" pitchFamily="34" charset="0"/>
                <a:cs typeface="Arial" panose="020B0604020202020204" pitchFamily="34" charset="0"/>
              </a:rPr>
              <a:t>.</a:t>
            </a:r>
          </a:p>
        </p:txBody>
      </p:sp>
      <p:sp>
        <p:nvSpPr>
          <p:cNvPr id="2" name="Rectángulo 1">
            <a:extLst>
              <a:ext uri="{FF2B5EF4-FFF2-40B4-BE49-F238E27FC236}">
                <a16:creationId xmlns:a16="http://schemas.microsoft.com/office/drawing/2014/main" xmlns="" id="{C2E7AF4A-B08D-4872-90FC-C5FAA6ECA5EC}"/>
              </a:ext>
            </a:extLst>
          </p:cNvPr>
          <p:cNvSpPr/>
          <p:nvPr/>
        </p:nvSpPr>
        <p:spPr>
          <a:xfrm>
            <a:off x="514061" y="4473390"/>
            <a:ext cx="7789703" cy="1938992"/>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defTabSz="685800">
              <a:defRPr/>
            </a:pPr>
            <a:r>
              <a:rPr lang="es-ES" sz="2400" dirty="0">
                <a:solidFill>
                  <a:srgbClr val="FF0000"/>
                </a:solidFill>
                <a:latin typeface="Arial" panose="020B0604020202020204" pitchFamily="34" charset="0"/>
                <a:cs typeface="Arial" panose="020B0604020202020204" pitchFamily="34" charset="0"/>
              </a:rPr>
              <a:t>Fetichismo Mercantil</a:t>
            </a:r>
            <a:r>
              <a:rPr lang="es-ES" sz="2400" dirty="0">
                <a:solidFill>
                  <a:prstClr val="black"/>
                </a:solidFill>
                <a:latin typeface="Arial" panose="020B0604020202020204" pitchFamily="34" charset="0"/>
                <a:cs typeface="Arial" panose="020B0604020202020204" pitchFamily="34" charset="0"/>
              </a:rPr>
              <a:t>: Es aquí donde se cosifican las relaciones sociales de producción y se da una inversión del sujeto y del objeto. El carácter social del valor tiene que expresarse a través de un objeto objetivándose las relaciones</a:t>
            </a:r>
          </a:p>
        </p:txBody>
      </p:sp>
      <p:pic>
        <p:nvPicPr>
          <p:cNvPr id="3" name="Imagen 2">
            <a:extLst>
              <a:ext uri="{FF2B5EF4-FFF2-40B4-BE49-F238E27FC236}">
                <a16:creationId xmlns:a16="http://schemas.microsoft.com/office/drawing/2014/main" xmlns="" id="{4C8EDBEE-6DEE-432B-B149-372847BD229C}"/>
              </a:ext>
            </a:extLst>
          </p:cNvPr>
          <p:cNvPicPr>
            <a:picLocks noChangeAspect="1"/>
          </p:cNvPicPr>
          <p:nvPr/>
        </p:nvPicPr>
        <p:blipFill>
          <a:blip r:embed="rId2"/>
          <a:stretch>
            <a:fillRect/>
          </a:stretch>
        </p:blipFill>
        <p:spPr>
          <a:xfrm>
            <a:off x="6127060" y="1103567"/>
            <a:ext cx="1422015" cy="1440305"/>
          </a:xfrm>
          <a:prstGeom prst="rect">
            <a:avLst/>
          </a:prstGeom>
        </p:spPr>
      </p:pic>
      <p:pic>
        <p:nvPicPr>
          <p:cNvPr id="5" name="Imagen 4">
            <a:extLst>
              <a:ext uri="{FF2B5EF4-FFF2-40B4-BE49-F238E27FC236}">
                <a16:creationId xmlns:a16="http://schemas.microsoft.com/office/drawing/2014/main" xmlns="" id="{A2E7A8F2-B3F0-498F-958D-A9A4C77EAD16}"/>
              </a:ext>
            </a:extLst>
          </p:cNvPr>
          <p:cNvPicPr>
            <a:picLocks noChangeAspect="1"/>
          </p:cNvPicPr>
          <p:nvPr/>
        </p:nvPicPr>
        <p:blipFill>
          <a:blip r:embed="rId2"/>
          <a:stretch>
            <a:fillRect/>
          </a:stretch>
        </p:blipFill>
        <p:spPr>
          <a:xfrm>
            <a:off x="7241345" y="1383340"/>
            <a:ext cx="1422015" cy="1440305"/>
          </a:xfrm>
          <a:prstGeom prst="rect">
            <a:avLst/>
          </a:prstGeom>
        </p:spPr>
      </p:pic>
      <p:pic>
        <p:nvPicPr>
          <p:cNvPr id="6" name="Imagen 5">
            <a:extLst>
              <a:ext uri="{FF2B5EF4-FFF2-40B4-BE49-F238E27FC236}">
                <a16:creationId xmlns:a16="http://schemas.microsoft.com/office/drawing/2014/main" xmlns="" id="{C2585924-1E86-40C6-808D-11EB37AB0246}"/>
              </a:ext>
            </a:extLst>
          </p:cNvPr>
          <p:cNvPicPr>
            <a:picLocks noChangeAspect="1"/>
          </p:cNvPicPr>
          <p:nvPr/>
        </p:nvPicPr>
        <p:blipFill>
          <a:blip r:embed="rId2"/>
          <a:stretch>
            <a:fillRect/>
          </a:stretch>
        </p:blipFill>
        <p:spPr>
          <a:xfrm>
            <a:off x="6434790" y="2185375"/>
            <a:ext cx="1422015" cy="1440305"/>
          </a:xfrm>
          <a:prstGeom prst="rect">
            <a:avLst/>
          </a:prstGeom>
        </p:spPr>
      </p:pic>
    </p:spTree>
    <p:extLst>
      <p:ext uri="{BB962C8B-B14F-4D97-AF65-F5344CB8AC3E}">
        <p14:creationId xmlns:p14="http://schemas.microsoft.com/office/powerpoint/2010/main" val="2713210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70428" y="857072"/>
            <a:ext cx="7095067" cy="5493812"/>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defTabSz="685800">
              <a:defRPr/>
            </a:pPr>
            <a:r>
              <a:rPr lang="es-ES" sz="2400" dirty="0">
                <a:solidFill>
                  <a:prstClr val="black"/>
                </a:solidFill>
                <a:latin typeface="Arial" panose="020B0604020202020204" pitchFamily="34" charset="0"/>
                <a:cs typeface="Arial" panose="020B0604020202020204" pitchFamily="34" charset="0"/>
              </a:rPr>
              <a:t>La magnitud de valor de una mercancía permanecería, por tanto, </a:t>
            </a:r>
            <a:r>
              <a:rPr lang="es-ES" sz="2400" dirty="0">
                <a:solidFill>
                  <a:srgbClr val="FF0000"/>
                </a:solidFill>
                <a:latin typeface="Arial" panose="020B0604020202020204" pitchFamily="34" charset="0"/>
                <a:cs typeface="Arial" panose="020B0604020202020204" pitchFamily="34" charset="0"/>
              </a:rPr>
              <a:t>constante, invariable</a:t>
            </a:r>
            <a:r>
              <a:rPr lang="es-ES" sz="2400" dirty="0">
                <a:solidFill>
                  <a:prstClr val="black"/>
                </a:solidFill>
                <a:latin typeface="Arial" panose="020B0604020202020204" pitchFamily="34" charset="0"/>
                <a:cs typeface="Arial" panose="020B0604020202020204" pitchFamily="34" charset="0"/>
              </a:rPr>
              <a:t>, si permaneciese también </a:t>
            </a:r>
            <a:r>
              <a:rPr lang="es-ES" sz="2400" dirty="0">
                <a:solidFill>
                  <a:srgbClr val="FF0000"/>
                </a:solidFill>
                <a:latin typeface="Arial" panose="020B0604020202020204" pitchFamily="34" charset="0"/>
                <a:cs typeface="Arial" panose="020B0604020202020204" pitchFamily="34" charset="0"/>
              </a:rPr>
              <a:t>constante el tiempo </a:t>
            </a:r>
            <a:r>
              <a:rPr lang="es-ES" sz="2400" dirty="0">
                <a:solidFill>
                  <a:prstClr val="black"/>
                </a:solidFill>
                <a:latin typeface="Arial" panose="020B0604020202020204" pitchFamily="34" charset="0"/>
                <a:cs typeface="Arial" panose="020B0604020202020204" pitchFamily="34" charset="0"/>
              </a:rPr>
              <a:t>de trabajo necesario para su producción. Pero éste cambia al cambiar la capacidad productiva del trabajo. La capacidad productiva del trabajo depende de una serie de factores, entre los cuales se cuentan el grado medio de destreza del obrero, el nivel de progreso de la ciencia y de sus aplicaciones, la organización social del proceso de producción, el volumen y la eficacia de los medios de producción y las condiciones naturales. </a:t>
            </a:r>
          </a:p>
          <a:p>
            <a:pPr algn="just" defTabSz="685800">
              <a:defRPr/>
            </a:pPr>
            <a:endParaRPr lang="es-ES" sz="2100" dirty="0">
              <a:solidFill>
                <a:prstClr val="black"/>
              </a:solidFill>
              <a:latin typeface="Calibri" panose="020F0502020204030204"/>
            </a:endParaRPr>
          </a:p>
          <a:p>
            <a:pPr algn="just" defTabSz="685800">
              <a:defRPr/>
            </a:pPr>
            <a:endParaRPr lang="es-ES" sz="2100" dirty="0">
              <a:solidFill>
                <a:prstClr val="black"/>
              </a:solidFill>
              <a:latin typeface="Calibri" panose="020F0502020204030204"/>
            </a:endParaRPr>
          </a:p>
          <a:p>
            <a:pPr algn="just" defTabSz="685800">
              <a:defRPr/>
            </a:pPr>
            <a:r>
              <a:rPr lang="es-ES" sz="2100" dirty="0">
                <a:solidFill>
                  <a:prstClr val="black"/>
                </a:solidFill>
                <a:latin typeface="Calibri" panose="020F0502020204030204"/>
              </a:rPr>
              <a:t>                                          Marx. El Capital. Tomo I. p 29. </a:t>
            </a:r>
          </a:p>
        </p:txBody>
      </p:sp>
      <p:pic>
        <p:nvPicPr>
          <p:cNvPr id="3" name="Imagen 2">
            <a:extLst>
              <a:ext uri="{FF2B5EF4-FFF2-40B4-BE49-F238E27FC236}">
                <a16:creationId xmlns:a16="http://schemas.microsoft.com/office/drawing/2014/main" xmlns="" id="{720832FF-3913-47A4-9A89-68B9C4353CA9}"/>
              </a:ext>
            </a:extLst>
          </p:cNvPr>
          <p:cNvPicPr>
            <a:picLocks noChangeAspect="1"/>
          </p:cNvPicPr>
          <p:nvPr/>
        </p:nvPicPr>
        <p:blipFill>
          <a:blip r:embed="rId2"/>
          <a:stretch>
            <a:fillRect/>
          </a:stretch>
        </p:blipFill>
        <p:spPr>
          <a:xfrm>
            <a:off x="7532427" y="292890"/>
            <a:ext cx="1363272" cy="2423014"/>
          </a:xfrm>
          <a:prstGeom prst="rect">
            <a:avLst/>
          </a:prstGeom>
          <a:effectLst>
            <a:softEdge rad="317500"/>
          </a:effectLst>
        </p:spPr>
      </p:pic>
    </p:spTree>
    <p:extLst>
      <p:ext uri="{BB962C8B-B14F-4D97-AF65-F5344CB8AC3E}">
        <p14:creationId xmlns:p14="http://schemas.microsoft.com/office/powerpoint/2010/main" val="404714075"/>
      </p:ext>
    </p:extLst>
  </p:cSld>
  <p:clrMapOvr>
    <a:masterClrMapping/>
  </p:clrMapOvr>
</p:sld>
</file>

<file path=ppt/theme/theme1.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1073</Words>
  <Application>Microsoft Office PowerPoint</Application>
  <PresentationFormat>Presentación en pantalla (4:3)</PresentationFormat>
  <Paragraphs>84</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17</vt:i4>
      </vt:variant>
    </vt:vector>
  </HeadingPairs>
  <TitlesOfParts>
    <vt:vector size="25" baseType="lpstr">
      <vt:lpstr>Arial</vt:lpstr>
      <vt:lpstr>Calibri</vt:lpstr>
      <vt:lpstr>Calibri Light</vt:lpstr>
      <vt:lpstr>Impact</vt:lpstr>
      <vt:lpstr>Symbol</vt:lpstr>
      <vt:lpstr>Wingdings</vt:lpstr>
      <vt:lpstr>1_Tema de Office</vt:lpstr>
      <vt:lpstr>2_Tema de Office</vt:lpstr>
      <vt:lpstr>Presentación de PowerPoint</vt:lpstr>
      <vt:lpstr>Temáticas </vt:lpstr>
      <vt:lpstr>Presentación de PowerPoint</vt:lpstr>
      <vt:lpstr>Presentación de PowerPoint</vt:lpstr>
      <vt:lpstr>Presentación de PowerPoint</vt:lpstr>
      <vt:lpstr>  ¿La ley del valor?  </vt:lpstr>
      <vt:lpstr>Presentación de PowerPoint</vt:lpstr>
      <vt:lpstr>Presentación de PowerPoint</vt:lpstr>
      <vt:lpstr>Presentación de PowerPoint</vt:lpstr>
      <vt:lpstr>¿Qué es la plusvalía? </vt:lpstr>
      <vt:lpstr>¿Todo excedente económico es plusvalía?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Noemy</dc:creator>
  <cp:lastModifiedBy>FCMSAGUA</cp:lastModifiedBy>
  <cp:revision>8</cp:revision>
  <dcterms:created xsi:type="dcterms:W3CDTF">2022-03-28T15:41:20Z</dcterms:created>
  <dcterms:modified xsi:type="dcterms:W3CDTF">2022-04-05T19:05:21Z</dcterms:modified>
</cp:coreProperties>
</file>