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92" r:id="rId2"/>
    <p:sldId id="405" r:id="rId3"/>
    <p:sldId id="509" r:id="rId4"/>
    <p:sldId id="505" r:id="rId5"/>
    <p:sldId id="503" r:id="rId6"/>
    <p:sldId id="495" r:id="rId7"/>
    <p:sldId id="497" r:id="rId8"/>
    <p:sldId id="499" r:id="rId9"/>
    <p:sldId id="513" r:id="rId10"/>
    <p:sldId id="512" r:id="rId11"/>
    <p:sldId id="514" r:id="rId12"/>
    <p:sldId id="392" r:id="rId13"/>
    <p:sldId id="515" r:id="rId14"/>
    <p:sldId id="518" r:id="rId15"/>
    <p:sldId id="517" r:id="rId16"/>
    <p:sldId id="519" r:id="rId17"/>
    <p:sldId id="516" r:id="rId18"/>
    <p:sldId id="393" r:id="rId19"/>
    <p:sldId id="394" r:id="rId20"/>
    <p:sldId id="408" r:id="rId21"/>
    <p:sldId id="501" r:id="rId22"/>
    <p:sldId id="450" r:id="rId23"/>
    <p:sldId id="483" r:id="rId24"/>
    <p:sldId id="484" r:id="rId25"/>
    <p:sldId id="485" r:id="rId26"/>
    <p:sldId id="486" r:id="rId27"/>
    <p:sldId id="487" r:id="rId28"/>
  </p:sldIdLst>
  <p:sldSz cx="9144000" cy="6858000" type="screen4x3"/>
  <p:notesSz cx="6761163" cy="99425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9A2"/>
    <a:srgbClr val="800000"/>
    <a:srgbClr val="1A4BD6"/>
    <a:srgbClr val="CC3300"/>
    <a:srgbClr val="1B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0301" autoAdjust="0"/>
    <p:restoredTop sz="94709" autoAdjust="0"/>
  </p:normalViewPr>
  <p:slideViewPr>
    <p:cSldViewPr>
      <p:cViewPr>
        <p:scale>
          <a:sx n="66" d="100"/>
          <a:sy n="66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33505-04E3-477A-810E-836DC0A83F7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E6F0E1-3A38-45FA-B0C6-B0E16B47803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Falsificar estructuras.</a:t>
          </a:r>
          <a:endParaRPr lang="es-ES" dirty="0">
            <a:solidFill>
              <a:schemeClr val="bg1"/>
            </a:solidFill>
          </a:endParaRPr>
        </a:p>
      </dgm:t>
    </dgm:pt>
    <dgm:pt modelId="{BA32D504-379C-48FD-83DB-4DF50F5D5C2C}" type="parTrans" cxnId="{C685751C-DC26-43FF-BB2F-46C5C45FB16E}">
      <dgm:prSet/>
      <dgm:spPr/>
      <dgm:t>
        <a:bodyPr/>
        <a:lstStyle/>
        <a:p>
          <a:endParaRPr lang="es-ES"/>
        </a:p>
      </dgm:t>
    </dgm:pt>
    <dgm:pt modelId="{8854C1E1-A30A-42D9-928E-6E27FB94643D}" type="sibTrans" cxnId="{C685751C-DC26-43FF-BB2F-46C5C45FB16E}">
      <dgm:prSet/>
      <dgm:spPr/>
      <dgm:t>
        <a:bodyPr/>
        <a:lstStyle/>
        <a:p>
          <a:endParaRPr lang="es-ES"/>
        </a:p>
      </dgm:t>
    </dgm:pt>
    <dgm:pt modelId="{7E3B9BDF-210C-4938-97CA-7571E530E00A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Basificar y organizar su accionar delictivo</a:t>
          </a:r>
        </a:p>
        <a:p>
          <a:r>
            <a:rPr lang="es-ES" dirty="0" smtClean="0">
              <a:solidFill>
                <a:schemeClr val="bg1"/>
              </a:solidFill>
            </a:rPr>
            <a:t>(en Cuba –el exterior)                                        </a:t>
          </a:r>
          <a:endParaRPr lang="es-ES" dirty="0">
            <a:solidFill>
              <a:schemeClr val="bg1"/>
            </a:solidFill>
          </a:endParaRPr>
        </a:p>
      </dgm:t>
    </dgm:pt>
    <dgm:pt modelId="{D33AC79B-882E-4D04-8104-C6D8C1FE7837}" type="parTrans" cxnId="{D37F22B3-84EC-4463-8E17-974F3739E95C}">
      <dgm:prSet/>
      <dgm:spPr/>
      <dgm:t>
        <a:bodyPr/>
        <a:lstStyle/>
        <a:p>
          <a:endParaRPr lang="es-ES"/>
        </a:p>
      </dgm:t>
    </dgm:pt>
    <dgm:pt modelId="{B297D204-6B43-4C7C-8BFC-26DD1A5005D8}" type="sibTrans" cxnId="{D37F22B3-84EC-4463-8E17-974F3739E95C}">
      <dgm:prSet/>
      <dgm:spPr/>
      <dgm:t>
        <a:bodyPr/>
        <a:lstStyle/>
        <a:p>
          <a:endParaRPr lang="es-ES"/>
        </a:p>
      </dgm:t>
    </dgm:pt>
    <dgm:pt modelId="{81401E4F-14B3-4981-91CF-32868D9DD3F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Fomentando la corrupción;                                     </a:t>
          </a:r>
          <a:endParaRPr lang="es-ES" dirty="0">
            <a:solidFill>
              <a:schemeClr val="bg1"/>
            </a:solidFill>
          </a:endParaRPr>
        </a:p>
      </dgm:t>
    </dgm:pt>
    <dgm:pt modelId="{F0264D04-6B13-47BA-8641-FD197BE39E89}" type="parTrans" cxnId="{1EECB545-D6A9-4375-B2E2-C29319FCFBB8}">
      <dgm:prSet/>
      <dgm:spPr/>
      <dgm:t>
        <a:bodyPr/>
        <a:lstStyle/>
        <a:p>
          <a:endParaRPr lang="es-ES"/>
        </a:p>
      </dgm:t>
    </dgm:pt>
    <dgm:pt modelId="{7D5ED223-B3C1-47AA-BA14-92C545907A99}" type="sibTrans" cxnId="{1EECB545-D6A9-4375-B2E2-C29319FCFBB8}">
      <dgm:prSet/>
      <dgm:spPr/>
      <dgm:t>
        <a:bodyPr/>
        <a:lstStyle/>
        <a:p>
          <a:endParaRPr lang="es-ES"/>
        </a:p>
      </dgm:t>
    </dgm:pt>
    <dgm:pt modelId="{C367440E-72F5-454F-9F06-DCF28F7445D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Lograr sus propósitos criminales                           (………)</a:t>
          </a:r>
        </a:p>
        <a:p>
          <a:endParaRPr lang="es-ES" dirty="0"/>
        </a:p>
      </dgm:t>
    </dgm:pt>
    <dgm:pt modelId="{FC0AE6A0-508A-478E-AF58-5EE4E15C1EBC}" type="parTrans" cxnId="{2D5F2255-CCDB-4B83-9B35-D75E3DEF487F}">
      <dgm:prSet/>
      <dgm:spPr/>
      <dgm:t>
        <a:bodyPr/>
        <a:lstStyle/>
        <a:p>
          <a:endParaRPr lang="es-ES"/>
        </a:p>
      </dgm:t>
    </dgm:pt>
    <dgm:pt modelId="{5BD1B44A-0A45-45AF-A206-38A996BF86DF}" type="sibTrans" cxnId="{2D5F2255-CCDB-4B83-9B35-D75E3DEF487F}">
      <dgm:prSet/>
      <dgm:spPr/>
      <dgm:t>
        <a:bodyPr/>
        <a:lstStyle/>
        <a:p>
          <a:endParaRPr lang="es-ES"/>
        </a:p>
      </dgm:t>
    </dgm:pt>
    <dgm:pt modelId="{55B89F51-0ABD-404B-A6DB-9BF3D7A285D7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Transculturación de cultura delictiva </a:t>
          </a:r>
          <a:endParaRPr lang="es-ES" dirty="0">
            <a:solidFill>
              <a:srgbClr val="FF0000"/>
            </a:solidFill>
          </a:endParaRPr>
        </a:p>
      </dgm:t>
    </dgm:pt>
    <dgm:pt modelId="{4565E523-7D34-42E8-AE0A-15999E9BF5AC}" type="parTrans" cxnId="{62819A78-3C20-4F2B-8A41-518FC17D4024}">
      <dgm:prSet/>
      <dgm:spPr/>
      <dgm:t>
        <a:bodyPr/>
        <a:lstStyle/>
        <a:p>
          <a:endParaRPr lang="es-ES"/>
        </a:p>
      </dgm:t>
    </dgm:pt>
    <dgm:pt modelId="{3DDA2A9D-F0B0-44A4-8302-41148A17F98A}" type="sibTrans" cxnId="{62819A78-3C20-4F2B-8A41-518FC17D4024}">
      <dgm:prSet/>
      <dgm:spPr/>
      <dgm:t>
        <a:bodyPr/>
        <a:lstStyle/>
        <a:p>
          <a:endParaRPr lang="es-ES"/>
        </a:p>
      </dgm:t>
    </dgm:pt>
    <dgm:pt modelId="{22A27916-26E1-4CC0-9622-A96012CF05D4}" type="pres">
      <dgm:prSet presAssocID="{97733505-04E3-477A-810E-836DC0A83F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1B8601-AEF1-4116-9B96-ABC0E25D512A}" type="pres">
      <dgm:prSet presAssocID="{1EE6F0E1-3A38-45FA-B0C6-B0E16B4780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538B6-A0F9-4B0B-ACB6-C50189DE8D7C}" type="pres">
      <dgm:prSet presAssocID="{8854C1E1-A30A-42D9-928E-6E27FB94643D}" presName="sibTrans" presStyleCnt="0"/>
      <dgm:spPr/>
    </dgm:pt>
    <dgm:pt modelId="{EBBABE75-17E5-44B7-9985-4111049328AC}" type="pres">
      <dgm:prSet presAssocID="{7E3B9BDF-210C-4938-97CA-7571E530E0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C4BB2-484B-47BC-B411-CBE8816F32A3}" type="pres">
      <dgm:prSet presAssocID="{B297D204-6B43-4C7C-8BFC-26DD1A5005D8}" presName="sibTrans" presStyleCnt="0"/>
      <dgm:spPr/>
    </dgm:pt>
    <dgm:pt modelId="{161B9CCE-2F8B-4634-B5F7-753B1260E058}" type="pres">
      <dgm:prSet presAssocID="{81401E4F-14B3-4981-91CF-32868D9DD3F5}" presName="node" presStyleLbl="node1" presStyleIdx="2" presStyleCnt="5" custLinFactNeighborX="4232" custLinFactNeighborY="4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C9D73-7108-4AE9-8814-331AC571FBF6}" type="pres">
      <dgm:prSet presAssocID="{7D5ED223-B3C1-47AA-BA14-92C545907A99}" presName="sibTrans" presStyleCnt="0"/>
      <dgm:spPr/>
    </dgm:pt>
    <dgm:pt modelId="{C222847C-1A5D-4154-992F-0D64DA1D0ADE}" type="pres">
      <dgm:prSet presAssocID="{C367440E-72F5-454F-9F06-DCF28F7445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8F143-6C1E-4831-959A-3295ACEA9A85}" type="pres">
      <dgm:prSet presAssocID="{5BD1B44A-0A45-45AF-A206-38A996BF86DF}" presName="sibTrans" presStyleCnt="0"/>
      <dgm:spPr/>
    </dgm:pt>
    <dgm:pt modelId="{2E4E0124-9090-45D2-874D-87C5CEEAE24E}" type="pres">
      <dgm:prSet presAssocID="{55B89F51-0ABD-404B-A6DB-9BF3D7A285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7F22B3-84EC-4463-8E17-974F3739E95C}" srcId="{97733505-04E3-477A-810E-836DC0A83F70}" destId="{7E3B9BDF-210C-4938-97CA-7571E530E00A}" srcOrd="1" destOrd="0" parTransId="{D33AC79B-882E-4D04-8104-C6D8C1FE7837}" sibTransId="{B297D204-6B43-4C7C-8BFC-26DD1A5005D8}"/>
    <dgm:cxn modelId="{4A146CDF-20E8-4946-AEC2-E7138146BE3B}" type="presOf" srcId="{1EE6F0E1-3A38-45FA-B0C6-B0E16B47803E}" destId="{0F1B8601-AEF1-4116-9B96-ABC0E25D512A}" srcOrd="0" destOrd="0" presId="urn:microsoft.com/office/officeart/2005/8/layout/default#1"/>
    <dgm:cxn modelId="{62819A78-3C20-4F2B-8A41-518FC17D4024}" srcId="{97733505-04E3-477A-810E-836DC0A83F70}" destId="{55B89F51-0ABD-404B-A6DB-9BF3D7A285D7}" srcOrd="4" destOrd="0" parTransId="{4565E523-7D34-42E8-AE0A-15999E9BF5AC}" sibTransId="{3DDA2A9D-F0B0-44A4-8302-41148A17F98A}"/>
    <dgm:cxn modelId="{39C3BB9C-7FC0-4A0F-B271-41441FE7F435}" type="presOf" srcId="{55B89F51-0ABD-404B-A6DB-9BF3D7A285D7}" destId="{2E4E0124-9090-45D2-874D-87C5CEEAE24E}" srcOrd="0" destOrd="0" presId="urn:microsoft.com/office/officeart/2005/8/layout/default#1"/>
    <dgm:cxn modelId="{AB960A25-B2D0-438E-88C0-2077A2DDDA68}" type="presOf" srcId="{81401E4F-14B3-4981-91CF-32868D9DD3F5}" destId="{161B9CCE-2F8B-4634-B5F7-753B1260E058}" srcOrd="0" destOrd="0" presId="urn:microsoft.com/office/officeart/2005/8/layout/default#1"/>
    <dgm:cxn modelId="{1EECB545-D6A9-4375-B2E2-C29319FCFBB8}" srcId="{97733505-04E3-477A-810E-836DC0A83F70}" destId="{81401E4F-14B3-4981-91CF-32868D9DD3F5}" srcOrd="2" destOrd="0" parTransId="{F0264D04-6B13-47BA-8641-FD197BE39E89}" sibTransId="{7D5ED223-B3C1-47AA-BA14-92C545907A99}"/>
    <dgm:cxn modelId="{9A6B90DA-2314-4ADA-8B0A-3C03B2A89414}" type="presOf" srcId="{C367440E-72F5-454F-9F06-DCF28F7445DD}" destId="{C222847C-1A5D-4154-992F-0D64DA1D0ADE}" srcOrd="0" destOrd="0" presId="urn:microsoft.com/office/officeart/2005/8/layout/default#1"/>
    <dgm:cxn modelId="{664798DC-B784-42AB-AEDC-34C4B149679A}" type="presOf" srcId="{97733505-04E3-477A-810E-836DC0A83F70}" destId="{22A27916-26E1-4CC0-9622-A96012CF05D4}" srcOrd="0" destOrd="0" presId="urn:microsoft.com/office/officeart/2005/8/layout/default#1"/>
    <dgm:cxn modelId="{C685751C-DC26-43FF-BB2F-46C5C45FB16E}" srcId="{97733505-04E3-477A-810E-836DC0A83F70}" destId="{1EE6F0E1-3A38-45FA-B0C6-B0E16B47803E}" srcOrd="0" destOrd="0" parTransId="{BA32D504-379C-48FD-83DB-4DF50F5D5C2C}" sibTransId="{8854C1E1-A30A-42D9-928E-6E27FB94643D}"/>
    <dgm:cxn modelId="{2D5F2255-CCDB-4B83-9B35-D75E3DEF487F}" srcId="{97733505-04E3-477A-810E-836DC0A83F70}" destId="{C367440E-72F5-454F-9F06-DCF28F7445DD}" srcOrd="3" destOrd="0" parTransId="{FC0AE6A0-508A-478E-AF58-5EE4E15C1EBC}" sibTransId="{5BD1B44A-0A45-45AF-A206-38A996BF86DF}"/>
    <dgm:cxn modelId="{AAF92B64-9F5B-48A0-83FE-F46351D89616}" type="presOf" srcId="{7E3B9BDF-210C-4938-97CA-7571E530E00A}" destId="{EBBABE75-17E5-44B7-9985-4111049328AC}" srcOrd="0" destOrd="0" presId="urn:microsoft.com/office/officeart/2005/8/layout/default#1"/>
    <dgm:cxn modelId="{0D6398DC-ECE8-419F-8268-E362D6E3E5AB}" type="presParOf" srcId="{22A27916-26E1-4CC0-9622-A96012CF05D4}" destId="{0F1B8601-AEF1-4116-9B96-ABC0E25D512A}" srcOrd="0" destOrd="0" presId="urn:microsoft.com/office/officeart/2005/8/layout/default#1"/>
    <dgm:cxn modelId="{11C8CCC7-7F80-4241-AC3A-C1EBA75F404C}" type="presParOf" srcId="{22A27916-26E1-4CC0-9622-A96012CF05D4}" destId="{1A0538B6-A0F9-4B0B-ACB6-C50189DE8D7C}" srcOrd="1" destOrd="0" presId="urn:microsoft.com/office/officeart/2005/8/layout/default#1"/>
    <dgm:cxn modelId="{250C2276-D583-49BD-90E2-0C3488AE82C7}" type="presParOf" srcId="{22A27916-26E1-4CC0-9622-A96012CF05D4}" destId="{EBBABE75-17E5-44B7-9985-4111049328AC}" srcOrd="2" destOrd="0" presId="urn:microsoft.com/office/officeart/2005/8/layout/default#1"/>
    <dgm:cxn modelId="{452846FC-6138-4F2A-BA4F-28B72EF078E9}" type="presParOf" srcId="{22A27916-26E1-4CC0-9622-A96012CF05D4}" destId="{3AFC4BB2-484B-47BC-B411-CBE8816F32A3}" srcOrd="3" destOrd="0" presId="urn:microsoft.com/office/officeart/2005/8/layout/default#1"/>
    <dgm:cxn modelId="{B0C837E3-40D7-4BCD-AEF1-E4AFF214DE2F}" type="presParOf" srcId="{22A27916-26E1-4CC0-9622-A96012CF05D4}" destId="{161B9CCE-2F8B-4634-B5F7-753B1260E058}" srcOrd="4" destOrd="0" presId="urn:microsoft.com/office/officeart/2005/8/layout/default#1"/>
    <dgm:cxn modelId="{A83ADDC1-ABEF-4D65-800A-61BBE7A4EE1F}" type="presParOf" srcId="{22A27916-26E1-4CC0-9622-A96012CF05D4}" destId="{2F5C9D73-7108-4AE9-8814-331AC571FBF6}" srcOrd="5" destOrd="0" presId="urn:microsoft.com/office/officeart/2005/8/layout/default#1"/>
    <dgm:cxn modelId="{25052DF6-C424-47F7-B69A-EF4E38BC63D0}" type="presParOf" srcId="{22A27916-26E1-4CC0-9622-A96012CF05D4}" destId="{C222847C-1A5D-4154-992F-0D64DA1D0ADE}" srcOrd="6" destOrd="0" presId="urn:microsoft.com/office/officeart/2005/8/layout/default#1"/>
    <dgm:cxn modelId="{78CA1C3F-3491-444D-A33C-F2F4E7798ABD}" type="presParOf" srcId="{22A27916-26E1-4CC0-9622-A96012CF05D4}" destId="{8C58F143-6C1E-4831-959A-3295ACEA9A85}" srcOrd="7" destOrd="0" presId="urn:microsoft.com/office/officeart/2005/8/layout/default#1"/>
    <dgm:cxn modelId="{32320540-2703-407F-B10C-920F0D9301A1}" type="presParOf" srcId="{22A27916-26E1-4CC0-9622-A96012CF05D4}" destId="{2E4E0124-9090-45D2-874D-87C5CEEAE24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6D3C7-5758-4C8A-B4E7-60767536AC4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8CDF12B-6E18-45E1-8F6A-A2E8531A05B8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Introducción de nuevas tecnologías; </a:t>
          </a:r>
          <a:endParaRPr lang="es-ES" dirty="0">
            <a:solidFill>
              <a:schemeClr val="bg1"/>
            </a:solidFill>
          </a:endParaRPr>
        </a:p>
      </dgm:t>
    </dgm:pt>
    <dgm:pt modelId="{770D25EB-7C30-4CA5-B1CB-F796355277AA}" type="parTrans" cxnId="{3CD4968F-61E3-4658-9C8F-649332993395}">
      <dgm:prSet/>
      <dgm:spPr/>
      <dgm:t>
        <a:bodyPr/>
        <a:lstStyle/>
        <a:p>
          <a:endParaRPr lang="es-ES"/>
        </a:p>
      </dgm:t>
    </dgm:pt>
    <dgm:pt modelId="{59344D58-35A6-4E04-8C47-A5B4A4642F8C}" type="sibTrans" cxnId="{3CD4968F-61E3-4658-9C8F-649332993395}">
      <dgm:prSet/>
      <dgm:spPr/>
      <dgm:t>
        <a:bodyPr/>
        <a:lstStyle/>
        <a:p>
          <a:endParaRPr lang="es-ES"/>
        </a:p>
      </dgm:t>
    </dgm:pt>
    <dgm:pt modelId="{B22180F3-B54D-4F72-B5E3-2252C6FB463C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Creación de infraestructuras y plataformas de mayores prestaciones</a:t>
          </a:r>
          <a:endParaRPr lang="es-ES" dirty="0">
            <a:solidFill>
              <a:schemeClr val="bg1"/>
            </a:solidFill>
          </a:endParaRPr>
        </a:p>
      </dgm:t>
    </dgm:pt>
    <dgm:pt modelId="{AFA276A5-A4DD-4DCF-9558-DB6EE59B8856}" type="parTrans" cxnId="{15B51FE0-C6C9-4988-B05A-32D28E0DD782}">
      <dgm:prSet/>
      <dgm:spPr/>
      <dgm:t>
        <a:bodyPr/>
        <a:lstStyle/>
        <a:p>
          <a:endParaRPr lang="es-ES"/>
        </a:p>
      </dgm:t>
    </dgm:pt>
    <dgm:pt modelId="{5BAC559E-44BE-4260-81CC-7C3957F4AC7C}" type="sibTrans" cxnId="{15B51FE0-C6C9-4988-B05A-32D28E0DD782}">
      <dgm:prSet/>
      <dgm:spPr/>
      <dgm:t>
        <a:bodyPr/>
        <a:lstStyle/>
        <a:p>
          <a:endParaRPr lang="es-ES"/>
        </a:p>
      </dgm:t>
    </dgm:pt>
    <dgm:pt modelId="{0170228E-279A-44BC-94C3-F299030E569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Incremento de la comercialización ilícita de servicios de navegación por Internet y  de llamadas ilegales.</a:t>
          </a:r>
          <a:endParaRPr lang="es-ES" dirty="0">
            <a:solidFill>
              <a:schemeClr val="bg1"/>
            </a:solidFill>
          </a:endParaRPr>
        </a:p>
      </dgm:t>
    </dgm:pt>
    <dgm:pt modelId="{36BD9BA1-F397-49B4-B807-49CFAC5430B7}" type="parTrans" cxnId="{5CE40DD2-EA1B-4B83-98E6-72C78025DDAD}">
      <dgm:prSet/>
      <dgm:spPr/>
      <dgm:t>
        <a:bodyPr/>
        <a:lstStyle/>
        <a:p>
          <a:endParaRPr lang="es-ES"/>
        </a:p>
      </dgm:t>
    </dgm:pt>
    <dgm:pt modelId="{686324C0-1FE9-4481-A8DF-082999EC0EF6}" type="sibTrans" cxnId="{5CE40DD2-EA1B-4B83-98E6-72C78025DDAD}">
      <dgm:prSet/>
      <dgm:spPr/>
      <dgm:t>
        <a:bodyPr/>
        <a:lstStyle/>
        <a:p>
          <a:endParaRPr lang="es-ES"/>
        </a:p>
      </dgm:t>
    </dgm:pt>
    <dgm:pt modelId="{669C70D9-36E3-4EC2-9667-3945263632CA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Capital humano</a:t>
          </a:r>
          <a:endParaRPr lang="es-ES" dirty="0">
            <a:solidFill>
              <a:schemeClr val="bg1"/>
            </a:solidFill>
          </a:endParaRPr>
        </a:p>
      </dgm:t>
    </dgm:pt>
    <dgm:pt modelId="{E23BAE38-53DD-4089-961D-66F043E2A251}" type="parTrans" cxnId="{3CE76EAB-2495-4175-A0E8-B0BBB936D147}">
      <dgm:prSet/>
      <dgm:spPr/>
      <dgm:t>
        <a:bodyPr/>
        <a:lstStyle/>
        <a:p>
          <a:endParaRPr lang="es-ES"/>
        </a:p>
      </dgm:t>
    </dgm:pt>
    <dgm:pt modelId="{59FD0F8A-E036-40CC-B44E-B3504CF25151}" type="sibTrans" cxnId="{3CE76EAB-2495-4175-A0E8-B0BBB936D147}">
      <dgm:prSet/>
      <dgm:spPr/>
      <dgm:t>
        <a:bodyPr/>
        <a:lstStyle/>
        <a:p>
          <a:endParaRPr lang="es-ES"/>
        </a:p>
      </dgm:t>
    </dgm:pt>
    <dgm:pt modelId="{326F497C-2FA9-446A-A4D4-C386CD711EC6}" type="pres">
      <dgm:prSet presAssocID="{2296D3C7-5758-4C8A-B4E7-60767536AC4D}" presName="linearFlow" presStyleCnt="0">
        <dgm:presLayoutVars>
          <dgm:resizeHandles val="exact"/>
        </dgm:presLayoutVars>
      </dgm:prSet>
      <dgm:spPr/>
    </dgm:pt>
    <dgm:pt modelId="{C86C3D89-2F96-487B-858C-DA6F35513F0A}" type="pres">
      <dgm:prSet presAssocID="{B8CDF12B-6E18-45E1-8F6A-A2E8531A05B8}" presName="node" presStyleLbl="node1" presStyleIdx="0" presStyleCnt="4" custLinFactNeighborX="1768" custLinFactNeighborY="37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5C9F1-66EE-4201-AC2E-C5618CC62BFD}" type="pres">
      <dgm:prSet presAssocID="{59344D58-35A6-4E04-8C47-A5B4A4642F8C}" presName="sibTrans" presStyleLbl="sibTrans2D1" presStyleIdx="0" presStyleCnt="3"/>
      <dgm:spPr/>
      <dgm:t>
        <a:bodyPr/>
        <a:lstStyle/>
        <a:p>
          <a:endParaRPr lang="it-IT"/>
        </a:p>
      </dgm:t>
    </dgm:pt>
    <dgm:pt modelId="{73E0685C-66DD-4EE2-BC1C-A1492175290B}" type="pres">
      <dgm:prSet presAssocID="{59344D58-35A6-4E04-8C47-A5B4A4642F8C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899B3A9D-ECB7-4B0E-890D-813092A8AFEA}" type="pres">
      <dgm:prSet presAssocID="{B22180F3-B54D-4F72-B5E3-2252C6FB46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00D32D-9E69-47EB-84D1-B265E25E64FA}" type="pres">
      <dgm:prSet presAssocID="{5BAC559E-44BE-4260-81CC-7C3957F4AC7C}" presName="sibTrans" presStyleLbl="sibTrans2D1" presStyleIdx="1" presStyleCnt="3"/>
      <dgm:spPr/>
      <dgm:t>
        <a:bodyPr/>
        <a:lstStyle/>
        <a:p>
          <a:endParaRPr lang="it-IT"/>
        </a:p>
      </dgm:t>
    </dgm:pt>
    <dgm:pt modelId="{577A516D-D0F1-4091-94E7-042540E0EC13}" type="pres">
      <dgm:prSet presAssocID="{5BAC559E-44BE-4260-81CC-7C3957F4AC7C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AEE62814-F14D-4BD9-A3A6-3459AE1B8D76}" type="pres">
      <dgm:prSet presAssocID="{669C70D9-36E3-4EC2-9667-3945263632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9F919-1084-4E7D-967D-C1271CDDA84F}" type="pres">
      <dgm:prSet presAssocID="{59FD0F8A-E036-40CC-B44E-B3504CF25151}" presName="sibTrans" presStyleLbl="sibTrans2D1" presStyleIdx="2" presStyleCnt="3"/>
      <dgm:spPr/>
      <dgm:t>
        <a:bodyPr/>
        <a:lstStyle/>
        <a:p>
          <a:endParaRPr lang="it-IT"/>
        </a:p>
      </dgm:t>
    </dgm:pt>
    <dgm:pt modelId="{BF9F64FF-0BA6-468F-82B0-E6254EE8A196}" type="pres">
      <dgm:prSet presAssocID="{59FD0F8A-E036-40CC-B44E-B3504CF25151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C2ED3642-F108-4A14-98EE-354701B5D850}" type="pres">
      <dgm:prSet presAssocID="{0170228E-279A-44BC-94C3-F299030E56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F2CD93-25D2-4693-A70B-0825AE064D40}" type="presOf" srcId="{2296D3C7-5758-4C8A-B4E7-60767536AC4D}" destId="{326F497C-2FA9-446A-A4D4-C386CD711EC6}" srcOrd="0" destOrd="0" presId="urn:microsoft.com/office/officeart/2005/8/layout/process2"/>
    <dgm:cxn modelId="{484A57C6-B0A3-4806-87EF-C849563CAD60}" type="presOf" srcId="{59FD0F8A-E036-40CC-B44E-B3504CF25151}" destId="{6A49F919-1084-4E7D-967D-C1271CDDA84F}" srcOrd="0" destOrd="0" presId="urn:microsoft.com/office/officeart/2005/8/layout/process2"/>
    <dgm:cxn modelId="{5CDA51F3-4D7F-4833-B5AC-A679B3155684}" type="presOf" srcId="{59344D58-35A6-4E04-8C47-A5B4A4642F8C}" destId="{73E0685C-66DD-4EE2-BC1C-A1492175290B}" srcOrd="1" destOrd="0" presId="urn:microsoft.com/office/officeart/2005/8/layout/process2"/>
    <dgm:cxn modelId="{3CE76EAB-2495-4175-A0E8-B0BBB936D147}" srcId="{2296D3C7-5758-4C8A-B4E7-60767536AC4D}" destId="{669C70D9-36E3-4EC2-9667-3945263632CA}" srcOrd="2" destOrd="0" parTransId="{E23BAE38-53DD-4089-961D-66F043E2A251}" sibTransId="{59FD0F8A-E036-40CC-B44E-B3504CF25151}"/>
    <dgm:cxn modelId="{099753CA-2B88-49D4-B124-599D89E7EA17}" type="presOf" srcId="{B8CDF12B-6E18-45E1-8F6A-A2E8531A05B8}" destId="{C86C3D89-2F96-487B-858C-DA6F35513F0A}" srcOrd="0" destOrd="0" presId="urn:microsoft.com/office/officeart/2005/8/layout/process2"/>
    <dgm:cxn modelId="{5FF96CCC-9D4E-4F9F-9846-2484A421E645}" type="presOf" srcId="{59344D58-35A6-4E04-8C47-A5B4A4642F8C}" destId="{9B85C9F1-66EE-4201-AC2E-C5618CC62BFD}" srcOrd="0" destOrd="0" presId="urn:microsoft.com/office/officeart/2005/8/layout/process2"/>
    <dgm:cxn modelId="{21AE79D3-1929-4BD0-9B12-AD270C7FAAC8}" type="presOf" srcId="{5BAC559E-44BE-4260-81CC-7C3957F4AC7C}" destId="{577A516D-D0F1-4091-94E7-042540E0EC13}" srcOrd="1" destOrd="0" presId="urn:microsoft.com/office/officeart/2005/8/layout/process2"/>
    <dgm:cxn modelId="{6B5A671C-C5A5-4D7A-826E-E8901DD20226}" type="presOf" srcId="{B22180F3-B54D-4F72-B5E3-2252C6FB463C}" destId="{899B3A9D-ECB7-4B0E-890D-813092A8AFEA}" srcOrd="0" destOrd="0" presId="urn:microsoft.com/office/officeart/2005/8/layout/process2"/>
    <dgm:cxn modelId="{5CE40DD2-EA1B-4B83-98E6-72C78025DDAD}" srcId="{2296D3C7-5758-4C8A-B4E7-60767536AC4D}" destId="{0170228E-279A-44BC-94C3-F299030E569E}" srcOrd="3" destOrd="0" parTransId="{36BD9BA1-F397-49B4-B807-49CFAC5430B7}" sibTransId="{686324C0-1FE9-4481-A8DF-082999EC0EF6}"/>
    <dgm:cxn modelId="{9BCD4ACC-01A1-41BE-8C30-5F2ED6EFE8EB}" type="presOf" srcId="{5BAC559E-44BE-4260-81CC-7C3957F4AC7C}" destId="{3600D32D-9E69-47EB-84D1-B265E25E64FA}" srcOrd="0" destOrd="0" presId="urn:microsoft.com/office/officeart/2005/8/layout/process2"/>
    <dgm:cxn modelId="{8C0D91DE-84A4-4AB9-8AB1-69CA7F2BB1E8}" type="presOf" srcId="{0170228E-279A-44BC-94C3-F299030E569E}" destId="{C2ED3642-F108-4A14-98EE-354701B5D850}" srcOrd="0" destOrd="0" presId="urn:microsoft.com/office/officeart/2005/8/layout/process2"/>
    <dgm:cxn modelId="{15B51FE0-C6C9-4988-B05A-32D28E0DD782}" srcId="{2296D3C7-5758-4C8A-B4E7-60767536AC4D}" destId="{B22180F3-B54D-4F72-B5E3-2252C6FB463C}" srcOrd="1" destOrd="0" parTransId="{AFA276A5-A4DD-4DCF-9558-DB6EE59B8856}" sibTransId="{5BAC559E-44BE-4260-81CC-7C3957F4AC7C}"/>
    <dgm:cxn modelId="{B6FCD180-A193-4D11-B953-822A7BBFBA93}" type="presOf" srcId="{59FD0F8A-E036-40CC-B44E-B3504CF25151}" destId="{BF9F64FF-0BA6-468F-82B0-E6254EE8A196}" srcOrd="1" destOrd="0" presId="urn:microsoft.com/office/officeart/2005/8/layout/process2"/>
    <dgm:cxn modelId="{3CD4968F-61E3-4658-9C8F-649332993395}" srcId="{2296D3C7-5758-4C8A-B4E7-60767536AC4D}" destId="{B8CDF12B-6E18-45E1-8F6A-A2E8531A05B8}" srcOrd="0" destOrd="0" parTransId="{770D25EB-7C30-4CA5-B1CB-F796355277AA}" sibTransId="{59344D58-35A6-4E04-8C47-A5B4A4642F8C}"/>
    <dgm:cxn modelId="{60658E02-36FD-4D05-9DE3-5612695D79F3}" type="presOf" srcId="{669C70D9-36E3-4EC2-9667-3945263632CA}" destId="{AEE62814-F14D-4BD9-A3A6-3459AE1B8D76}" srcOrd="0" destOrd="0" presId="urn:microsoft.com/office/officeart/2005/8/layout/process2"/>
    <dgm:cxn modelId="{288E56B6-6B04-476E-AEDD-57EC1253DB8B}" type="presParOf" srcId="{326F497C-2FA9-446A-A4D4-C386CD711EC6}" destId="{C86C3D89-2F96-487B-858C-DA6F35513F0A}" srcOrd="0" destOrd="0" presId="urn:microsoft.com/office/officeart/2005/8/layout/process2"/>
    <dgm:cxn modelId="{D728F49F-B1D6-4D1C-A277-B3767641B4FA}" type="presParOf" srcId="{326F497C-2FA9-446A-A4D4-C386CD711EC6}" destId="{9B85C9F1-66EE-4201-AC2E-C5618CC62BFD}" srcOrd="1" destOrd="0" presId="urn:microsoft.com/office/officeart/2005/8/layout/process2"/>
    <dgm:cxn modelId="{307CDBE7-3AFD-491A-96CE-FEFCC5212CD9}" type="presParOf" srcId="{9B85C9F1-66EE-4201-AC2E-C5618CC62BFD}" destId="{73E0685C-66DD-4EE2-BC1C-A1492175290B}" srcOrd="0" destOrd="0" presId="urn:microsoft.com/office/officeart/2005/8/layout/process2"/>
    <dgm:cxn modelId="{0860AE5F-6D52-495D-AAB4-E2F14A7980C8}" type="presParOf" srcId="{326F497C-2FA9-446A-A4D4-C386CD711EC6}" destId="{899B3A9D-ECB7-4B0E-890D-813092A8AFEA}" srcOrd="2" destOrd="0" presId="urn:microsoft.com/office/officeart/2005/8/layout/process2"/>
    <dgm:cxn modelId="{737B5D37-7A17-4251-B6A5-5FFE0B2AEBFE}" type="presParOf" srcId="{326F497C-2FA9-446A-A4D4-C386CD711EC6}" destId="{3600D32D-9E69-47EB-84D1-B265E25E64FA}" srcOrd="3" destOrd="0" presId="urn:microsoft.com/office/officeart/2005/8/layout/process2"/>
    <dgm:cxn modelId="{5EA4C977-212A-423F-ABCD-D0140C97FEAA}" type="presParOf" srcId="{3600D32D-9E69-47EB-84D1-B265E25E64FA}" destId="{577A516D-D0F1-4091-94E7-042540E0EC13}" srcOrd="0" destOrd="0" presId="urn:microsoft.com/office/officeart/2005/8/layout/process2"/>
    <dgm:cxn modelId="{1EC83560-18B9-46BA-BEC6-68DFF791852F}" type="presParOf" srcId="{326F497C-2FA9-446A-A4D4-C386CD711EC6}" destId="{AEE62814-F14D-4BD9-A3A6-3459AE1B8D76}" srcOrd="4" destOrd="0" presId="urn:microsoft.com/office/officeart/2005/8/layout/process2"/>
    <dgm:cxn modelId="{BD48A95C-ABBD-4506-8D5A-D3DEBF995567}" type="presParOf" srcId="{326F497C-2FA9-446A-A4D4-C386CD711EC6}" destId="{6A49F919-1084-4E7D-967D-C1271CDDA84F}" srcOrd="5" destOrd="0" presId="urn:microsoft.com/office/officeart/2005/8/layout/process2"/>
    <dgm:cxn modelId="{7278952E-2BE3-433D-A87C-3088F0EDA7A3}" type="presParOf" srcId="{6A49F919-1084-4E7D-967D-C1271CDDA84F}" destId="{BF9F64FF-0BA6-468F-82B0-E6254EE8A196}" srcOrd="0" destOrd="0" presId="urn:microsoft.com/office/officeart/2005/8/layout/process2"/>
    <dgm:cxn modelId="{7BF8DC25-387E-4424-A23D-BB7AD1928F82}" type="presParOf" srcId="{326F497C-2FA9-446A-A4D4-C386CD711EC6}" destId="{C2ED3642-F108-4A14-98EE-354701B5D85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8601-AEF1-4116-9B96-ABC0E25D512A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Falsificar estructuras.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916483" y="1984"/>
        <a:ext cx="2030015" cy="1218009"/>
      </dsp:txXfrm>
    </dsp:sp>
    <dsp:sp modelId="{EBBABE75-17E5-44B7-9985-4111049328AC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Basificar y organizar su accionar delictivo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(en Cuba –el exterior)                                        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3149500" y="1984"/>
        <a:ext cx="2030015" cy="1218009"/>
      </dsp:txXfrm>
    </dsp:sp>
    <dsp:sp modelId="{161B9CCE-2F8B-4634-B5F7-753B1260E058}">
      <dsp:nvSpPr>
        <dsp:cNvPr id="0" name=""/>
        <dsp:cNvSpPr/>
      </dsp:nvSpPr>
      <dsp:spPr>
        <a:xfrm>
          <a:off x="1002393" y="1474419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Fomentando la corrupción;                                     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1002393" y="1474419"/>
        <a:ext cx="2030015" cy="1218009"/>
      </dsp:txXfrm>
    </dsp:sp>
    <dsp:sp modelId="{C222847C-1A5D-4154-992F-0D64DA1D0ADE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Lograr sus propósitos criminales                           (………)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149500" y="1422995"/>
        <a:ext cx="2030015" cy="1218009"/>
      </dsp:txXfrm>
    </dsp:sp>
    <dsp:sp modelId="{2E4E0124-9090-45D2-874D-87C5CEEAE24E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FF0000"/>
              </a:solidFill>
            </a:rPr>
            <a:t>Transculturación de cultura delictiva </a:t>
          </a:r>
          <a:endParaRPr lang="es-ES" sz="1600" kern="1200" dirty="0">
            <a:solidFill>
              <a:srgbClr val="FF0000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3D89-2F96-487B-858C-DA6F35513F0A}">
      <dsp:nvSpPr>
        <dsp:cNvPr id="0" name=""/>
        <dsp:cNvSpPr/>
      </dsp:nvSpPr>
      <dsp:spPr>
        <a:xfrm>
          <a:off x="1683494" y="15777"/>
          <a:ext cx="2829045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Introducción de nuevas tecnologías; 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705115" y="37398"/>
        <a:ext cx="2785803" cy="694945"/>
      </dsp:txXfrm>
    </dsp:sp>
    <dsp:sp modelId="{9B85C9F1-66EE-4201-AC2E-C5618CC62BFD}">
      <dsp:nvSpPr>
        <dsp:cNvPr id="0" name=""/>
        <dsp:cNvSpPr/>
      </dsp:nvSpPr>
      <dsp:spPr>
        <a:xfrm rot="5557137">
          <a:off x="2939631" y="765523"/>
          <a:ext cx="266754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2975181" y="798280"/>
        <a:ext cx="199310" cy="186728"/>
      </dsp:txXfrm>
    </dsp:sp>
    <dsp:sp modelId="{899B3A9D-ECB7-4B0E-890D-813092A8AFEA}">
      <dsp:nvSpPr>
        <dsp:cNvPr id="0" name=""/>
        <dsp:cNvSpPr/>
      </dsp:nvSpPr>
      <dsp:spPr>
        <a:xfrm>
          <a:off x="1633477" y="1109265"/>
          <a:ext cx="2829045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Creación de infraestructuras y plataformas de mayores prestaciones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655098" y="1130886"/>
        <a:ext cx="2785803" cy="694945"/>
      </dsp:txXfrm>
    </dsp:sp>
    <dsp:sp modelId="{3600D32D-9E69-47EB-84D1-B265E25E64FA}">
      <dsp:nvSpPr>
        <dsp:cNvPr id="0" name=""/>
        <dsp:cNvSpPr/>
      </dsp:nvSpPr>
      <dsp:spPr>
        <a:xfrm rot="5400000">
          <a:off x="290958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2948344" y="1893589"/>
        <a:ext cx="199310" cy="193774"/>
      </dsp:txXfrm>
    </dsp:sp>
    <dsp:sp modelId="{AEE62814-F14D-4BD9-A3A6-3459AE1B8D76}">
      <dsp:nvSpPr>
        <dsp:cNvPr id="0" name=""/>
        <dsp:cNvSpPr/>
      </dsp:nvSpPr>
      <dsp:spPr>
        <a:xfrm>
          <a:off x="1633477" y="2216546"/>
          <a:ext cx="2829045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Capital humano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655098" y="2238167"/>
        <a:ext cx="2785803" cy="694945"/>
      </dsp:txXfrm>
    </dsp:sp>
    <dsp:sp modelId="{6A49F919-1084-4E7D-967D-C1271CDDA84F}">
      <dsp:nvSpPr>
        <dsp:cNvPr id="0" name=""/>
        <dsp:cNvSpPr/>
      </dsp:nvSpPr>
      <dsp:spPr>
        <a:xfrm rot="5400000">
          <a:off x="290958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2948344" y="3000871"/>
        <a:ext cx="199310" cy="193774"/>
      </dsp:txXfrm>
    </dsp:sp>
    <dsp:sp modelId="{C2ED3642-F108-4A14-98EE-354701B5D850}">
      <dsp:nvSpPr>
        <dsp:cNvPr id="0" name=""/>
        <dsp:cNvSpPr/>
      </dsp:nvSpPr>
      <dsp:spPr>
        <a:xfrm>
          <a:off x="1633477" y="3323828"/>
          <a:ext cx="2829045" cy="7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Incremento de la comercialización ilícita de servicios de navegación por Internet y  de llamadas ilegales.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655098" y="3345449"/>
        <a:ext cx="2785803" cy="69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FEED314-36C9-429E-9FDF-7692C7156D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835E8-44AA-4343-8002-DDBCD344A18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ED314-36C9-429E-9FDF-7692C7156DB8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71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ED314-36C9-429E-9FDF-7692C7156DB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3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ED314-36C9-429E-9FDF-7692C7156DB8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89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Fare clic sull'icona per inserire un'immagine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Fare clic per modificare gli stili del testo dello schema</a:t>
            </a:r>
          </a:p>
          <a:p>
            <a:pPr lvl="1"/>
            <a:r>
              <a:rPr lang="es-ES_tradnl" smtClean="0"/>
              <a:t>Secondo livello</a:t>
            </a:r>
          </a:p>
          <a:p>
            <a:pPr lvl="2"/>
            <a:r>
              <a:rPr lang="es-ES_tradnl" smtClean="0"/>
              <a:t>Terzo livello</a:t>
            </a:r>
          </a:p>
          <a:p>
            <a:pPr lvl="3"/>
            <a:r>
              <a:rPr lang="es-ES_tradnl" smtClean="0"/>
              <a:t>Quarto livello</a:t>
            </a:r>
          </a:p>
          <a:p>
            <a:pPr lvl="4"/>
            <a:r>
              <a:rPr lang="es-ES_tradnl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578264-E683-4D3D-98ED-35A73FD7FE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-32" y="0"/>
            <a:ext cx="9144032" cy="714356"/>
            <a:chOff x="-32" y="0"/>
            <a:chExt cx="9144032" cy="714356"/>
          </a:xfrm>
        </p:grpSpPr>
        <p:sp>
          <p:nvSpPr>
            <p:cNvPr id="57" name="56 Rectángulo"/>
            <p:cNvSpPr/>
            <p:nvPr/>
          </p:nvSpPr>
          <p:spPr>
            <a:xfrm>
              <a:off x="0" y="0"/>
              <a:ext cx="9144000" cy="426697"/>
            </a:xfrm>
            <a:prstGeom prst="rect">
              <a:avLst/>
            </a:prstGeom>
            <a:solidFill>
              <a:srgbClr val="07490D"/>
            </a:solidFill>
            <a:ln>
              <a:solidFill>
                <a:srgbClr val="074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9" name="58 Conector recto"/>
            <p:cNvCxnSpPr/>
            <p:nvPr/>
          </p:nvCxnSpPr>
          <p:spPr>
            <a:xfrm>
              <a:off x="0" y="711194"/>
              <a:ext cx="9144000" cy="3162"/>
            </a:xfrm>
            <a:prstGeom prst="line">
              <a:avLst/>
            </a:prstGeom>
            <a:ln w="28575">
              <a:solidFill>
                <a:srgbClr val="438D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-32" y="568946"/>
              <a:ext cx="9144000" cy="3162"/>
            </a:xfrm>
            <a:prstGeom prst="line">
              <a:avLst/>
            </a:prstGeom>
            <a:ln w="38100">
              <a:solidFill>
                <a:srgbClr val="1E7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500034" y="1393686"/>
            <a:ext cx="8215370" cy="2345901"/>
            <a:chOff x="500034" y="1615829"/>
            <a:chExt cx="8215370" cy="2893291"/>
          </a:xfrm>
        </p:grpSpPr>
        <p:sp>
          <p:nvSpPr>
            <p:cNvPr id="75" name="74 Recortar rectángulo de esquina diagonal"/>
            <p:cNvSpPr/>
            <p:nvPr/>
          </p:nvSpPr>
          <p:spPr>
            <a:xfrm>
              <a:off x="500034" y="1615829"/>
              <a:ext cx="8215370" cy="2893291"/>
            </a:xfrm>
            <a:prstGeom prst="snip2DiagRect">
              <a:avLst/>
            </a:prstGeom>
            <a:solidFill>
              <a:srgbClr val="0749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Recortar rectángulo de esquina diagonal"/>
            <p:cNvSpPr/>
            <p:nvPr/>
          </p:nvSpPr>
          <p:spPr>
            <a:xfrm>
              <a:off x="714348" y="1734139"/>
              <a:ext cx="7786742" cy="2486949"/>
            </a:xfrm>
            <a:prstGeom prst="snip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4000" b="1" dirty="0" smtClean="0">
                  <a:solidFill>
                    <a:srgbClr val="0000FF"/>
                  </a:solidFill>
                </a:rPr>
                <a:t>Tema: Las Relaciones de Cuba y EUA y su impacto en la Seguridad Nacional  cubana</a:t>
              </a:r>
              <a:endParaRPr lang="es-ES_tradnl" sz="4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 rot="10800000">
            <a:off x="-32" y="6215081"/>
            <a:ext cx="9144032" cy="714378"/>
            <a:chOff x="-32" y="0"/>
            <a:chExt cx="9144032" cy="714356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426697"/>
            </a:xfrm>
            <a:prstGeom prst="rect">
              <a:avLst/>
            </a:prstGeom>
            <a:solidFill>
              <a:srgbClr val="07490D"/>
            </a:solidFill>
            <a:ln>
              <a:solidFill>
                <a:srgbClr val="074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0" y="711194"/>
              <a:ext cx="9144000" cy="3162"/>
            </a:xfrm>
            <a:prstGeom prst="line">
              <a:avLst/>
            </a:prstGeom>
            <a:ln w="28575">
              <a:solidFill>
                <a:srgbClr val="438D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-32" y="568946"/>
              <a:ext cx="9144000" cy="3162"/>
            </a:xfrm>
            <a:prstGeom prst="line">
              <a:avLst/>
            </a:prstGeom>
            <a:ln w="38100">
              <a:solidFill>
                <a:srgbClr val="1E7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62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52F5E3-F7DA-4EC4-AC9A-AA542C04F65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28600" y="22098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81000" y="676275"/>
            <a:ext cx="8429625" cy="584775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DEADA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sz="2400" b="1" i="1" u="sng" dirty="0">
                <a:solidFill>
                  <a:srgbClr val="C00000"/>
                </a:solidFill>
              </a:rPr>
              <a:t>Afectaciones a la situación operativa  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3399" y="2239508"/>
            <a:ext cx="8277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Creciente vínculo con el exterior</a:t>
            </a:r>
            <a:r>
              <a:rPr lang="es-ES" sz="2000" dirty="0" smtClean="0"/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 smtClean="0"/>
              <a:t>Uso </a:t>
            </a:r>
            <a:r>
              <a:rPr lang="es-ES" sz="2000" dirty="0"/>
              <a:t>de las nuevas tecnologías.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Cambios en los modos de operar.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Amplitud de cadenas delictivas.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Disponibilidad financiera.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Rasgo de violencia y afectaciones contra el patrimonio.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/>
              <a:t>Persistencia de indisciplinas y problemas sociales; derivados del Periodo Especial.</a:t>
            </a:r>
          </a:p>
          <a:p>
            <a:r>
              <a:rPr lang="es-E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1990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cuádruple"/>
          <p:cNvSpPr/>
          <p:nvPr/>
        </p:nvSpPr>
        <p:spPr>
          <a:xfrm>
            <a:off x="2339752" y="2394466"/>
            <a:ext cx="4032448" cy="2488922"/>
          </a:xfrm>
          <a:prstGeom prst="quad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52F5E3-F7DA-4EC4-AC9A-AA542C04F65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34007" y="22098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81000" y="836712"/>
            <a:ext cx="8429625" cy="584775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DEADA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sz="2400" b="1" i="1" u="sng" dirty="0">
                <a:solidFill>
                  <a:srgbClr val="C00000"/>
                </a:solidFill>
              </a:rPr>
              <a:t>Afectaciones a la situación operativa  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8849" y="2012494"/>
            <a:ext cx="87321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/>
              <a:t>                                             Tráfico </a:t>
            </a:r>
            <a:r>
              <a:rPr lang="es-ES" sz="2000" i="1" dirty="0"/>
              <a:t>de drogas.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                                     </a:t>
            </a:r>
          </a:p>
          <a:p>
            <a:r>
              <a:rPr lang="es-ES" sz="2000" dirty="0" smtClean="0"/>
              <a:t> </a:t>
            </a:r>
            <a:r>
              <a:rPr lang="es-ES" sz="2000" i="1" dirty="0"/>
              <a:t>Fraudes  </a:t>
            </a:r>
            <a:r>
              <a:rPr lang="es-ES" sz="2000" i="1" dirty="0" smtClean="0"/>
              <a:t>millonar</a:t>
            </a:r>
            <a:r>
              <a:rPr lang="es-ES" sz="2000" dirty="0" smtClean="0"/>
              <a:t>ios                                                     Robo </a:t>
            </a:r>
            <a:r>
              <a:rPr lang="es-ES" sz="2000" dirty="0"/>
              <a:t>de mercancías</a:t>
            </a:r>
            <a:r>
              <a:rPr lang="es-ES" sz="2000" dirty="0" smtClean="0"/>
              <a:t>.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                                    Cubanos </a:t>
            </a:r>
            <a:r>
              <a:rPr lang="es-ES" sz="2000" dirty="0"/>
              <a:t>ligados con </a:t>
            </a:r>
            <a:endParaRPr lang="es-ES" sz="2000" dirty="0" smtClean="0"/>
          </a:p>
          <a:p>
            <a:r>
              <a:rPr lang="es-ES" sz="2000" dirty="0" smtClean="0"/>
              <a:t>       al seguro                 Organizaciones criminales        </a:t>
            </a: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                                          </a:t>
            </a:r>
            <a:r>
              <a:rPr lang="es-ES" sz="2000" dirty="0"/>
              <a:t>Clonación de tarjetas</a:t>
            </a:r>
            <a:r>
              <a:rPr lang="es-ES" sz="2000" dirty="0" smtClean="0"/>
              <a:t>  y 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                                   Falsificación </a:t>
            </a:r>
            <a:r>
              <a:rPr lang="es-ES" sz="2000" dirty="0"/>
              <a:t>de monedas</a:t>
            </a:r>
            <a:r>
              <a:rPr lang="es-ES" sz="2000" dirty="0" smtClean="0"/>
              <a:t>   </a:t>
            </a:r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                              </a:t>
            </a:r>
            <a:r>
              <a:rPr lang="es-ES" sz="2000" dirty="0" smtClean="0">
                <a:solidFill>
                  <a:srgbClr val="92D050"/>
                </a:solidFill>
              </a:rPr>
              <a:t>Actos </a:t>
            </a:r>
            <a:r>
              <a:rPr lang="es-ES" sz="2000" dirty="0">
                <a:solidFill>
                  <a:srgbClr val="92D050"/>
                </a:solidFill>
              </a:rPr>
              <a:t>que tienen su impacto </a:t>
            </a:r>
            <a:r>
              <a:rPr lang="es-ES" sz="2000" dirty="0" smtClean="0">
                <a:solidFill>
                  <a:srgbClr val="92D050"/>
                </a:solidFill>
              </a:rPr>
              <a:t>en Cuba</a:t>
            </a:r>
            <a:endParaRPr lang="es-ES" sz="2000" dirty="0">
              <a:solidFill>
                <a:srgbClr val="92D050"/>
              </a:solidFill>
            </a:endParaRPr>
          </a:p>
          <a:p>
            <a:r>
              <a:rPr lang="es-ES" sz="2000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6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47664" y="1005008"/>
            <a:ext cx="51125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36933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 algn="ctr"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b="1" i="1" u="sng" dirty="0">
                <a:solidFill>
                  <a:srgbClr val="FF0000"/>
                </a:solidFill>
              </a:rPr>
              <a:t>POSIBLES ESCENARIOS</a:t>
            </a:r>
            <a:r>
              <a:rPr lang="es-ES" b="1" i="1" u="sng" dirty="0"/>
              <a:t>:</a:t>
            </a: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3822462"/>
            <a:ext cx="86344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659865" y="113904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Incidencia de miembros de    Organizaciones </a:t>
            </a:r>
            <a:r>
              <a:rPr lang="es-ES" dirty="0" smtClean="0"/>
              <a:t>    criminales </a:t>
            </a:r>
            <a:r>
              <a:rPr lang="es-ES" dirty="0"/>
              <a:t>(en los EEUU o en </a:t>
            </a:r>
            <a:r>
              <a:rPr lang="es-ES" dirty="0" smtClean="0"/>
              <a:t>Cuba)</a:t>
            </a: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38873739"/>
              </p:ext>
            </p:extLst>
          </p:nvPr>
        </p:nvGraphicFramePr>
        <p:xfrm>
          <a:off x="1259632" y="23119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curvada hacia la derecha"/>
          <p:cNvSpPr/>
          <p:nvPr/>
        </p:nvSpPr>
        <p:spPr>
          <a:xfrm>
            <a:off x="2262024" y="5013176"/>
            <a:ext cx="731520" cy="12161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5787274" y="5004409"/>
            <a:ext cx="731520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52322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sz="2800" b="1" i="1" u="sng" dirty="0" smtClean="0"/>
              <a:t>             POSIBLES ESCENARIOS:</a:t>
            </a: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1083254"/>
            <a:ext cx="945177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s-ES" sz="2000" dirty="0"/>
              <a:t>Participación de cubanos norteamericanos  y norteamericanos radicados </a:t>
            </a:r>
            <a:endParaRPr lang="es-ES" sz="2000" dirty="0" smtClean="0"/>
          </a:p>
          <a:p>
            <a:pPr lvl="0" algn="just"/>
            <a:r>
              <a:rPr lang="es-ES" sz="2000" dirty="0" smtClean="0"/>
              <a:t>en </a:t>
            </a:r>
            <a:r>
              <a:rPr lang="es-ES" sz="2000" dirty="0"/>
              <a:t>el país </a:t>
            </a:r>
            <a:r>
              <a:rPr lang="es-ES" sz="2000" dirty="0" smtClean="0"/>
              <a:t>en la </a:t>
            </a:r>
            <a:r>
              <a:rPr lang="es-ES" sz="2000" dirty="0"/>
              <a:t>organización de operaciones de drogas en el país</a:t>
            </a:r>
            <a:r>
              <a:rPr lang="es-ES" sz="2000" dirty="0" smtClean="0"/>
              <a:t>.</a:t>
            </a:r>
          </a:p>
          <a:p>
            <a:pPr lvl="0" algn="just"/>
            <a:endParaRPr lang="es-E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/>
              <a:t>Incremento </a:t>
            </a:r>
            <a:r>
              <a:rPr lang="es-ES" sz="2000" dirty="0"/>
              <a:t>del comercio bilateral entre ambos países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 smtClean="0"/>
              <a:t>Implicación </a:t>
            </a:r>
            <a:r>
              <a:rPr lang="es-ES" sz="2000" dirty="0"/>
              <a:t>creciente de nacionales y extranjeros en la organización </a:t>
            </a:r>
            <a:endParaRPr lang="es-ES" sz="2000" dirty="0" smtClean="0"/>
          </a:p>
          <a:p>
            <a:pPr lvl="0" algn="just"/>
            <a:r>
              <a:rPr lang="es-ES" sz="2000" dirty="0" smtClean="0"/>
              <a:t>de operaciones de tráfico de personas con destino a Estados Unidos.</a:t>
            </a:r>
          </a:p>
          <a:p>
            <a:pPr lvl="0" algn="just"/>
            <a:endParaRPr lang="es-E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/>
              <a:t>Incidencia de personas naturales , jurídicas </a:t>
            </a:r>
            <a:r>
              <a:rPr lang="es-ES" sz="2000" dirty="0" smtClean="0"/>
              <a:t>radicadas </a:t>
            </a:r>
            <a:r>
              <a:rPr lang="es-ES" sz="2000" dirty="0"/>
              <a:t>en el país para </a:t>
            </a:r>
            <a:endParaRPr lang="es-ES" sz="2000" dirty="0" smtClean="0"/>
          </a:p>
          <a:p>
            <a:pPr algn="just"/>
            <a:r>
              <a:rPr lang="es-ES" sz="2000" dirty="0" smtClean="0"/>
              <a:t>invertir </a:t>
            </a:r>
            <a:r>
              <a:rPr lang="es-ES" sz="2000" dirty="0"/>
              <a:t>capitales ilícitos en el sector </a:t>
            </a:r>
            <a:r>
              <a:rPr lang="es-ES" sz="2000" dirty="0" smtClean="0"/>
              <a:t>estatal </a:t>
            </a:r>
            <a:r>
              <a:rPr lang="es-ES" sz="2000" dirty="0"/>
              <a:t>y favorecer la gestión </a:t>
            </a:r>
            <a:r>
              <a:rPr lang="es-ES" sz="2000" dirty="0" smtClean="0"/>
              <a:t>no</a:t>
            </a:r>
          </a:p>
          <a:p>
            <a:pPr algn="just"/>
            <a:r>
              <a:rPr lang="es-ES" sz="2000" dirty="0" smtClean="0"/>
              <a:t> </a:t>
            </a:r>
            <a:r>
              <a:rPr lang="es-ES" sz="2000" dirty="0"/>
              <a:t>estatal               Carácter corruptor y el desarrollo </a:t>
            </a:r>
            <a:r>
              <a:rPr lang="es-ES" sz="2000" dirty="0" smtClean="0"/>
              <a:t>de conductas </a:t>
            </a:r>
          </a:p>
          <a:p>
            <a:pPr algn="just"/>
            <a:r>
              <a:rPr lang="es-ES" sz="2000" dirty="0" smtClean="0"/>
              <a:t>nocivas </a:t>
            </a:r>
            <a:r>
              <a:rPr lang="es-ES" sz="2000" dirty="0"/>
              <a:t>e </a:t>
            </a:r>
            <a:r>
              <a:rPr lang="es-ES" sz="2000" dirty="0" smtClean="0"/>
              <a:t>ilegalidades en </a:t>
            </a:r>
            <a:r>
              <a:rPr lang="es-ES" sz="2000" dirty="0"/>
              <a:t>el entorno donde inciden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/>
              <a:t>El uso del ciberespacio para promover actividades delictivas u otras actos </a:t>
            </a:r>
            <a:endParaRPr lang="es-ES" sz="2000" dirty="0" smtClean="0"/>
          </a:p>
          <a:p>
            <a:pPr lvl="0" algn="just"/>
            <a:r>
              <a:rPr lang="es-ES" sz="2000" dirty="0" smtClean="0"/>
              <a:t>ilícitos</a:t>
            </a:r>
            <a:r>
              <a:rPr lang="es-ES" sz="2000" dirty="0"/>
              <a:t>.</a:t>
            </a:r>
          </a:p>
          <a:p>
            <a:pPr lvl="0" algn="just"/>
            <a:endParaRPr lang="es-ES" sz="2000" dirty="0" smtClean="0"/>
          </a:p>
          <a:p>
            <a:pPr lvl="0" algn="just"/>
            <a:endParaRPr lang="es-ES" sz="2000" dirty="0"/>
          </a:p>
          <a:p>
            <a:pPr>
              <a:buFontTx/>
              <a:buChar char="•"/>
            </a:pPr>
            <a:endParaRPr lang="es-ES" sz="2000" dirty="0"/>
          </a:p>
          <a:p>
            <a:endParaRPr lang="es-ES" sz="20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475656" y="465313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31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52322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sz="2800" b="1" i="1" u="sng" dirty="0" smtClean="0"/>
              <a:t>             POSIBLES ESCENARIOS:</a:t>
            </a: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929367"/>
            <a:ext cx="945177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/>
              <a:t>Organización y ejecución de actos delictivos con el empleo de las nuevas tecnologías.</a:t>
            </a:r>
          </a:p>
          <a:p>
            <a:r>
              <a:rPr lang="es-ES" sz="2000" dirty="0"/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/>
              <a:t>Aumentará el contrabando de obras patrimoniales , antigüedades , oro y </a:t>
            </a:r>
            <a:endParaRPr lang="es-ES" sz="2000" dirty="0" smtClean="0"/>
          </a:p>
          <a:p>
            <a:pPr lvl="0"/>
            <a:r>
              <a:rPr lang="es-ES" sz="2000" dirty="0" smtClean="0"/>
              <a:t>otros </a:t>
            </a:r>
            <a:r>
              <a:rPr lang="es-ES" sz="2000" dirty="0"/>
              <a:t>metales </a:t>
            </a:r>
            <a:r>
              <a:rPr lang="es-ES" sz="2000" dirty="0" smtClean="0"/>
              <a:t>preciosos </a:t>
            </a:r>
            <a:r>
              <a:rPr lang="es-ES" sz="2000" dirty="0"/>
              <a:t>, especies protegidas y productos cubanos de alta demanda en </a:t>
            </a:r>
            <a:r>
              <a:rPr lang="es-ES" sz="2000" dirty="0" smtClean="0"/>
              <a:t>Estados </a:t>
            </a:r>
            <a:r>
              <a:rPr lang="es-ES" sz="2000" dirty="0"/>
              <a:t>unidos.  </a:t>
            </a:r>
            <a:endParaRPr lang="es-ES" sz="2000" dirty="0" smtClean="0"/>
          </a:p>
          <a:p>
            <a:pPr lvl="0"/>
            <a:endParaRPr lang="es-E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No se descarta los intentos de  introducción ilegal de </a:t>
            </a:r>
            <a:r>
              <a:rPr lang="es-ES" sz="2000" dirty="0" smtClean="0"/>
              <a:t>armas o </a:t>
            </a:r>
            <a:r>
              <a:rPr lang="es-ES" sz="2000" dirty="0"/>
              <a:t>municiones </a:t>
            </a:r>
            <a:endParaRPr lang="es-ES" sz="2000" dirty="0" smtClean="0"/>
          </a:p>
          <a:p>
            <a:r>
              <a:rPr lang="es-ES" sz="2000" dirty="0" smtClean="0"/>
              <a:t> en </a:t>
            </a:r>
            <a:r>
              <a:rPr lang="es-ES" sz="2000" dirty="0"/>
              <a:t>Cuba</a:t>
            </a:r>
            <a:r>
              <a:rPr lang="es-E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/>
              <a:t>Mayor presencia de dólar norteamericano y otros medios de pago</a:t>
            </a:r>
            <a:r>
              <a:rPr lang="es-ES" sz="20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 smtClean="0"/>
              <a:t>Aumento </a:t>
            </a:r>
            <a:r>
              <a:rPr lang="es-ES" sz="2000" dirty="0"/>
              <a:t>de la prostitución , el proxenetismo, la pornografía, la pedofilia</a:t>
            </a:r>
          </a:p>
          <a:p>
            <a:pPr algn="just"/>
            <a:r>
              <a:rPr lang="es-ES" sz="2000" dirty="0"/>
              <a:t>y otras formas de abuso sexual infantil.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/>
          </a:p>
          <a:p>
            <a:pPr lvl="0" algn="just"/>
            <a:endParaRPr lang="es-ES" sz="2000" dirty="0" smtClean="0"/>
          </a:p>
          <a:p>
            <a:pPr lvl="0" algn="just"/>
            <a:endParaRPr lang="es-ES" sz="2000" dirty="0"/>
          </a:p>
          <a:p>
            <a:pPr>
              <a:buFontTx/>
              <a:buChar char="•"/>
            </a:pP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55642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52322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sz="2800" b="1" i="1" u="sng" dirty="0" smtClean="0"/>
              <a:t>             POSIBLES ESCENARIOS:</a:t>
            </a: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3237689"/>
            <a:ext cx="945177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/>
          </a:p>
          <a:p>
            <a:pPr lvl="0" algn="just"/>
            <a:endParaRPr lang="es-ES" sz="2000" dirty="0" smtClean="0"/>
          </a:p>
          <a:p>
            <a:pPr lvl="0" algn="just"/>
            <a:endParaRPr lang="es-ES" sz="2000" dirty="0"/>
          </a:p>
          <a:p>
            <a:pPr>
              <a:buFontTx/>
              <a:buChar char="•"/>
            </a:pPr>
            <a:endParaRPr lang="es-ES" sz="2000" dirty="0"/>
          </a:p>
          <a:p>
            <a:endParaRPr lang="es-ES" sz="20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443732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33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52322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sz="2800" b="1" i="1" u="sng" dirty="0" smtClean="0"/>
              <a:t>             POSIBLES ESCENARIOS:</a:t>
            </a: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1083258"/>
            <a:ext cx="945177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elevarán los niveles de victimización de norteamericanos y otros </a:t>
            </a:r>
            <a:endParaRPr lang="es-ES" sz="2000" dirty="0" smtClean="0"/>
          </a:p>
          <a:p>
            <a:r>
              <a:rPr lang="es-ES" sz="2000" dirty="0" smtClean="0"/>
              <a:t>residentes .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Es </a:t>
            </a:r>
            <a:r>
              <a:rPr lang="es-ES" sz="2000" dirty="0"/>
              <a:t>posible de menores de edad como víctimas o comisores de hechos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la ley tipifica como </a:t>
            </a:r>
            <a:r>
              <a:rPr lang="es-ES" sz="2000" dirty="0" smtClean="0"/>
              <a:t>delitos u </a:t>
            </a:r>
            <a:r>
              <a:rPr lang="es-ES" sz="2000" dirty="0"/>
              <a:t>otras conductas nocivas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Aumento de los hechos delictivos y otras ilegalidades en las sedes </a:t>
            </a:r>
            <a:r>
              <a:rPr lang="es-ES" sz="2000" dirty="0" smtClean="0"/>
              <a:t>diplomáticas.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Aumento de las indisciplinas viales y la accidentalidad en </a:t>
            </a:r>
            <a:r>
              <a:rPr lang="es-ES" sz="2000" dirty="0" smtClean="0"/>
              <a:t>las vías.</a:t>
            </a:r>
          </a:p>
          <a:p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El accionar policial sobre los norteamericanos y la posibilidad del aumento </a:t>
            </a:r>
            <a:endParaRPr lang="es-ES" sz="2000" dirty="0" smtClean="0"/>
          </a:p>
          <a:p>
            <a:r>
              <a:rPr lang="es-ES" sz="2000" dirty="0" smtClean="0"/>
              <a:t>del </a:t>
            </a:r>
            <a:r>
              <a:rPr lang="es-ES" sz="2000" dirty="0"/>
              <a:t>número de sobornos, atentados , desacato y desobediencias , hechos de corrupción.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/>
          </a:p>
          <a:p>
            <a:pPr lvl="0" algn="just"/>
            <a:endParaRPr lang="es-ES" sz="2000" dirty="0" smtClean="0"/>
          </a:p>
          <a:p>
            <a:pPr lvl="0" algn="just"/>
            <a:endParaRPr lang="es-ES" sz="2000" dirty="0"/>
          </a:p>
          <a:p>
            <a:pPr>
              <a:buFontTx/>
              <a:buChar char="•"/>
            </a:pP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5986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123031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Principales desafíos para mantener el    proyecto de construcción socialista</a:t>
            </a:r>
          </a:p>
          <a:p>
            <a:pPr marL="898525" indent="-898525">
              <a:defRPr/>
            </a:pP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BA594-16F4-40EA-8405-B57C0ED6B5A8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2129691"/>
            <a:ext cx="8634413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 dirty="0"/>
          </a:p>
          <a:p>
            <a:pPr algn="just">
              <a:buFontTx/>
              <a:buChar char="•"/>
            </a:pPr>
            <a:r>
              <a:rPr lang="es-ES" sz="2800" i="1" dirty="0">
                <a:latin typeface="Arial Black" pitchFamily="34" charset="0"/>
              </a:rPr>
              <a:t>La capacidad de las instituciones civiles y militares, de  percepción del peligro: </a:t>
            </a:r>
            <a:r>
              <a:rPr lang="es-ES" sz="2800" i="1" dirty="0">
                <a:solidFill>
                  <a:srgbClr val="CC3300"/>
                </a:solidFill>
                <a:latin typeface="Arial Black" pitchFamily="34" charset="0"/>
              </a:rPr>
              <a:t>la guerra ya comenzó y es permanente</a:t>
            </a:r>
            <a:r>
              <a:rPr lang="es-ES" sz="2800" i="1" dirty="0">
                <a:latin typeface="Arial Black" pitchFamily="34" charset="0"/>
              </a:rPr>
              <a:t>,  y entraña el empleo de nuevas modalidades por el imperialismo estadounidense, que requieren medidas inmediatas para </a:t>
            </a:r>
            <a:r>
              <a:rPr lang="es-ES" sz="2800" i="1" dirty="0" smtClean="0">
                <a:latin typeface="Arial Black" pitchFamily="34" charset="0"/>
              </a:rPr>
              <a:t>enfrentarlas.</a:t>
            </a:r>
            <a:endParaRPr lang="es-ES" sz="2800" i="1" dirty="0">
              <a:latin typeface="Arial Black" pitchFamily="34" charset="0"/>
            </a:endParaRPr>
          </a:p>
          <a:p>
            <a:pPr>
              <a:buFontTx/>
              <a:buChar char="•"/>
            </a:pP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1619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A48BC7-DFB2-4F3D-A475-9BDA4D517EBC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60920" y="693738"/>
            <a:ext cx="89916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s-ES" dirty="0">
              <a:latin typeface="Arial" charset="0"/>
            </a:endParaRPr>
          </a:p>
          <a:p>
            <a:pPr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s-ES" sz="3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Insertarse en la </a:t>
            </a:r>
            <a:r>
              <a:rPr lang="es-ES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utilización masiva de Internet</a:t>
            </a: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por la población, con una política adecuadamente direccionada, que permita su utilización como arma para defender y divulgar nuestras ideas a escala global</a:t>
            </a:r>
            <a:endParaRPr lang="es-ES" sz="2800" i="1" dirty="0">
              <a:latin typeface="Arial Black" pitchFamily="34" charset="0"/>
            </a:endParaRPr>
          </a:p>
          <a:p>
            <a:pPr>
              <a:defRPr/>
            </a:pPr>
            <a:endParaRPr lang="es-ES" sz="2400" dirty="0" smtClean="0">
              <a:latin typeface="Arial" charset="0"/>
            </a:endParaRPr>
          </a:p>
          <a:p>
            <a:pPr>
              <a:defRPr/>
            </a:pPr>
            <a:endParaRPr lang="es-ES" sz="2400" dirty="0">
              <a:latin typeface="Arial" charset="0"/>
            </a:endParaRPr>
          </a:p>
          <a:p>
            <a:pPr>
              <a:defRPr/>
            </a:pPr>
            <a:endParaRPr lang="es-ES" sz="2400" dirty="0" smtClean="0">
              <a:latin typeface="Arial" charset="0"/>
            </a:endParaRPr>
          </a:p>
          <a:p>
            <a:pPr>
              <a:defRPr/>
            </a:pPr>
            <a:endParaRPr lang="es-ES" sz="2400" dirty="0">
              <a:latin typeface="Arial" charset="0"/>
            </a:endParaRPr>
          </a:p>
          <a:p>
            <a:pPr>
              <a:defRPr/>
            </a:pPr>
            <a:endParaRPr lang="es-ES" sz="2400" dirty="0" smtClean="0">
              <a:latin typeface="Arial" charset="0"/>
            </a:endParaRPr>
          </a:p>
        </p:txBody>
      </p:sp>
      <p:pic>
        <p:nvPicPr>
          <p:cNvPr id="71684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7" y="23132"/>
            <a:ext cx="3986213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32" descr="450px-Aula_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-382587"/>
            <a:ext cx="4393406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04800" y="141288"/>
            <a:ext cx="8634413" cy="123031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Principales desafíos para mantener el    proyecto de construcción socialista</a:t>
            </a:r>
          </a:p>
          <a:p>
            <a:pPr marL="898525" indent="-898525">
              <a:defRPr/>
            </a:pP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C9245D-19A9-499C-8E05-FAECA7B200CC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" y="1809136"/>
            <a:ext cx="8077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s-ES" dirty="0">
              <a:latin typeface="Arial" charset="0"/>
            </a:endParaRPr>
          </a:p>
          <a:p>
            <a:pPr algn="just">
              <a:buFontTx/>
              <a:buChar char="•"/>
              <a:defRPr/>
            </a:pP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Lograr la </a:t>
            </a:r>
            <a:r>
              <a:rPr lang="es-ES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integralidad </a:t>
            </a:r>
            <a:r>
              <a:rPr lang="es-ES" sz="28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y fortalecimiento del </a:t>
            </a:r>
            <a:r>
              <a:rPr lang="es-ES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trabajo político-ideológico</a:t>
            </a: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que permita enfrentar la guerra 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no convencional y </a:t>
            </a: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preservar  los valores de la cultura, historia y tradiciones 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 lucha de nuestro pueblo, </a:t>
            </a: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impidiendo que se convierta a la población, en especial a los jóvenes, en seres alienados universalizados y sin 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conciencia.</a:t>
            </a:r>
            <a:endParaRPr lang="es-ES" sz="28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Tx/>
              <a:buChar char="•"/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s-ES" sz="2400" dirty="0">
              <a:latin typeface="Arial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57200" y="398488"/>
            <a:ext cx="8634413" cy="123031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Principales desafíos para mantener el    proyecto de construcción socialista</a:t>
            </a:r>
          </a:p>
          <a:p>
            <a:pPr marL="898525" indent="-898525">
              <a:defRPr/>
            </a:pP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133571" y="457200"/>
            <a:ext cx="5352829" cy="304698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PR" sz="2400" dirty="0" smtClean="0"/>
              <a:t>“Aun cuando un día formalmente mejoraran las relaciones entre </a:t>
            </a:r>
            <a:r>
              <a:rPr lang="es-PR" sz="2400" b="1" dirty="0" smtClean="0"/>
              <a:t>Cuba socialista y el imperio, no por ello cejaría ese imperio en su idea de aplastar a la Revolución Cubana, y no lo oculta, lo explican sus teóricos, lo explican los defensores de la filosofía del imperio. </a:t>
            </a:r>
            <a:endParaRPr lang="es-ES" sz="4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86400" y="457200"/>
            <a:ext cx="3276599" cy="4419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sp>
        <p:nvSpPr>
          <p:cNvPr id="4" name="3 Rectángulo"/>
          <p:cNvSpPr/>
          <p:nvPr/>
        </p:nvSpPr>
        <p:spPr>
          <a:xfrm>
            <a:off x="133571" y="3810000"/>
            <a:ext cx="87818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P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P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P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P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 la conciencia de que nunca podremos, mientras exista el imperio, bajar la guardia, descuidar la defensa </a:t>
            </a:r>
            <a:r>
              <a:rPr lang="es-P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s-PR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R" sz="2000" i="1" dirty="0" smtClean="0"/>
              <a:t>5 de diciembre de 1988</a:t>
            </a:r>
            <a:endParaRPr lang="es-ES" sz="32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FA359E-9325-473E-96C9-1B0EE643BFA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" y="1143000"/>
            <a:ext cx="83058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s-ES" dirty="0"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s-E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Lograr concientizar en los jóvenes el reto que tienen hoy, de asumir el </a:t>
            </a:r>
            <a:r>
              <a:rPr lang="es-ES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protagonismo absoluto de su época</a:t>
            </a:r>
            <a:r>
              <a:rPr lang="es-E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a su manera defender su individualidad, pero sin que se convierta en la defensa de un egoísmo personal (individuo-masa) que se contraponga al contexto e interés social</a:t>
            </a:r>
          </a:p>
          <a:p>
            <a:pPr>
              <a:buFontTx/>
              <a:buChar char="•"/>
              <a:defRPr/>
            </a:pPr>
            <a:endParaRPr lang="es-ES" sz="2400" dirty="0">
              <a:latin typeface="Arial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755576" y="542504"/>
            <a:ext cx="8634413" cy="123031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9B3"/>
            </a:extrusionClr>
          </a:sp3d>
        </p:spPr>
        <p:txBody>
          <a:bodyPr>
            <a:spAutoFit/>
            <a:flatTx/>
          </a:bodyPr>
          <a:lstStyle/>
          <a:p>
            <a:pPr marL="898525" indent="-898525"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es-E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Principales desafíos para mantener el    proyecto de construcción socialista</a:t>
            </a:r>
          </a:p>
          <a:p>
            <a:pPr marL="898525" indent="-898525">
              <a:defRPr/>
            </a:pPr>
            <a:endParaRPr lang="es-E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ángulo 3"/>
          <p:cNvSpPr>
            <a:spLocks noChangeArrowheads="1"/>
          </p:cNvSpPr>
          <p:nvPr/>
        </p:nvSpPr>
        <p:spPr bwMode="auto">
          <a:xfrm>
            <a:off x="227410" y="4086225"/>
            <a:ext cx="8678465" cy="30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800" b="1" dirty="0">
                <a:solidFill>
                  <a:srgbClr val="385623"/>
                </a:solidFill>
                <a:sym typeface="Calibri" pitchFamily="34" charset="0"/>
              </a:rPr>
              <a:t>Fidel Castro Ruz</a:t>
            </a:r>
            <a:r>
              <a:rPr lang="es-PR" altLang="en-US" sz="2800" dirty="0">
                <a:solidFill>
                  <a:srgbClr val="385623"/>
                </a:solidFill>
                <a:sym typeface="Calibri" pitchFamily="34" charset="0"/>
              </a:rPr>
              <a:t> </a:t>
            </a:r>
          </a:p>
          <a:p>
            <a:pPr algn="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800" dirty="0">
                <a:solidFill>
                  <a:srgbClr val="385623"/>
                </a:solidFill>
                <a:sym typeface="Calibri" pitchFamily="34" charset="0"/>
              </a:rPr>
              <a:t>Mensaje "</a:t>
            </a:r>
            <a:r>
              <a:rPr lang="es-PR" altLang="en-US" sz="2800" i="1" dirty="0">
                <a:solidFill>
                  <a:srgbClr val="385623"/>
                </a:solidFill>
                <a:sym typeface="Calibri" pitchFamily="34" charset="0"/>
              </a:rPr>
              <a:t>Para mis compañeros de la FE</a:t>
            </a:r>
            <a:r>
              <a:rPr lang="es-PR" altLang="en-US" sz="2800" dirty="0">
                <a:solidFill>
                  <a:srgbClr val="385623"/>
                </a:solidFill>
                <a:sym typeface="Calibri" pitchFamily="34" charset="0"/>
              </a:rPr>
              <a:t>U".</a:t>
            </a:r>
          </a:p>
          <a:p>
            <a:pPr algn="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800" dirty="0" err="1">
                <a:solidFill>
                  <a:srgbClr val="385623"/>
                </a:solidFill>
                <a:sym typeface="Calibri" pitchFamily="34" charset="0"/>
              </a:rPr>
              <a:t>Leido</a:t>
            </a:r>
            <a:r>
              <a:rPr lang="es-PR" altLang="en-US" sz="2800" dirty="0">
                <a:solidFill>
                  <a:srgbClr val="385623"/>
                </a:solidFill>
                <a:sym typeface="Calibri" pitchFamily="34" charset="0"/>
              </a:rPr>
              <a:t> por el Presidente FEU de la UH en el Aula Magna el 26 de enero 2015 en el contexto de la conmemoración del 70 Aniversario de su ingreso a la UH </a:t>
            </a:r>
          </a:p>
        </p:txBody>
      </p:sp>
      <p:sp>
        <p:nvSpPr>
          <p:cNvPr id="74755" name="Rectángulo 4"/>
          <p:cNvSpPr>
            <a:spLocks noChangeArrowheads="1"/>
          </p:cNvSpPr>
          <p:nvPr/>
        </p:nvSpPr>
        <p:spPr bwMode="auto">
          <a:xfrm>
            <a:off x="1744787" y="491725"/>
            <a:ext cx="7111604" cy="3225307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76200" cmpd="sng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2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No confío en la política de Estados Unidos</a:t>
            </a:r>
            <a:r>
              <a:rPr lang="es-PR" altLang="en-US" sz="32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 </a:t>
            </a:r>
            <a:r>
              <a:rPr lang="es-PR" altLang="en-US" sz="32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ni he intercambiado una palabra con ellos</a:t>
            </a:r>
            <a:r>
              <a:rPr lang="es-PR" altLang="en-US" sz="32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, sin que esto signifique (...), un rechazo a una solución pacífica de los conflictos....</a:t>
            </a:r>
            <a:endParaRPr lang="es-PR" altLang="en-US" sz="3200" b="1" i="1" u="sng" dirty="0">
              <a:solidFill>
                <a:srgbClr val="CC3300"/>
              </a:solidFill>
              <a:latin typeface="Comic Sans MS" pitchFamily="66" charset="0"/>
              <a:sym typeface="Arial" pitchFamily="34" charset="0"/>
            </a:endParaRPr>
          </a:p>
        </p:txBody>
      </p:sp>
      <p:pic>
        <p:nvPicPr>
          <p:cNvPr id="74756" name="5 Imagen" descr="Cu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8900"/>
            <a:ext cx="1293019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6" y="1382714"/>
            <a:ext cx="1716881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9425" y="273050"/>
            <a:ext cx="8664575" cy="3038475"/>
          </a:xfrm>
        </p:spPr>
        <p:txBody>
          <a:bodyPr anchor="b">
            <a:normAutofit fontScale="90000"/>
          </a:bodyPr>
          <a:lstStyle/>
          <a:p>
            <a:pPr marL="0" indent="0" algn="ctr" eaLnBrk="1" hangingPunct="1">
              <a:lnSpc>
                <a:spcPct val="150000"/>
              </a:lnSpc>
            </a:pPr>
            <a:r>
              <a:rPr lang="es-PR" altLang="zh-CN" sz="2800" dirty="0">
                <a:solidFill>
                  <a:srgbClr val="385623"/>
                </a:solidFill>
                <a:latin typeface="Arial Black" pitchFamily="34" charset="0"/>
                <a:sym typeface="Arial" pitchFamily="34" charset="0"/>
              </a:rPr>
              <a:t>Se plantea entonces un escenario de confrontación política indirecta, en que Estados Unidos seguirá con el mismo juego estratégico: </a:t>
            </a:r>
            <a:r>
              <a:rPr lang="es-PR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Arial" pitchFamily="34" charset="0"/>
              </a:rPr>
              <a:t>un cambio de sistema en Cuba</a:t>
            </a:r>
            <a:r>
              <a:rPr lang="es-PR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Arial" pitchFamily="34" charset="0"/>
              </a:rPr>
              <a:t>.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869" y="4635501"/>
            <a:ext cx="21383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" y="4503738"/>
            <a:ext cx="240506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3782" y="3378200"/>
            <a:ext cx="208478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ángulo 1"/>
          <p:cNvSpPr>
            <a:spLocks noChangeArrowheads="1"/>
          </p:cNvSpPr>
          <p:nvPr/>
        </p:nvSpPr>
        <p:spPr bwMode="auto">
          <a:xfrm>
            <a:off x="142875" y="2743200"/>
            <a:ext cx="8940404" cy="4044184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4000" b="1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Que las relaciones se basen en los principios del Derecho internacional refrendados en la Carta de las Naciones Unidas y las Convenciones de Viena sobre relaciones Diplomáticas y Consulares.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67587" name="Rectángulo 1"/>
          <p:cNvSpPr>
            <a:spLocks noChangeArrowheads="1"/>
          </p:cNvSpPr>
          <p:nvPr/>
        </p:nvSpPr>
        <p:spPr bwMode="auto">
          <a:xfrm>
            <a:off x="683568" y="-62610"/>
            <a:ext cx="7115175" cy="246349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 cmpd="sng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600" b="1" dirty="0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Cuba y EUA pueden establecer relaciones bilaterales civilizadas…. PERO…..SE TORNA IMPRESCINDIBLE:</a:t>
            </a:r>
            <a:endParaRPr lang="en-US" sz="3600" b="1" dirty="0">
              <a:solidFill>
                <a:srgbClr val="00206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647113" cy="5056188"/>
          </a:xfrm>
        </p:spPr>
        <p:txBody>
          <a:bodyPr anchor="b"/>
          <a:lstStyle/>
          <a:p>
            <a:pPr marL="0" indent="0" algn="ctr" eaLnBrk="1" hangingPunct="1"/>
            <a:r>
              <a:rPr lang="es-PR" altLang="zh-CN" sz="3200" i="1" dirty="0">
                <a:solidFill>
                  <a:srgbClr val="C00000"/>
                </a:solidFill>
                <a:latin typeface="Arial" pitchFamily="34" charset="0"/>
                <a:sym typeface="Arial" pitchFamily="34" charset="0"/>
              </a:rPr>
              <a:t>.</a:t>
            </a:r>
          </a:p>
        </p:txBody>
      </p:sp>
      <p:sp>
        <p:nvSpPr>
          <p:cNvPr id="68611" name="Rectángulo 1"/>
          <p:cNvSpPr>
            <a:spLocks noChangeArrowheads="1"/>
          </p:cNvSpPr>
          <p:nvPr/>
        </p:nvSpPr>
        <p:spPr bwMode="auto">
          <a:xfrm>
            <a:off x="142875" y="152400"/>
            <a:ext cx="7036594" cy="2161810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200" b="1" dirty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Que se levante de inmediato y sin condicionamientos el Bloqueo económico, comercial y financiero que EUA mantiene sobre Cuba.</a:t>
            </a:r>
            <a:endParaRPr lang="en-US" sz="3200" b="1" dirty="0">
              <a:solidFill>
                <a:srgbClr val="C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8612" name="Rectángulo 1"/>
          <p:cNvSpPr>
            <a:spLocks noChangeArrowheads="1"/>
          </p:cNvSpPr>
          <p:nvPr/>
        </p:nvSpPr>
        <p:spPr bwMode="auto">
          <a:xfrm>
            <a:off x="1828800" y="3200400"/>
            <a:ext cx="7240191" cy="3253968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200" b="1" dirty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Respeto al sistema político económico y social de ambas naciones evitando cualquier forma de injerencia en los asuntos internos,  o cualquier tipo de amenaza hacia alguna de las partes.</a:t>
            </a:r>
            <a:endParaRPr lang="en-US" sz="3200" b="1" dirty="0">
              <a:solidFill>
                <a:srgbClr val="C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86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2097" y="725489"/>
            <a:ext cx="177522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9" descr="PODERP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154488"/>
            <a:ext cx="1839516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647113" cy="5056188"/>
          </a:xfrm>
        </p:spPr>
        <p:txBody>
          <a:bodyPr anchor="b"/>
          <a:lstStyle/>
          <a:p>
            <a:pPr marL="0" indent="0" algn="ctr" eaLnBrk="1" hangingPunct="1"/>
            <a:r>
              <a:rPr lang="es-PR" altLang="zh-CN" sz="3200" i="1" dirty="0">
                <a:solidFill>
                  <a:srgbClr val="C00000"/>
                </a:solidFill>
                <a:latin typeface="Arial" pitchFamily="34" charset="0"/>
                <a:sym typeface="Arial" pitchFamily="34" charset="0"/>
              </a:rPr>
              <a:t>.</a:t>
            </a:r>
          </a:p>
        </p:txBody>
      </p:sp>
      <p:sp>
        <p:nvSpPr>
          <p:cNvPr id="69635" name="Rectángulo 1"/>
          <p:cNvSpPr>
            <a:spLocks noChangeArrowheads="1"/>
          </p:cNvSpPr>
          <p:nvPr/>
        </p:nvSpPr>
        <p:spPr bwMode="auto">
          <a:xfrm>
            <a:off x="142875" y="104776"/>
            <a:ext cx="8940404" cy="2463495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600" b="1" strike="sngStrike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La necesidad de eliminar a Cuba de la lista en la que injustamente, los EUA la contemplan como país patrocinador del terrorismo internacional</a:t>
            </a:r>
            <a:endParaRPr lang="en-US" sz="3600" b="1" strike="sngStrike" dirty="0">
              <a:solidFill>
                <a:srgbClr val="C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69636" name="Rectángulo 1"/>
          <p:cNvSpPr>
            <a:spLocks noChangeArrowheads="1"/>
          </p:cNvSpPr>
          <p:nvPr/>
        </p:nvSpPr>
        <p:spPr bwMode="auto">
          <a:xfrm>
            <a:off x="128587" y="2724073"/>
            <a:ext cx="8940404" cy="1314527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600" b="1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Que se resuelva la situación bancaria de la Sección de Intereses de Cuba en Washington</a:t>
            </a:r>
            <a:r>
              <a:rPr lang="es-PR" altLang="en-US" sz="4000" b="1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69637" name="Rectángulo 1"/>
          <p:cNvSpPr>
            <a:spLocks noChangeArrowheads="1"/>
          </p:cNvSpPr>
          <p:nvPr/>
        </p:nvSpPr>
        <p:spPr bwMode="auto">
          <a:xfrm>
            <a:off x="142875" y="4268394"/>
            <a:ext cx="8940404" cy="2437206"/>
          </a:xfrm>
          <a:prstGeom prst="rect">
            <a:avLst/>
          </a:prstGeom>
          <a:solidFill>
            <a:srgbClr val="97D9A2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600" b="1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Derogar la Ley de ajuste cubano, la política de “pies secos y pies mojados” y aquella que estimula la </a:t>
            </a:r>
            <a:r>
              <a:rPr lang="es-PR" altLang="en-US" sz="3600" b="1" dirty="0" err="1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desersión</a:t>
            </a:r>
            <a:r>
              <a:rPr lang="es-PR" altLang="en-US" sz="3600" b="1" dirty="0">
                <a:solidFill>
                  <a:srgbClr val="C00000"/>
                </a:solidFill>
                <a:latin typeface="Calibri" pitchFamily="34" charset="0"/>
                <a:sym typeface="Arial" pitchFamily="34" charset="0"/>
              </a:rPr>
              <a:t> de médicos cubanos que salen a cumplir misiones.</a:t>
            </a:r>
            <a:endParaRPr lang="en-US" sz="3600" b="1" dirty="0">
              <a:solidFill>
                <a:srgbClr val="C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ángulo 1"/>
          <p:cNvSpPr>
            <a:spLocks noChangeArrowheads="1"/>
          </p:cNvSpPr>
          <p:nvPr/>
        </p:nvSpPr>
        <p:spPr bwMode="auto">
          <a:xfrm>
            <a:off x="385763" y="276226"/>
            <a:ext cx="8465344" cy="619272"/>
          </a:xfrm>
          <a:prstGeom prst="rect">
            <a:avLst/>
          </a:prstGeom>
          <a:solidFill>
            <a:srgbClr val="353535"/>
          </a:solidFill>
          <a:ln w="19050" cmpd="sng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3200" b="1" dirty="0">
                <a:solidFill>
                  <a:srgbClr val="FFFFFF"/>
                </a:solidFill>
                <a:sym typeface="Arial" pitchFamily="34" charset="0"/>
              </a:rPr>
              <a:t>CONCLUSIONES. </a:t>
            </a:r>
            <a:endParaRPr lang="es-PR" altLang="en-US" sz="2000" b="1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70659" name="CuadroTexto 1"/>
          <p:cNvSpPr txBox="1">
            <a:spLocks noChangeArrowheads="1"/>
          </p:cNvSpPr>
          <p:nvPr/>
        </p:nvSpPr>
        <p:spPr bwMode="auto">
          <a:xfrm>
            <a:off x="128588" y="1357314"/>
            <a:ext cx="87225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PR" altLang="en-US" sz="2800" dirty="0">
                <a:sym typeface="Calibri" pitchFamily="34" charset="0"/>
              </a:rPr>
              <a:t>El cambio de política de EUA hacia Cuba </a:t>
            </a:r>
            <a:r>
              <a:rPr lang="es-PR" altLang="en-US" sz="2800" b="1" dirty="0">
                <a:sym typeface="Calibri" pitchFamily="34" charset="0"/>
              </a:rPr>
              <a:t>no es más que </a:t>
            </a:r>
            <a:r>
              <a:rPr lang="es-PR" altLang="en-US" sz="2800" b="1" dirty="0" smtClean="0">
                <a:sym typeface="Calibri" pitchFamily="34" charset="0"/>
              </a:rPr>
              <a:t>con </a:t>
            </a:r>
            <a:r>
              <a:rPr lang="es-PR" altLang="en-US" sz="2800" b="1" smtClean="0">
                <a:sym typeface="Calibri" pitchFamily="34" charset="0"/>
              </a:rPr>
              <a:t>el objetivo de  </a:t>
            </a:r>
            <a:r>
              <a:rPr lang="es-PR" altLang="en-US" sz="2800" b="1" dirty="0">
                <a:sym typeface="Calibri" pitchFamily="34" charset="0"/>
              </a:rPr>
              <a:t>cumplir por otros medios con los objetivos que históricamente ha perseguido desde el 1 de enero de 1959</a:t>
            </a:r>
            <a:r>
              <a:rPr lang="es-PR" altLang="en-US" sz="2800" dirty="0">
                <a:sym typeface="Calibri" pitchFamily="34" charset="0"/>
              </a:rPr>
              <a:t>: Derrocar a la Revolución cubana y revertir el sistema </a:t>
            </a:r>
            <a:r>
              <a:rPr lang="es-PR" altLang="en-US" sz="2800" dirty="0" err="1">
                <a:sym typeface="Calibri" pitchFamily="34" charset="0"/>
              </a:rPr>
              <a:t>politico</a:t>
            </a:r>
            <a:r>
              <a:rPr lang="es-PR" altLang="en-US" sz="2800" dirty="0">
                <a:sym typeface="Calibri" pitchFamily="34" charset="0"/>
              </a:rPr>
              <a:t> y social restableciendo el capitalismo en nuestro país y </a:t>
            </a:r>
            <a:r>
              <a:rPr lang="es-PR" altLang="en-US" sz="2800" dirty="0" err="1">
                <a:sym typeface="Calibri" pitchFamily="34" charset="0"/>
              </a:rPr>
              <a:t>convirtiendolo</a:t>
            </a:r>
            <a:r>
              <a:rPr lang="es-PR" altLang="en-US" sz="2800" dirty="0">
                <a:sym typeface="Calibri" pitchFamily="34" charset="0"/>
              </a:rPr>
              <a:t> de nuevo, en su patio trasero.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uadroTexto 1"/>
          <p:cNvSpPr txBox="1">
            <a:spLocks noChangeArrowheads="1"/>
          </p:cNvSpPr>
          <p:nvPr/>
        </p:nvSpPr>
        <p:spPr bwMode="auto">
          <a:xfrm>
            <a:off x="128588" y="1157288"/>
            <a:ext cx="8722519" cy="45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PR" altLang="en-US" sz="2800" b="1" dirty="0">
                <a:sym typeface="Calibri" pitchFamily="34" charset="0"/>
              </a:rPr>
              <a:t>La medicina </a:t>
            </a:r>
            <a:r>
              <a:rPr lang="es-PR" altLang="en-US" sz="2800" dirty="0">
                <a:sym typeface="Calibri" pitchFamily="34" charset="0"/>
              </a:rPr>
              <a:t>para contrarrestar lo que de segundas y malas intenciones pueda surgir en el largo y tortuoso proceso del restablecimiento de relaciones normales entre nuestros países: </a:t>
            </a:r>
            <a:r>
              <a:rPr lang="es-PR" altLang="en-US" sz="2800" b="1" dirty="0">
                <a:sym typeface="Calibri" pitchFamily="34" charset="0"/>
              </a:rPr>
              <a:t>promover el pensamiento</a:t>
            </a:r>
            <a:r>
              <a:rPr lang="es-PR" altLang="en-US" sz="2800" dirty="0">
                <a:sym typeface="Calibri" pitchFamily="34" charset="0"/>
              </a:rPr>
              <a:t> </a:t>
            </a:r>
            <a:r>
              <a:rPr lang="es-PR" altLang="en-US" sz="2800" b="1" dirty="0">
                <a:sym typeface="Calibri" pitchFamily="34" charset="0"/>
              </a:rPr>
              <a:t>antiimperialista</a:t>
            </a:r>
            <a:r>
              <a:rPr lang="es-PR" altLang="en-US" sz="2800" dirty="0">
                <a:sym typeface="Calibri" pitchFamily="34" charset="0"/>
              </a:rPr>
              <a:t>, </a:t>
            </a:r>
            <a:r>
              <a:rPr lang="es-PR" altLang="en-US" sz="2800" b="1" dirty="0" err="1">
                <a:sym typeface="Calibri" pitchFamily="34" charset="0"/>
              </a:rPr>
              <a:t>antianexionista</a:t>
            </a:r>
            <a:r>
              <a:rPr lang="es-PR" altLang="en-US" sz="2800" dirty="0">
                <a:sym typeface="Calibri" pitchFamily="34" charset="0"/>
              </a:rPr>
              <a:t> y </a:t>
            </a:r>
            <a:r>
              <a:rPr lang="es-PR" altLang="en-US" sz="2800" b="1" dirty="0">
                <a:sym typeface="Calibri" pitchFamily="34" charset="0"/>
              </a:rPr>
              <a:t>anticolonialista</a:t>
            </a:r>
            <a:r>
              <a:rPr lang="es-PR" altLang="en-US" sz="2800" dirty="0">
                <a:sym typeface="Calibri" pitchFamily="34" charset="0"/>
              </a:rPr>
              <a:t> y afianzar </a:t>
            </a:r>
            <a:r>
              <a:rPr lang="es-PR" altLang="en-US" sz="2800" b="1" dirty="0">
                <a:sym typeface="Calibri" pitchFamily="34" charset="0"/>
              </a:rPr>
              <a:t>valores éticos </a:t>
            </a:r>
            <a:r>
              <a:rPr lang="es-PR" altLang="en-US" sz="2800" dirty="0">
                <a:sym typeface="Calibri" pitchFamily="34" charset="0"/>
              </a:rPr>
              <a:t>y </a:t>
            </a:r>
            <a:r>
              <a:rPr lang="es-PR" altLang="en-US" sz="2800" b="1" dirty="0">
                <a:sym typeface="Calibri" pitchFamily="34" charset="0"/>
              </a:rPr>
              <a:t>cívicos</a:t>
            </a:r>
            <a:r>
              <a:rPr lang="es-PR" altLang="en-US" sz="2800" dirty="0">
                <a:sym typeface="Calibri" pitchFamily="34" charset="0"/>
              </a:rPr>
              <a:t> imprescindibles.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3838"/>
            <a:ext cx="8655050" cy="3560762"/>
          </a:xfrm>
        </p:spPr>
        <p:txBody>
          <a:bodyPr anchor="b">
            <a:normAutofit fontScale="90000"/>
          </a:bodyPr>
          <a:lstStyle/>
          <a:p>
            <a:pPr marL="0" indent="0" algn="ctr" eaLnBrk="1" hangingPunct="1">
              <a:lnSpc>
                <a:spcPct val="150000"/>
              </a:lnSpc>
            </a:pPr>
            <a:r>
              <a:rPr lang="es-PR" altLang="zh-CN" sz="2800" dirty="0">
                <a:solidFill>
                  <a:srgbClr val="7030A0"/>
                </a:solidFill>
                <a:latin typeface="Arial" pitchFamily="34" charset="0"/>
                <a:sym typeface="Arial" pitchFamily="34" charset="0"/>
              </a:rPr>
              <a:t>En su entrevista con CNN, el 21 de diciembre, </a:t>
            </a:r>
            <a:r>
              <a:rPr lang="es-PR" altLang="zh-CN" sz="2800" b="1" dirty="0">
                <a:solidFill>
                  <a:srgbClr val="7030A0"/>
                </a:solidFill>
                <a:latin typeface="Arial" pitchFamily="34" charset="0"/>
                <a:sym typeface="Arial" pitchFamily="34" charset="0"/>
              </a:rPr>
              <a:t>el Presidente Obama fue claro en sus objetivos:</a:t>
            </a:r>
            <a:br>
              <a:rPr lang="es-PR" altLang="zh-CN" sz="2800" b="1" dirty="0">
                <a:solidFill>
                  <a:srgbClr val="7030A0"/>
                </a:solidFill>
                <a:latin typeface="Arial" pitchFamily="34" charset="0"/>
                <a:sym typeface="Arial" pitchFamily="34" charset="0"/>
              </a:rPr>
            </a:br>
            <a:r>
              <a:rPr lang="es-PR" altLang="zh-CN" sz="2800" b="1" i="1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“Si nos involucramos </a:t>
            </a:r>
            <a:r>
              <a:rPr lang="es-PR" altLang="zh-CN" sz="2800" b="1" i="1" u="sng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tendremos la oportunidad de influir en el curso de los acontecimientos en un momento en que va a haber cambios generacionales </a:t>
            </a:r>
            <a:r>
              <a:rPr lang="es-PR" altLang="zh-CN" sz="2800" b="1" i="1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en el país”.</a:t>
            </a:r>
          </a:p>
        </p:txBody>
      </p:sp>
      <p:pic>
        <p:nvPicPr>
          <p:cNvPr id="32771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779" y="3786188"/>
            <a:ext cx="159662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" y="3971925"/>
            <a:ext cx="13525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Flecha derecha 4"/>
          <p:cNvSpPr>
            <a:spLocks noChangeArrowheads="1"/>
          </p:cNvSpPr>
          <p:nvPr/>
        </p:nvSpPr>
        <p:spPr bwMode="auto">
          <a:xfrm>
            <a:off x="1663303" y="4981575"/>
            <a:ext cx="5461397" cy="484188"/>
          </a:xfrm>
          <a:prstGeom prst="rightArrow">
            <a:avLst>
              <a:gd name="adj1" fmla="val 50000"/>
              <a:gd name="adj2" fmla="val 44074"/>
            </a:avLst>
          </a:prstGeom>
          <a:solidFill>
            <a:srgbClr val="353535"/>
          </a:solidFill>
          <a:ln w="12700" cmpd="sng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PR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7913" y="381000"/>
            <a:ext cx="8066087" cy="3200400"/>
          </a:xfrm>
        </p:spPr>
        <p:txBody>
          <a:bodyPr anchor="b">
            <a:normAutofit fontScale="90000"/>
          </a:bodyPr>
          <a:lstStyle/>
          <a:p>
            <a:pPr marL="0" indent="0" algn="just" eaLnBrk="1" hangingPunct="1">
              <a:lnSpc>
                <a:spcPct val="150000"/>
              </a:lnSpc>
            </a:pPr>
            <a:r>
              <a:rPr lang="es-PR" altLang="zh-CN" sz="2000" b="1" dirty="0" smtClean="0">
                <a:solidFill>
                  <a:srgbClr val="C00000"/>
                </a:solidFill>
                <a:latin typeface="Arial" pitchFamily="34" charset="0"/>
                <a:sym typeface="Arial" pitchFamily="34" charset="0"/>
              </a:rPr>
              <a:t>Con el mismo Fin de «Derrocar a la Revolución Socialista</a:t>
            </a:r>
            <a:r>
              <a:rPr lang="es-PR" altLang="zh-CN" sz="2000" dirty="0" smtClean="0">
                <a:latin typeface="Arial" pitchFamily="34" charset="0"/>
                <a:sym typeface="Arial" pitchFamily="34" charset="0"/>
              </a:rPr>
              <a:t>“…</a:t>
            </a:r>
            <a:r>
              <a:rPr lang="es-PR" altLang="zh-CN" sz="2000" i="1" dirty="0">
                <a:latin typeface="Arial" pitchFamily="34" charset="0"/>
                <a:sym typeface="Arial" pitchFamily="34" charset="0"/>
              </a:rPr>
              <a:t>tratar de empujar a Cuba hacia un colapso no favorece los intereses del pueblo estadounidense ni del pueblo cubano. E incluso, si eso funcionara, –y no lo ha hecho durante 50 años- sabemos, por amargas experiencias, </a:t>
            </a:r>
            <a:r>
              <a:rPr lang="es-PR" altLang="zh-CN" sz="2000" i="1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que es mucho más probable que los países disfruten de las transformaciones que son duraderas </a:t>
            </a:r>
            <a:r>
              <a:rPr lang="es-PR" altLang="zh-CN" sz="2000" b="1" i="1" u="sng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si sus pueblos no están sometidos al cao</a:t>
            </a:r>
            <a:r>
              <a:rPr lang="es-PR" altLang="zh-CN" sz="2000" b="1" u="sng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s</a:t>
            </a:r>
            <a:r>
              <a:rPr lang="es-PR" altLang="zh-CN" sz="2000" b="1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”.</a:t>
            </a:r>
            <a:endParaRPr lang="es-PR" altLang="zh-CN" sz="2000" b="1" dirty="0">
              <a:solidFill>
                <a:srgbClr val="00206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0" y="3657600"/>
            <a:ext cx="5769769" cy="31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yo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57601"/>
            <a:ext cx="27432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3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ángulo 3"/>
          <p:cNvSpPr>
            <a:spLocks noChangeArrowheads="1"/>
          </p:cNvSpPr>
          <p:nvPr/>
        </p:nvSpPr>
        <p:spPr bwMode="auto">
          <a:xfrm>
            <a:off x="304800" y="4343400"/>
            <a:ext cx="8599885" cy="17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400" dirty="0">
                <a:solidFill>
                  <a:srgbClr val="385623"/>
                </a:solidFill>
                <a:sym typeface="Calibri" pitchFamily="34" charset="0"/>
              </a:rPr>
              <a:t>Raúl Castro Ruz</a:t>
            </a:r>
          </a:p>
          <a:p>
            <a:pPr algn="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400" dirty="0">
                <a:solidFill>
                  <a:srgbClr val="385623"/>
                </a:solidFill>
                <a:sym typeface="Calibri" pitchFamily="34" charset="0"/>
              </a:rPr>
              <a:t>Sesión de clausura del IV Período Ordinario de Sesiones de la VIII Legislatura de la Asamblea Nacional del Poder Popular, en el Palacio de Convenciones, el 20 diciembre de 2014. </a:t>
            </a:r>
            <a:endParaRPr lang="es-PR" altLang="en-US" sz="1600" dirty="0">
              <a:solidFill>
                <a:srgbClr val="385623"/>
              </a:solidFill>
              <a:sym typeface="Calibri" pitchFamily="34" charset="0"/>
            </a:endParaRPr>
          </a:p>
        </p:txBody>
      </p:sp>
      <p:sp>
        <p:nvSpPr>
          <p:cNvPr id="73731" name="Rectángulo 4"/>
          <p:cNvSpPr>
            <a:spLocks noChangeArrowheads="1"/>
          </p:cNvSpPr>
          <p:nvPr/>
        </p:nvSpPr>
        <p:spPr bwMode="auto">
          <a:xfrm>
            <a:off x="2666999" y="856457"/>
            <a:ext cx="6096001" cy="3319498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 cmpd="sng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es-PR" altLang="en-US" sz="28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Siempre estuvimos dispuestos al diálogo respetuoso, </a:t>
            </a:r>
            <a:r>
              <a:rPr lang="es-PR" altLang="en-US" sz="28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sobre la base de la igualdad (...),</a:t>
            </a:r>
            <a:r>
              <a:rPr lang="es-PR" altLang="en-US" sz="28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 </a:t>
            </a:r>
            <a:r>
              <a:rPr lang="es-PR" altLang="en-US" sz="28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sin sombra a nuestra independencia nacional </a:t>
            </a:r>
            <a:r>
              <a:rPr lang="es-PR" altLang="en-US" sz="28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y </a:t>
            </a:r>
            <a:r>
              <a:rPr lang="es-PR" altLang="en-US" sz="28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autodeterminación</a:t>
            </a:r>
            <a:r>
              <a:rPr lang="es-PR" altLang="en-US" sz="2800" b="1" i="1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 y, como Fidel señalara, </a:t>
            </a:r>
            <a:r>
              <a:rPr lang="es-PR" altLang="en-US" sz="2800" b="1" i="1" u="sng" dirty="0">
                <a:solidFill>
                  <a:srgbClr val="CC3300"/>
                </a:solidFill>
                <a:latin typeface="Comic Sans MS" pitchFamily="66" charset="0"/>
                <a:sym typeface="Arial" pitchFamily="34" charset="0"/>
              </a:rPr>
              <a:t>sin renunciar a uno solo de nuestros principios.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600200"/>
            <a:ext cx="241816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5 Imagen" descr="Cu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249239"/>
            <a:ext cx="1293019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4062A2-44DD-41BD-8D2E-31117A9D036C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1905000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s-E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Formación de </a:t>
            </a:r>
            <a:r>
              <a:rPr lang="es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grupos disidentes </a:t>
            </a:r>
            <a:r>
              <a:rPr lang="es-E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 “apolíticos”, entre los jóvenes mediante la participación en </a:t>
            </a:r>
            <a:r>
              <a:rPr lang="es-ES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redes sociales y comunidades virtuales</a:t>
            </a:r>
            <a:r>
              <a:rPr lang="es-E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para lograr su adicción y </a:t>
            </a:r>
            <a:r>
              <a:rPr lang="es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enajenación.</a:t>
            </a:r>
          </a:p>
          <a:p>
            <a:pPr algn="just">
              <a:defRPr/>
            </a:pPr>
            <a:endParaRPr lang="es-ES" sz="24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" sz="2400" b="1" i="1" dirty="0">
                <a:solidFill>
                  <a:srgbClr val="CC3300"/>
                </a:solidFill>
                <a:latin typeface="Arial Black" pitchFamily="34" charset="0"/>
              </a:rPr>
              <a:t>Guerra Informática</a:t>
            </a:r>
            <a:r>
              <a:rPr lang="es-ES" sz="2400" b="1" i="1" dirty="0">
                <a:latin typeface="Arial Black" pitchFamily="34" charset="0"/>
              </a:rPr>
              <a:t> destruyendo o bloqueando redes y sitios Web nacionales y otros internacionales que pudieran ser empleados para el desarrollo del país, y limitar la capacidad de denunciar la </a:t>
            </a:r>
            <a:r>
              <a:rPr lang="es-ES" sz="2400" b="1" i="1" dirty="0" smtClean="0">
                <a:latin typeface="Arial Black" pitchFamily="34" charset="0"/>
              </a:rPr>
              <a:t>agresión.</a:t>
            </a:r>
            <a:endParaRPr lang="es-ES" sz="2400" b="1" i="1" dirty="0">
              <a:latin typeface="Arial Black" pitchFamily="34" charset="0"/>
            </a:endParaRPr>
          </a:p>
          <a:p>
            <a:pPr algn="just">
              <a:defRPr/>
            </a:pPr>
            <a:endParaRPr lang="es-E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899592" y="620688"/>
            <a:ext cx="9437737" cy="1323439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DEADA"/>
            </a:extrusionClr>
          </a:sp3d>
        </p:spPr>
        <p:txBody>
          <a:bodyPr wrap="square">
            <a:spAutoFit/>
            <a:flatTx/>
          </a:bodyPr>
          <a:lstStyle/>
          <a:p>
            <a:pPr marL="361950" indent="-361950" algn="just">
              <a:defRPr/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Principales amenazas que se derivan del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restablecimiento de las Relaciones entre Cuba y EUA. 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5922" y="5257799"/>
            <a:ext cx="968375" cy="1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68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52F5E3-F7DA-4EC4-AC9A-AA542C04F65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28600" y="22098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81000" y="676275"/>
            <a:ext cx="8429625" cy="95410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DEADA"/>
            </a:extrusionClr>
          </a:sp3d>
        </p:spPr>
        <p:txBody>
          <a:bodyPr>
            <a:spAutoFit/>
            <a:flatTx/>
          </a:bodyPr>
          <a:lstStyle/>
          <a:p>
            <a:pPr marL="361950" indent="-361950" algn="just">
              <a:defRPr/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Principales amenazas que se derivan del restablecimiento de las Relaciones entre Cuba y EUA.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9599" y="2057400"/>
            <a:ext cx="82010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s-ES" sz="2400" b="1" dirty="0">
                <a:latin typeface="+mn-lt"/>
              </a:rPr>
              <a:t>La posibilidad de </a:t>
            </a:r>
            <a:r>
              <a:rPr lang="es-ES" sz="2400" b="1" dirty="0">
                <a:solidFill>
                  <a:srgbClr val="FF0000"/>
                </a:solidFill>
                <a:latin typeface="+mn-lt"/>
              </a:rPr>
              <a:t>acceso por el enemigo a información de interés</a:t>
            </a:r>
            <a:r>
              <a:rPr lang="es-ES" sz="2400" b="1" dirty="0">
                <a:latin typeface="+mn-lt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+mn-lt"/>
              </a:rPr>
              <a:t>para la Seguridad y Defensa Nacional</a:t>
            </a:r>
            <a:r>
              <a:rPr lang="es-ES" sz="2400" b="1" dirty="0">
                <a:latin typeface="+mn-lt"/>
              </a:rPr>
              <a:t>, así como </a:t>
            </a:r>
            <a:r>
              <a:rPr lang="es-ES" sz="2400" b="1" dirty="0" smtClean="0">
                <a:latin typeface="+mn-lt"/>
              </a:rPr>
              <a:t>de destrucción </a:t>
            </a:r>
            <a:r>
              <a:rPr lang="es-ES" sz="2400" b="1" dirty="0">
                <a:latin typeface="+mn-lt"/>
              </a:rPr>
              <a:t>o alteración de información </a:t>
            </a:r>
            <a:r>
              <a:rPr lang="es-ES" sz="2400" b="1" dirty="0" smtClean="0">
                <a:latin typeface="+mn-lt"/>
              </a:rPr>
              <a:t>sensible.</a:t>
            </a:r>
          </a:p>
          <a:p>
            <a:pPr algn="just">
              <a:buFontTx/>
              <a:buChar char="•"/>
              <a:defRPr/>
            </a:pPr>
            <a:endParaRPr lang="es-ES" sz="24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buFontTx/>
              <a:buChar char="•"/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Empleo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operaciones de propaganda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Psicológicas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con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sofisticados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capaces de variar la conciencia y los valores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 el objetivo de imponer la cultura occidental en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nuestro país y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establecer los principios de la sociedad de consumo capitalista derrotando en el terreno de las ideas, a las posibles alternativas a su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dominio.</a:t>
            </a:r>
            <a:endParaRPr lang="es-E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80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52F5E3-F7DA-4EC4-AC9A-AA542C04F65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28600" y="22098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81000" y="676275"/>
            <a:ext cx="8429625" cy="95410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DEADA"/>
            </a:extrusionClr>
          </a:sp3d>
        </p:spPr>
        <p:txBody>
          <a:bodyPr>
            <a:spAutoFit/>
            <a:flatTx/>
          </a:bodyPr>
          <a:lstStyle/>
          <a:p>
            <a:pPr marL="361950" indent="-361950" algn="just">
              <a:defRPr/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Principales amenazas que se derivan del restablecimiento de las Relaciones entre Cuba y EUA.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3399" y="2239508"/>
            <a:ext cx="8277225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08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Fragmentar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ideología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revolucionaria y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convertir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ser humano en un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consumista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 sin conciencia, desarraigado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 propia cultura, historia y tradiciones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origen.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lnSpc>
                <a:spcPct val="108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endParaRPr lang="es-E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algn="just" eaLnBrk="0" hangingPunct="0">
              <a:lnSpc>
                <a:spcPct val="108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Introducir </a:t>
            </a:r>
            <a:r>
              <a:rPr lang="es-ES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 No Gubernamentales </a:t>
            </a:r>
            <a:r>
              <a:rPr lang="es-ES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</a:t>
            </a:r>
            <a:r>
              <a:rPr lang="es-ES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EE.UU o de otra potencia en coalición con los servicios de inteligencia Norteamericanos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dentro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territorio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para que promuevan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subversión y </a:t>
            </a:r>
            <a:r>
              <a:rPr lang="es-ES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realicen </a:t>
            </a:r>
            <a:r>
              <a:rPr lang="es-ES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de inteligencia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constituyan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 </a:t>
            </a:r>
            <a:r>
              <a:rPr lang="es-ES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DISIDENTES Y MERCENARIAS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financiadas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el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 para 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actuar en contra de los intereses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</a:t>
            </a:r>
            <a:endParaRPr lang="es-E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, derecha y arriba"/>
          <p:cNvSpPr/>
          <p:nvPr/>
        </p:nvSpPr>
        <p:spPr>
          <a:xfrm flipV="1">
            <a:off x="3514725" y="1464945"/>
            <a:ext cx="1216025" cy="7334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" name="2 Flecha curvada hacia abajo"/>
          <p:cNvSpPr/>
          <p:nvPr/>
        </p:nvSpPr>
        <p:spPr>
          <a:xfrm rot="1094644" flipH="1">
            <a:off x="1751965" y="1395095"/>
            <a:ext cx="314325" cy="123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4" name="3 Flecha curvada hacia abajo"/>
          <p:cNvSpPr/>
          <p:nvPr/>
        </p:nvSpPr>
        <p:spPr>
          <a:xfrm rot="1094644">
            <a:off x="6296025" y="1532890"/>
            <a:ext cx="900430" cy="260350"/>
          </a:xfrm>
          <a:prstGeom prst="curvedDownArrow">
            <a:avLst>
              <a:gd name="adj1" fmla="val 0"/>
              <a:gd name="adj2" fmla="val 50000"/>
              <a:gd name="adj3" fmla="val 91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552795"/>
            <a:ext cx="817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es-ES" sz="1200" dirty="0" smtClean="0">
                <a:ea typeface="Calibri" pitchFamily="34" charset="0"/>
                <a:cs typeface="Arial" pitchFamily="34" charset="0"/>
              </a:rPr>
              <a:t>     </a:t>
            </a:r>
            <a:endParaRPr lang="es-ES" sz="1200" dirty="0">
              <a:ea typeface="Calibri" pitchFamily="34" charset="0"/>
              <a:cs typeface="Arial" pitchFamily="34" charset="0"/>
            </a:endParaRPr>
          </a:p>
          <a:p>
            <a:pPr>
              <a:tabLst>
                <a:tab pos="90488" algn="l"/>
              </a:tabLst>
            </a:pPr>
            <a:r>
              <a:rPr lang="es-ES" sz="1200" dirty="0" smtClean="0">
                <a:ea typeface="Calibri" pitchFamily="34" charset="0"/>
                <a:cs typeface="Arial" pitchFamily="34" charset="0"/>
              </a:rPr>
              <a:t>               17/12/2014</a:t>
            </a:r>
            <a:endParaRPr lang="es-ES" sz="1200" dirty="0">
              <a:cs typeface="Arial" pitchFamily="34" charset="0"/>
            </a:endParaRPr>
          </a:p>
          <a:p>
            <a:pPr>
              <a:tabLst>
                <a:tab pos="90488" algn="l"/>
              </a:tabLst>
            </a:pPr>
            <a:r>
              <a:rPr lang="es-ES" sz="1200" dirty="0">
                <a:ea typeface="Calibri" pitchFamily="34" charset="0"/>
                <a:cs typeface="Arial" pitchFamily="34" charset="0"/>
              </a:rPr>
              <a:t> </a:t>
            </a:r>
            <a:r>
              <a:rPr lang="es-ES" sz="1200" dirty="0" smtClean="0">
                <a:ea typeface="Calibri" pitchFamily="34" charset="0"/>
                <a:cs typeface="Arial" pitchFamily="34" charset="0"/>
              </a:rPr>
              <a:t>                                        Nuevos escenarios                                             </a:t>
            </a:r>
            <a:r>
              <a:rPr lang="es-ES" sz="1200" dirty="0" err="1">
                <a:ea typeface="Calibri" pitchFamily="34" charset="0"/>
                <a:cs typeface="Arial" pitchFamily="34" charset="0"/>
              </a:rPr>
              <a:t>Escenarios</a:t>
            </a:r>
            <a:r>
              <a:rPr lang="es-ES" sz="1200" dirty="0">
                <a:ea typeface="Calibri" pitchFamily="34" charset="0"/>
                <a:cs typeface="Arial" pitchFamily="34" charset="0"/>
              </a:rPr>
              <a:t> </a:t>
            </a:r>
            <a:r>
              <a:rPr lang="es-ES" sz="1200" dirty="0" smtClean="0">
                <a:ea typeface="Calibri" pitchFamily="34" charset="0"/>
                <a:cs typeface="Arial" pitchFamily="34" charset="0"/>
              </a:rPr>
              <a:t>actuales</a:t>
            </a:r>
          </a:p>
          <a:p>
            <a:pPr>
              <a:tabLst>
                <a:tab pos="90488" algn="l"/>
              </a:tabLst>
            </a:pPr>
            <a:endParaRPr lang="es-ES" sz="1200" dirty="0" smtClean="0">
              <a:cs typeface="Arial" pitchFamily="34" charset="0"/>
            </a:endParaRPr>
          </a:p>
          <a:p>
            <a:pPr lvl="0">
              <a:tabLst>
                <a:tab pos="90488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                        30/01/2016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 smtClean="0">
              <a:ea typeface="Calibri" pitchFamily="34" charset="0"/>
              <a:cs typeface="Arial" pitchFamily="34" charset="0"/>
            </a:endParaRPr>
          </a:p>
          <a:p>
            <a:pPr>
              <a:tabLst>
                <a:tab pos="90488" algn="l"/>
              </a:tabLst>
            </a:pPr>
            <a:r>
              <a:rPr lang="es-ES" sz="1200" dirty="0">
                <a:ea typeface="Calibri" pitchFamily="34" charset="0"/>
                <a:cs typeface="Arial" pitchFamily="34" charset="0"/>
              </a:rPr>
              <a:t>                                                                        Afectaciones a la situación operativa  </a:t>
            </a:r>
            <a:endParaRPr lang="es-ES" sz="12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es-ES" sz="1200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es-ES" sz="2000" dirty="0" smtClean="0">
                <a:ea typeface="Calibri" pitchFamily="34" charset="0"/>
                <a:cs typeface="Arial" pitchFamily="34" charset="0"/>
              </a:rPr>
              <a:t>                      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e">
  <a:themeElements>
    <a:clrScheme name="Capitale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itale">
    <a:dk1>
      <a:srgbClr val="FFFFFF"/>
    </a:dk1>
    <a:lt1>
      <a:srgbClr val="000000"/>
    </a:lt1>
    <a:dk2>
      <a:srgbClr val="7C8F97"/>
    </a:dk2>
    <a:lt2>
      <a:srgbClr val="D1D0C8"/>
    </a:lt2>
    <a:accent1>
      <a:srgbClr val="4B5A60"/>
    </a:accent1>
    <a:accent2>
      <a:srgbClr val="9C5238"/>
    </a:accent2>
    <a:accent3>
      <a:srgbClr val="504539"/>
    </a:accent3>
    <a:accent4>
      <a:srgbClr val="C1AD79"/>
    </a:accent4>
    <a:accent5>
      <a:srgbClr val="667559"/>
    </a:accent5>
    <a:accent6>
      <a:srgbClr val="BAD6AD"/>
    </a:accent6>
    <a:hlink>
      <a:srgbClr val="524A82"/>
    </a:hlink>
    <a:folHlink>
      <a:srgbClr val="8F995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1577</Words>
  <Application>Microsoft Office PowerPoint</Application>
  <PresentationFormat>Presentación en pantalla (4:3)</PresentationFormat>
  <Paragraphs>200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Capitale</vt:lpstr>
      <vt:lpstr>Presentación de PowerPoint</vt:lpstr>
      <vt:lpstr>Presentación de PowerPoint</vt:lpstr>
      <vt:lpstr>En su entrevista con CNN, el 21 de diciembre, el Presidente Obama fue claro en sus objetivos: “Si nos involucramos tendremos la oportunidad de influir en el curso de los acontecimientos en un momento en que va a haber cambios generacionales en el país”.</vt:lpstr>
      <vt:lpstr>Con el mismo Fin de «Derrocar a la Revolución Socialista“…tratar de empujar a Cuba hacia un colapso no favorece los intereses del pueblo estadounidense ni del pueblo cubano. E incluso, si eso funcionara, –y no lo ha hecho durante 50 años- sabemos, por amargas experiencias, que es mucho más probable que los países disfruten de las transformaciones que son duraderas si sus pueblos no están sometidos al caos”.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plantea entonces un escenario de confrontación política indirecta, en que Estados Unidos seguirá con el mismo juego estratégico: un cambio de sistema en Cuba. </vt:lpstr>
      <vt:lpstr>Presentación de PowerPoint</vt:lpstr>
      <vt:lpstr>.</vt:lpstr>
      <vt:lpstr>.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aula--32</dc:creator>
  <cp:keywords/>
  <dc:description/>
  <cp:lastModifiedBy>Mayda Gonzalez Garcia</cp:lastModifiedBy>
  <cp:revision>716</cp:revision>
  <cp:lastPrinted>2015-05-06T13:32:22Z</cp:lastPrinted>
  <dcterms:created xsi:type="dcterms:W3CDTF">2016-02-13T00:44:59Z</dcterms:created>
  <dcterms:modified xsi:type="dcterms:W3CDTF">2016-02-25T14:01:29Z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