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handoutMasterIdLst>
    <p:handoutMasterId r:id="rId25"/>
  </p:handoutMasterIdLst>
  <p:sldIdLst>
    <p:sldId id="256" r:id="rId2"/>
    <p:sldId id="405" r:id="rId3"/>
    <p:sldId id="404" r:id="rId4"/>
    <p:sldId id="402" r:id="rId5"/>
    <p:sldId id="309" r:id="rId6"/>
    <p:sldId id="372" r:id="rId7"/>
    <p:sldId id="401" r:id="rId8"/>
    <p:sldId id="406" r:id="rId9"/>
    <p:sldId id="366" r:id="rId10"/>
    <p:sldId id="391" r:id="rId11"/>
    <p:sldId id="365" r:id="rId12"/>
    <p:sldId id="398" r:id="rId13"/>
    <p:sldId id="388" r:id="rId14"/>
    <p:sldId id="389" r:id="rId15"/>
    <p:sldId id="407" r:id="rId16"/>
    <p:sldId id="408" r:id="rId17"/>
    <p:sldId id="399" r:id="rId18"/>
    <p:sldId id="397" r:id="rId19"/>
    <p:sldId id="400" r:id="rId20"/>
    <p:sldId id="393" r:id="rId21"/>
    <p:sldId id="394" r:id="rId22"/>
    <p:sldId id="395" r:id="rId23"/>
  </p:sldIdLst>
  <p:sldSz cx="9144000" cy="6858000" type="screen4x3"/>
  <p:notesSz cx="6858000" cy="9947275"/>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12" autoAdjust="0"/>
  </p:normalViewPr>
  <p:slideViewPr>
    <p:cSldViewPr>
      <p:cViewPr varScale="1">
        <p:scale>
          <a:sx n="77" d="100"/>
          <a:sy n="77" d="100"/>
        </p:scale>
        <p:origin x="1618"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53929C94-01ED-4571-BB68-9415209323FA}" type="datetimeFigureOut">
              <a:rPr lang="es-ES" smtClean="0"/>
              <a:t>06/02/2026</a:t>
            </a:fld>
            <a:endParaRPr lang="es-ES"/>
          </a:p>
        </p:txBody>
      </p:sp>
      <p:sp>
        <p:nvSpPr>
          <p:cNvPr id="4" name="3 Marcador de pie de página"/>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6D1F8145-3F11-46F5-A2AD-60353453F189}" type="slidenum">
              <a:rPr lang="es-ES" smtClean="0"/>
              <a:t>‹Nº›</a:t>
            </a:fld>
            <a:endParaRPr lang="es-ES"/>
          </a:p>
        </p:txBody>
      </p:sp>
    </p:spTree>
    <p:extLst>
      <p:ext uri="{BB962C8B-B14F-4D97-AF65-F5344CB8AC3E}">
        <p14:creationId xmlns:p14="http://schemas.microsoft.com/office/powerpoint/2010/main" val="1802911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80EB9593-2E9B-4CD6-A1B9-D6ABDD0DA8A7}" type="datetimeFigureOut">
              <a:rPr lang="es-ES" smtClean="0"/>
              <a:t>06/02/2026</a:t>
            </a:fld>
            <a:endParaRPr lang="es-ES"/>
          </a:p>
        </p:txBody>
      </p:sp>
      <p:sp>
        <p:nvSpPr>
          <p:cNvPr id="4" name="Marcador de imagen de diapositiva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3D895133-C9FC-4A66-8BEB-117FA86AFCB6}" type="slidenum">
              <a:rPr lang="es-ES" smtClean="0"/>
              <a:t>‹Nº›</a:t>
            </a:fld>
            <a:endParaRPr lang="es-ES"/>
          </a:p>
        </p:txBody>
      </p:sp>
    </p:spTree>
    <p:extLst>
      <p:ext uri="{BB962C8B-B14F-4D97-AF65-F5344CB8AC3E}">
        <p14:creationId xmlns:p14="http://schemas.microsoft.com/office/powerpoint/2010/main" val="330240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 llama comunicación a la relación comunitaria humana que consiste en la emisión /recepción de mensajes entre interlocutores en estado de total reciprocidad”.                                         </a:t>
            </a:r>
          </a:p>
          <a:p>
            <a:r>
              <a:rPr lang="es-ES" dirty="0"/>
              <a:t>                                                                  Antonio </a:t>
            </a:r>
            <a:r>
              <a:rPr lang="es-ES" dirty="0" err="1"/>
              <a:t>Pasquali</a:t>
            </a:r>
            <a:endParaRPr lang="es-ES" dirty="0"/>
          </a:p>
          <a:p>
            <a:endParaRPr lang="es-ES" dirty="0"/>
          </a:p>
        </p:txBody>
      </p:sp>
      <p:sp>
        <p:nvSpPr>
          <p:cNvPr id="4" name="Marcador de número de diapositiva 3"/>
          <p:cNvSpPr>
            <a:spLocks noGrp="1"/>
          </p:cNvSpPr>
          <p:nvPr>
            <p:ph type="sldNum" sz="quarter" idx="10"/>
          </p:nvPr>
        </p:nvSpPr>
        <p:spPr/>
        <p:txBody>
          <a:bodyPr/>
          <a:lstStyle/>
          <a:p>
            <a:fld id="{3D895133-C9FC-4A66-8BEB-117FA86AFCB6}" type="slidenum">
              <a:rPr lang="es-ES" smtClean="0"/>
              <a:t>5</a:t>
            </a:fld>
            <a:endParaRPr lang="es-ES"/>
          </a:p>
        </p:txBody>
      </p:sp>
    </p:spTree>
    <p:extLst>
      <p:ext uri="{BB962C8B-B14F-4D97-AF65-F5344CB8AC3E}">
        <p14:creationId xmlns:p14="http://schemas.microsoft.com/office/powerpoint/2010/main" val="3325557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Ejemplo de como una Campaña contra el dengue en Cuba se puede realizar a través de los dos tipos de comunicación.</a:t>
            </a:r>
          </a:p>
          <a:p>
            <a:r>
              <a:rPr lang="es-MX" b="1" dirty="0"/>
              <a:t>Comunicación en salud: </a:t>
            </a:r>
          </a:p>
          <a:p>
            <a:r>
              <a:rPr lang="es-MX" dirty="0"/>
              <a:t>El contexto clínico y comunitario donde un médico de familia le explica a cada paciente los síntomas iniciales del dengue y cómo diferenciarlo de otras enfermedades febriles, se realizan charlas en policlínicos y escuelas donde los profesionales responden preguntas directamente con el objetivo de garantizar la comprensión clara, confianza y adherencia a las recomendaciones médicas.</a:t>
            </a:r>
          </a:p>
          <a:p>
            <a:r>
              <a:rPr lang="es-MX" dirty="0"/>
              <a:t>Ejemplo concreto: Una doctora en Centro Habana conversa con vecinos sobre la importancia de acudir al médico ante fiebre persistente y no automedicarse.</a:t>
            </a:r>
          </a:p>
          <a:p>
            <a:r>
              <a:rPr lang="es-MX" b="1" dirty="0"/>
              <a:t>Comunicación para la salud</a:t>
            </a:r>
          </a:p>
          <a:p>
            <a:r>
              <a:rPr lang="es-MX" dirty="0"/>
              <a:t>En un contexto masivo y educativo a través de campañas televisivas y radiales que muestran cómo eliminar criaderos de mosquitos en patios y azoteas. Carteles en barrios y spots en redes sociales con mensajes como “Sin agua estancada, sin mosquito, sin dengue”. Con el objetivo de motivar a la población a cambiar hábitos y participar activamente en la prevención.</a:t>
            </a:r>
          </a:p>
          <a:p>
            <a:r>
              <a:rPr lang="es-MX" dirty="0"/>
              <a:t>Ejemplo real: Una campaña nacional que convoca a jornadas de limpieza comunitaria los fines de semana.</a:t>
            </a:r>
          </a:p>
          <a:p>
            <a:endParaRPr lang="es-MX"/>
          </a:p>
          <a:p>
            <a:endParaRPr lang="es-ES" dirty="0"/>
          </a:p>
        </p:txBody>
      </p:sp>
      <p:sp>
        <p:nvSpPr>
          <p:cNvPr id="4" name="Marcador de número de diapositiva 3"/>
          <p:cNvSpPr>
            <a:spLocks noGrp="1"/>
          </p:cNvSpPr>
          <p:nvPr>
            <p:ph type="sldNum" sz="quarter" idx="5"/>
          </p:nvPr>
        </p:nvSpPr>
        <p:spPr/>
        <p:txBody>
          <a:bodyPr/>
          <a:lstStyle/>
          <a:p>
            <a:fld id="{3D895133-C9FC-4A66-8BEB-117FA86AFCB6}" type="slidenum">
              <a:rPr lang="es-ES" smtClean="0"/>
              <a:t>15</a:t>
            </a:fld>
            <a:endParaRPr lang="es-ES"/>
          </a:p>
        </p:txBody>
      </p:sp>
    </p:spTree>
    <p:extLst>
      <p:ext uri="{BB962C8B-B14F-4D97-AF65-F5344CB8AC3E}">
        <p14:creationId xmlns:p14="http://schemas.microsoft.com/office/powerpoint/2010/main" val="4032616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3D895133-C9FC-4A66-8BEB-117FA86AFCB6}" type="slidenum">
              <a:rPr lang="es-ES" smtClean="0"/>
              <a:t>16</a:t>
            </a:fld>
            <a:endParaRPr lang="es-ES"/>
          </a:p>
        </p:txBody>
      </p:sp>
    </p:spTree>
    <p:extLst>
      <p:ext uri="{BB962C8B-B14F-4D97-AF65-F5344CB8AC3E}">
        <p14:creationId xmlns:p14="http://schemas.microsoft.com/office/powerpoint/2010/main" val="240940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Todas las definiciones tienen en común el objetivo del </a:t>
            </a:r>
            <a:r>
              <a:rPr lang="es-ES" b="1" dirty="0"/>
              <a:t>cambio de comportamiento </a:t>
            </a:r>
            <a:r>
              <a:rPr lang="es-ES" dirty="0"/>
              <a:t>para un bien social mayor. El cambio puede ser «aceptar, rechazar, modificar o abandonar algún comportamiento, por ejemplo, empezar a reciclar (aceptar), no empezar a fumar (rechazar), realizar más actividad física (modificar) o no hablar más por teléfono mientras se maneja (abandonar).</a:t>
            </a:r>
          </a:p>
          <a:p>
            <a:endParaRPr lang="es-ES" dirty="0"/>
          </a:p>
        </p:txBody>
      </p:sp>
      <p:sp>
        <p:nvSpPr>
          <p:cNvPr id="4" name="Marcador de número de diapositiva 3"/>
          <p:cNvSpPr>
            <a:spLocks noGrp="1"/>
          </p:cNvSpPr>
          <p:nvPr>
            <p:ph type="sldNum" sz="quarter" idx="5"/>
          </p:nvPr>
        </p:nvSpPr>
        <p:spPr/>
        <p:txBody>
          <a:bodyPr/>
          <a:lstStyle/>
          <a:p>
            <a:fld id="{3D895133-C9FC-4A66-8BEB-117FA86AFCB6}" type="slidenum">
              <a:rPr lang="es-ES" smtClean="0"/>
              <a:t>19</a:t>
            </a:fld>
            <a:endParaRPr lang="es-ES"/>
          </a:p>
        </p:txBody>
      </p:sp>
    </p:spTree>
    <p:extLst>
      <p:ext uri="{BB962C8B-B14F-4D97-AF65-F5344CB8AC3E}">
        <p14:creationId xmlns:p14="http://schemas.microsoft.com/office/powerpoint/2010/main" val="122313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MX" dirty="0">
                <a:latin typeface="Arial" panose="020B0604020202020204" pitchFamily="34" charset="0"/>
                <a:cs typeface="Arial" panose="020B0604020202020204" pitchFamily="34" charset="0"/>
              </a:rPr>
              <a:t>Objetivos generales: </a:t>
            </a:r>
          </a:p>
          <a:p>
            <a:pPr algn="just"/>
            <a:r>
              <a:rPr lang="es-MX" dirty="0">
                <a:latin typeface="Arial" panose="020B0604020202020204" pitchFamily="34" charset="0"/>
                <a:cs typeface="Arial" panose="020B0604020202020204" pitchFamily="34" charset="0"/>
              </a:rPr>
              <a:t>• Promover conductas saludables: fomentar prácticas como la vacunación, alimentación balanceada, ejercicio físico y prevención de riesgos.</a:t>
            </a:r>
          </a:p>
          <a:p>
            <a:pPr algn="just"/>
            <a:r>
              <a:rPr lang="es-MX" dirty="0">
                <a:latin typeface="Arial" panose="020B0604020202020204" pitchFamily="34" charset="0"/>
                <a:cs typeface="Arial" panose="020B0604020202020204" pitchFamily="34" charset="0"/>
              </a:rPr>
              <a:t>• Generar cambios de comportamiento sostenibles: no solo informar, sino lograr que las personas adopten y mantengan hábitos positivos.</a:t>
            </a:r>
          </a:p>
          <a:p>
            <a:pPr algn="just"/>
            <a:r>
              <a:rPr lang="es-MX" dirty="0">
                <a:latin typeface="Arial" panose="020B0604020202020204" pitchFamily="34" charset="0"/>
                <a:cs typeface="Arial" panose="020B0604020202020204" pitchFamily="34" charset="0"/>
              </a:rPr>
              <a:t>• Mejorar la salud pública: reducir la incidencia de enfermedades y fortalecer la prevención.</a:t>
            </a:r>
          </a:p>
          <a:p>
            <a:pPr algn="just"/>
            <a:r>
              <a:rPr lang="es-MX" dirty="0">
                <a:latin typeface="Arial" panose="020B0604020202020204" pitchFamily="34" charset="0"/>
                <a:cs typeface="Arial" panose="020B0604020202020204" pitchFamily="34" charset="0"/>
              </a:rPr>
              <a:t>• Integrar valores sociales: alinear las acciones de salud con principios de equidad, solidaridad y bienestar colectivo.</a:t>
            </a:r>
          </a:p>
          <a:p>
            <a:pPr algn="just"/>
            <a:r>
              <a:rPr lang="es-MX" dirty="0">
                <a:latin typeface="Arial" panose="020B0604020202020204" pitchFamily="34" charset="0"/>
                <a:cs typeface="Arial" panose="020B0604020202020204" pitchFamily="34" charset="0"/>
              </a:rPr>
              <a:t>Objetivos específicos</a:t>
            </a:r>
          </a:p>
          <a:p>
            <a:pPr algn="just"/>
            <a:r>
              <a:rPr lang="es-MX" dirty="0">
                <a:latin typeface="Arial" panose="020B0604020202020204" pitchFamily="34" charset="0"/>
                <a:cs typeface="Arial" panose="020B0604020202020204" pitchFamily="34" charset="0"/>
              </a:rPr>
              <a:t>• Diseñar planes de mercadeo social en salud que apoyen estrategias de promoción y prevención.</a:t>
            </a:r>
          </a:p>
          <a:p>
            <a:pPr algn="just"/>
            <a:r>
              <a:rPr lang="es-MX" dirty="0">
                <a:latin typeface="Arial" panose="020B0604020202020204" pitchFamily="34" charset="0"/>
                <a:cs typeface="Arial" panose="020B0604020202020204" pitchFamily="34" charset="0"/>
              </a:rPr>
              <a:t>• Segmentar y definir públicos objetivos para adaptar mensajes según edad, género, nivel educativo o contexto cultural.</a:t>
            </a:r>
          </a:p>
          <a:p>
            <a:pPr algn="just"/>
            <a:r>
              <a:rPr lang="es-MX" dirty="0">
                <a:latin typeface="Arial" panose="020B0604020202020204" pitchFamily="34" charset="0"/>
                <a:cs typeface="Arial" panose="020B0604020202020204" pitchFamily="34" charset="0"/>
              </a:rPr>
              <a:t>• Utilizar medios y recursos adecuados (radio, televisión, redes sociales, materiales impresos) para llegar de manera efectiva a la población.</a:t>
            </a:r>
          </a:p>
          <a:p>
            <a:pPr algn="just"/>
            <a:r>
              <a:rPr lang="es-MX" dirty="0">
                <a:latin typeface="Arial" panose="020B0604020202020204" pitchFamily="34" charset="0"/>
                <a:cs typeface="Arial" panose="020B0604020202020204" pitchFamily="34" charset="0"/>
              </a:rPr>
              <a:t>• Evaluar impacto y resultados de las campañas para ajustar estrategias y garantizar efectividad.</a:t>
            </a:r>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D895133-C9FC-4A66-8BEB-117FA86AFCB6}" type="slidenum">
              <a:rPr lang="es-ES" smtClean="0"/>
              <a:t>20</a:t>
            </a:fld>
            <a:endParaRPr lang="es-ES"/>
          </a:p>
        </p:txBody>
      </p:sp>
    </p:spTree>
    <p:extLst>
      <p:ext uri="{BB962C8B-B14F-4D97-AF65-F5344CB8AC3E}">
        <p14:creationId xmlns:p14="http://schemas.microsoft.com/office/powerpoint/2010/main" val="2954929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D895133-C9FC-4A66-8BEB-117FA86AFCB6}" type="slidenum">
              <a:rPr lang="es-ES" smtClean="0"/>
              <a:t>21</a:t>
            </a:fld>
            <a:endParaRPr lang="es-ES"/>
          </a:p>
        </p:txBody>
      </p:sp>
    </p:spTree>
    <p:extLst>
      <p:ext uri="{BB962C8B-B14F-4D97-AF65-F5344CB8AC3E}">
        <p14:creationId xmlns:p14="http://schemas.microsoft.com/office/powerpoint/2010/main" val="315490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dirty="0"/>
          </a:p>
        </p:txBody>
      </p:sp>
      <p:sp>
        <p:nvSpPr>
          <p:cNvPr id="4" name="Marcador de número de diapositiva 3"/>
          <p:cNvSpPr>
            <a:spLocks noGrp="1"/>
          </p:cNvSpPr>
          <p:nvPr>
            <p:ph type="sldNum" sz="quarter" idx="10"/>
          </p:nvPr>
        </p:nvSpPr>
        <p:spPr/>
        <p:txBody>
          <a:bodyPr/>
          <a:lstStyle/>
          <a:p>
            <a:fld id="{3D895133-C9FC-4A66-8BEB-117FA86AFCB6}" type="slidenum">
              <a:rPr lang="es-ES" smtClean="0"/>
              <a:t>22</a:t>
            </a:fld>
            <a:endParaRPr lang="es-ES"/>
          </a:p>
        </p:txBody>
      </p:sp>
    </p:spTree>
    <p:extLst>
      <p:ext uri="{BB962C8B-B14F-4D97-AF65-F5344CB8AC3E}">
        <p14:creationId xmlns:p14="http://schemas.microsoft.com/office/powerpoint/2010/main" val="357847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Hasta este momento hemos podido visualizar algunos conceptos, son disímiles, sus elementos fundamentales han sido tratados aquí. </a:t>
            </a:r>
          </a:p>
        </p:txBody>
      </p:sp>
      <p:sp>
        <p:nvSpPr>
          <p:cNvPr id="4" name="Marcador de número de diapositiva 3"/>
          <p:cNvSpPr>
            <a:spLocks noGrp="1"/>
          </p:cNvSpPr>
          <p:nvPr>
            <p:ph type="sldNum" sz="quarter" idx="5"/>
          </p:nvPr>
        </p:nvSpPr>
        <p:spPr/>
        <p:txBody>
          <a:bodyPr/>
          <a:lstStyle/>
          <a:p>
            <a:fld id="{3D895133-C9FC-4A66-8BEB-117FA86AFCB6}" type="slidenum">
              <a:rPr lang="es-ES" smtClean="0"/>
              <a:t>6</a:t>
            </a:fld>
            <a:endParaRPr lang="es-ES"/>
          </a:p>
        </p:txBody>
      </p:sp>
    </p:spTree>
    <p:extLst>
      <p:ext uri="{BB962C8B-B14F-4D97-AF65-F5344CB8AC3E}">
        <p14:creationId xmlns:p14="http://schemas.microsoft.com/office/powerpoint/2010/main" val="260665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realidad, si hoy el modelo EMISOR – MENSAJE – RECEPTOR, está siendo vigorosamente cuestionado, no es porque sea falso. Describe en forma correcta un hecho que se da permanentemente en el seno de una sociedad autoritaria y estratificada. Es así como suelen comunicarse: el jefe con sus subordinados; el empresario con sus trabajadores, el oficial con sus soldados. La comunicación dominadora constituye un monólogo, tiene una dirección vertical, unidireccional, monopolizada y concentrada en minorías. La comunicación democrática es un verdadero diálogo, es horizontal, de doble vía, participativa y al servicio de las mayorías, por tanto, definir qué entendemos por comunicación equivale a decir en qué tipo de sociedad queremos vivir.</a:t>
            </a:r>
          </a:p>
          <a:p>
            <a:r>
              <a:rPr lang="es-ES" dirty="0"/>
              <a:t>La verdadera comunicación no está dada entonces, por un emisor que habla y un receptor que escucha, sino por dos o más seres o comunidades que intercambian y comparten experiencias, conocimientos, sentimientos. </a:t>
            </a:r>
          </a:p>
        </p:txBody>
      </p:sp>
      <p:sp>
        <p:nvSpPr>
          <p:cNvPr id="4" name="Marcador de número de diapositiva 3"/>
          <p:cNvSpPr>
            <a:spLocks noGrp="1"/>
          </p:cNvSpPr>
          <p:nvPr>
            <p:ph type="sldNum" sz="quarter" idx="5"/>
          </p:nvPr>
        </p:nvSpPr>
        <p:spPr/>
        <p:txBody>
          <a:bodyPr/>
          <a:lstStyle/>
          <a:p>
            <a:fld id="{3D895133-C9FC-4A66-8BEB-117FA86AFCB6}" type="slidenum">
              <a:rPr lang="es-ES" smtClean="0"/>
              <a:t>7</a:t>
            </a:fld>
            <a:endParaRPr lang="es-ES"/>
          </a:p>
        </p:txBody>
      </p:sp>
    </p:spTree>
    <p:extLst>
      <p:ext uri="{BB962C8B-B14F-4D97-AF65-F5344CB8AC3E}">
        <p14:creationId xmlns:p14="http://schemas.microsoft.com/office/powerpoint/2010/main" val="130668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En la figura 1, la información se trasmite a través de un medio de la comunicación que no permite el intercambio, el emisor es un representante del ministerio de Salud Pública que brinda información pero que no asegura el cambio de comportamiento, ni el intercambio con las personas que están vivenciando el problema de salud. </a:t>
            </a:r>
          </a:p>
          <a:p>
            <a:r>
              <a:rPr lang="es-ES" dirty="0"/>
              <a:t>En la figura 2, se establece una comunicación con varios de los elementos de la misma, están presente los líderes de salud como emisores trasmitiendo un mensaje a las personas que asistieron a la convocatoria (receptores), en la cual se conversara sobre un problema de salud generalmente, pero no será presentado el mismo por alguien del público, sino que será debatido y explicado desde la perspectiva de un experto. </a:t>
            </a:r>
          </a:p>
          <a:p>
            <a:r>
              <a:rPr lang="es-ES" dirty="0"/>
              <a:t>En la figura 3 podemos evidenciar un poco mas de familiaridad y a las personas mas inmersas en la conversación, muy probable ellos están debatiendo un tema que propusieron como problema de salud. </a:t>
            </a:r>
          </a:p>
          <a:p>
            <a:r>
              <a:rPr lang="es-ES" dirty="0"/>
              <a:t>Es decir que en la comunicación además de tener presente los diferentes elementos,  debemos tener claro que queremos lograr para poder usar de manera adecuada los mismos. Si nos comunicamos entre personas de un mismo medio, de una misma comunidad, que compartimos problemas de salud comunes y debatimos sobre ellos donde cada uno escucha la opinión del otro, es de esperar mejor resultados y cambios en el comportamiento de las personas. </a:t>
            </a:r>
          </a:p>
        </p:txBody>
      </p:sp>
      <p:sp>
        <p:nvSpPr>
          <p:cNvPr id="4" name="Marcador de número de diapositiva 3"/>
          <p:cNvSpPr>
            <a:spLocks noGrp="1"/>
          </p:cNvSpPr>
          <p:nvPr>
            <p:ph type="sldNum" sz="quarter" idx="5"/>
          </p:nvPr>
        </p:nvSpPr>
        <p:spPr/>
        <p:txBody>
          <a:bodyPr/>
          <a:lstStyle/>
          <a:p>
            <a:fld id="{3D895133-C9FC-4A66-8BEB-117FA86AFCB6}" type="slidenum">
              <a:rPr lang="es-ES" smtClean="0"/>
              <a:t>8</a:t>
            </a:fld>
            <a:endParaRPr lang="es-ES"/>
          </a:p>
        </p:txBody>
      </p:sp>
    </p:spTree>
    <p:extLst>
      <p:ext uri="{BB962C8B-B14F-4D97-AF65-F5344CB8AC3E}">
        <p14:creationId xmlns:p14="http://schemas.microsoft.com/office/powerpoint/2010/main" val="383934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La comunicación intrapersonal es el diálogo interno que una persona mantiene consigo misma, donde el emisor y el receptor del mensaje son la misma persona. Incluye pensamientos, reflexiones, sueños, emociones y hasta palabras dichas en voz baja o en silencio.</a:t>
            </a:r>
            <a:endParaRPr lang="es-VE" dirty="0"/>
          </a:p>
        </p:txBody>
      </p:sp>
      <p:sp>
        <p:nvSpPr>
          <p:cNvPr id="4" name="Marcador de número de diapositiva 3"/>
          <p:cNvSpPr>
            <a:spLocks noGrp="1"/>
          </p:cNvSpPr>
          <p:nvPr>
            <p:ph type="sldNum" sz="quarter" idx="5"/>
          </p:nvPr>
        </p:nvSpPr>
        <p:spPr/>
        <p:txBody>
          <a:bodyPr/>
          <a:lstStyle/>
          <a:p>
            <a:fld id="{3D895133-C9FC-4A66-8BEB-117FA86AFCB6}" type="slidenum">
              <a:rPr lang="es-ES" smtClean="0"/>
              <a:t>9</a:t>
            </a:fld>
            <a:endParaRPr lang="es-ES"/>
          </a:p>
        </p:txBody>
      </p:sp>
    </p:spTree>
    <p:extLst>
      <p:ext uri="{BB962C8B-B14F-4D97-AF65-F5344CB8AC3E}">
        <p14:creationId xmlns:p14="http://schemas.microsoft.com/office/powerpoint/2010/main" val="177332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Boris F. Lomov, psicólogo soviético, planteó que la comunicación cumple funciones esenciales en la vida psíquica y social del ser humano: informativa, reguladora, afectiva, de coordinación y de socialización. Estas funciones muestran cómo la comunicación no solo transmite datos, sino que organiza la conducta, regula relaciones y fortalece vínculos emocionales.</a:t>
            </a:r>
            <a:endParaRPr lang="es-ES" dirty="0"/>
          </a:p>
          <a:p>
            <a:r>
              <a:rPr lang="es-ES" dirty="0"/>
              <a:t>La función informativa proporciona un caudal de la experiencia social e histórica y propicia la formación de habilidades hábitos y convicciones además de avisos, datos, conceptos y otros muchos elementos que el hombre necesita para su existencia. </a:t>
            </a:r>
          </a:p>
          <a:p>
            <a:r>
              <a:rPr lang="es-ES" dirty="0"/>
              <a:t>A la función afectiva - valorativa le atribuye importancia vital en la estabilidad emocional de los sujetos y su realización personal y añade que ésta es la conjugación de la individualidad de cada cual con la necesidad de compatibilizar su papel social y personal.</a:t>
            </a:r>
          </a:p>
          <a:p>
            <a:r>
              <a:rPr lang="es-ES" dirty="0"/>
              <a:t>La función reguladora explica que l</a:t>
            </a:r>
            <a:r>
              <a:rPr lang="es-MX" dirty="0"/>
              <a:t>a comunicación orienta y regula la conducta de los demás. se manifiesta en órdenes, instrucciones y normas sociales.</a:t>
            </a:r>
          </a:p>
          <a:p>
            <a:r>
              <a:rPr lang="es-MX" dirty="0"/>
              <a:t>La función de coordinación permite organizar acciones conjuntas y cooperativas las acciones, es fundamental en el trabajo en equipo y en la vida social.</a:t>
            </a:r>
          </a:p>
          <a:p>
            <a:r>
              <a:rPr lang="es-MX" dirty="0"/>
              <a:t>La función de socialización permite que a través de la comunicación, el individuo se integre a la sociedad, transmite valores, normas y cultura.</a:t>
            </a:r>
          </a:p>
          <a:p>
            <a:endParaRPr lang="es-MX" dirty="0"/>
          </a:p>
          <a:p>
            <a:endParaRPr lang="es-ES" dirty="0"/>
          </a:p>
          <a:p>
            <a:endParaRPr lang="es-ES" dirty="0"/>
          </a:p>
          <a:p>
            <a:endParaRPr lang="es-ES" dirty="0"/>
          </a:p>
        </p:txBody>
      </p:sp>
      <p:sp>
        <p:nvSpPr>
          <p:cNvPr id="4" name="Marcador de número de diapositiva 3"/>
          <p:cNvSpPr>
            <a:spLocks noGrp="1"/>
          </p:cNvSpPr>
          <p:nvPr>
            <p:ph type="sldNum" sz="quarter" idx="5"/>
          </p:nvPr>
        </p:nvSpPr>
        <p:spPr/>
        <p:txBody>
          <a:bodyPr/>
          <a:lstStyle/>
          <a:p>
            <a:fld id="{3D895133-C9FC-4A66-8BEB-117FA86AFCB6}" type="slidenum">
              <a:rPr lang="es-ES" smtClean="0"/>
              <a:t>10</a:t>
            </a:fld>
            <a:endParaRPr lang="es-ES"/>
          </a:p>
        </p:txBody>
      </p:sp>
    </p:spTree>
    <p:extLst>
      <p:ext uri="{BB962C8B-B14F-4D97-AF65-F5344CB8AC3E}">
        <p14:creationId xmlns:p14="http://schemas.microsoft.com/office/powerpoint/2010/main" val="1029069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escogerá el canal que sea más útil para el objetivo que tenga la comunicación y en dependencia también de las condiciones reales </a:t>
            </a:r>
            <a:r>
              <a:rPr lang="es-MX"/>
              <a:t>de la</a:t>
            </a:r>
            <a:endParaRPr lang="es-VE" dirty="0"/>
          </a:p>
        </p:txBody>
      </p:sp>
      <p:sp>
        <p:nvSpPr>
          <p:cNvPr id="4" name="Marcador de número de diapositiva 3"/>
          <p:cNvSpPr>
            <a:spLocks noGrp="1"/>
          </p:cNvSpPr>
          <p:nvPr>
            <p:ph type="sldNum" sz="quarter" idx="5"/>
          </p:nvPr>
        </p:nvSpPr>
        <p:spPr/>
        <p:txBody>
          <a:bodyPr/>
          <a:lstStyle/>
          <a:p>
            <a:fld id="{3D895133-C9FC-4A66-8BEB-117FA86AFCB6}" type="slidenum">
              <a:rPr lang="es-ES" smtClean="0"/>
              <a:t>11</a:t>
            </a:fld>
            <a:endParaRPr lang="es-ES"/>
          </a:p>
        </p:txBody>
      </p:sp>
    </p:spTree>
    <p:extLst>
      <p:ext uri="{BB962C8B-B14F-4D97-AF65-F5344CB8AC3E}">
        <p14:creationId xmlns:p14="http://schemas.microsoft.com/office/powerpoint/2010/main" val="32334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600" dirty="0"/>
              <a:t>Tiene en cuenta los determinantes sociales de la salud como el nivel educacional, las creencias en salud</a:t>
            </a:r>
            <a:r>
              <a:rPr lang="es-ES" sz="1600" baseline="0" dirty="0"/>
              <a:t> de la persona o grupo de personas que va a tratar.  </a:t>
            </a:r>
          </a:p>
          <a:p>
            <a:r>
              <a:rPr lang="es-MX" sz="1600" dirty="0"/>
              <a:t>Es el proceso que permite  informar, influir y motivar a individuos, instituciones y comunidades sobre temas relacionados con la salud; se establece en la interacción cotidiana entre médicos, pacientes, familiares y personal sanitario, teniendo como objetivo fundamental mejorar la calidad de la atención, favorecer diagnósticos tempranos y garantizar comprensión ética y clara de la información. Por ejemplo cuando un médico que explica a su paciente cómo tomar un tratamiento y escucha sus d</a:t>
            </a:r>
            <a:r>
              <a:rPr lang="es-MX" dirty="0"/>
              <a:t>udas y le permite interactuar y hasta tomar sus propias decisiones sin imponer lo que supuestamente es verídico, es capaz el profesional de proponer un dialogo en el que las dos partes salgan ganando. </a:t>
            </a:r>
            <a:endParaRPr lang="es-ES" dirty="0"/>
          </a:p>
        </p:txBody>
      </p:sp>
      <p:sp>
        <p:nvSpPr>
          <p:cNvPr id="4" name="Marcador de número de diapositiva 3"/>
          <p:cNvSpPr>
            <a:spLocks noGrp="1"/>
          </p:cNvSpPr>
          <p:nvPr>
            <p:ph type="sldNum" sz="quarter" idx="5"/>
          </p:nvPr>
        </p:nvSpPr>
        <p:spPr/>
        <p:txBody>
          <a:bodyPr/>
          <a:lstStyle/>
          <a:p>
            <a:fld id="{3D895133-C9FC-4A66-8BEB-117FA86AFCB6}" type="slidenum">
              <a:rPr lang="es-ES" smtClean="0"/>
              <a:t>13</a:t>
            </a:fld>
            <a:endParaRPr lang="es-ES"/>
          </a:p>
        </p:txBody>
      </p:sp>
    </p:spTree>
    <p:extLst>
      <p:ext uri="{BB962C8B-B14F-4D97-AF65-F5344CB8AC3E}">
        <p14:creationId xmlns:p14="http://schemas.microsoft.com/office/powerpoint/2010/main" val="861557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Trasciende el escenario asistencial, busca el empoderamiento y desarrollo de capacidades, esta relacionado con todo lo que rodea al individuo o comunidad que incide en su salud, digamos: la educación, la recreación y espacios de esparcimiento,</a:t>
            </a:r>
            <a:r>
              <a:rPr lang="es-ES" baseline="0" dirty="0"/>
              <a:t> implica a otros profesionales que no son propiamente de salud. </a:t>
            </a:r>
            <a:r>
              <a:rPr lang="es-ES" dirty="0"/>
              <a:t> </a:t>
            </a:r>
          </a:p>
          <a:p>
            <a:r>
              <a:rPr lang="es-ES" dirty="0"/>
              <a:t>La comunicación para la salud debe estar diseñada desde la Salud Pública, donde todos los actores sociales y políticos tienen una implicación en la posibilidad de brindar al ser humano la posibilidad de disfrutar de un bienestar en el que todos ponemos un granito de arena. Por ejemplo: que estén disponibles centros deportivos para personas de diferentes edades y nivel social, que la recreación sana no sea un lujo y sí una manera de pasar el nuestro tiempo libre, que algunos centros que están olvidados como las bibliotecas tengan entre sus funciones la posibilidad de promover su servicio en diferentes centros sobre todo estudiantiles para fomentar en los pequeños el buen hábito de la lectura, la posibilidad de conversar entre los vecinos para que no se arroje la basura fuera de los cestos, entre otras. </a:t>
            </a:r>
          </a:p>
        </p:txBody>
      </p:sp>
      <p:sp>
        <p:nvSpPr>
          <p:cNvPr id="4" name="Marcador de número de diapositiva 3"/>
          <p:cNvSpPr>
            <a:spLocks noGrp="1"/>
          </p:cNvSpPr>
          <p:nvPr>
            <p:ph type="sldNum" sz="quarter" idx="5"/>
          </p:nvPr>
        </p:nvSpPr>
        <p:spPr/>
        <p:txBody>
          <a:bodyPr/>
          <a:lstStyle/>
          <a:p>
            <a:fld id="{3D895133-C9FC-4A66-8BEB-117FA86AFCB6}" type="slidenum">
              <a:rPr lang="es-ES" smtClean="0"/>
              <a:t>14</a:t>
            </a:fld>
            <a:endParaRPr lang="es-ES"/>
          </a:p>
        </p:txBody>
      </p:sp>
    </p:spTree>
    <p:extLst>
      <p:ext uri="{BB962C8B-B14F-4D97-AF65-F5344CB8AC3E}">
        <p14:creationId xmlns:p14="http://schemas.microsoft.com/office/powerpoint/2010/main" val="174215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33DAD-1EB8-835B-4C2C-BF9AA76F8BCF}"/>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s-VE"/>
          </a:p>
        </p:txBody>
      </p:sp>
      <p:sp>
        <p:nvSpPr>
          <p:cNvPr id="3" name="Subtítulo 2">
            <a:extLst>
              <a:ext uri="{FF2B5EF4-FFF2-40B4-BE49-F238E27FC236}">
                <a16:creationId xmlns:a16="http://schemas.microsoft.com/office/drawing/2014/main" id="{EF95863D-AD62-ED8A-77CC-6E4EA6DF51A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VE"/>
          </a:p>
        </p:txBody>
      </p:sp>
      <p:sp>
        <p:nvSpPr>
          <p:cNvPr id="4" name="Marcador de fecha 3">
            <a:extLst>
              <a:ext uri="{FF2B5EF4-FFF2-40B4-BE49-F238E27FC236}">
                <a16:creationId xmlns:a16="http://schemas.microsoft.com/office/drawing/2014/main" id="{A5A8A8E2-B767-8B6A-8391-D2D9AE324ED7}"/>
              </a:ext>
            </a:extLst>
          </p:cNvPr>
          <p:cNvSpPr>
            <a:spLocks noGrp="1"/>
          </p:cNvSpPr>
          <p:nvPr>
            <p:ph type="dt" sz="half" idx="10"/>
          </p:nvPr>
        </p:nvSpPr>
        <p:spPr/>
        <p:txBody>
          <a:bodyPr/>
          <a:lstStyle/>
          <a:p>
            <a:fld id="{7A847CFC-816F-41D0-AAC0-9BF4FEBC753E}" type="datetimeFigureOut">
              <a:rPr lang="es-ES" smtClean="0"/>
              <a:t>06/02/2026</a:t>
            </a:fld>
            <a:endParaRPr lang="es-ES"/>
          </a:p>
        </p:txBody>
      </p:sp>
      <p:sp>
        <p:nvSpPr>
          <p:cNvPr id="5" name="Marcador de pie de página 4">
            <a:extLst>
              <a:ext uri="{FF2B5EF4-FFF2-40B4-BE49-F238E27FC236}">
                <a16:creationId xmlns:a16="http://schemas.microsoft.com/office/drawing/2014/main" id="{004BEDC6-417C-0266-5E69-65C04483B3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75D218B-3A5F-3A86-8206-5BA9CD481AC3}"/>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31458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3D2A1-E876-CCBB-3BFB-9313D7BB5A2D}"/>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56441554-68DE-D99F-A977-D4502F9FE95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D626E60E-09FE-561B-ADA6-EA6FEC85B0D3}"/>
              </a:ext>
            </a:extLst>
          </p:cNvPr>
          <p:cNvSpPr>
            <a:spLocks noGrp="1"/>
          </p:cNvSpPr>
          <p:nvPr>
            <p:ph type="dt" sz="half" idx="10"/>
          </p:nvPr>
        </p:nvSpPr>
        <p:spPr/>
        <p:txBody>
          <a:bodyPr/>
          <a:lstStyle/>
          <a:p>
            <a:fld id="{7A847CFC-816F-41D0-AAC0-9BF4FEBC753E}" type="datetimeFigureOut">
              <a:rPr lang="es-ES" smtClean="0"/>
              <a:t>06/02/2026</a:t>
            </a:fld>
            <a:endParaRPr lang="es-ES"/>
          </a:p>
        </p:txBody>
      </p:sp>
      <p:sp>
        <p:nvSpPr>
          <p:cNvPr id="5" name="Marcador de pie de página 4">
            <a:extLst>
              <a:ext uri="{FF2B5EF4-FFF2-40B4-BE49-F238E27FC236}">
                <a16:creationId xmlns:a16="http://schemas.microsoft.com/office/drawing/2014/main" id="{B34FF592-36EC-8CBF-865D-8B18190C134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84C19C-1EFF-E183-291F-7E9D87F0CEE8}"/>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219401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A56BD48-8DAB-0FEB-A879-6DC6559F0C45}"/>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9355E1E4-3819-B423-B615-5DE9B128A7BF}"/>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C15D160B-E89F-CC1D-C5C5-5AA0A710167E}"/>
              </a:ext>
            </a:extLst>
          </p:cNvPr>
          <p:cNvSpPr>
            <a:spLocks noGrp="1"/>
          </p:cNvSpPr>
          <p:nvPr>
            <p:ph type="dt" sz="half" idx="10"/>
          </p:nvPr>
        </p:nvSpPr>
        <p:spPr/>
        <p:txBody>
          <a:bodyPr/>
          <a:lstStyle/>
          <a:p>
            <a:fld id="{7A847CFC-816F-41D0-AAC0-9BF4FEBC753E}" type="datetimeFigureOut">
              <a:rPr lang="es-ES" smtClean="0"/>
              <a:t>06/02/2026</a:t>
            </a:fld>
            <a:endParaRPr lang="es-ES"/>
          </a:p>
        </p:txBody>
      </p:sp>
      <p:sp>
        <p:nvSpPr>
          <p:cNvPr id="5" name="Marcador de pie de página 4">
            <a:extLst>
              <a:ext uri="{FF2B5EF4-FFF2-40B4-BE49-F238E27FC236}">
                <a16:creationId xmlns:a16="http://schemas.microsoft.com/office/drawing/2014/main" id="{06D7712A-D23A-779E-D77D-0F476B60BC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89A7D9-0FB5-F100-A92D-EADB73E4ECC7}"/>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88175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36D2C6-8DD8-A331-A589-9923237BB736}"/>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1D8DF826-07BF-20C8-C3D4-B97394517D8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205E895D-F851-F31E-3963-1696699ADE31}"/>
              </a:ext>
            </a:extLst>
          </p:cNvPr>
          <p:cNvSpPr>
            <a:spLocks noGrp="1"/>
          </p:cNvSpPr>
          <p:nvPr>
            <p:ph type="dt" sz="half" idx="10"/>
          </p:nvPr>
        </p:nvSpPr>
        <p:spPr/>
        <p:txBody>
          <a:bodyPr/>
          <a:lstStyle/>
          <a:p>
            <a:fld id="{7A847CFC-816F-41D0-AAC0-9BF4FEBC753E}" type="datetimeFigureOut">
              <a:rPr lang="es-ES" smtClean="0"/>
              <a:t>06/02/2026</a:t>
            </a:fld>
            <a:endParaRPr lang="es-ES"/>
          </a:p>
        </p:txBody>
      </p:sp>
      <p:sp>
        <p:nvSpPr>
          <p:cNvPr id="5" name="Marcador de pie de página 4">
            <a:extLst>
              <a:ext uri="{FF2B5EF4-FFF2-40B4-BE49-F238E27FC236}">
                <a16:creationId xmlns:a16="http://schemas.microsoft.com/office/drawing/2014/main" id="{C10F1478-02D1-78CD-3854-F74FC558FDE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FCCD497-3E77-58C2-C1AA-86438D82C88D}"/>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59870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FE4E2-3B2D-7294-ED12-57B6F43CF8FF}"/>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9ABC85F5-2BBF-283B-DFD2-A1554A8DCE9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05BA5F4-6BC1-3404-69E8-22621F870B58}"/>
              </a:ext>
            </a:extLst>
          </p:cNvPr>
          <p:cNvSpPr>
            <a:spLocks noGrp="1"/>
          </p:cNvSpPr>
          <p:nvPr>
            <p:ph type="dt" sz="half" idx="10"/>
          </p:nvPr>
        </p:nvSpPr>
        <p:spPr/>
        <p:txBody>
          <a:bodyPr/>
          <a:lstStyle/>
          <a:p>
            <a:fld id="{7A847CFC-816F-41D0-AAC0-9BF4FEBC753E}" type="datetimeFigureOut">
              <a:rPr lang="es-ES" smtClean="0"/>
              <a:t>06/02/2026</a:t>
            </a:fld>
            <a:endParaRPr lang="es-ES"/>
          </a:p>
        </p:txBody>
      </p:sp>
      <p:sp>
        <p:nvSpPr>
          <p:cNvPr id="5" name="Marcador de pie de página 4">
            <a:extLst>
              <a:ext uri="{FF2B5EF4-FFF2-40B4-BE49-F238E27FC236}">
                <a16:creationId xmlns:a16="http://schemas.microsoft.com/office/drawing/2014/main" id="{482407D5-F92A-9FE2-2750-D5B191AA42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993580-66C5-95B4-E92F-056FCE645CEE}"/>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12305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323A5-0701-ED16-9AA6-4587BB1CDBA8}"/>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8C893363-C332-25C9-C20F-2CEB7BE044D7}"/>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a16="http://schemas.microsoft.com/office/drawing/2014/main" id="{6FBA55F5-6DFC-1F25-837C-74D60347A44E}"/>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a16="http://schemas.microsoft.com/office/drawing/2014/main" id="{9208E38B-5B65-0ABB-370E-1AE0DC7F5D0E}"/>
              </a:ext>
            </a:extLst>
          </p:cNvPr>
          <p:cNvSpPr>
            <a:spLocks noGrp="1"/>
          </p:cNvSpPr>
          <p:nvPr>
            <p:ph type="dt" sz="half" idx="10"/>
          </p:nvPr>
        </p:nvSpPr>
        <p:spPr/>
        <p:txBody>
          <a:bodyPr/>
          <a:lstStyle/>
          <a:p>
            <a:fld id="{7A847CFC-816F-41D0-AAC0-9BF4FEBC753E}" type="datetimeFigureOut">
              <a:rPr lang="es-ES" smtClean="0"/>
              <a:t>06/02/2026</a:t>
            </a:fld>
            <a:endParaRPr lang="es-ES"/>
          </a:p>
        </p:txBody>
      </p:sp>
      <p:sp>
        <p:nvSpPr>
          <p:cNvPr id="6" name="Marcador de pie de página 5">
            <a:extLst>
              <a:ext uri="{FF2B5EF4-FFF2-40B4-BE49-F238E27FC236}">
                <a16:creationId xmlns:a16="http://schemas.microsoft.com/office/drawing/2014/main" id="{F3C55A91-BDB3-5542-BA33-1FB9564E95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20FD99-9F2C-149F-4973-6516510FAE45}"/>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979803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E1F05-B8F7-2C14-506A-043013BA986D}"/>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1C7179B1-EAE9-6960-8C50-5AAE7E21769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F0D491-16E4-A1C0-6A96-6DBF5BED429E}"/>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a16="http://schemas.microsoft.com/office/drawing/2014/main" id="{74C10BCC-97F5-DDE9-F84B-F0614CC76D2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DCFD0EB-8DB6-2858-DA37-CB390C83E5AC}"/>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a16="http://schemas.microsoft.com/office/drawing/2014/main" id="{7029436A-2DD4-2AD9-AABF-D6B29F085932}"/>
              </a:ext>
            </a:extLst>
          </p:cNvPr>
          <p:cNvSpPr>
            <a:spLocks noGrp="1"/>
          </p:cNvSpPr>
          <p:nvPr>
            <p:ph type="dt" sz="half" idx="10"/>
          </p:nvPr>
        </p:nvSpPr>
        <p:spPr/>
        <p:txBody>
          <a:bodyPr/>
          <a:lstStyle/>
          <a:p>
            <a:fld id="{7A847CFC-816F-41D0-AAC0-9BF4FEBC753E}" type="datetimeFigureOut">
              <a:rPr lang="es-ES" smtClean="0"/>
              <a:t>06/02/2026</a:t>
            </a:fld>
            <a:endParaRPr lang="es-ES"/>
          </a:p>
        </p:txBody>
      </p:sp>
      <p:sp>
        <p:nvSpPr>
          <p:cNvPr id="8" name="Marcador de pie de página 7">
            <a:extLst>
              <a:ext uri="{FF2B5EF4-FFF2-40B4-BE49-F238E27FC236}">
                <a16:creationId xmlns:a16="http://schemas.microsoft.com/office/drawing/2014/main" id="{159DF078-ABB5-BAA0-AF70-949A205D13E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2CA97F7-28AF-1778-C815-5A3F35BC7544}"/>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95315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DEAA0-53F0-E415-47C4-A2366F5CA30B}"/>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a16="http://schemas.microsoft.com/office/drawing/2014/main" id="{5AD28874-ADBA-B79C-F75A-FADC3BAA47E9}"/>
              </a:ext>
            </a:extLst>
          </p:cNvPr>
          <p:cNvSpPr>
            <a:spLocks noGrp="1"/>
          </p:cNvSpPr>
          <p:nvPr>
            <p:ph type="dt" sz="half" idx="10"/>
          </p:nvPr>
        </p:nvSpPr>
        <p:spPr/>
        <p:txBody>
          <a:bodyPr/>
          <a:lstStyle/>
          <a:p>
            <a:fld id="{7A847CFC-816F-41D0-AAC0-9BF4FEBC753E}" type="datetimeFigureOut">
              <a:rPr lang="es-ES" smtClean="0"/>
              <a:t>06/02/2026</a:t>
            </a:fld>
            <a:endParaRPr lang="es-ES"/>
          </a:p>
        </p:txBody>
      </p:sp>
      <p:sp>
        <p:nvSpPr>
          <p:cNvPr id="4" name="Marcador de pie de página 3">
            <a:extLst>
              <a:ext uri="{FF2B5EF4-FFF2-40B4-BE49-F238E27FC236}">
                <a16:creationId xmlns:a16="http://schemas.microsoft.com/office/drawing/2014/main" id="{C9A14787-CBE0-563B-FDB9-3AB635AA25E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F2BBBD6-1F59-1CEA-D034-EA1D2B368B5E}"/>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46804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232CFD-5583-ABE6-E28A-64DAD9951CB7}"/>
              </a:ext>
            </a:extLst>
          </p:cNvPr>
          <p:cNvSpPr>
            <a:spLocks noGrp="1"/>
          </p:cNvSpPr>
          <p:nvPr>
            <p:ph type="dt" sz="half" idx="10"/>
          </p:nvPr>
        </p:nvSpPr>
        <p:spPr/>
        <p:txBody>
          <a:bodyPr/>
          <a:lstStyle/>
          <a:p>
            <a:fld id="{7A847CFC-816F-41D0-AAC0-9BF4FEBC753E}" type="datetimeFigureOut">
              <a:rPr lang="es-ES" smtClean="0"/>
              <a:t>06/02/2026</a:t>
            </a:fld>
            <a:endParaRPr lang="es-ES"/>
          </a:p>
        </p:txBody>
      </p:sp>
      <p:sp>
        <p:nvSpPr>
          <p:cNvPr id="3" name="Marcador de pie de página 2">
            <a:extLst>
              <a:ext uri="{FF2B5EF4-FFF2-40B4-BE49-F238E27FC236}">
                <a16:creationId xmlns:a16="http://schemas.microsoft.com/office/drawing/2014/main" id="{4FD8B79F-42B5-4421-3430-6C1EB9CEB88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FD5AAAF-BB3D-ACEF-40BD-695FBD6528C5}"/>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4962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F6EC9-4557-34B5-543F-464C810C2A09}"/>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31629EBC-B459-2CD2-A036-1CA787C999A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a16="http://schemas.microsoft.com/office/drawing/2014/main" id="{7D268A41-19A6-946A-0D48-49152F8622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23126C6-2A99-F70A-055A-31F40C3296D3}"/>
              </a:ext>
            </a:extLst>
          </p:cNvPr>
          <p:cNvSpPr>
            <a:spLocks noGrp="1"/>
          </p:cNvSpPr>
          <p:nvPr>
            <p:ph type="dt" sz="half" idx="10"/>
          </p:nvPr>
        </p:nvSpPr>
        <p:spPr/>
        <p:txBody>
          <a:bodyPr/>
          <a:lstStyle/>
          <a:p>
            <a:fld id="{7A847CFC-816F-41D0-AAC0-9BF4FEBC753E}" type="datetimeFigureOut">
              <a:rPr lang="es-ES" smtClean="0"/>
              <a:t>06/02/2026</a:t>
            </a:fld>
            <a:endParaRPr lang="es-ES"/>
          </a:p>
        </p:txBody>
      </p:sp>
      <p:sp>
        <p:nvSpPr>
          <p:cNvPr id="6" name="Marcador de pie de página 5">
            <a:extLst>
              <a:ext uri="{FF2B5EF4-FFF2-40B4-BE49-F238E27FC236}">
                <a16:creationId xmlns:a16="http://schemas.microsoft.com/office/drawing/2014/main" id="{D4C171D5-91D7-F0D2-AC2F-16435025076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216C72-9ED8-D5FE-FF83-7A314FFF0313}"/>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42992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483A5-BC79-2A44-D3C2-D9FBCE007608}"/>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s-VE"/>
          </a:p>
        </p:txBody>
      </p:sp>
      <p:sp>
        <p:nvSpPr>
          <p:cNvPr id="3" name="Marcador de posición de imagen 2">
            <a:extLst>
              <a:ext uri="{FF2B5EF4-FFF2-40B4-BE49-F238E27FC236}">
                <a16:creationId xmlns:a16="http://schemas.microsoft.com/office/drawing/2014/main" id="{33AB2DAD-FECF-2CB3-2240-87E55193977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VE"/>
          </a:p>
        </p:txBody>
      </p:sp>
      <p:sp>
        <p:nvSpPr>
          <p:cNvPr id="4" name="Marcador de texto 3">
            <a:extLst>
              <a:ext uri="{FF2B5EF4-FFF2-40B4-BE49-F238E27FC236}">
                <a16:creationId xmlns:a16="http://schemas.microsoft.com/office/drawing/2014/main" id="{DD359EBF-9ECB-F0A0-B1CF-B0D279819D2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5BF283-2899-88F7-9982-3ABFA4A9E51D}"/>
              </a:ext>
            </a:extLst>
          </p:cNvPr>
          <p:cNvSpPr>
            <a:spLocks noGrp="1"/>
          </p:cNvSpPr>
          <p:nvPr>
            <p:ph type="dt" sz="half" idx="10"/>
          </p:nvPr>
        </p:nvSpPr>
        <p:spPr/>
        <p:txBody>
          <a:bodyPr/>
          <a:lstStyle/>
          <a:p>
            <a:fld id="{7A847CFC-816F-41D0-AAC0-9BF4FEBC753E}" type="datetimeFigureOut">
              <a:rPr lang="es-ES" smtClean="0"/>
              <a:t>06/02/2026</a:t>
            </a:fld>
            <a:endParaRPr lang="es-ES"/>
          </a:p>
        </p:txBody>
      </p:sp>
      <p:sp>
        <p:nvSpPr>
          <p:cNvPr id="6" name="Marcador de pie de página 5">
            <a:extLst>
              <a:ext uri="{FF2B5EF4-FFF2-40B4-BE49-F238E27FC236}">
                <a16:creationId xmlns:a16="http://schemas.microsoft.com/office/drawing/2014/main" id="{05A786DC-A467-441F-9EC0-6A4F44CF692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7C5DD41-F1DD-1933-7FC9-C843D04A3F3F}"/>
              </a:ext>
            </a:extLst>
          </p:cNvPr>
          <p:cNvSpPr>
            <a:spLocks noGrp="1"/>
          </p:cNvSpPr>
          <p:nvPr>
            <p:ph type="sldNum" sz="quarter" idx="12"/>
          </p:nvPr>
        </p:nvSpPr>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3674773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D58633E-D48A-C309-C828-FAB24CE13E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5167FFE9-7CBD-CA2A-140B-5EE75E4767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94251C8F-BB29-CF14-3F72-6FEA4AC026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847CFC-816F-41D0-AAC0-9BF4FEBC753E}" type="datetimeFigureOut">
              <a:rPr lang="es-ES" smtClean="0"/>
              <a:t>06/02/2026</a:t>
            </a:fld>
            <a:endParaRPr lang="es-ES"/>
          </a:p>
        </p:txBody>
      </p:sp>
      <p:sp>
        <p:nvSpPr>
          <p:cNvPr id="5" name="Marcador de pie de página 4">
            <a:extLst>
              <a:ext uri="{FF2B5EF4-FFF2-40B4-BE49-F238E27FC236}">
                <a16:creationId xmlns:a16="http://schemas.microsoft.com/office/drawing/2014/main" id="{99855409-2BED-40C9-B593-9DE42123B5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C64D6A7-B1C2-C92F-2AD6-DA6CEF8B2FD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2FADFE-3B8F-471C-ABF0-DBC7717ECBBC}" type="slidenum">
              <a:rPr lang="es-ES" smtClean="0"/>
              <a:t>‹Nº›</a:t>
            </a:fld>
            <a:endParaRPr lang="es-ES"/>
          </a:p>
        </p:txBody>
      </p:sp>
    </p:spTree>
    <p:extLst>
      <p:ext uri="{BB962C8B-B14F-4D97-AF65-F5344CB8AC3E}">
        <p14:creationId xmlns:p14="http://schemas.microsoft.com/office/powerpoint/2010/main" val="28142040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V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132F5AA-19BB-6914-C34B-9ADD0EAC27BE}"/>
              </a:ext>
            </a:extLst>
          </p:cNvPr>
          <p:cNvPicPr>
            <a:picLocks noChangeAspect="1"/>
          </p:cNvPicPr>
          <p:nvPr/>
        </p:nvPicPr>
        <p:blipFill>
          <a:blip r:embed="rId2"/>
          <a:stretch>
            <a:fillRect/>
          </a:stretch>
        </p:blipFill>
        <p:spPr>
          <a:xfrm>
            <a:off x="91625" y="3027867"/>
            <a:ext cx="4857750" cy="3810000"/>
          </a:xfrm>
          <a:prstGeom prst="rect">
            <a:avLst/>
          </a:prstGeom>
        </p:spPr>
      </p:pic>
      <p:sp>
        <p:nvSpPr>
          <p:cNvPr id="4" name="3 CuadroTexto"/>
          <p:cNvSpPr txBox="1"/>
          <p:nvPr/>
        </p:nvSpPr>
        <p:spPr>
          <a:xfrm>
            <a:off x="1133479" y="2196870"/>
            <a:ext cx="6590267" cy="830997"/>
          </a:xfrm>
          <a:prstGeom prst="rect">
            <a:avLst/>
          </a:prstGeom>
          <a:noFill/>
        </p:spPr>
        <p:txBody>
          <a:bodyPr wrap="none" rtlCol="0">
            <a:spAutoFit/>
          </a:bodyPr>
          <a:lstStyle/>
          <a:p>
            <a:pPr algn="ctr"/>
            <a:r>
              <a:rPr lang="es-ES" sz="4800" dirty="0">
                <a:latin typeface="Arial" panose="020B0604020202020204" pitchFamily="34" charset="0"/>
                <a:cs typeface="Arial" panose="020B0604020202020204" pitchFamily="34" charset="0"/>
              </a:rPr>
              <a:t>Comunicación en salud</a:t>
            </a:r>
          </a:p>
        </p:txBody>
      </p:sp>
      <p:sp>
        <p:nvSpPr>
          <p:cNvPr id="8" name="7 CuadroTexto"/>
          <p:cNvSpPr txBox="1"/>
          <p:nvPr/>
        </p:nvSpPr>
        <p:spPr>
          <a:xfrm>
            <a:off x="3943167" y="5914537"/>
            <a:ext cx="5171690" cy="923330"/>
          </a:xfrm>
          <a:prstGeom prst="rect">
            <a:avLst/>
          </a:prstGeom>
          <a:noFill/>
        </p:spPr>
        <p:txBody>
          <a:bodyPr wrap="square" rtlCol="0">
            <a:spAutoFit/>
          </a:bodyPr>
          <a:lstStyle/>
          <a:p>
            <a:pPr algn="r"/>
            <a:r>
              <a:rPr lang="es-US" dirty="0">
                <a:solidFill>
                  <a:schemeClr val="tx1">
                    <a:lumMod val="50000"/>
                    <a:lumOff val="50000"/>
                  </a:schemeClr>
                </a:solidFill>
                <a:latin typeface="Arial" panose="020B0604020202020204" pitchFamily="34" charset="0"/>
                <a:cs typeface="Arial" panose="020B0604020202020204" pitchFamily="34" charset="0"/>
              </a:rPr>
              <a:t>MSc. Yisel Torres Rojo</a:t>
            </a:r>
          </a:p>
          <a:p>
            <a:pPr algn="r"/>
            <a:r>
              <a:rPr lang="es-US" dirty="0">
                <a:solidFill>
                  <a:schemeClr val="tx1">
                    <a:lumMod val="50000"/>
                    <a:lumOff val="50000"/>
                  </a:schemeClr>
                </a:solidFill>
                <a:latin typeface="Arial" panose="020B0604020202020204" pitchFamily="34" charset="0"/>
                <a:cs typeface="Arial" panose="020B0604020202020204" pitchFamily="34" charset="0"/>
              </a:rPr>
              <a:t>MSc. María Antonia Pacheco Guzmán </a:t>
            </a:r>
          </a:p>
          <a:p>
            <a:pPr algn="r"/>
            <a:r>
              <a:rPr lang="es-ES" dirty="0">
                <a:solidFill>
                  <a:schemeClr val="tx1">
                    <a:lumMod val="50000"/>
                    <a:lumOff val="50000"/>
                  </a:schemeClr>
                </a:solidFill>
                <a:latin typeface="Arial" panose="020B0604020202020204" pitchFamily="34" charset="0"/>
                <a:cs typeface="Arial" panose="020B0604020202020204" pitchFamily="34" charset="0"/>
              </a:rPr>
              <a:t>Departamento de Ciencias Sociales </a:t>
            </a:r>
          </a:p>
        </p:txBody>
      </p:sp>
      <p:sp>
        <p:nvSpPr>
          <p:cNvPr id="9" name="8 CuadroTexto"/>
          <p:cNvSpPr txBox="1"/>
          <p:nvPr/>
        </p:nvSpPr>
        <p:spPr>
          <a:xfrm>
            <a:off x="15469" y="1701858"/>
            <a:ext cx="9036496" cy="400110"/>
          </a:xfrm>
          <a:prstGeom prst="rect">
            <a:avLst/>
          </a:prstGeom>
          <a:noFill/>
        </p:spPr>
        <p:txBody>
          <a:bodyPr wrap="square" rtlCol="0">
            <a:spAutoFit/>
          </a:bodyPr>
          <a:lstStyle/>
          <a:p>
            <a:pPr algn="ctr"/>
            <a:r>
              <a:rPr lang="es-ES" sz="2000" dirty="0">
                <a:solidFill>
                  <a:schemeClr val="tx1">
                    <a:lumMod val="50000"/>
                    <a:lumOff val="50000"/>
                  </a:schemeClr>
                </a:solidFill>
                <a:latin typeface="Arial" panose="020B0604020202020204" pitchFamily="34" charset="0"/>
                <a:cs typeface="Arial" panose="020B0604020202020204" pitchFamily="34" charset="0"/>
              </a:rPr>
              <a:t>DIPLOMADO VIRTUAL DE PROMOCIÓN DE SALUD</a:t>
            </a:r>
          </a:p>
        </p:txBody>
      </p:sp>
      <p:pic>
        <p:nvPicPr>
          <p:cNvPr id="3" name="Imagen 2">
            <a:extLst>
              <a:ext uri="{FF2B5EF4-FFF2-40B4-BE49-F238E27FC236}">
                <a16:creationId xmlns:a16="http://schemas.microsoft.com/office/drawing/2014/main" id="{74422DE0-2904-AE4B-AC2A-1BC85E9B09C4}"/>
              </a:ext>
            </a:extLst>
          </p:cNvPr>
          <p:cNvPicPr>
            <a:picLocks noChangeAspect="1"/>
          </p:cNvPicPr>
          <p:nvPr/>
        </p:nvPicPr>
        <p:blipFill>
          <a:blip r:embed="rId3"/>
          <a:stretch>
            <a:fillRect/>
          </a:stretch>
        </p:blipFill>
        <p:spPr>
          <a:xfrm>
            <a:off x="3928698" y="476672"/>
            <a:ext cx="999831" cy="1036410"/>
          </a:xfrm>
          <a:prstGeom prst="rect">
            <a:avLst/>
          </a:prstGeom>
        </p:spPr>
      </p:pic>
    </p:spTree>
    <p:extLst>
      <p:ext uri="{BB962C8B-B14F-4D97-AF65-F5344CB8AC3E}">
        <p14:creationId xmlns:p14="http://schemas.microsoft.com/office/powerpoint/2010/main" val="3525252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846640" cy="1331913"/>
          </a:xfrm>
        </p:spPr>
        <p:txBody>
          <a:bodyPr>
            <a:normAutofit/>
          </a:bodyPr>
          <a:lstStyle/>
          <a:p>
            <a:pPr eaLnBrk="1" hangingPunct="1"/>
            <a:r>
              <a:rPr lang="en-US" b="1" dirty="0">
                <a:latin typeface="Arial" panose="020B0604020202020204" pitchFamily="34" charset="0"/>
                <a:cs typeface="Arial" panose="020B0604020202020204" pitchFamily="34" charset="0"/>
              </a:rPr>
              <a:t>Funciones de la Comunicación </a:t>
            </a:r>
            <a:endParaRPr lang="es-MX" b="1" dirty="0">
              <a:latin typeface="Arial" panose="020B0604020202020204" pitchFamily="34" charset="0"/>
              <a:cs typeface="Arial" panose="020B0604020202020204" pitchFamily="34" charset="0"/>
            </a:endParaRPr>
          </a:p>
        </p:txBody>
      </p:sp>
      <p:sp>
        <p:nvSpPr>
          <p:cNvPr id="12291" name="Rectangle 3"/>
          <p:cNvSpPr>
            <a:spLocks noGrp="1" noChangeArrowheads="1"/>
          </p:cNvSpPr>
          <p:nvPr>
            <p:ph idx="1"/>
          </p:nvPr>
        </p:nvSpPr>
        <p:spPr>
          <a:xfrm>
            <a:off x="827584" y="1702542"/>
            <a:ext cx="7842250" cy="3529012"/>
          </a:xfrm>
        </p:spPr>
        <p:txBody>
          <a:bodyPr>
            <a:normAutofit/>
          </a:bodyPr>
          <a:lstStyle/>
          <a:p>
            <a:pPr marL="0" indent="0" eaLnBrk="1" hangingPunct="1">
              <a:lnSpc>
                <a:spcPct val="90000"/>
              </a:lnSpc>
              <a:buNone/>
            </a:pPr>
            <a:r>
              <a:rPr lang="es-ES" sz="2800" dirty="0">
                <a:latin typeface="Arial" panose="020B0604020202020204" pitchFamily="34" charset="0"/>
                <a:cs typeface="Arial" panose="020B0604020202020204" pitchFamily="34" charset="0"/>
              </a:rPr>
              <a:t>Las funciones de la comunicación, planteadas por Lomov </a:t>
            </a:r>
          </a:p>
          <a:p>
            <a:pPr>
              <a:lnSpc>
                <a:spcPct val="90000"/>
              </a:lnSpc>
            </a:pPr>
            <a:r>
              <a:rPr lang="es-ES" sz="2800" dirty="0">
                <a:latin typeface="Arial" panose="020B0604020202020204" pitchFamily="34" charset="0"/>
                <a:cs typeface="Arial" panose="020B0604020202020204" pitchFamily="34" charset="0"/>
              </a:rPr>
              <a:t>La informativa o cognoscitiva </a:t>
            </a:r>
          </a:p>
          <a:p>
            <a:pPr>
              <a:lnSpc>
                <a:spcPct val="90000"/>
              </a:lnSpc>
            </a:pPr>
            <a:r>
              <a:rPr lang="es-ES" sz="2800" dirty="0">
                <a:latin typeface="Arial" panose="020B0604020202020204" pitchFamily="34" charset="0"/>
                <a:cs typeface="Arial" panose="020B0604020202020204" pitchFamily="34" charset="0"/>
              </a:rPr>
              <a:t>La afectiva  </a:t>
            </a:r>
          </a:p>
          <a:p>
            <a:pPr>
              <a:lnSpc>
                <a:spcPct val="90000"/>
              </a:lnSpc>
            </a:pPr>
            <a:r>
              <a:rPr lang="es-ES" sz="2800" dirty="0">
                <a:latin typeface="Arial" panose="020B0604020202020204" pitchFamily="34" charset="0"/>
                <a:cs typeface="Arial" panose="020B0604020202020204" pitchFamily="34" charset="0"/>
              </a:rPr>
              <a:t>La reguladora</a:t>
            </a:r>
          </a:p>
          <a:p>
            <a:pPr>
              <a:lnSpc>
                <a:spcPct val="90000"/>
              </a:lnSpc>
            </a:pPr>
            <a:r>
              <a:rPr lang="es-ES" sz="2800" dirty="0">
                <a:latin typeface="Arial" panose="020B0604020202020204" pitchFamily="34" charset="0"/>
                <a:cs typeface="Arial" panose="020B0604020202020204" pitchFamily="34" charset="0"/>
              </a:rPr>
              <a:t>La de coordinación</a:t>
            </a:r>
          </a:p>
          <a:p>
            <a:pPr>
              <a:lnSpc>
                <a:spcPct val="90000"/>
              </a:lnSpc>
            </a:pPr>
            <a:r>
              <a:rPr lang="es-ES" sz="2800" dirty="0">
                <a:latin typeface="Arial" panose="020B0604020202020204" pitchFamily="34" charset="0"/>
                <a:cs typeface="Arial" panose="020B0604020202020204" pitchFamily="34" charset="0"/>
              </a:rPr>
              <a:t>La de socialización</a:t>
            </a:r>
          </a:p>
          <a:p>
            <a:pPr eaLnBrk="1" hangingPunct="1">
              <a:lnSpc>
                <a:spcPct val="90000"/>
              </a:lnSpc>
            </a:pPr>
            <a:endParaRPr lang="es-ES" sz="2800" dirty="0">
              <a:latin typeface="Arial" panose="020B0604020202020204" pitchFamily="34" charset="0"/>
              <a:cs typeface="Arial" panose="020B0604020202020204" pitchFamily="34" charset="0"/>
            </a:endParaRPr>
          </a:p>
          <a:p>
            <a:pPr eaLnBrk="1" hangingPunct="1">
              <a:lnSpc>
                <a:spcPct val="90000"/>
              </a:lnSpc>
            </a:pPr>
            <a:endParaRPr lang="es-MX" sz="2400" dirty="0"/>
          </a:p>
        </p:txBody>
      </p:sp>
      <p:pic>
        <p:nvPicPr>
          <p:cNvPr id="4" name="Marcador de contenido 3"/>
          <p:cNvPicPr>
            <a:picLocks noChangeAspect="1"/>
          </p:cNvPicPr>
          <p:nvPr/>
        </p:nvPicPr>
        <p:blipFill>
          <a:blip r:embed="rId3"/>
          <a:stretch>
            <a:fillRect/>
          </a:stretch>
        </p:blipFill>
        <p:spPr>
          <a:xfrm>
            <a:off x="0" y="5677138"/>
            <a:ext cx="9144000" cy="1331913"/>
          </a:xfrm>
          <a:prstGeom prst="rect">
            <a:avLst/>
          </a:prstGeom>
        </p:spPr>
      </p:pic>
    </p:spTree>
    <p:extLst>
      <p:ext uri="{BB962C8B-B14F-4D97-AF65-F5344CB8AC3E}">
        <p14:creationId xmlns:p14="http://schemas.microsoft.com/office/powerpoint/2010/main" val="2928486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750" y="0"/>
            <a:ext cx="8064697" cy="1331913"/>
          </a:xfrm>
        </p:spPr>
        <p:txBody>
          <a:bodyPr>
            <a:normAutofit/>
          </a:bodyPr>
          <a:lstStyle/>
          <a:p>
            <a:pPr eaLnBrk="1" hangingPunct="1"/>
            <a:r>
              <a:rPr lang="en-US" sz="4400" b="1" dirty="0">
                <a:latin typeface="Arial" panose="020B0604020202020204" pitchFamily="34" charset="0"/>
                <a:cs typeface="Arial" panose="020B0604020202020204" pitchFamily="34" charset="0"/>
              </a:rPr>
              <a:t>Canales de la Comunicación </a:t>
            </a:r>
            <a:endParaRPr lang="es-MX" sz="4400" b="1" dirty="0">
              <a:latin typeface="Arial" panose="020B0604020202020204" pitchFamily="34" charset="0"/>
              <a:cs typeface="Arial" panose="020B0604020202020204" pitchFamily="34" charset="0"/>
            </a:endParaRPr>
          </a:p>
        </p:txBody>
      </p:sp>
      <p:sp>
        <p:nvSpPr>
          <p:cNvPr id="12291" name="Rectangle 3"/>
          <p:cNvSpPr>
            <a:spLocks noGrp="1" noChangeArrowheads="1"/>
          </p:cNvSpPr>
          <p:nvPr>
            <p:ph idx="1"/>
          </p:nvPr>
        </p:nvSpPr>
        <p:spPr>
          <a:xfrm>
            <a:off x="539750" y="1504436"/>
            <a:ext cx="7842250" cy="3529012"/>
          </a:xfrm>
        </p:spPr>
        <p:txBody>
          <a:bodyPr>
            <a:normAutofit/>
          </a:bodyPr>
          <a:lstStyle/>
          <a:p>
            <a:pPr marL="0" indent="0" algn="just" eaLnBrk="1" hangingPunct="1">
              <a:lnSpc>
                <a:spcPct val="90000"/>
              </a:lnSpc>
              <a:buNone/>
            </a:pPr>
            <a:r>
              <a:rPr lang="es-ES" sz="2800" dirty="0">
                <a:latin typeface="Arial" panose="020B0604020202020204" pitchFamily="34" charset="0"/>
                <a:cs typeface="Arial" panose="020B0604020202020204" pitchFamily="34" charset="0"/>
              </a:rPr>
              <a:t>Los canales de comunicación son el </a:t>
            </a:r>
            <a:r>
              <a:rPr lang="es-ES" sz="2800" b="1" dirty="0">
                <a:solidFill>
                  <a:srgbClr val="FF0000"/>
                </a:solidFill>
                <a:latin typeface="Arial" panose="020B0604020202020204" pitchFamily="34" charset="0"/>
                <a:cs typeface="Arial" panose="020B0604020202020204" pitchFamily="34" charset="0"/>
              </a:rPr>
              <a:t>soporte mediante el que</a:t>
            </a:r>
            <a:r>
              <a:rPr lang="es-ES" sz="2800" b="1" dirty="0">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se transmite el mensaje desde el emisor hasta el receptor. Puede ser sonoro (radio), táctil (braille) o visual (televisión); y personal (boca a boca) o masivo (radio, televisión, canales digitales, redes sociales, correo electrónico) </a:t>
            </a:r>
            <a:r>
              <a:rPr lang="es-ES" dirty="0">
                <a:solidFill>
                  <a:srgbClr val="FF0000"/>
                </a:solidFill>
                <a:latin typeface="Arial" panose="020B0604020202020204" pitchFamily="34" charset="0"/>
                <a:cs typeface="Arial" panose="020B0604020202020204" pitchFamily="34" charset="0"/>
              </a:rPr>
              <a:t>¿cuál escoger?</a:t>
            </a:r>
          </a:p>
        </p:txBody>
      </p:sp>
      <p:pic>
        <p:nvPicPr>
          <p:cNvPr id="4" name="Marcador de contenido 3"/>
          <p:cNvPicPr>
            <a:picLocks noChangeAspect="1"/>
          </p:cNvPicPr>
          <p:nvPr/>
        </p:nvPicPr>
        <p:blipFill>
          <a:blip r:embed="rId3"/>
          <a:stretch>
            <a:fillRect/>
          </a:stretch>
        </p:blipFill>
        <p:spPr>
          <a:xfrm>
            <a:off x="0" y="5949279"/>
            <a:ext cx="9144000" cy="1059771"/>
          </a:xfrm>
          <a:prstGeom prst="rect">
            <a:avLst/>
          </a:prstGeom>
        </p:spPr>
      </p:pic>
    </p:spTree>
    <p:extLst>
      <p:ext uri="{BB962C8B-B14F-4D97-AF65-F5344CB8AC3E}">
        <p14:creationId xmlns:p14="http://schemas.microsoft.com/office/powerpoint/2010/main" val="3383835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188640"/>
            <a:ext cx="8073937" cy="1331913"/>
          </a:xfrm>
        </p:spPr>
        <p:txBody>
          <a:bodyPr>
            <a:normAutofit/>
          </a:bodyPr>
          <a:lstStyle/>
          <a:p>
            <a:pPr eaLnBrk="1" hangingPunct="1"/>
            <a:r>
              <a:rPr lang="es-ES" dirty="0">
                <a:latin typeface="Arial" panose="020B0604020202020204" pitchFamily="34" charset="0"/>
                <a:cs typeface="Arial" panose="020B0604020202020204" pitchFamily="34" charset="0"/>
              </a:rPr>
              <a:t>Tipos de canales de comunicación</a:t>
            </a:r>
          </a:p>
        </p:txBody>
      </p:sp>
      <p:sp>
        <p:nvSpPr>
          <p:cNvPr id="12291" name="Rectangle 3"/>
          <p:cNvSpPr>
            <a:spLocks noGrp="1" noChangeArrowheads="1"/>
          </p:cNvSpPr>
          <p:nvPr>
            <p:ph idx="1"/>
          </p:nvPr>
        </p:nvSpPr>
        <p:spPr>
          <a:xfrm>
            <a:off x="539750" y="1348365"/>
            <a:ext cx="7842250" cy="4228820"/>
          </a:xfrm>
        </p:spPr>
        <p:txBody>
          <a:bodyPr>
            <a:normAutofit fontScale="47500" lnSpcReduction="20000"/>
          </a:bodyPr>
          <a:lstStyle/>
          <a:p>
            <a:pPr marL="0" indent="0" algn="just" eaLnBrk="1" hangingPunct="1">
              <a:lnSpc>
                <a:spcPct val="90000"/>
              </a:lnSpc>
              <a:buNone/>
            </a:pPr>
            <a:endParaRPr lang="es-ES" sz="2800" dirty="0">
              <a:latin typeface="Arial" panose="020B0604020202020204" pitchFamily="34" charset="0"/>
              <a:cs typeface="Arial" panose="020B0604020202020204" pitchFamily="34" charset="0"/>
            </a:endParaRPr>
          </a:p>
          <a:p>
            <a:pPr marL="0" indent="0" algn="just" eaLnBrk="1" hangingPunct="1">
              <a:lnSpc>
                <a:spcPct val="120000"/>
              </a:lnSpc>
              <a:buNone/>
            </a:pPr>
            <a:r>
              <a:rPr lang="es-ES" sz="3800" b="1" dirty="0">
                <a:latin typeface="Arial" panose="020B0604020202020204" pitchFamily="34" charset="0"/>
                <a:cs typeface="Arial" panose="020B0604020202020204" pitchFamily="34" charset="0"/>
              </a:rPr>
              <a:t>PERSONALES</a:t>
            </a:r>
          </a:p>
          <a:p>
            <a:pPr marL="0" indent="0" algn="just" eaLnBrk="1" hangingPunct="1">
              <a:lnSpc>
                <a:spcPct val="120000"/>
              </a:lnSpc>
              <a:buNone/>
            </a:pPr>
            <a:r>
              <a:rPr lang="es-ES" sz="3800" dirty="0">
                <a:latin typeface="Arial" panose="020B0604020202020204" pitchFamily="34" charset="0"/>
                <a:cs typeface="Arial" panose="020B0604020202020204" pitchFamily="34" charset="0"/>
              </a:rPr>
              <a:t>Son medios de comunicación más directos, que permiten la interacción entre emisor y receptor. Es una conversación limitada a un número de participantes.</a:t>
            </a:r>
          </a:p>
          <a:p>
            <a:pPr marL="0" indent="0" algn="just" eaLnBrk="1" hangingPunct="1">
              <a:lnSpc>
                <a:spcPct val="120000"/>
              </a:lnSpc>
              <a:buNone/>
            </a:pPr>
            <a:r>
              <a:rPr lang="es-ES" sz="3800" b="1" dirty="0">
                <a:latin typeface="Arial" panose="020B0604020202020204" pitchFamily="34" charset="0"/>
                <a:cs typeface="Arial" panose="020B0604020202020204" pitchFamily="34" charset="0"/>
              </a:rPr>
              <a:t>INTERPERSONALES</a:t>
            </a:r>
          </a:p>
          <a:p>
            <a:pPr marL="0" indent="0" algn="just">
              <a:lnSpc>
                <a:spcPct val="120000"/>
              </a:lnSpc>
              <a:buNone/>
            </a:pPr>
            <a:r>
              <a:rPr lang="es-ES" sz="3800" dirty="0">
                <a:latin typeface="Arial" panose="020B0604020202020204" pitchFamily="34" charset="0"/>
                <a:cs typeface="Arial" panose="020B0604020202020204" pitchFamily="34" charset="0"/>
              </a:rPr>
              <a:t>Tenemos un mensaje de un emisor para muchos receptores. No hay posibilidad de personalizar el mensaje, ni contacto personal. Esto no quiere decir que no haya una segmentación previa para ajustar la comunicación. Un ejemplo sería la radio </a:t>
            </a:r>
          </a:p>
          <a:p>
            <a:pPr marL="0" indent="0" algn="just" eaLnBrk="1" hangingPunct="1">
              <a:lnSpc>
                <a:spcPct val="120000"/>
              </a:lnSpc>
              <a:buNone/>
            </a:pPr>
            <a:r>
              <a:rPr lang="es-ES" sz="3800" b="1" dirty="0">
                <a:latin typeface="Arial" panose="020B0604020202020204" pitchFamily="34" charset="0"/>
                <a:cs typeface="Arial" panose="020B0604020202020204" pitchFamily="34" charset="0"/>
              </a:rPr>
              <a:t>INTERACTIVOS</a:t>
            </a:r>
          </a:p>
          <a:p>
            <a:pPr marL="0" indent="0" algn="just" eaLnBrk="1" hangingPunct="1">
              <a:lnSpc>
                <a:spcPct val="120000"/>
              </a:lnSpc>
              <a:buNone/>
            </a:pPr>
            <a:r>
              <a:rPr lang="es-ES" sz="3800" dirty="0">
                <a:latin typeface="Arial" panose="020B0604020202020204" pitchFamily="34" charset="0"/>
                <a:cs typeface="Arial" panose="020B0604020202020204" pitchFamily="34" charset="0"/>
              </a:rPr>
              <a:t>Son canales de amplio alcance que permiten la interacción con los usuarios. Un buen ejemplo son las Redes Sociales.</a:t>
            </a:r>
            <a:endParaRPr lang="es-ES" sz="3800" dirty="0">
              <a:solidFill>
                <a:srgbClr val="FF0000"/>
              </a:solidFill>
              <a:latin typeface="Arial" panose="020B0604020202020204" pitchFamily="34" charset="0"/>
              <a:cs typeface="Arial" panose="020B0604020202020204" pitchFamily="34" charset="0"/>
            </a:endParaRPr>
          </a:p>
        </p:txBody>
      </p:sp>
      <p:pic>
        <p:nvPicPr>
          <p:cNvPr id="4" name="Marcador de contenido 3"/>
          <p:cNvPicPr>
            <a:picLocks noChangeAspect="1"/>
          </p:cNvPicPr>
          <p:nvPr/>
        </p:nvPicPr>
        <p:blipFill>
          <a:blip r:embed="rId2"/>
          <a:stretch>
            <a:fillRect/>
          </a:stretch>
        </p:blipFill>
        <p:spPr>
          <a:xfrm>
            <a:off x="0" y="5733256"/>
            <a:ext cx="9144000" cy="1275795"/>
          </a:xfrm>
          <a:prstGeom prst="rect">
            <a:avLst/>
          </a:prstGeom>
        </p:spPr>
      </p:pic>
    </p:spTree>
    <p:extLst>
      <p:ext uri="{BB962C8B-B14F-4D97-AF65-F5344CB8AC3E}">
        <p14:creationId xmlns:p14="http://schemas.microsoft.com/office/powerpoint/2010/main" val="3653042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36650" y="116632"/>
            <a:ext cx="6870700" cy="1331913"/>
          </a:xfrm>
        </p:spPr>
        <p:txBody>
          <a:bodyPr>
            <a:normAutofit/>
          </a:bodyPr>
          <a:lstStyle/>
          <a:p>
            <a:pPr eaLnBrk="1" hangingPunct="1"/>
            <a:r>
              <a:rPr lang="en-US" sz="4400" b="1" dirty="0">
                <a:latin typeface="Arial" panose="020B0604020202020204" pitchFamily="34" charset="0"/>
                <a:cs typeface="Arial" panose="020B0604020202020204" pitchFamily="34" charset="0"/>
              </a:rPr>
              <a:t>Comunicación en Salud</a:t>
            </a:r>
            <a:endParaRPr lang="es-MX" sz="4400" b="1" dirty="0">
              <a:latin typeface="Arial" panose="020B0604020202020204" pitchFamily="34" charset="0"/>
              <a:cs typeface="Arial" panose="020B0604020202020204" pitchFamily="34" charset="0"/>
            </a:endParaRPr>
          </a:p>
        </p:txBody>
      </p:sp>
      <p:sp>
        <p:nvSpPr>
          <p:cNvPr id="12291" name="Rectangle 3"/>
          <p:cNvSpPr>
            <a:spLocks noGrp="1" noChangeArrowheads="1"/>
          </p:cNvSpPr>
          <p:nvPr>
            <p:ph idx="1"/>
          </p:nvPr>
        </p:nvSpPr>
        <p:spPr>
          <a:xfrm>
            <a:off x="323528" y="1916832"/>
            <a:ext cx="5616426" cy="3529012"/>
          </a:xfrm>
        </p:spPr>
        <p:txBody>
          <a:bodyPr/>
          <a:lstStyle/>
          <a:p>
            <a:pPr marL="0" indent="0" algn="just" eaLnBrk="1" hangingPunct="1">
              <a:lnSpc>
                <a:spcPct val="90000"/>
              </a:lnSpc>
              <a:buNone/>
            </a:pPr>
            <a:r>
              <a:rPr lang="es-MX" sz="2400" dirty="0">
                <a:latin typeface="Arial" panose="020B0604020202020204" pitchFamily="34" charset="0"/>
                <a:cs typeface="Arial" panose="020B0604020202020204" pitchFamily="34" charset="0"/>
              </a:rPr>
              <a:t>Usualmente </a:t>
            </a:r>
            <a:r>
              <a:rPr lang="es-MX" sz="2400" dirty="0">
                <a:solidFill>
                  <a:srgbClr val="FF0000"/>
                </a:solidFill>
                <a:latin typeface="Arial" panose="020B0604020202020204" pitchFamily="34" charset="0"/>
                <a:cs typeface="Arial" panose="020B0604020202020204" pitchFamily="34" charset="0"/>
              </a:rPr>
              <a:t>vinculada con la relación médico paciente</a:t>
            </a:r>
            <a:r>
              <a:rPr lang="es-MX" sz="2400" dirty="0">
                <a:latin typeface="Arial" panose="020B0604020202020204" pitchFamily="34" charset="0"/>
                <a:cs typeface="Arial" panose="020B0604020202020204" pitchFamily="34" charset="0"/>
              </a:rPr>
              <a:t>, hace referencia a la traducción de los conocimientos para que sean entendido por los pacientes y comunidades implica un reconocimiento de la otra persona como diferente. </a:t>
            </a:r>
          </a:p>
        </p:txBody>
      </p:sp>
      <p:pic>
        <p:nvPicPr>
          <p:cNvPr id="2" name="Imagen 1">
            <a:extLst>
              <a:ext uri="{FF2B5EF4-FFF2-40B4-BE49-F238E27FC236}">
                <a16:creationId xmlns:a16="http://schemas.microsoft.com/office/drawing/2014/main" id="{04E7E150-C662-680E-1E39-D8512D43BCA3}"/>
              </a:ext>
            </a:extLst>
          </p:cNvPr>
          <p:cNvPicPr>
            <a:picLocks noChangeAspect="1"/>
          </p:cNvPicPr>
          <p:nvPr/>
        </p:nvPicPr>
        <p:blipFill>
          <a:blip r:embed="rId3"/>
          <a:stretch>
            <a:fillRect/>
          </a:stretch>
        </p:blipFill>
        <p:spPr>
          <a:xfrm>
            <a:off x="6372200" y="1778465"/>
            <a:ext cx="2448272" cy="2658647"/>
          </a:xfrm>
          <a:prstGeom prst="rect">
            <a:avLst/>
          </a:prstGeom>
        </p:spPr>
      </p:pic>
    </p:spTree>
    <p:extLst>
      <p:ext uri="{BB962C8B-B14F-4D97-AF65-F5344CB8AC3E}">
        <p14:creationId xmlns:p14="http://schemas.microsoft.com/office/powerpoint/2010/main" val="36325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74105" y="116000"/>
            <a:ext cx="7395790" cy="1331913"/>
          </a:xfrm>
        </p:spPr>
        <p:txBody>
          <a:bodyPr>
            <a:normAutofit/>
          </a:bodyPr>
          <a:lstStyle/>
          <a:p>
            <a:pPr algn="ctr" eaLnBrk="1" hangingPunct="1"/>
            <a:r>
              <a:rPr lang="en-US" sz="4000" b="1" dirty="0">
                <a:latin typeface="Arial" panose="020B0604020202020204" pitchFamily="34" charset="0"/>
                <a:cs typeface="Arial" panose="020B0604020202020204" pitchFamily="34" charset="0"/>
              </a:rPr>
              <a:t>Comunicación para la Salud</a:t>
            </a:r>
            <a:endParaRPr lang="es-MX" sz="4000" b="1" dirty="0">
              <a:latin typeface="Arial" panose="020B0604020202020204" pitchFamily="34" charset="0"/>
              <a:cs typeface="Arial" panose="020B0604020202020204" pitchFamily="34" charset="0"/>
            </a:endParaRPr>
          </a:p>
        </p:txBody>
      </p:sp>
      <p:sp>
        <p:nvSpPr>
          <p:cNvPr id="3" name="2 Marcador de contenido">
            <a:extLst>
              <a:ext uri="{FF2B5EF4-FFF2-40B4-BE49-F238E27FC236}">
                <a16:creationId xmlns:a16="http://schemas.microsoft.com/office/drawing/2014/main" id="{89B5253C-FAE0-6A26-9509-E85AB0B98DC0}"/>
              </a:ext>
            </a:extLst>
          </p:cNvPr>
          <p:cNvSpPr txBox="1">
            <a:spLocks/>
          </p:cNvSpPr>
          <p:nvPr/>
        </p:nvSpPr>
        <p:spPr>
          <a:xfrm>
            <a:off x="457200" y="1420733"/>
            <a:ext cx="7931224" cy="265633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S" sz="2400" dirty="0">
                <a:solidFill>
                  <a:srgbClr val="FF0000"/>
                </a:solidFill>
                <a:latin typeface="Arial" panose="020B0604020202020204" pitchFamily="34" charset="0"/>
                <a:cs typeface="Arial" panose="020B0604020202020204" pitchFamily="34" charset="0"/>
              </a:rPr>
              <a:t>Proceso social, educativo y político </a:t>
            </a:r>
            <a:r>
              <a:rPr lang="es-ES" sz="2400" dirty="0">
                <a:latin typeface="Arial" panose="020B0604020202020204" pitchFamily="34" charset="0"/>
                <a:cs typeface="Arial" panose="020B0604020202020204" pitchFamily="34" charset="0"/>
              </a:rPr>
              <a:t>que incrementa y promueve la conciencia pública sobre la salud, estilos de vida saludables y la acción comunitaria a favor de la salud brindando oportunidades y ofreciendo a la gente poder ejercer sus derechos y responsabilidades para formar ambientes, sistemas y políticas favorables a la salud y el bienestar.                          </a:t>
            </a:r>
          </a:p>
        </p:txBody>
      </p:sp>
      <p:pic>
        <p:nvPicPr>
          <p:cNvPr id="1026" name="Picture 2" descr="Comunicación para la salud y el bienestar efectiva">
            <a:extLst>
              <a:ext uri="{FF2B5EF4-FFF2-40B4-BE49-F238E27FC236}">
                <a16:creationId xmlns:a16="http://schemas.microsoft.com/office/drawing/2014/main" id="{5F32BFA9-838A-3978-3369-EC178A287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365103"/>
            <a:ext cx="6156176" cy="231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33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36650" y="116632"/>
            <a:ext cx="6870700" cy="1331913"/>
          </a:xfrm>
        </p:spPr>
        <p:txBody>
          <a:bodyPr>
            <a:normAutofit/>
          </a:bodyPr>
          <a:lstStyle/>
          <a:p>
            <a:pPr algn="ctr" eaLnBrk="1" hangingPunct="1"/>
            <a:r>
              <a:rPr lang="en-US" sz="4400" b="1" dirty="0">
                <a:latin typeface="Arial" panose="020B0604020202020204" pitchFamily="34" charset="0"/>
                <a:cs typeface="Arial" panose="020B0604020202020204" pitchFamily="34" charset="0"/>
              </a:rPr>
              <a:t>¿Qué las diferencia?</a:t>
            </a:r>
            <a:endParaRPr lang="es-MX" sz="4400" b="1"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401DBE04-6EEA-9ACB-2FEB-2FE6B11E5079}"/>
              </a:ext>
            </a:extLst>
          </p:cNvPr>
          <p:cNvSpPr txBox="1"/>
          <p:nvPr/>
        </p:nvSpPr>
        <p:spPr>
          <a:xfrm>
            <a:off x="755576" y="1844824"/>
            <a:ext cx="7416824" cy="2862322"/>
          </a:xfrm>
          <a:prstGeom prst="rect">
            <a:avLst/>
          </a:prstGeom>
          <a:noFill/>
        </p:spPr>
        <p:txBody>
          <a:bodyPr wrap="square" rtlCol="0">
            <a:spAutoFit/>
          </a:bodyPr>
          <a:lstStyle/>
          <a:p>
            <a:pPr algn="just"/>
            <a:r>
              <a:rPr lang="es-MX" sz="2000" b="1" dirty="0">
                <a:latin typeface="Arial" panose="020B0604020202020204" pitchFamily="34" charset="0"/>
                <a:cs typeface="Arial" panose="020B0604020202020204" pitchFamily="34" charset="0"/>
              </a:rPr>
              <a:t>La comunicación en salud </a:t>
            </a:r>
            <a:r>
              <a:rPr lang="es-MX" sz="2000" dirty="0">
                <a:latin typeface="Arial" panose="020B0604020202020204" pitchFamily="34" charset="0"/>
                <a:cs typeface="Arial" panose="020B0604020202020204" pitchFamily="34" charset="0"/>
              </a:rPr>
              <a:t>se refiere al proceso de intercambio de información entre profesionales, pacientes y comunidades para mejorar la atención y el bienestar; mientras que la </a:t>
            </a:r>
            <a:r>
              <a:rPr lang="es-MX" sz="2000" b="1" dirty="0">
                <a:latin typeface="Arial" panose="020B0604020202020204" pitchFamily="34" charset="0"/>
                <a:cs typeface="Arial" panose="020B0604020202020204" pitchFamily="34" charset="0"/>
              </a:rPr>
              <a:t>comunicación para la salud </a:t>
            </a:r>
            <a:r>
              <a:rPr lang="es-MX" sz="2000" dirty="0">
                <a:latin typeface="Arial" panose="020B0604020202020204" pitchFamily="34" charset="0"/>
                <a:cs typeface="Arial" panose="020B0604020202020204" pitchFamily="34" charset="0"/>
              </a:rPr>
              <a:t>es una estrategia orientada a promover cambios de comportamiento y estilos de vida saludables en la población. En otras palabras, la primera se centra en el acto comunicativo dentro del ámbito sanitario, y la segunda en campañas y programas de promoción de la salud.</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527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89CCA8-FF6E-EC2C-34EB-89DC503D7221}"/>
              </a:ext>
            </a:extLst>
          </p:cNvPr>
          <p:cNvSpPr>
            <a:spLocks noGrp="1"/>
          </p:cNvSpPr>
          <p:nvPr>
            <p:ph type="title"/>
          </p:nvPr>
        </p:nvSpPr>
        <p:spPr/>
        <p:txBody>
          <a:bodyPr>
            <a:normAutofit fontScale="90000"/>
          </a:bodyPr>
          <a:lstStyle/>
          <a:p>
            <a:r>
              <a:rPr lang="es-MX" sz="4900" b="1" dirty="0">
                <a:latin typeface="Arial" panose="020B0604020202020204" pitchFamily="34" charset="0"/>
                <a:cs typeface="Arial" panose="020B0604020202020204" pitchFamily="34" charset="0"/>
              </a:rPr>
              <a:t>Importancia de distinguirlas</a:t>
            </a:r>
            <a:br>
              <a:rPr lang="es-MX" b="1" dirty="0"/>
            </a:br>
            <a:endParaRPr lang="es-VE" b="1" dirty="0"/>
          </a:p>
        </p:txBody>
      </p:sp>
      <p:sp>
        <p:nvSpPr>
          <p:cNvPr id="3" name="Marcador de contenido 2">
            <a:extLst>
              <a:ext uri="{FF2B5EF4-FFF2-40B4-BE49-F238E27FC236}">
                <a16:creationId xmlns:a16="http://schemas.microsoft.com/office/drawing/2014/main" id="{0BFBA3EB-F7A7-8E62-6DAA-4561E0937F10}"/>
              </a:ext>
            </a:extLst>
          </p:cNvPr>
          <p:cNvSpPr>
            <a:spLocks noGrp="1"/>
          </p:cNvSpPr>
          <p:nvPr>
            <p:ph idx="1"/>
          </p:nvPr>
        </p:nvSpPr>
        <p:spPr>
          <a:xfrm>
            <a:off x="457200" y="1709553"/>
            <a:ext cx="8229600" cy="3773016"/>
          </a:xfrm>
        </p:spPr>
        <p:txBody>
          <a:bodyPr>
            <a:normAutofit/>
          </a:bodyPr>
          <a:lstStyle/>
          <a:p>
            <a:pPr marL="0" indent="0" algn="just">
              <a:buNone/>
            </a:pPr>
            <a:r>
              <a:rPr lang="es-MX" sz="2800" dirty="0">
                <a:latin typeface="Arial" panose="020B0604020202020204" pitchFamily="34" charset="0"/>
                <a:cs typeface="Arial" panose="020B0604020202020204" pitchFamily="34" charset="0"/>
              </a:rPr>
              <a:t>En salud clínica: La comunicación en salud asegura confianza y adherencia al tratamiento.</a:t>
            </a:r>
          </a:p>
          <a:p>
            <a:pPr marL="0" indent="0" algn="just">
              <a:buNone/>
            </a:pPr>
            <a:r>
              <a:rPr lang="es-MX" sz="2800" dirty="0">
                <a:latin typeface="Arial" panose="020B0604020202020204" pitchFamily="34" charset="0"/>
                <a:cs typeface="Arial" panose="020B0604020202020204" pitchFamily="34" charset="0"/>
              </a:rPr>
              <a:t>En salud pública: La comunicación para la salud logra impacto social, previene enfermedades y fomenta hábitos positivos.</a:t>
            </a:r>
          </a:p>
          <a:p>
            <a:pPr marL="0" indent="0" algn="just">
              <a:buNone/>
            </a:pPr>
            <a:r>
              <a:rPr lang="es-MX" sz="2800" dirty="0">
                <a:latin typeface="Arial" panose="020B0604020202020204" pitchFamily="34" charset="0"/>
                <a:cs typeface="Arial" panose="020B0604020202020204" pitchFamily="34" charset="0"/>
              </a:rPr>
              <a:t>Ambas se necesitan; una fortalece la relación médico-paciente y la otra amplía el alcance hacia la sociedad.</a:t>
            </a:r>
            <a:endParaRPr lang="es-V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1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36650" y="296886"/>
            <a:ext cx="6870700" cy="1331913"/>
          </a:xfrm>
        </p:spPr>
        <p:txBody>
          <a:bodyPr>
            <a:normAutofit/>
          </a:bodyPr>
          <a:lstStyle/>
          <a:p>
            <a:pPr eaLnBrk="1" hangingPunct="1"/>
            <a:r>
              <a:rPr lang="es-ES" sz="4000" b="1" dirty="0">
                <a:latin typeface="Arial" panose="020B0604020202020204" pitchFamily="34" charset="0"/>
                <a:cs typeface="Arial" panose="020B0604020202020204" pitchFamily="34" charset="0"/>
              </a:rPr>
              <a:t>Mercadeo Social en Salud</a:t>
            </a:r>
            <a:endParaRPr lang="es-MX" sz="4000" b="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0FD80859-CAA8-C52C-A3BB-4B202AFE2258}"/>
              </a:ext>
            </a:extLst>
          </p:cNvPr>
          <p:cNvSpPr txBox="1"/>
          <p:nvPr/>
        </p:nvSpPr>
        <p:spPr>
          <a:xfrm>
            <a:off x="365626" y="1649515"/>
            <a:ext cx="8412748" cy="3108543"/>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La adaptación de las técnicas del marketing comercial para el análisis, planeamiento, ejecución y evaluación de programas diseñados para </a:t>
            </a:r>
            <a:r>
              <a:rPr lang="es-ES" sz="2800" b="1" dirty="0">
                <a:solidFill>
                  <a:srgbClr val="FF0000"/>
                </a:solidFill>
                <a:latin typeface="Arial" panose="020B0604020202020204" pitchFamily="34" charset="0"/>
                <a:cs typeface="Arial" panose="020B0604020202020204" pitchFamily="34" charset="0"/>
              </a:rPr>
              <a:t>influenciar</a:t>
            </a:r>
            <a:r>
              <a:rPr lang="es-ES" sz="2800" dirty="0">
                <a:solidFill>
                  <a:srgbClr val="FF0000"/>
                </a:solidFill>
                <a:latin typeface="Arial" panose="020B0604020202020204" pitchFamily="34" charset="0"/>
                <a:cs typeface="Arial" panose="020B0604020202020204" pitchFamily="34" charset="0"/>
              </a:rPr>
              <a:t> el </a:t>
            </a:r>
            <a:r>
              <a:rPr lang="es-ES" sz="2800" b="1" dirty="0">
                <a:solidFill>
                  <a:srgbClr val="FF0000"/>
                </a:solidFill>
                <a:latin typeface="Arial" panose="020B0604020202020204" pitchFamily="34" charset="0"/>
                <a:cs typeface="Arial" panose="020B0604020202020204" pitchFamily="34" charset="0"/>
              </a:rPr>
              <a:t>comportamiento</a:t>
            </a:r>
            <a:r>
              <a:rPr lang="es-ES" sz="2800" dirty="0">
                <a:latin typeface="Arial" panose="020B0604020202020204" pitchFamily="34" charset="0"/>
                <a:cs typeface="Arial" panose="020B0604020202020204" pitchFamily="34" charset="0"/>
              </a:rPr>
              <a:t> voluntario de la</a:t>
            </a:r>
          </a:p>
          <a:p>
            <a:pPr algn="just"/>
            <a:r>
              <a:rPr lang="es-ES" sz="2800" dirty="0">
                <a:latin typeface="Arial" panose="020B0604020202020204" pitchFamily="34" charset="0"/>
                <a:cs typeface="Arial" panose="020B0604020202020204" pitchFamily="34" charset="0"/>
              </a:rPr>
              <a:t>población objetivo para mejorar su bienestar personal y el de su comunidad. </a:t>
            </a:r>
          </a:p>
          <a:p>
            <a:r>
              <a:rPr lang="es-ES" sz="2800" dirty="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Alan Andreasen</a:t>
            </a:r>
          </a:p>
        </p:txBody>
      </p:sp>
      <p:pic>
        <p:nvPicPr>
          <p:cNvPr id="2050" name="Picture 2" descr="Plan de Marketing para el Sector Salud - Pandora Marketing">
            <a:extLst>
              <a:ext uri="{FF2B5EF4-FFF2-40B4-BE49-F238E27FC236}">
                <a16:creationId xmlns:a16="http://schemas.microsoft.com/office/drawing/2014/main" id="{09366282-62D2-42B5-3092-96A2DF18C8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653136"/>
            <a:ext cx="6912768" cy="210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3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36650" y="296886"/>
            <a:ext cx="6870700" cy="1331913"/>
          </a:xfrm>
        </p:spPr>
        <p:txBody>
          <a:bodyPr>
            <a:normAutofit/>
          </a:bodyPr>
          <a:lstStyle/>
          <a:p>
            <a:pPr eaLnBrk="1" hangingPunct="1"/>
            <a:r>
              <a:rPr lang="es-ES" sz="4000" b="1" dirty="0">
                <a:latin typeface="Arial" panose="020B0604020202020204" pitchFamily="34" charset="0"/>
                <a:cs typeface="Arial" panose="020B0604020202020204" pitchFamily="34" charset="0"/>
              </a:rPr>
              <a:t>Mercadeo Social en Salud</a:t>
            </a:r>
            <a:endParaRPr lang="es-MX" sz="4000" b="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940A70E9-8858-2EFF-7D6F-23D6A9CF1FF8}"/>
              </a:ext>
            </a:extLst>
          </p:cNvPr>
          <p:cNvSpPr txBox="1"/>
          <p:nvPr/>
        </p:nvSpPr>
        <p:spPr>
          <a:xfrm>
            <a:off x="467544" y="1628799"/>
            <a:ext cx="8424936" cy="2246769"/>
          </a:xfrm>
          <a:prstGeom prst="rect">
            <a:avLst/>
          </a:prstGeom>
          <a:noFill/>
        </p:spPr>
        <p:txBody>
          <a:bodyPr wrap="square" rtlCol="0">
            <a:spAutoFit/>
          </a:bodyPr>
          <a:lstStyle/>
          <a:p>
            <a:pPr algn="just"/>
            <a:r>
              <a:rPr lang="es-ES" sz="2800" dirty="0">
                <a:latin typeface="Arial" panose="020B0604020202020204" pitchFamily="34" charset="0"/>
                <a:cs typeface="Arial" panose="020B0604020202020204" pitchFamily="34" charset="0"/>
              </a:rPr>
              <a:t>Un proceso para </a:t>
            </a:r>
            <a:r>
              <a:rPr lang="es-ES" sz="2800" b="1" dirty="0">
                <a:solidFill>
                  <a:srgbClr val="FF0000"/>
                </a:solidFill>
                <a:latin typeface="Arial" panose="020B0604020202020204" pitchFamily="34" charset="0"/>
                <a:cs typeface="Arial" panose="020B0604020202020204" pitchFamily="34" charset="0"/>
              </a:rPr>
              <a:t>influenciar</a:t>
            </a:r>
            <a:r>
              <a:rPr lang="es-ES" sz="2800" dirty="0">
                <a:solidFill>
                  <a:srgbClr val="FF0000"/>
                </a:solidFill>
                <a:latin typeface="Arial" panose="020B0604020202020204" pitchFamily="34" charset="0"/>
                <a:cs typeface="Arial" panose="020B0604020202020204" pitchFamily="34" charset="0"/>
              </a:rPr>
              <a:t> las </a:t>
            </a:r>
            <a:r>
              <a:rPr lang="es-ES" sz="2800" b="1" dirty="0">
                <a:solidFill>
                  <a:srgbClr val="FF0000"/>
                </a:solidFill>
                <a:latin typeface="Arial" panose="020B0604020202020204" pitchFamily="34" charset="0"/>
                <a:cs typeface="Arial" panose="020B0604020202020204" pitchFamily="34" charset="0"/>
              </a:rPr>
              <a:t>conductas</a:t>
            </a:r>
            <a:r>
              <a:rPr lang="es-ES" sz="2800" dirty="0">
                <a:solidFill>
                  <a:srgbClr val="FF0000"/>
                </a:solidFill>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humanas a gran escala utilizando los principios del marketing para lograr un beneficio social en vez de una ganancia comercial. </a:t>
            </a:r>
          </a:p>
          <a:p>
            <a:pPr algn="just"/>
            <a:r>
              <a:rPr lang="es-ES" sz="2800" dirty="0">
                <a:latin typeface="Arial" panose="020B0604020202020204" pitchFamily="34" charset="0"/>
                <a:cs typeface="Arial" panose="020B0604020202020204" pitchFamily="34" charset="0"/>
              </a:rPr>
              <a:t>                                                   William A. Smith</a:t>
            </a:r>
          </a:p>
        </p:txBody>
      </p:sp>
      <p:sp>
        <p:nvSpPr>
          <p:cNvPr id="3" name="AutoShape 2" descr="Segmentación en Marketing de Salud: Cómo Conectar con los Pacientes ...">
            <a:extLst>
              <a:ext uri="{FF2B5EF4-FFF2-40B4-BE49-F238E27FC236}">
                <a16:creationId xmlns:a16="http://schemas.microsoft.com/office/drawing/2014/main" id="{ADC1A158-B337-E78C-43A5-EC0E44217D67}"/>
              </a:ext>
            </a:extLst>
          </p:cNvPr>
          <p:cNvSpPr>
            <a:spLocks noChangeAspect="1" noChangeArrowheads="1"/>
          </p:cNvSpPr>
          <p:nvPr/>
        </p:nvSpPr>
        <p:spPr bwMode="auto">
          <a:xfrm>
            <a:off x="4419600" y="3276600"/>
            <a:ext cx="1088504" cy="10885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5" name="Imagen 4">
            <a:extLst>
              <a:ext uri="{FF2B5EF4-FFF2-40B4-BE49-F238E27FC236}">
                <a16:creationId xmlns:a16="http://schemas.microsoft.com/office/drawing/2014/main" id="{0BA51DF3-57F4-D35F-253E-1BAA2882AAA9}"/>
              </a:ext>
            </a:extLst>
          </p:cNvPr>
          <p:cNvPicPr>
            <a:picLocks noChangeAspect="1"/>
          </p:cNvPicPr>
          <p:nvPr/>
        </p:nvPicPr>
        <p:blipFill>
          <a:blip r:embed="rId2"/>
          <a:stretch>
            <a:fillRect/>
          </a:stretch>
        </p:blipFill>
        <p:spPr>
          <a:xfrm>
            <a:off x="1259632" y="4032227"/>
            <a:ext cx="6552728" cy="2528887"/>
          </a:xfrm>
          <a:prstGeom prst="rect">
            <a:avLst/>
          </a:prstGeom>
        </p:spPr>
      </p:pic>
    </p:spTree>
    <p:extLst>
      <p:ext uri="{BB962C8B-B14F-4D97-AF65-F5344CB8AC3E}">
        <p14:creationId xmlns:p14="http://schemas.microsoft.com/office/powerpoint/2010/main" val="1237958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36650" y="-21985"/>
            <a:ext cx="6870700" cy="1331913"/>
          </a:xfrm>
        </p:spPr>
        <p:txBody>
          <a:bodyPr>
            <a:normAutofit/>
          </a:bodyPr>
          <a:lstStyle/>
          <a:p>
            <a:pPr eaLnBrk="1" hangingPunct="1"/>
            <a:r>
              <a:rPr lang="es-ES" sz="4000" b="1" dirty="0">
                <a:latin typeface="Arial" panose="020B0604020202020204" pitchFamily="34" charset="0"/>
                <a:cs typeface="Arial" panose="020B0604020202020204" pitchFamily="34" charset="0"/>
              </a:rPr>
              <a:t>Mercadeo Social en Salud</a:t>
            </a:r>
            <a:endParaRPr lang="es-MX" sz="4000" b="1"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940A70E9-8858-2EFF-7D6F-23D6A9CF1FF8}"/>
              </a:ext>
            </a:extLst>
          </p:cNvPr>
          <p:cNvSpPr txBox="1"/>
          <p:nvPr/>
        </p:nvSpPr>
        <p:spPr>
          <a:xfrm>
            <a:off x="683568" y="1192072"/>
            <a:ext cx="7776864" cy="4524315"/>
          </a:xfrm>
          <a:prstGeom prst="rect">
            <a:avLst/>
          </a:prstGeom>
          <a:noFill/>
        </p:spPr>
        <p:txBody>
          <a:bodyPr wrap="square" rtlCol="0">
            <a:spAutoFit/>
          </a:bodyPr>
          <a:lstStyle/>
          <a:p>
            <a:pPr algn="just"/>
            <a:r>
              <a:rPr lang="es-ES" sz="2400" dirty="0">
                <a:latin typeface="Arial" panose="020B0604020202020204" pitchFamily="34" charset="0"/>
                <a:cs typeface="Arial" panose="020B0604020202020204" pitchFamily="34" charset="0"/>
              </a:rPr>
              <a:t>El marketing social busca desarrollar e integrar conceptos del marketing con otros enfoques para</a:t>
            </a:r>
          </a:p>
          <a:p>
            <a:pPr algn="just"/>
            <a:r>
              <a:rPr lang="es-ES" sz="2400" b="1" dirty="0">
                <a:solidFill>
                  <a:srgbClr val="FF0000"/>
                </a:solidFill>
                <a:latin typeface="Arial" panose="020B0604020202020204" pitchFamily="34" charset="0"/>
                <a:cs typeface="Arial" panose="020B0604020202020204" pitchFamily="34" charset="0"/>
              </a:rPr>
              <a:t>influenciar comportamientos </a:t>
            </a:r>
            <a:r>
              <a:rPr lang="es-ES" sz="2400" dirty="0">
                <a:latin typeface="Arial" panose="020B0604020202020204" pitchFamily="34" charset="0"/>
                <a:cs typeface="Arial" panose="020B0604020202020204" pitchFamily="34" charset="0"/>
              </a:rPr>
              <a:t>que benefician a los individuos y las comunidades para un bien social mayor. La práctica del Mercadeo social se guía por principios éticos. Busca integrar la investigación formativa, las buenas prácticas, la teoría, la visión de la audiencia y asociaciones para realizar programas de cambio social segmentados y sensibles a la competencia que sean efectivos, eficientes, equitativos y sostenibles. </a:t>
            </a:r>
          </a:p>
          <a:p>
            <a:pPr algn="just"/>
            <a:r>
              <a:rPr lang="es-ES" sz="1400" dirty="0">
                <a:latin typeface="Arial" panose="020B0604020202020204" pitchFamily="34" charset="0"/>
                <a:cs typeface="Arial" panose="020B0604020202020204" pitchFamily="34" charset="0"/>
              </a:rPr>
              <a:t>                                                                       Asociación Internacional de Marketing Social ISMA</a:t>
            </a:r>
          </a:p>
        </p:txBody>
      </p:sp>
    </p:spTree>
    <p:extLst>
      <p:ext uri="{BB962C8B-B14F-4D97-AF65-F5344CB8AC3E}">
        <p14:creationId xmlns:p14="http://schemas.microsoft.com/office/powerpoint/2010/main" val="3690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lnSpc>
                <a:spcPct val="150000"/>
              </a:lnSpc>
            </a:pPr>
            <a:r>
              <a:rPr lang="es-AR" b="1" dirty="0">
                <a:effectLst/>
                <a:latin typeface="Arial" panose="020B0604020202020204" pitchFamily="34" charset="0"/>
                <a:ea typeface="Calibri" panose="020F0502020204030204" pitchFamily="34" charset="0"/>
                <a:cs typeface="Times New Roman" panose="02020603050405020304" pitchFamily="18" charset="0"/>
              </a:rPr>
              <a:t>Objetivo </a:t>
            </a:r>
            <a:br>
              <a:rPr lang="es-VE" sz="1800" dirty="0">
                <a:effectLst/>
                <a:latin typeface="Calibri" panose="020F0502020204030204" pitchFamily="34" charset="0"/>
                <a:ea typeface="Calibri" panose="020F0502020204030204" pitchFamily="34" charset="0"/>
                <a:cs typeface="Times New Roman" panose="02020603050405020304" pitchFamily="18" charset="0"/>
              </a:rPr>
            </a:br>
            <a:endParaRPr lang="es-VE" sz="18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p:txBody>
      </p:sp>
      <p:sp>
        <p:nvSpPr>
          <p:cNvPr id="3" name="2 Marcador de contenido"/>
          <p:cNvSpPr>
            <a:spLocks noGrp="1"/>
          </p:cNvSpPr>
          <p:nvPr>
            <p:ph idx="1"/>
          </p:nvPr>
        </p:nvSpPr>
        <p:spPr>
          <a:xfrm>
            <a:off x="629562" y="1417638"/>
            <a:ext cx="7884876" cy="3356230"/>
          </a:xfrm>
        </p:spPr>
        <p:txBody>
          <a:bodyPr>
            <a:normAutofit/>
          </a:bodyPr>
          <a:lstStyle/>
          <a:p>
            <a:pPr marL="0" indent="0" algn="just">
              <a:buNone/>
            </a:pPr>
            <a:r>
              <a:rPr lang="es-ES" sz="2400" dirty="0">
                <a:solidFill>
                  <a:srgbClr val="000000"/>
                </a:solidFill>
                <a:latin typeface="Arial" panose="020B0604020202020204" pitchFamily="34" charset="0"/>
                <a:ea typeface="Times New Roman" panose="02020603050405020304" pitchFamily="18" charset="0"/>
                <a:cs typeface="Verdana" panose="020B0604030504040204" pitchFamily="34" charset="0"/>
              </a:rPr>
              <a:t>Identificar los elementos conceptuales y características que distinguen la comunicación como herramienta para la Promoción de Salud. </a:t>
            </a:r>
            <a:endParaRPr lang="es-ES" sz="2400" dirty="0">
              <a:latin typeface="Arial" panose="020B0604020202020204" pitchFamily="34" charset="0"/>
              <a:cs typeface="Arial" panose="020B0604020202020204" pitchFamily="34" charset="0"/>
            </a:endParaRPr>
          </a:p>
        </p:txBody>
      </p:sp>
      <p:pic>
        <p:nvPicPr>
          <p:cNvPr id="4" name="Marcador de contenido 3"/>
          <p:cNvPicPr>
            <a:picLocks noChangeAspect="1"/>
          </p:cNvPicPr>
          <p:nvPr/>
        </p:nvPicPr>
        <p:blipFill>
          <a:blip r:embed="rId2"/>
          <a:stretch>
            <a:fillRect/>
          </a:stretch>
        </p:blipFill>
        <p:spPr>
          <a:xfrm>
            <a:off x="0" y="5826380"/>
            <a:ext cx="9144000" cy="1182671"/>
          </a:xfrm>
          <a:prstGeom prst="rect">
            <a:avLst/>
          </a:prstGeom>
        </p:spPr>
      </p:pic>
    </p:spTree>
    <p:extLst>
      <p:ext uri="{BB962C8B-B14F-4D97-AF65-F5344CB8AC3E}">
        <p14:creationId xmlns:p14="http://schemas.microsoft.com/office/powerpoint/2010/main" val="13359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BEF90CC-0D78-8B3E-39CC-5CEE77C30945}"/>
              </a:ext>
            </a:extLst>
          </p:cNvPr>
          <p:cNvSpPr>
            <a:spLocks noGrp="1" noChangeArrowheads="1"/>
          </p:cNvSpPr>
          <p:nvPr>
            <p:ph type="title"/>
          </p:nvPr>
        </p:nvSpPr>
        <p:spPr>
          <a:xfrm>
            <a:off x="628650" y="332656"/>
            <a:ext cx="7886700" cy="1325563"/>
          </a:xfrm>
        </p:spPr>
        <p:txBody>
          <a:bodyPr>
            <a:normAutofit/>
          </a:bodyPr>
          <a:lstStyle/>
          <a:p>
            <a:pPr algn="ctr" eaLnBrk="1" hangingPunct="1"/>
            <a:r>
              <a:rPr lang="es-ES" sz="4000" b="1" dirty="0">
                <a:latin typeface="Arial" panose="020B0604020202020204" pitchFamily="34" charset="0"/>
                <a:cs typeface="Arial" panose="020B0604020202020204" pitchFamily="34" charset="0"/>
              </a:rPr>
              <a:t>Mercadeo Social en Salud</a:t>
            </a:r>
            <a:endParaRPr lang="es-MX" sz="4000" b="1" dirty="0">
              <a:latin typeface="Arial" panose="020B0604020202020204" pitchFamily="34" charset="0"/>
              <a:cs typeface="Arial" panose="020B0604020202020204" pitchFamily="34" charset="0"/>
            </a:endParaRPr>
          </a:p>
        </p:txBody>
      </p:sp>
      <p:sp>
        <p:nvSpPr>
          <p:cNvPr id="7" name="Marcador de contenido 6">
            <a:extLst>
              <a:ext uri="{FF2B5EF4-FFF2-40B4-BE49-F238E27FC236}">
                <a16:creationId xmlns:a16="http://schemas.microsoft.com/office/drawing/2014/main" id="{5362453C-84B4-B120-373D-C235A1DDE291}"/>
              </a:ext>
            </a:extLst>
          </p:cNvPr>
          <p:cNvSpPr>
            <a:spLocks noGrp="1"/>
          </p:cNvSpPr>
          <p:nvPr>
            <p:ph idx="1"/>
          </p:nvPr>
        </p:nvSpPr>
        <p:spPr/>
        <p:txBody>
          <a:bodyPr>
            <a:normAutofit/>
          </a:bodyPr>
          <a:lstStyle/>
          <a:p>
            <a:pPr marL="0" indent="0" algn="just">
              <a:buNone/>
            </a:pPr>
            <a:r>
              <a:rPr lang="es-MX" sz="2800" dirty="0">
                <a:latin typeface="Arial" panose="020B0604020202020204" pitchFamily="34" charset="0"/>
                <a:cs typeface="Arial" panose="020B0604020202020204" pitchFamily="34" charset="0"/>
              </a:rPr>
              <a:t>Su objetivo principal es promover cambios de comportamiento que beneficien la salud individual y colectiva, utilizando estrategias de comunicación y marketing adaptadas a la población. Busca influir en actitudes, hábitos y prácticas para prevenir enfermedades y mejorar la calidad de vida.</a:t>
            </a:r>
            <a:endParaRPr lang="es-V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740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4937678-B691-B43B-013D-1C94F5E1516F}"/>
              </a:ext>
            </a:extLst>
          </p:cNvPr>
          <p:cNvSpPr>
            <a:spLocks noGrp="1"/>
          </p:cNvSpPr>
          <p:nvPr>
            <p:ph type="title"/>
          </p:nvPr>
        </p:nvSpPr>
        <p:spPr>
          <a:xfrm>
            <a:off x="457200" y="476672"/>
            <a:ext cx="8229600" cy="778098"/>
          </a:xfrm>
        </p:spPr>
        <p:txBody>
          <a:bodyPr>
            <a:noAutofit/>
          </a:bodyPr>
          <a:lstStyle/>
          <a:p>
            <a:pPr algn="ctr"/>
            <a:r>
              <a:rPr lang="es-MX" sz="4000" b="1" dirty="0">
                <a:latin typeface="Arial" panose="020B0604020202020204" pitchFamily="34" charset="0"/>
                <a:cs typeface="Arial" panose="020B0604020202020204" pitchFamily="34" charset="0"/>
              </a:rPr>
              <a:t>Importancia</a:t>
            </a:r>
            <a:br>
              <a:rPr lang="es-MX" sz="4000" b="1" dirty="0">
                <a:latin typeface="Arial" panose="020B0604020202020204" pitchFamily="34" charset="0"/>
                <a:cs typeface="Arial" panose="020B0604020202020204" pitchFamily="34" charset="0"/>
              </a:rPr>
            </a:br>
            <a:endParaRPr lang="es-VE" sz="4000" b="1" dirty="0">
              <a:latin typeface="Arial" panose="020B0604020202020204" pitchFamily="34" charset="0"/>
              <a:cs typeface="Arial" panose="020B0604020202020204" pitchFamily="34" charset="0"/>
            </a:endParaRPr>
          </a:p>
        </p:txBody>
      </p:sp>
      <p:sp>
        <p:nvSpPr>
          <p:cNvPr id="6" name="Marcador de contenido 5">
            <a:extLst>
              <a:ext uri="{FF2B5EF4-FFF2-40B4-BE49-F238E27FC236}">
                <a16:creationId xmlns:a16="http://schemas.microsoft.com/office/drawing/2014/main" id="{99DCAA7C-005E-A738-F394-E6D58FB5F5C5}"/>
              </a:ext>
            </a:extLst>
          </p:cNvPr>
          <p:cNvSpPr>
            <a:spLocks noGrp="1"/>
          </p:cNvSpPr>
          <p:nvPr>
            <p:ph idx="1"/>
          </p:nvPr>
        </p:nvSpPr>
        <p:spPr>
          <a:xfrm>
            <a:off x="457200" y="1166018"/>
            <a:ext cx="8229600" cy="4525963"/>
          </a:xfrm>
        </p:spPr>
        <p:txBody>
          <a:bodyPr>
            <a:normAutofit/>
          </a:bodyPr>
          <a:lstStyle/>
          <a:p>
            <a:pPr marL="0" indent="0" algn="just">
              <a:buNone/>
            </a:pPr>
            <a:r>
              <a:rPr lang="es-MX" sz="2800" dirty="0"/>
              <a:t>• </a:t>
            </a:r>
            <a:r>
              <a:rPr lang="es-MX" sz="2800" dirty="0">
                <a:latin typeface="Arial" panose="020B0604020202020204" pitchFamily="34" charset="0"/>
                <a:cs typeface="Arial" panose="020B0604020202020204" pitchFamily="34" charset="0"/>
              </a:rPr>
              <a:t>Complementa la comunicación para la salud: mientras esta informa y educa, el mercadeo social busca persuadir y motivar cambios reales.</a:t>
            </a:r>
          </a:p>
          <a:p>
            <a:pPr marL="0" indent="0" algn="just">
              <a:buNone/>
            </a:pPr>
            <a:r>
              <a:rPr lang="es-MX" sz="2800" dirty="0">
                <a:latin typeface="Arial" panose="020B0604020202020204" pitchFamily="34" charset="0"/>
                <a:cs typeface="Arial" panose="020B0604020202020204" pitchFamily="34" charset="0"/>
              </a:rPr>
              <a:t>• Fortalece políticas públicas: ayuda a que las estrategias de salud lleguen de forma clara y atractiva a la población.</a:t>
            </a:r>
          </a:p>
          <a:p>
            <a:pPr marL="0" indent="0" algn="just">
              <a:buNone/>
            </a:pPr>
            <a:r>
              <a:rPr lang="es-MX" sz="2800" dirty="0">
                <a:latin typeface="Arial" panose="020B0604020202020204" pitchFamily="34" charset="0"/>
                <a:cs typeface="Arial" panose="020B0604020202020204" pitchFamily="34" charset="0"/>
              </a:rPr>
              <a:t>• Impacto sostenible: contribuye a crear entornos más saludables y comunidades más conscientes.</a:t>
            </a:r>
            <a:endParaRPr lang="es-V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23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9D48D05-DF2D-AE94-DC60-0394ADDE17B9}"/>
              </a:ext>
            </a:extLst>
          </p:cNvPr>
          <p:cNvSpPr>
            <a:spLocks noGrp="1"/>
          </p:cNvSpPr>
          <p:nvPr>
            <p:ph type="title"/>
          </p:nvPr>
        </p:nvSpPr>
        <p:spPr/>
        <p:txBody>
          <a:bodyPr>
            <a:normAutofit/>
          </a:bodyPr>
          <a:lstStyle/>
          <a:p>
            <a:pPr algn="ctr"/>
            <a:r>
              <a:rPr lang="es-MX" sz="4000" b="1" dirty="0">
                <a:latin typeface="Arial" panose="020B0604020202020204" pitchFamily="34" charset="0"/>
                <a:cs typeface="Arial" panose="020B0604020202020204" pitchFamily="34" charset="0"/>
              </a:rPr>
              <a:t>Conclusiones</a:t>
            </a:r>
            <a:r>
              <a:rPr lang="es-MX" sz="4000" b="1" dirty="0"/>
              <a:t> </a:t>
            </a:r>
            <a:endParaRPr lang="es-VE" sz="4000" b="1" dirty="0"/>
          </a:p>
        </p:txBody>
      </p:sp>
      <p:sp>
        <p:nvSpPr>
          <p:cNvPr id="6" name="Marcador de contenido 5">
            <a:extLst>
              <a:ext uri="{FF2B5EF4-FFF2-40B4-BE49-F238E27FC236}">
                <a16:creationId xmlns:a16="http://schemas.microsoft.com/office/drawing/2014/main" id="{7AF0D488-E784-D7C6-46FF-9416F5B1BEDB}"/>
              </a:ext>
            </a:extLst>
          </p:cNvPr>
          <p:cNvSpPr>
            <a:spLocks noGrp="1"/>
          </p:cNvSpPr>
          <p:nvPr>
            <p:ph idx="1"/>
          </p:nvPr>
        </p:nvSpPr>
        <p:spPr/>
        <p:txBody>
          <a:bodyPr>
            <a:normAutofit/>
          </a:bodyPr>
          <a:lstStyle/>
          <a:p>
            <a:pPr marL="0" indent="0" algn="just">
              <a:buNone/>
            </a:pPr>
            <a:r>
              <a:rPr lang="es-MX" sz="2800" dirty="0">
                <a:latin typeface="Arial" panose="020B0604020202020204" pitchFamily="34" charset="0"/>
                <a:cs typeface="Arial" panose="020B0604020202020204" pitchFamily="34" charset="0"/>
              </a:rPr>
              <a:t>La comunicación, en todas sus dimensiones, es más que un medio: es un puente que conecta saberes, emociones y acciones. En el ámbito de la salud, se convierte en un instrumento de transformación social, capaz de empoderar a las comunidades y construir un futuro más consciente y saludable.</a:t>
            </a:r>
            <a:endParaRPr lang="es-VE" sz="2800" dirty="0">
              <a:latin typeface="Arial" panose="020B0604020202020204" pitchFamily="34" charset="0"/>
              <a:cs typeface="Arial" panose="020B0604020202020204" pitchFamily="34" charset="0"/>
            </a:endParaRPr>
          </a:p>
        </p:txBody>
      </p:sp>
      <p:pic>
        <p:nvPicPr>
          <p:cNvPr id="2" name="Marcador de contenido 3">
            <a:extLst>
              <a:ext uri="{FF2B5EF4-FFF2-40B4-BE49-F238E27FC236}">
                <a16:creationId xmlns:a16="http://schemas.microsoft.com/office/drawing/2014/main" id="{8BC18141-05DB-EDE4-4249-C35BD2EB7CD9}"/>
              </a:ext>
            </a:extLst>
          </p:cNvPr>
          <p:cNvPicPr>
            <a:picLocks noChangeAspect="1"/>
          </p:cNvPicPr>
          <p:nvPr/>
        </p:nvPicPr>
        <p:blipFill>
          <a:blip r:embed="rId3"/>
          <a:stretch>
            <a:fillRect/>
          </a:stretch>
        </p:blipFill>
        <p:spPr>
          <a:xfrm>
            <a:off x="0" y="5826380"/>
            <a:ext cx="9144000" cy="1182671"/>
          </a:xfrm>
          <a:prstGeom prst="rect">
            <a:avLst/>
          </a:prstGeom>
        </p:spPr>
      </p:pic>
    </p:spTree>
    <p:extLst>
      <p:ext uri="{BB962C8B-B14F-4D97-AF65-F5344CB8AC3E}">
        <p14:creationId xmlns:p14="http://schemas.microsoft.com/office/powerpoint/2010/main" val="275899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143000"/>
          </a:xfrm>
        </p:spPr>
        <p:txBody>
          <a:bodyPr>
            <a:normAutofit fontScale="90000"/>
          </a:bodyPr>
          <a:lstStyle/>
          <a:p>
            <a:pPr algn="just"/>
            <a:r>
              <a:rPr lang="es-ES" sz="4900" b="1"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Contenidos</a:t>
            </a:r>
            <a:r>
              <a:rPr lang="es-ES" b="1"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 </a:t>
            </a:r>
            <a:br>
              <a:rPr lang="es-VE" sz="18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rPr>
            </a:br>
            <a:r>
              <a:rPr lang="es-ES" sz="18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 </a:t>
            </a:r>
            <a:br>
              <a:rPr lang="es-VE" sz="18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rPr>
            </a:br>
            <a:endParaRPr lang="es-VE" sz="18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p:txBody>
      </p:sp>
      <p:sp>
        <p:nvSpPr>
          <p:cNvPr id="3" name="2 Marcador de contenido"/>
          <p:cNvSpPr>
            <a:spLocks noGrp="1"/>
          </p:cNvSpPr>
          <p:nvPr>
            <p:ph idx="1"/>
          </p:nvPr>
        </p:nvSpPr>
        <p:spPr>
          <a:xfrm>
            <a:off x="501062" y="836712"/>
            <a:ext cx="8018548" cy="4525963"/>
          </a:xfrm>
        </p:spPr>
        <p:txBody>
          <a:bodyPr>
            <a:normAutofit/>
          </a:bodyPr>
          <a:lstStyle/>
          <a:p>
            <a:pPr marL="0" indent="0" algn="just">
              <a:buNone/>
            </a:pPr>
            <a:r>
              <a:rPr lang="es-ES" sz="1800" dirty="0">
                <a:solidFill>
                  <a:srgbClr val="000000"/>
                </a:solidFill>
                <a:effectLst/>
                <a:latin typeface="Arial" panose="020B0604020202020204" pitchFamily="34" charset="0"/>
                <a:ea typeface="Times New Roman" panose="02020603050405020304" pitchFamily="18" charset="0"/>
                <a:cs typeface="Verdana" panose="020B0604030504040204" pitchFamily="34" charset="0"/>
              </a:rPr>
              <a:t> </a:t>
            </a:r>
            <a:endParaRPr lang="es-VE" sz="18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pPr algn="just">
              <a:lnSpc>
                <a:spcPct val="150000"/>
              </a:lnSpc>
              <a:buFont typeface="Wingdings" panose="05000000000000000000" pitchFamily="2" charset="2"/>
              <a:buChar char="§"/>
            </a:pPr>
            <a:r>
              <a:rPr lang="es-ES" sz="2800" dirty="0">
                <a:solidFill>
                  <a:srgbClr val="000000"/>
                </a:solidFill>
                <a:effectLst/>
                <a:latin typeface="Arial" panose="020B0604020202020204" pitchFamily="34" charset="0"/>
                <a:ea typeface="Arial Unicode MS"/>
                <a:cs typeface="Verdana" panose="020B0604030504040204" pitchFamily="34" charset="0"/>
              </a:rPr>
              <a:t>Definiciones de Comunicación. Elementos que la integran.</a:t>
            </a:r>
          </a:p>
          <a:p>
            <a:pPr algn="just">
              <a:lnSpc>
                <a:spcPct val="150000"/>
              </a:lnSpc>
              <a:buFont typeface="Wingdings" panose="05000000000000000000" pitchFamily="2" charset="2"/>
              <a:buChar char="§"/>
            </a:pPr>
            <a:r>
              <a:rPr lang="es-ES" sz="2800" dirty="0">
                <a:solidFill>
                  <a:srgbClr val="000000"/>
                </a:solidFill>
                <a:effectLst/>
                <a:latin typeface="Arial" panose="020B0604020202020204" pitchFamily="34" charset="0"/>
                <a:ea typeface="Arial Unicode MS"/>
                <a:cs typeface="Verdana" panose="020B0604030504040204" pitchFamily="34" charset="0"/>
              </a:rPr>
              <a:t>Tipos de comunicación. Funciones y canales de la comunicación.</a:t>
            </a:r>
            <a:endParaRPr lang="es-VE" sz="28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a:p>
            <a:pPr algn="just">
              <a:lnSpc>
                <a:spcPct val="150000"/>
              </a:lnSpc>
              <a:buFont typeface="Wingdings" panose="05000000000000000000" pitchFamily="2" charset="2"/>
              <a:buChar char="§"/>
            </a:pPr>
            <a:r>
              <a:rPr lang="es-ES" sz="2800" dirty="0">
                <a:solidFill>
                  <a:srgbClr val="000000"/>
                </a:solidFill>
                <a:effectLst/>
                <a:latin typeface="Arial" panose="020B0604020202020204" pitchFamily="34" charset="0"/>
                <a:ea typeface="Arial Unicode MS"/>
                <a:cs typeface="Verdana" panose="020B0604030504040204" pitchFamily="34" charset="0"/>
              </a:rPr>
              <a:t>Mercadeo social en salud.</a:t>
            </a:r>
            <a:endParaRPr lang="es-VE" sz="2800" dirty="0">
              <a:solidFill>
                <a:srgbClr val="000000"/>
              </a:solidFill>
              <a:effectLst/>
              <a:latin typeface="Verdana" panose="020B0604030504040204" pitchFamily="34" charset="0"/>
              <a:ea typeface="Times New Roman" panose="02020603050405020304" pitchFamily="18" charset="0"/>
              <a:cs typeface="Verdana" panose="020B0604030504040204" pitchFamily="34" charset="0"/>
            </a:endParaRPr>
          </a:p>
        </p:txBody>
      </p:sp>
      <p:pic>
        <p:nvPicPr>
          <p:cNvPr id="4" name="Marcador de contenido 3"/>
          <p:cNvPicPr>
            <a:picLocks noChangeAspect="1"/>
          </p:cNvPicPr>
          <p:nvPr/>
        </p:nvPicPr>
        <p:blipFill>
          <a:blip r:embed="rId2"/>
          <a:stretch>
            <a:fillRect/>
          </a:stretch>
        </p:blipFill>
        <p:spPr>
          <a:xfrm>
            <a:off x="0" y="5722715"/>
            <a:ext cx="9144000" cy="1286336"/>
          </a:xfrm>
          <a:prstGeom prst="rect">
            <a:avLst/>
          </a:prstGeom>
        </p:spPr>
      </p:pic>
    </p:spTree>
    <p:extLst>
      <p:ext uri="{BB962C8B-B14F-4D97-AF65-F5344CB8AC3E}">
        <p14:creationId xmlns:p14="http://schemas.microsoft.com/office/powerpoint/2010/main" val="1789324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4400" b="1" dirty="0">
                <a:latin typeface="Arial" panose="020B0604020202020204" pitchFamily="34" charset="0"/>
                <a:cs typeface="Arial" panose="020B0604020202020204" pitchFamily="34" charset="0"/>
              </a:rPr>
              <a:t>Introducción</a:t>
            </a:r>
            <a:r>
              <a:rPr lang="es-ES" dirty="0">
                <a:latin typeface="Arial" panose="020B0604020202020204" pitchFamily="34" charset="0"/>
                <a:cs typeface="Arial" panose="020B0604020202020204" pitchFamily="34" charset="0"/>
              </a:rPr>
              <a:t> </a:t>
            </a:r>
          </a:p>
        </p:txBody>
      </p:sp>
      <p:sp>
        <p:nvSpPr>
          <p:cNvPr id="3" name="2 Marcador de contenido"/>
          <p:cNvSpPr>
            <a:spLocks noGrp="1"/>
          </p:cNvSpPr>
          <p:nvPr>
            <p:ph idx="1"/>
          </p:nvPr>
        </p:nvSpPr>
        <p:spPr>
          <a:xfrm>
            <a:off x="287524" y="1440922"/>
            <a:ext cx="8568952" cy="4525963"/>
          </a:xfrm>
        </p:spPr>
        <p:txBody>
          <a:bodyPr>
            <a:normAutofit/>
          </a:bodyPr>
          <a:lstStyle/>
          <a:p>
            <a:pPr marL="0" indent="0" algn="just">
              <a:buNone/>
            </a:pPr>
            <a:r>
              <a:rPr lang="es-ES" sz="2000" dirty="0">
                <a:latin typeface="Arial" panose="020B0604020202020204" pitchFamily="34" charset="0"/>
                <a:cs typeface="Arial" panose="020B0604020202020204" pitchFamily="34" charset="0"/>
              </a:rPr>
              <a:t>Cuando nos comunicamos tratamos de hacer partícipes a otros de informaciones, ideas o actitudes.</a:t>
            </a:r>
          </a:p>
          <a:p>
            <a:pPr marL="0" indent="0" algn="just">
              <a:buNone/>
            </a:pPr>
            <a:r>
              <a:rPr lang="es-ES" sz="2000" dirty="0">
                <a:latin typeface="Arial" panose="020B0604020202020204" pitchFamily="34" charset="0"/>
                <a:cs typeface="Arial" panose="020B0604020202020204" pitchFamily="34" charset="0"/>
              </a:rPr>
              <a:t>Hay consenso en señalar que todo acto de comunicación tiene por propósito influir en el “otro”; sea éste un individuo o una institución.</a:t>
            </a:r>
          </a:p>
          <a:p>
            <a:pPr marL="0" indent="0" algn="just">
              <a:buNone/>
            </a:pPr>
            <a:r>
              <a:rPr lang="es-ES" sz="2000" dirty="0">
                <a:latin typeface="Arial" panose="020B0604020202020204" pitchFamily="34" charset="0"/>
                <a:cs typeface="Arial" panose="020B0604020202020204" pitchFamily="34" charset="0"/>
              </a:rPr>
              <a:t>La comunicación es la base de las relaciones humanas. Su naturaleza interpersonal la hace singularmente importante en el estudio de los sistemas organizativos. Es parte inherente de la actividad humana, un proceso de interacción social, negociación entre dos o más personas, un acto creativo, en que el otro no solo entiende, sino que el perceptor contribuye con su parte, ambos cambian con la acción y forman un sistema de interacción/reacción bien integrada . </a:t>
            </a:r>
          </a:p>
        </p:txBody>
      </p:sp>
      <p:pic>
        <p:nvPicPr>
          <p:cNvPr id="4" name="Marcador de contenido 3"/>
          <p:cNvPicPr>
            <a:picLocks noChangeAspect="1"/>
          </p:cNvPicPr>
          <p:nvPr/>
        </p:nvPicPr>
        <p:blipFill>
          <a:blip r:embed="rId2"/>
          <a:stretch>
            <a:fillRect/>
          </a:stretch>
        </p:blipFill>
        <p:spPr>
          <a:xfrm>
            <a:off x="0" y="5733256"/>
            <a:ext cx="9144000" cy="1275795"/>
          </a:xfrm>
          <a:prstGeom prst="rect">
            <a:avLst/>
          </a:prstGeom>
        </p:spPr>
      </p:pic>
    </p:spTree>
    <p:extLst>
      <p:ext uri="{BB962C8B-B14F-4D97-AF65-F5344CB8AC3E}">
        <p14:creationId xmlns:p14="http://schemas.microsoft.com/office/powerpoint/2010/main" val="153178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400" b="1" dirty="0">
                <a:latin typeface="Arial" panose="020B0604020202020204" pitchFamily="34" charset="0"/>
                <a:cs typeface="Arial" panose="020B0604020202020204" pitchFamily="34" charset="0"/>
              </a:rPr>
              <a:t>Comunicación</a:t>
            </a:r>
          </a:p>
        </p:txBody>
      </p:sp>
      <p:pic>
        <p:nvPicPr>
          <p:cNvPr id="4" name="Marcador de contenido 3"/>
          <p:cNvPicPr>
            <a:picLocks noGrp="1" noChangeAspect="1"/>
          </p:cNvPicPr>
          <p:nvPr>
            <p:ph idx="1"/>
          </p:nvPr>
        </p:nvPicPr>
        <p:blipFill>
          <a:blip r:embed="rId3"/>
          <a:stretch>
            <a:fillRect/>
          </a:stretch>
        </p:blipFill>
        <p:spPr>
          <a:xfrm>
            <a:off x="0" y="5706683"/>
            <a:ext cx="9144000" cy="1325563"/>
          </a:xfrm>
          <a:prstGeom prst="rect">
            <a:avLst/>
          </a:prstGeom>
        </p:spPr>
      </p:pic>
      <p:sp>
        <p:nvSpPr>
          <p:cNvPr id="5" name="2 Marcador de contenido"/>
          <p:cNvSpPr txBox="1">
            <a:spLocks/>
          </p:cNvSpPr>
          <p:nvPr/>
        </p:nvSpPr>
        <p:spPr>
          <a:xfrm>
            <a:off x="475456" y="1340768"/>
            <a:ext cx="8229600" cy="5184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s-US" sz="2400" dirty="0"/>
          </a:p>
        </p:txBody>
      </p:sp>
      <p:sp>
        <p:nvSpPr>
          <p:cNvPr id="6" name="Rectangle 4"/>
          <p:cNvSpPr txBox="1">
            <a:spLocks noChangeArrowheads="1"/>
          </p:cNvSpPr>
          <p:nvPr/>
        </p:nvSpPr>
        <p:spPr>
          <a:xfrm>
            <a:off x="323528" y="1988840"/>
            <a:ext cx="3988811" cy="2880320"/>
          </a:xfrm>
          <a:prstGeom prst="rect">
            <a:avLst/>
          </a:prstGeom>
          <a:no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r>
              <a:rPr lang="es-ES" sz="2800" dirty="0">
                <a:latin typeface="Arial" panose="020B0604020202020204" pitchFamily="34" charset="0"/>
                <a:cs typeface="Arial" panose="020B0604020202020204" pitchFamily="34" charset="0"/>
              </a:rPr>
              <a:t>“Es el proceso mediante el cual un emisor transmite un mensaje a través de un canal hacia un receptor”.</a:t>
            </a:r>
          </a:p>
          <a:p>
            <a:pPr>
              <a:buFontTx/>
              <a:buNone/>
            </a:pPr>
            <a:endParaRPr lang="es-ES" sz="1400" dirty="0">
              <a:latin typeface="Arial" panose="020B0604020202020204" pitchFamily="34" charset="0"/>
              <a:cs typeface="Arial" panose="020B0604020202020204" pitchFamily="34" charset="0"/>
            </a:endParaRPr>
          </a:p>
          <a:p>
            <a:pPr algn="r">
              <a:buFontTx/>
              <a:buNone/>
            </a:pPr>
            <a:r>
              <a:rPr lang="es-ES" dirty="0">
                <a:latin typeface="Arial" panose="020B0604020202020204" pitchFamily="34" charset="0"/>
                <a:cs typeface="Arial" panose="020B0604020202020204" pitchFamily="34" charset="0"/>
              </a:rPr>
              <a:t>	</a:t>
            </a:r>
            <a:r>
              <a:rPr lang="es-ES" sz="1200" dirty="0">
                <a:latin typeface="Arial" panose="020B0604020202020204" pitchFamily="34" charset="0"/>
                <a:cs typeface="Arial" panose="020B0604020202020204" pitchFamily="34" charset="0"/>
              </a:rPr>
              <a:t>David K. </a:t>
            </a:r>
            <a:r>
              <a:rPr lang="es-ES" sz="1200" dirty="0" err="1">
                <a:latin typeface="Arial" panose="020B0604020202020204" pitchFamily="34" charset="0"/>
                <a:cs typeface="Arial" panose="020B0604020202020204" pitchFamily="34" charset="0"/>
              </a:rPr>
              <a:t>Berlo</a:t>
            </a:r>
            <a:endParaRPr lang="es-MX" sz="1200" dirty="0">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a:xfrm>
            <a:off x="4547675" y="1935422"/>
            <a:ext cx="4176904" cy="39952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r>
              <a:rPr lang="es-ES" sz="2400" dirty="0">
                <a:latin typeface="Arial" panose="020B0604020202020204" pitchFamily="34" charset="0"/>
                <a:cs typeface="Arial" panose="020B0604020202020204" pitchFamily="34" charset="0"/>
              </a:rPr>
              <a:t>“Es la utilización de un código para la transmisión de un mensaje, de una determinada experiencia en unidades semiológicas con el objeto de permitir a los hombres relacionarse entre sí”.</a:t>
            </a:r>
          </a:p>
          <a:p>
            <a:pPr algn="just">
              <a:buFontTx/>
              <a:buNone/>
            </a:pPr>
            <a:r>
              <a:rPr lang="es-ES" sz="1200" dirty="0">
                <a:latin typeface="Arial" panose="020B0604020202020204" pitchFamily="34" charset="0"/>
                <a:cs typeface="Arial" panose="020B0604020202020204" pitchFamily="34" charset="0"/>
              </a:rPr>
              <a:t>                                                                 André Martinet</a:t>
            </a:r>
            <a:endParaRPr lang="es-MX"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00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57200" y="94301"/>
            <a:ext cx="8229600" cy="1143000"/>
          </a:xfrm>
        </p:spPr>
        <p:txBody>
          <a:bodyPr>
            <a:normAutofit/>
          </a:bodyPr>
          <a:lstStyle/>
          <a:p>
            <a:pPr algn="ctr"/>
            <a:r>
              <a:rPr lang="es-ES" sz="4000" b="1" dirty="0">
                <a:latin typeface="Arial" panose="020B0604020202020204" pitchFamily="34" charset="0"/>
                <a:cs typeface="Arial" panose="020B0604020202020204" pitchFamily="34" charset="0"/>
              </a:rPr>
              <a:t>Comunicación</a:t>
            </a:r>
          </a:p>
        </p:txBody>
      </p:sp>
      <p:sp>
        <p:nvSpPr>
          <p:cNvPr id="4" name="Rectangle 3"/>
          <p:cNvSpPr>
            <a:spLocks noGrp="1" noChangeArrowheads="1"/>
          </p:cNvSpPr>
          <p:nvPr>
            <p:ph idx="1"/>
          </p:nvPr>
        </p:nvSpPr>
        <p:spPr>
          <a:xfrm>
            <a:off x="179512" y="1277869"/>
            <a:ext cx="6192688" cy="4525963"/>
          </a:xfrm>
        </p:spPr>
        <p:txBody>
          <a:bodyPr>
            <a:normAutofit/>
          </a:bodyPr>
          <a:lstStyle/>
          <a:p>
            <a:pPr algn="just" eaLnBrk="1" hangingPunct="1">
              <a:buFontTx/>
              <a:buNone/>
            </a:pPr>
            <a:r>
              <a:rPr lang="en-US" sz="2800" dirty="0"/>
              <a:t>  “</a:t>
            </a:r>
            <a:r>
              <a:rPr lang="es-ES" sz="2800" dirty="0">
                <a:latin typeface="Arial" panose="020B0604020202020204" pitchFamily="34" charset="0"/>
                <a:cs typeface="Arial" panose="020B0604020202020204" pitchFamily="34" charset="0"/>
              </a:rPr>
              <a:t>Proceso complejo, de carácter social e interpersonal, en el que se lleva a cabo un intercambio de información verbal y no verbal; se ejerce una influencia recíproca  y se establece un contacto a nivel racional y emocional entre los participantes</a:t>
            </a:r>
            <a:r>
              <a:rPr lang="en-US" sz="2800" dirty="0">
                <a:latin typeface="Arial" panose="020B0604020202020204" pitchFamily="34" charset="0"/>
                <a:cs typeface="Arial" panose="020B0604020202020204" pitchFamily="34" charset="0"/>
              </a:rPr>
              <a:t>”.</a:t>
            </a:r>
          </a:p>
          <a:p>
            <a:pPr algn="r" eaLnBrk="1" hangingPunct="1">
              <a:buFontTx/>
              <a:buNone/>
            </a:pPr>
            <a:r>
              <a:rPr lang="en-US" sz="1000" dirty="0">
                <a:latin typeface="Arial" panose="020B0604020202020204" pitchFamily="34" charset="0"/>
                <a:cs typeface="Arial" panose="020B0604020202020204" pitchFamily="34" charset="0"/>
              </a:rPr>
              <a:t>Elvira Hernández Carballido</a:t>
            </a:r>
            <a:endParaRPr lang="es-MX" sz="10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F68E3749-F1C1-4607-FCBA-FFA193797A43}"/>
              </a:ext>
            </a:extLst>
          </p:cNvPr>
          <p:cNvPicPr>
            <a:picLocks noChangeAspect="1"/>
          </p:cNvPicPr>
          <p:nvPr/>
        </p:nvPicPr>
        <p:blipFill>
          <a:blip r:embed="rId3"/>
          <a:stretch>
            <a:fillRect/>
          </a:stretch>
        </p:blipFill>
        <p:spPr>
          <a:xfrm>
            <a:off x="6660232" y="1486398"/>
            <a:ext cx="2363052" cy="2950714"/>
          </a:xfrm>
          <a:prstGeom prst="rect">
            <a:avLst/>
          </a:prstGeom>
        </p:spPr>
      </p:pic>
    </p:spTree>
    <p:extLst>
      <p:ext uri="{BB962C8B-B14F-4D97-AF65-F5344CB8AC3E}">
        <p14:creationId xmlns:p14="http://schemas.microsoft.com/office/powerpoint/2010/main" val="375611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926AFCD3-F037-3AE0-95B9-6F651E1FB507}"/>
              </a:ext>
            </a:extLst>
          </p:cNvPr>
          <p:cNvSpPr>
            <a:spLocks noGrp="1"/>
          </p:cNvSpPr>
          <p:nvPr>
            <p:ph type="title"/>
          </p:nvPr>
        </p:nvSpPr>
        <p:spPr>
          <a:xfrm>
            <a:off x="318356" y="253092"/>
            <a:ext cx="8646132" cy="1375708"/>
          </a:xfrm>
        </p:spPr>
        <p:txBody>
          <a:bodyPr>
            <a:noAutofit/>
          </a:bodyPr>
          <a:lstStyle/>
          <a:p>
            <a:r>
              <a:rPr lang="es-ES" sz="3600" b="1" dirty="0">
                <a:latin typeface="Arial" panose="020B0604020202020204" pitchFamily="34" charset="0"/>
                <a:cs typeface="Arial" panose="020B0604020202020204" pitchFamily="34" charset="0"/>
              </a:rPr>
              <a:t>Elementos del proceso de comunicación </a:t>
            </a:r>
          </a:p>
        </p:txBody>
      </p:sp>
      <p:sp>
        <p:nvSpPr>
          <p:cNvPr id="7" name="CuadroTexto 6">
            <a:extLst>
              <a:ext uri="{FF2B5EF4-FFF2-40B4-BE49-F238E27FC236}">
                <a16:creationId xmlns:a16="http://schemas.microsoft.com/office/drawing/2014/main" id="{62166A34-BE0D-A041-0838-3E46EB9D026D}"/>
              </a:ext>
            </a:extLst>
          </p:cNvPr>
          <p:cNvSpPr txBox="1"/>
          <p:nvPr/>
        </p:nvSpPr>
        <p:spPr>
          <a:xfrm>
            <a:off x="318356" y="1772816"/>
            <a:ext cx="8286092" cy="4832092"/>
          </a:xfrm>
          <a:prstGeom prst="rect">
            <a:avLst/>
          </a:prstGeom>
          <a:noFill/>
        </p:spPr>
        <p:txBody>
          <a:bodyPr wrap="square" rtlCol="0">
            <a:spAutoFit/>
          </a:bodyPr>
          <a:lstStyle/>
          <a:p>
            <a:pPr algn="just"/>
            <a:r>
              <a:rPr lang="es-ES" sz="2000" dirty="0">
                <a:latin typeface="Arial" panose="020B0604020202020204" pitchFamily="34" charset="0"/>
                <a:cs typeface="Arial" panose="020B0604020202020204" pitchFamily="34" charset="0"/>
              </a:rPr>
              <a:t>Los elementos de la comunicación son todos los componentes que participan en el desarrollo del envío y recepción de cualquier mensaje. </a:t>
            </a:r>
          </a:p>
          <a:p>
            <a:pPr algn="just"/>
            <a:endParaRPr lang="es-ES" sz="2000" b="1" dirty="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El emisor </a:t>
            </a:r>
            <a:r>
              <a:rPr lang="es-ES" sz="2000" dirty="0">
                <a:latin typeface="Arial" panose="020B0604020202020204" pitchFamily="34" charset="0"/>
                <a:cs typeface="Arial" panose="020B0604020202020204" pitchFamily="34" charset="0"/>
              </a:rPr>
              <a:t>emite y transmite el mensaje a través de un canal a un receptor. </a:t>
            </a:r>
          </a:p>
          <a:p>
            <a:pPr algn="just"/>
            <a:r>
              <a:rPr lang="es-ES" sz="2000" b="1" dirty="0">
                <a:latin typeface="Arial" panose="020B0604020202020204" pitchFamily="34" charset="0"/>
                <a:cs typeface="Arial" panose="020B0604020202020204" pitchFamily="34" charset="0"/>
              </a:rPr>
              <a:t>Receptor</a:t>
            </a:r>
            <a:r>
              <a:rPr lang="es-ES" sz="2000" dirty="0">
                <a:latin typeface="Arial" panose="020B0604020202020204" pitchFamily="34" charset="0"/>
                <a:cs typeface="Arial" panose="020B0604020202020204" pitchFamily="34" charset="0"/>
              </a:rPr>
              <a:t> es quien recibe e interpreta el mensaje del emisor.</a:t>
            </a:r>
          </a:p>
          <a:p>
            <a:pPr algn="just"/>
            <a:r>
              <a:rPr lang="es-ES" sz="2000" b="1" dirty="0">
                <a:latin typeface="Arial" panose="020B0604020202020204" pitchFamily="34" charset="0"/>
                <a:cs typeface="Arial" panose="020B0604020202020204" pitchFamily="34" charset="0"/>
              </a:rPr>
              <a:t>El código </a:t>
            </a:r>
            <a:r>
              <a:rPr lang="es-ES" sz="2000" dirty="0">
                <a:latin typeface="Arial" panose="020B0604020202020204" pitchFamily="34" charset="0"/>
                <a:cs typeface="Arial" panose="020B0604020202020204" pitchFamily="34" charset="0"/>
              </a:rPr>
              <a:t>es un sistema de señales o signos que se utilizan para poder transmitir un determinado mensaje. </a:t>
            </a:r>
          </a:p>
          <a:p>
            <a:pPr algn="just"/>
            <a:r>
              <a:rPr lang="es-ES" sz="2000" b="1" dirty="0">
                <a:latin typeface="Arial" panose="020B0604020202020204" pitchFamily="34" charset="0"/>
                <a:cs typeface="Arial" panose="020B0604020202020204" pitchFamily="34" charset="0"/>
              </a:rPr>
              <a:t>El mensaje </a:t>
            </a:r>
            <a:r>
              <a:rPr lang="es-ES" sz="2000" dirty="0">
                <a:latin typeface="Arial" panose="020B0604020202020204" pitchFamily="34" charset="0"/>
                <a:cs typeface="Arial" panose="020B0604020202020204" pitchFamily="34" charset="0"/>
              </a:rPr>
              <a:t>es el elemento de la comunicación que contiene la información que manda el emisor al receptor a través de un canal de comunicación. </a:t>
            </a:r>
          </a:p>
          <a:p>
            <a:pPr algn="just"/>
            <a:r>
              <a:rPr lang="es-ES" sz="2000" b="1" dirty="0">
                <a:latin typeface="Arial" panose="020B0604020202020204" pitchFamily="34" charset="0"/>
                <a:cs typeface="Arial" panose="020B0604020202020204" pitchFamily="34" charset="0"/>
              </a:rPr>
              <a:t>El canal de comunicación </a:t>
            </a:r>
            <a:r>
              <a:rPr lang="es-ES" sz="2000" dirty="0">
                <a:latin typeface="Arial" panose="020B0604020202020204" pitchFamily="34" charset="0"/>
                <a:cs typeface="Arial" panose="020B0604020202020204" pitchFamily="34" charset="0"/>
              </a:rPr>
              <a:t>es el medio por el cual se transfiere el mensaje entre el emisor y el receptor. </a:t>
            </a:r>
          </a:p>
          <a:p>
            <a:pPr algn="just"/>
            <a:endParaRPr lang="es-ES" sz="2400" dirty="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207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id="{926AFCD3-F037-3AE0-95B9-6F651E1FB507}"/>
              </a:ext>
            </a:extLst>
          </p:cNvPr>
          <p:cNvSpPr>
            <a:spLocks noGrp="1"/>
          </p:cNvSpPr>
          <p:nvPr>
            <p:ph type="title"/>
          </p:nvPr>
        </p:nvSpPr>
        <p:spPr>
          <a:xfrm>
            <a:off x="318356" y="16772"/>
            <a:ext cx="8507288" cy="1143000"/>
          </a:xfrm>
        </p:spPr>
        <p:txBody>
          <a:bodyPr>
            <a:noAutofit/>
          </a:bodyPr>
          <a:lstStyle/>
          <a:p>
            <a:r>
              <a:rPr lang="es-ES" sz="3600" b="1" dirty="0">
                <a:latin typeface="Arial" panose="020B0604020202020204" pitchFamily="34" charset="0"/>
                <a:cs typeface="Arial" panose="020B0604020202020204" pitchFamily="34" charset="0"/>
              </a:rPr>
              <a:t>Elementos del proceso de comunicación </a:t>
            </a:r>
          </a:p>
        </p:txBody>
      </p:sp>
      <p:pic>
        <p:nvPicPr>
          <p:cNvPr id="3" name="Imagen 2">
            <a:extLst>
              <a:ext uri="{FF2B5EF4-FFF2-40B4-BE49-F238E27FC236}">
                <a16:creationId xmlns:a16="http://schemas.microsoft.com/office/drawing/2014/main" id="{85C168F4-A3D2-0548-E432-3D6AB34EBED4}"/>
              </a:ext>
            </a:extLst>
          </p:cNvPr>
          <p:cNvPicPr>
            <a:picLocks noChangeAspect="1"/>
          </p:cNvPicPr>
          <p:nvPr/>
        </p:nvPicPr>
        <p:blipFill>
          <a:blip r:embed="rId3"/>
          <a:stretch>
            <a:fillRect/>
          </a:stretch>
        </p:blipFill>
        <p:spPr>
          <a:xfrm>
            <a:off x="827585" y="1494980"/>
            <a:ext cx="2736303" cy="2159889"/>
          </a:xfrm>
          <a:prstGeom prst="rect">
            <a:avLst/>
          </a:prstGeom>
        </p:spPr>
      </p:pic>
      <p:pic>
        <p:nvPicPr>
          <p:cNvPr id="5" name="Imagen 4">
            <a:extLst>
              <a:ext uri="{FF2B5EF4-FFF2-40B4-BE49-F238E27FC236}">
                <a16:creationId xmlns:a16="http://schemas.microsoft.com/office/drawing/2014/main" id="{FA3853AE-54DD-A3F7-CE9C-DD2F81833054}"/>
              </a:ext>
            </a:extLst>
          </p:cNvPr>
          <p:cNvPicPr>
            <a:picLocks noChangeAspect="1"/>
          </p:cNvPicPr>
          <p:nvPr/>
        </p:nvPicPr>
        <p:blipFill>
          <a:blip r:embed="rId4"/>
          <a:stretch>
            <a:fillRect/>
          </a:stretch>
        </p:blipFill>
        <p:spPr>
          <a:xfrm>
            <a:off x="3246651" y="4427091"/>
            <a:ext cx="2871253" cy="1871857"/>
          </a:xfrm>
          <a:prstGeom prst="rect">
            <a:avLst/>
          </a:prstGeom>
        </p:spPr>
      </p:pic>
      <p:pic>
        <p:nvPicPr>
          <p:cNvPr id="8" name="Imagen 7">
            <a:extLst>
              <a:ext uri="{FF2B5EF4-FFF2-40B4-BE49-F238E27FC236}">
                <a16:creationId xmlns:a16="http://schemas.microsoft.com/office/drawing/2014/main" id="{8E3179E0-5DC2-B1B7-3A65-B2AC32DD9194}"/>
              </a:ext>
            </a:extLst>
          </p:cNvPr>
          <p:cNvPicPr>
            <a:picLocks noChangeAspect="1"/>
          </p:cNvPicPr>
          <p:nvPr/>
        </p:nvPicPr>
        <p:blipFill>
          <a:blip r:embed="rId5"/>
          <a:stretch>
            <a:fillRect/>
          </a:stretch>
        </p:blipFill>
        <p:spPr>
          <a:xfrm>
            <a:off x="5220072" y="1494979"/>
            <a:ext cx="2736303" cy="2094887"/>
          </a:xfrm>
          <a:prstGeom prst="rect">
            <a:avLst/>
          </a:prstGeom>
        </p:spPr>
      </p:pic>
      <p:sp>
        <p:nvSpPr>
          <p:cNvPr id="9" name="CuadroTexto 8">
            <a:extLst>
              <a:ext uri="{FF2B5EF4-FFF2-40B4-BE49-F238E27FC236}">
                <a16:creationId xmlns:a16="http://schemas.microsoft.com/office/drawing/2014/main" id="{02114011-05DF-B8A4-7A29-C4A145C5BE17}"/>
              </a:ext>
            </a:extLst>
          </p:cNvPr>
          <p:cNvSpPr txBox="1"/>
          <p:nvPr/>
        </p:nvSpPr>
        <p:spPr>
          <a:xfrm>
            <a:off x="1439652" y="3757418"/>
            <a:ext cx="1512168" cy="369332"/>
          </a:xfrm>
          <a:prstGeom prst="rect">
            <a:avLst/>
          </a:prstGeom>
          <a:noFill/>
        </p:spPr>
        <p:txBody>
          <a:bodyPr wrap="square" rtlCol="0">
            <a:spAutoFit/>
          </a:bodyPr>
          <a:lstStyle/>
          <a:p>
            <a:r>
              <a:rPr lang="es-MX" dirty="0"/>
              <a:t>Figura 1</a:t>
            </a:r>
            <a:endParaRPr lang="es-VE" dirty="0"/>
          </a:p>
        </p:txBody>
      </p:sp>
      <p:sp>
        <p:nvSpPr>
          <p:cNvPr id="10" name="CuadroTexto 9">
            <a:extLst>
              <a:ext uri="{FF2B5EF4-FFF2-40B4-BE49-F238E27FC236}">
                <a16:creationId xmlns:a16="http://schemas.microsoft.com/office/drawing/2014/main" id="{9ABD409C-F4CA-B530-6288-1583E9C640A1}"/>
              </a:ext>
            </a:extLst>
          </p:cNvPr>
          <p:cNvSpPr txBox="1"/>
          <p:nvPr/>
        </p:nvSpPr>
        <p:spPr>
          <a:xfrm>
            <a:off x="5906733" y="3684807"/>
            <a:ext cx="1362980" cy="369332"/>
          </a:xfrm>
          <a:prstGeom prst="rect">
            <a:avLst/>
          </a:prstGeom>
          <a:noFill/>
        </p:spPr>
        <p:txBody>
          <a:bodyPr wrap="square" rtlCol="0">
            <a:spAutoFit/>
          </a:bodyPr>
          <a:lstStyle/>
          <a:p>
            <a:r>
              <a:rPr lang="es-MX" dirty="0"/>
              <a:t>Figura 2</a:t>
            </a:r>
            <a:endParaRPr lang="es-VE" dirty="0"/>
          </a:p>
        </p:txBody>
      </p:sp>
      <p:sp>
        <p:nvSpPr>
          <p:cNvPr id="11" name="CuadroTexto 10">
            <a:extLst>
              <a:ext uri="{FF2B5EF4-FFF2-40B4-BE49-F238E27FC236}">
                <a16:creationId xmlns:a16="http://schemas.microsoft.com/office/drawing/2014/main" id="{0BD8C714-4CB1-DED6-CA84-C9495917D564}"/>
              </a:ext>
            </a:extLst>
          </p:cNvPr>
          <p:cNvSpPr txBox="1"/>
          <p:nvPr/>
        </p:nvSpPr>
        <p:spPr>
          <a:xfrm>
            <a:off x="4144484" y="6330482"/>
            <a:ext cx="1075588" cy="369332"/>
          </a:xfrm>
          <a:prstGeom prst="rect">
            <a:avLst/>
          </a:prstGeom>
          <a:noFill/>
        </p:spPr>
        <p:txBody>
          <a:bodyPr wrap="square" rtlCol="0">
            <a:spAutoFit/>
          </a:bodyPr>
          <a:lstStyle/>
          <a:p>
            <a:r>
              <a:rPr lang="es-MX" dirty="0"/>
              <a:t>Figura 3</a:t>
            </a:r>
            <a:endParaRPr lang="es-VE" dirty="0"/>
          </a:p>
        </p:txBody>
      </p:sp>
    </p:spTree>
    <p:extLst>
      <p:ext uri="{BB962C8B-B14F-4D97-AF65-F5344CB8AC3E}">
        <p14:creationId xmlns:p14="http://schemas.microsoft.com/office/powerpoint/2010/main" val="125718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352187"/>
            <a:ext cx="8352928" cy="1492638"/>
          </a:xfrm>
        </p:spPr>
        <p:txBody>
          <a:bodyPr>
            <a:normAutofit fontScale="90000"/>
          </a:bodyPr>
          <a:lstStyle/>
          <a:p>
            <a:pPr eaLnBrk="1" hangingPunct="1"/>
            <a:r>
              <a:rPr lang="en-US" sz="4000" b="1" dirty="0">
                <a:latin typeface="Arial" panose="020B0604020202020204" pitchFamily="34" charset="0"/>
                <a:cs typeface="Arial" panose="020B0604020202020204" pitchFamily="34" charset="0"/>
              </a:rPr>
              <a:t>Tipos de comunicación según    cantidad de personas involucradas</a:t>
            </a:r>
            <a:br>
              <a:rPr lang="en-US" sz="3600" dirty="0">
                <a:latin typeface="Arial" panose="020B0604020202020204" pitchFamily="34" charset="0"/>
                <a:cs typeface="Arial" panose="020B0604020202020204" pitchFamily="34" charset="0"/>
              </a:rPr>
            </a:br>
            <a:endParaRPr lang="es-MX" sz="3600" dirty="0">
              <a:latin typeface="Arial" panose="020B0604020202020204" pitchFamily="34" charset="0"/>
              <a:cs typeface="Arial" panose="020B0604020202020204" pitchFamily="34" charset="0"/>
            </a:endParaRPr>
          </a:p>
        </p:txBody>
      </p:sp>
      <p:sp>
        <p:nvSpPr>
          <p:cNvPr id="13315" name="Rectangle 3"/>
          <p:cNvSpPr>
            <a:spLocks noGrp="1" noChangeArrowheads="1"/>
          </p:cNvSpPr>
          <p:nvPr>
            <p:ph idx="1"/>
          </p:nvPr>
        </p:nvSpPr>
        <p:spPr>
          <a:xfrm>
            <a:off x="684212" y="1736725"/>
            <a:ext cx="7631112" cy="3384550"/>
          </a:xfrm>
        </p:spPr>
        <p:txBody>
          <a:bodyPr>
            <a:normAutofit lnSpcReduction="10000"/>
          </a:bodyPr>
          <a:lstStyle/>
          <a:p>
            <a:pPr algn="just" eaLnBrk="1" hangingPunct="1">
              <a:lnSpc>
                <a:spcPct val="90000"/>
              </a:lnSpc>
            </a:pPr>
            <a:r>
              <a:rPr lang="en-US" sz="2400" dirty="0">
                <a:latin typeface="Arial" panose="020B0604020202020204" pitchFamily="34" charset="0"/>
                <a:cs typeface="Arial" panose="020B0604020202020204" pitchFamily="34" charset="0"/>
              </a:rPr>
              <a:t>Intrapersonal- YO</a:t>
            </a:r>
          </a:p>
          <a:p>
            <a:pPr algn="just" eaLnBrk="1" hangingPunct="1">
              <a:lnSpc>
                <a:spcPct val="90000"/>
              </a:lnSpc>
            </a:pPr>
            <a:r>
              <a:rPr lang="en-US" sz="2400" dirty="0">
                <a:latin typeface="Arial" panose="020B0604020202020204" pitchFamily="34" charset="0"/>
                <a:cs typeface="Arial" panose="020B0604020202020204" pitchFamily="34" charset="0"/>
              </a:rPr>
              <a:t>Interpersonal- Entre dos o más personas a nivel individual.</a:t>
            </a:r>
          </a:p>
          <a:p>
            <a:pPr algn="just" eaLnBrk="1" hangingPunct="1">
              <a:lnSpc>
                <a:spcPct val="90000"/>
              </a:lnSpc>
            </a:pPr>
            <a:r>
              <a:rPr lang="en-US" sz="2400" dirty="0">
                <a:latin typeface="Arial" panose="020B0604020202020204" pitchFamily="34" charset="0"/>
                <a:cs typeface="Arial" panose="020B0604020202020204" pitchFamily="34" charset="0"/>
              </a:rPr>
              <a:t>Grupal- Entre personas dentro de un grupo</a:t>
            </a:r>
          </a:p>
          <a:p>
            <a:pPr algn="just" eaLnBrk="1" hangingPunct="1">
              <a:lnSpc>
                <a:spcPct val="90000"/>
              </a:lnSpc>
            </a:pPr>
            <a:r>
              <a:rPr lang="en-US" sz="2400" dirty="0">
                <a:latin typeface="Arial" panose="020B0604020202020204" pitchFamily="34" charset="0"/>
                <a:cs typeface="Arial" panose="020B0604020202020204" pitchFamily="34" charset="0"/>
              </a:rPr>
              <a:t>Organizacional- Dentro de una empresa u organización</a:t>
            </a:r>
          </a:p>
          <a:p>
            <a:pPr algn="just" eaLnBrk="1" hangingPunct="1">
              <a:lnSpc>
                <a:spcPct val="90000"/>
              </a:lnSpc>
            </a:pPr>
            <a:r>
              <a:rPr lang="en-US" sz="2400" dirty="0">
                <a:solidFill>
                  <a:schemeClr val="tx2"/>
                </a:solidFill>
                <a:latin typeface="Arial" panose="020B0604020202020204" pitchFamily="34" charset="0"/>
                <a:cs typeface="Arial" panose="020B0604020202020204" pitchFamily="34" charset="0"/>
              </a:rPr>
              <a:t>Masiva o Social- Cuando están involucrados  grandes grupos poblacionales y se utiliza para llegar a ellos algún medio de gran alcance.</a:t>
            </a:r>
            <a:endParaRPr lang="es-MX" sz="2400" dirty="0">
              <a:solidFill>
                <a:schemeClr val="tx2"/>
              </a:solidFill>
              <a:latin typeface="Arial" panose="020B0604020202020204" pitchFamily="34" charset="0"/>
              <a:cs typeface="Arial" panose="020B0604020202020204" pitchFamily="34" charset="0"/>
            </a:endParaRPr>
          </a:p>
        </p:txBody>
      </p:sp>
      <p:pic>
        <p:nvPicPr>
          <p:cNvPr id="4" name="Marcador de contenido 3"/>
          <p:cNvPicPr>
            <a:picLocks noChangeAspect="1"/>
          </p:cNvPicPr>
          <p:nvPr/>
        </p:nvPicPr>
        <p:blipFill>
          <a:blip r:embed="rId3"/>
          <a:stretch>
            <a:fillRect/>
          </a:stretch>
        </p:blipFill>
        <p:spPr>
          <a:xfrm>
            <a:off x="0" y="5661248"/>
            <a:ext cx="9144000" cy="1347803"/>
          </a:xfrm>
          <a:prstGeom prst="rect">
            <a:avLst/>
          </a:prstGeom>
        </p:spPr>
      </p:pic>
    </p:spTree>
    <p:extLst>
      <p:ext uri="{BB962C8B-B14F-4D97-AF65-F5344CB8AC3E}">
        <p14:creationId xmlns:p14="http://schemas.microsoft.com/office/powerpoint/2010/main" val="24189955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13993</TotalTime>
  <Words>2824</Words>
  <Application>Microsoft Office PowerPoint</Application>
  <PresentationFormat>Presentación en pantalla (4:3)</PresentationFormat>
  <Paragraphs>145</Paragraphs>
  <Slides>22</Slides>
  <Notes>15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Calibri Light</vt:lpstr>
      <vt:lpstr>Verdana</vt:lpstr>
      <vt:lpstr>Wingdings</vt:lpstr>
      <vt:lpstr>Tema de Office</vt:lpstr>
      <vt:lpstr>Presentación de PowerPoint</vt:lpstr>
      <vt:lpstr>Objetivo  </vt:lpstr>
      <vt:lpstr>Contenidos.    </vt:lpstr>
      <vt:lpstr>Introducción </vt:lpstr>
      <vt:lpstr>Comunicación</vt:lpstr>
      <vt:lpstr>Comunicación</vt:lpstr>
      <vt:lpstr>Elementos del proceso de comunicación </vt:lpstr>
      <vt:lpstr>Elementos del proceso de comunicación </vt:lpstr>
      <vt:lpstr>Tipos de comunicación según    cantidad de personas involucradas </vt:lpstr>
      <vt:lpstr>Funciones de la Comunicación </vt:lpstr>
      <vt:lpstr>Canales de la Comunicación </vt:lpstr>
      <vt:lpstr>Tipos de canales de comunicación</vt:lpstr>
      <vt:lpstr>Comunicación en Salud</vt:lpstr>
      <vt:lpstr>Comunicación para la Salud</vt:lpstr>
      <vt:lpstr>¿Qué las diferencia?</vt:lpstr>
      <vt:lpstr>Importancia de distinguirlas </vt:lpstr>
      <vt:lpstr>Mercadeo Social en Salud</vt:lpstr>
      <vt:lpstr>Mercadeo Social en Salud</vt:lpstr>
      <vt:lpstr>Mercadeo Social en Salud</vt:lpstr>
      <vt:lpstr>Mercadeo Social en Salud</vt:lpstr>
      <vt:lpstr>Importancia </vt:lpstr>
      <vt:lpstr>Conclusiones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Yanet Torres Sales</dc:creator>
  <cp:lastModifiedBy>PC</cp:lastModifiedBy>
  <cp:revision>281</cp:revision>
  <cp:lastPrinted>2019-08-03T18:25:31Z</cp:lastPrinted>
  <dcterms:created xsi:type="dcterms:W3CDTF">2019-06-21T09:44:17Z</dcterms:created>
  <dcterms:modified xsi:type="dcterms:W3CDTF">2026-02-06T05:12:32Z</dcterms:modified>
</cp:coreProperties>
</file>