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5" r:id="rId9"/>
    <p:sldId id="299" r:id="rId10"/>
    <p:sldId id="266" r:id="rId11"/>
    <p:sldId id="267" r:id="rId12"/>
    <p:sldId id="268" r:id="rId13"/>
    <p:sldId id="269" r:id="rId14"/>
    <p:sldId id="270" r:id="rId15"/>
    <p:sldId id="271" r:id="rId16"/>
    <p:sldId id="272" r:id="rId17"/>
    <p:sldId id="273" r:id="rId18"/>
    <p:sldId id="300"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90" r:id="rId33"/>
    <p:sldId id="291" r:id="rId34"/>
    <p:sldId id="292" r:id="rId35"/>
    <p:sldId id="293" r:id="rId36"/>
    <p:sldId id="294" r:id="rId37"/>
    <p:sldId id="295" r:id="rId38"/>
    <p:sldId id="296" r:id="rId39"/>
    <p:sldId id="301" r:id="rId40"/>
    <p:sldId id="297" r:id="rId41"/>
    <p:sldId id="302" r:id="rId42"/>
    <p:sldId id="303" r:id="rId43"/>
    <p:sldId id="304" r:id="rId44"/>
    <p:sldId id="305" r:id="rId45"/>
    <p:sldId id="306" r:id="rId46"/>
    <p:sldId id="309" r:id="rId47"/>
    <p:sldId id="308" r:id="rId48"/>
    <p:sldId id="307" r:id="rId49"/>
    <p:sldId id="310" r:id="rId50"/>
    <p:sldId id="311" r:id="rId51"/>
    <p:sldId id="312" r:id="rId52"/>
    <p:sldId id="313" r:id="rId53"/>
    <p:sldId id="314" r:id="rId54"/>
    <p:sldId id="316" r:id="rId55"/>
    <p:sldId id="324" r:id="rId56"/>
    <p:sldId id="319" r:id="rId57"/>
    <p:sldId id="318" r:id="rId58"/>
    <p:sldId id="317" r:id="rId59"/>
    <p:sldId id="315" r:id="rId60"/>
    <p:sldId id="320" r:id="rId61"/>
    <p:sldId id="321" r:id="rId62"/>
    <p:sldId id="322" r:id="rId63"/>
    <p:sldId id="323"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A847CFC-816F-41D0-AAC0-9BF4FEBC753E}" type="datetimeFigureOut">
              <a:rPr lang="es-ES" smtClean="0"/>
              <a:pPr/>
              <a:t>28/04/2011</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28/04/2011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28/04/2011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28/04/2011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28/04/2011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28/04/2011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28/04/2011</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A847CFC-816F-41D0-AAC0-9BF4FEBC753E}" type="datetimeFigureOut">
              <a:rPr lang="es-ES" smtClean="0"/>
              <a:pPr/>
              <a:t>28/04/2011</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A847CFC-816F-41D0-AAC0-9BF4FEBC753E}" type="datetimeFigureOut">
              <a:rPr lang="es-ES" smtClean="0"/>
              <a:pPr/>
              <a:t>28/04/2011</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A847CFC-816F-41D0-AAC0-9BF4FEBC753E}" type="datetimeFigureOut">
              <a:rPr lang="es-ES" smtClean="0"/>
              <a:pPr/>
              <a:t>28/04/2011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A847CFC-816F-41D0-AAC0-9BF4FEBC753E}" type="datetimeFigureOut">
              <a:rPr lang="es-ES" smtClean="0"/>
              <a:pPr/>
              <a:t>28/04/2011</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847CFC-816F-41D0-AAC0-9BF4FEBC753E}" type="datetimeFigureOut">
              <a:rPr lang="es-ES" smtClean="0"/>
              <a:pPr/>
              <a:t>28/04/2011</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764704"/>
            <a:ext cx="7772400" cy="1829761"/>
          </a:xfrm>
        </p:spPr>
        <p:txBody>
          <a:bodyPr>
            <a:normAutofit fontScale="90000"/>
          </a:bodyPr>
          <a:lstStyle/>
          <a:p>
            <a:r>
              <a:rPr lang="es-MX" dirty="0" smtClean="0">
                <a:solidFill>
                  <a:schemeClr val="tx1"/>
                </a:solidFill>
              </a:rPr>
              <a:t>ABDOMEN AGUDO QUIRÚRGICO (A.A.Q.)EN PEDIATRÍA</a:t>
            </a:r>
            <a:endParaRPr lang="es-MX" dirty="0">
              <a:solidFill>
                <a:schemeClr val="tx1"/>
              </a:solidFill>
            </a:endParaRPr>
          </a:p>
        </p:txBody>
      </p:sp>
      <p:sp>
        <p:nvSpPr>
          <p:cNvPr id="3" name="2 Subtítulo"/>
          <p:cNvSpPr>
            <a:spLocks noGrp="1"/>
          </p:cNvSpPr>
          <p:nvPr>
            <p:ph type="subTitle" idx="1"/>
          </p:nvPr>
        </p:nvSpPr>
        <p:spPr>
          <a:xfrm>
            <a:off x="1115616" y="4365104"/>
            <a:ext cx="7774632" cy="1185545"/>
          </a:xfrm>
        </p:spPr>
        <p:txBody>
          <a:bodyPr>
            <a:normAutofit/>
          </a:bodyPr>
          <a:lstStyle/>
          <a:p>
            <a:r>
              <a:rPr lang="es-MX" sz="2800" b="1" dirty="0" smtClean="0"/>
              <a:t>Dra. Helena Medina</a:t>
            </a:r>
          </a:p>
          <a:p>
            <a:r>
              <a:rPr lang="es-MX" sz="2800" b="1" dirty="0" smtClean="0"/>
              <a:t>Residente de Primer año de Pediatría</a:t>
            </a:r>
            <a:endParaRPr lang="es-MX" sz="2800" b="1" dirty="0"/>
          </a:p>
        </p:txBody>
      </p:sp>
      <p:pic>
        <p:nvPicPr>
          <p:cNvPr id="4" name="Picture 6" descr="C:\Users\Helena Medina\Pictures\Imagenes medicas\46.jpg"/>
          <p:cNvPicPr>
            <a:picLocks noChangeAspect="1" noChangeArrowheads="1"/>
          </p:cNvPicPr>
          <p:nvPr/>
        </p:nvPicPr>
        <p:blipFill>
          <a:blip r:embed="rId2" cstate="print"/>
          <a:srcRect/>
          <a:stretch>
            <a:fillRect/>
          </a:stretch>
        </p:blipFill>
        <p:spPr bwMode="auto">
          <a:xfrm>
            <a:off x="1259632" y="2636912"/>
            <a:ext cx="3273091" cy="22322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idx="4294967295"/>
          </p:nvPr>
        </p:nvSpPr>
        <p:spPr>
          <a:xfrm>
            <a:off x="914400" y="404664"/>
            <a:ext cx="8229600" cy="490538"/>
          </a:xfrm>
        </p:spPr>
        <p:txBody>
          <a:bodyPr>
            <a:normAutofit/>
          </a:bodyPr>
          <a:lstStyle/>
          <a:p>
            <a:r>
              <a:rPr lang="es-ES" sz="2000" dirty="0" smtClean="0">
                <a:solidFill>
                  <a:schemeClr val="tx1"/>
                </a:solidFill>
              </a:rPr>
              <a:t>                                 </a:t>
            </a:r>
            <a:r>
              <a:rPr lang="es-ES" sz="2000" dirty="0" smtClean="0">
                <a:solidFill>
                  <a:schemeClr val="tx1"/>
                </a:solidFill>
                <a:effectLst/>
              </a:rPr>
              <a:t>   CLASIFICACIÓN</a:t>
            </a:r>
            <a:endParaRPr lang="es-ES" sz="2000" dirty="0">
              <a:solidFill>
                <a:schemeClr val="tx1"/>
              </a:solidFill>
              <a:effectLst/>
            </a:endParaRPr>
          </a:p>
        </p:txBody>
      </p:sp>
      <p:sp>
        <p:nvSpPr>
          <p:cNvPr id="16" name="Line 3"/>
          <p:cNvSpPr>
            <a:spLocks noChangeShapeType="1"/>
          </p:cNvSpPr>
          <p:nvPr/>
        </p:nvSpPr>
        <p:spPr bwMode="auto">
          <a:xfrm flipH="1">
            <a:off x="3348038" y="908050"/>
            <a:ext cx="431800" cy="288925"/>
          </a:xfrm>
          <a:prstGeom prst="line">
            <a:avLst/>
          </a:prstGeom>
          <a:noFill/>
          <a:ln w="9525">
            <a:solidFill>
              <a:schemeClr val="tx1"/>
            </a:solidFill>
            <a:round/>
            <a:headEnd/>
            <a:tailEnd type="triangle" w="med" len="med"/>
          </a:ln>
          <a:effectLst/>
        </p:spPr>
        <p:txBody>
          <a:bodyPr/>
          <a:lstStyle/>
          <a:p>
            <a:endParaRPr lang="es-MX" sz="1400"/>
          </a:p>
        </p:txBody>
      </p:sp>
      <p:sp>
        <p:nvSpPr>
          <p:cNvPr id="17" name="Line 4"/>
          <p:cNvSpPr>
            <a:spLocks noChangeShapeType="1"/>
          </p:cNvSpPr>
          <p:nvPr/>
        </p:nvSpPr>
        <p:spPr bwMode="auto">
          <a:xfrm>
            <a:off x="5940425" y="981075"/>
            <a:ext cx="431800" cy="215900"/>
          </a:xfrm>
          <a:prstGeom prst="line">
            <a:avLst/>
          </a:prstGeom>
          <a:noFill/>
          <a:ln w="9525">
            <a:solidFill>
              <a:schemeClr val="tx1"/>
            </a:solidFill>
            <a:round/>
            <a:headEnd/>
            <a:tailEnd type="triangle" w="med" len="med"/>
          </a:ln>
          <a:effectLst/>
        </p:spPr>
        <p:txBody>
          <a:bodyPr/>
          <a:lstStyle/>
          <a:p>
            <a:endParaRPr lang="es-MX" sz="1400"/>
          </a:p>
        </p:txBody>
      </p:sp>
      <p:sp>
        <p:nvSpPr>
          <p:cNvPr id="18" name="Text Box 5"/>
          <p:cNvSpPr txBox="1">
            <a:spLocks noChangeArrowheads="1"/>
          </p:cNvSpPr>
          <p:nvPr/>
        </p:nvSpPr>
        <p:spPr bwMode="auto">
          <a:xfrm>
            <a:off x="1908175" y="1268413"/>
            <a:ext cx="2232025" cy="307777"/>
          </a:xfrm>
          <a:prstGeom prst="rect">
            <a:avLst/>
          </a:prstGeom>
          <a:noFill/>
          <a:ln w="9525">
            <a:noFill/>
            <a:miter lim="800000"/>
            <a:headEnd/>
            <a:tailEnd/>
          </a:ln>
          <a:effectLst/>
        </p:spPr>
        <p:txBody>
          <a:bodyPr>
            <a:spAutoFit/>
          </a:bodyPr>
          <a:lstStyle/>
          <a:p>
            <a:pPr algn="ctr">
              <a:spcBef>
                <a:spcPct val="50000"/>
              </a:spcBef>
            </a:pPr>
            <a:r>
              <a:rPr lang="es-ES" sz="1400" b="1"/>
              <a:t>MECÁNICAS</a:t>
            </a:r>
          </a:p>
        </p:txBody>
      </p:sp>
      <p:sp>
        <p:nvSpPr>
          <p:cNvPr id="19" name="Line 7"/>
          <p:cNvSpPr>
            <a:spLocks noChangeShapeType="1"/>
          </p:cNvSpPr>
          <p:nvPr/>
        </p:nvSpPr>
        <p:spPr bwMode="auto">
          <a:xfrm flipH="1">
            <a:off x="2051050" y="1628775"/>
            <a:ext cx="576263" cy="287338"/>
          </a:xfrm>
          <a:prstGeom prst="line">
            <a:avLst/>
          </a:prstGeom>
          <a:noFill/>
          <a:ln w="9525">
            <a:solidFill>
              <a:schemeClr val="tx1"/>
            </a:solidFill>
            <a:round/>
            <a:headEnd/>
            <a:tailEnd type="triangle" w="med" len="med"/>
          </a:ln>
          <a:effectLst/>
        </p:spPr>
        <p:txBody>
          <a:bodyPr/>
          <a:lstStyle/>
          <a:p>
            <a:endParaRPr lang="es-MX" sz="1400"/>
          </a:p>
        </p:txBody>
      </p:sp>
      <p:sp>
        <p:nvSpPr>
          <p:cNvPr id="20" name="Line 8"/>
          <p:cNvSpPr>
            <a:spLocks noChangeShapeType="1"/>
          </p:cNvSpPr>
          <p:nvPr/>
        </p:nvSpPr>
        <p:spPr bwMode="auto">
          <a:xfrm>
            <a:off x="4068763" y="1628775"/>
            <a:ext cx="503237" cy="215900"/>
          </a:xfrm>
          <a:prstGeom prst="line">
            <a:avLst/>
          </a:prstGeom>
          <a:noFill/>
          <a:ln w="9525">
            <a:solidFill>
              <a:schemeClr val="tx1"/>
            </a:solidFill>
            <a:round/>
            <a:headEnd/>
            <a:tailEnd type="triangle" w="med" len="med"/>
          </a:ln>
          <a:effectLst/>
        </p:spPr>
        <p:txBody>
          <a:bodyPr/>
          <a:lstStyle/>
          <a:p>
            <a:endParaRPr lang="es-MX" sz="1400"/>
          </a:p>
        </p:txBody>
      </p:sp>
      <p:sp>
        <p:nvSpPr>
          <p:cNvPr id="21" name="Text Box 9"/>
          <p:cNvSpPr txBox="1">
            <a:spLocks noChangeArrowheads="1"/>
          </p:cNvSpPr>
          <p:nvPr/>
        </p:nvSpPr>
        <p:spPr bwMode="auto">
          <a:xfrm>
            <a:off x="1403350" y="1989138"/>
            <a:ext cx="1728788" cy="307777"/>
          </a:xfrm>
          <a:prstGeom prst="rect">
            <a:avLst/>
          </a:prstGeom>
          <a:noFill/>
          <a:ln w="9525">
            <a:noFill/>
            <a:miter lim="800000"/>
            <a:headEnd/>
            <a:tailEnd/>
          </a:ln>
          <a:effectLst/>
        </p:spPr>
        <p:txBody>
          <a:bodyPr>
            <a:spAutoFit/>
          </a:bodyPr>
          <a:lstStyle/>
          <a:p>
            <a:pPr>
              <a:spcBef>
                <a:spcPct val="50000"/>
              </a:spcBef>
            </a:pPr>
            <a:r>
              <a:rPr lang="es-ES" sz="1400" b="1" i="1"/>
              <a:t>Congénitas</a:t>
            </a:r>
          </a:p>
        </p:txBody>
      </p:sp>
      <p:sp>
        <p:nvSpPr>
          <p:cNvPr id="22" name="Text Box 10"/>
          <p:cNvSpPr txBox="1">
            <a:spLocks noChangeArrowheads="1"/>
          </p:cNvSpPr>
          <p:nvPr/>
        </p:nvSpPr>
        <p:spPr bwMode="auto">
          <a:xfrm>
            <a:off x="4859338" y="1844675"/>
            <a:ext cx="2305050" cy="2769989"/>
          </a:xfrm>
          <a:prstGeom prst="rect">
            <a:avLst/>
          </a:prstGeom>
          <a:noFill/>
          <a:ln w="9525">
            <a:noFill/>
            <a:miter lim="800000"/>
            <a:headEnd/>
            <a:tailEnd/>
          </a:ln>
          <a:effectLst/>
        </p:spPr>
        <p:txBody>
          <a:bodyPr>
            <a:spAutoFit/>
          </a:bodyPr>
          <a:lstStyle/>
          <a:p>
            <a:r>
              <a:rPr lang="es-ES" sz="1600" b="1" i="1" dirty="0"/>
              <a:t>Adquiridas:</a:t>
            </a:r>
          </a:p>
          <a:p>
            <a:r>
              <a:rPr lang="es-ES" sz="1600" dirty="0">
                <a:effectLst>
                  <a:outerShdw blurRad="38100" dist="38100" dir="2700000" algn="tl">
                    <a:srgbClr val="FFFFFF"/>
                  </a:outerShdw>
                </a:effectLst>
              </a:rPr>
              <a:t>Invaginaciones. </a:t>
            </a:r>
          </a:p>
          <a:p>
            <a:r>
              <a:rPr lang="es-ES" sz="1600" dirty="0">
                <a:effectLst>
                  <a:outerShdw blurRad="38100" dist="38100" dir="2700000" algn="tl">
                    <a:srgbClr val="FFFFFF"/>
                  </a:outerShdw>
                </a:effectLst>
              </a:rPr>
              <a:t>Adherencias peritoneales.</a:t>
            </a:r>
          </a:p>
          <a:p>
            <a:r>
              <a:rPr lang="es-ES" sz="1600" dirty="0">
                <a:effectLst>
                  <a:outerShdw blurRad="38100" dist="38100" dir="2700000" algn="tl">
                    <a:srgbClr val="FFFFFF"/>
                  </a:outerShdw>
                </a:effectLst>
              </a:rPr>
              <a:t>Trombosis mesentérica </a:t>
            </a:r>
          </a:p>
          <a:p>
            <a:r>
              <a:rPr lang="es-ES" sz="1600" dirty="0">
                <a:effectLst>
                  <a:outerShdw blurRad="38100" dist="38100" dir="2700000" algn="tl">
                    <a:srgbClr val="FFFFFF"/>
                  </a:outerShdw>
                </a:effectLst>
              </a:rPr>
              <a:t>(deshidratación severa)</a:t>
            </a:r>
          </a:p>
          <a:p>
            <a:r>
              <a:rPr lang="es-ES" sz="1600" dirty="0">
                <a:effectLst>
                  <a:outerShdw blurRad="38100" dist="38100" dir="2700000" algn="tl">
                    <a:srgbClr val="FFFFFF"/>
                  </a:outerShdw>
                </a:effectLst>
              </a:rPr>
              <a:t>Meconio y tapones mucosos.</a:t>
            </a:r>
          </a:p>
          <a:p>
            <a:endParaRPr lang="es-ES" sz="1400" b="1" i="1" dirty="0"/>
          </a:p>
        </p:txBody>
      </p:sp>
      <p:sp>
        <p:nvSpPr>
          <p:cNvPr id="23" name="Line 11"/>
          <p:cNvSpPr>
            <a:spLocks noChangeShapeType="1"/>
          </p:cNvSpPr>
          <p:nvPr/>
        </p:nvSpPr>
        <p:spPr bwMode="auto">
          <a:xfrm flipH="1">
            <a:off x="1260475" y="2492375"/>
            <a:ext cx="431800" cy="360363"/>
          </a:xfrm>
          <a:prstGeom prst="line">
            <a:avLst/>
          </a:prstGeom>
          <a:noFill/>
          <a:ln w="9525">
            <a:solidFill>
              <a:schemeClr val="tx1"/>
            </a:solidFill>
            <a:round/>
            <a:headEnd/>
            <a:tailEnd type="triangle" w="med" len="med"/>
          </a:ln>
          <a:effectLst/>
        </p:spPr>
        <p:txBody>
          <a:bodyPr/>
          <a:lstStyle/>
          <a:p>
            <a:endParaRPr lang="es-MX" sz="1400"/>
          </a:p>
        </p:txBody>
      </p:sp>
      <p:sp>
        <p:nvSpPr>
          <p:cNvPr id="24" name="Line 12"/>
          <p:cNvSpPr>
            <a:spLocks noChangeShapeType="1"/>
          </p:cNvSpPr>
          <p:nvPr/>
        </p:nvSpPr>
        <p:spPr bwMode="auto">
          <a:xfrm>
            <a:off x="2411760" y="2348880"/>
            <a:ext cx="431800" cy="360363"/>
          </a:xfrm>
          <a:prstGeom prst="line">
            <a:avLst/>
          </a:prstGeom>
          <a:noFill/>
          <a:ln w="9525">
            <a:solidFill>
              <a:schemeClr val="tx1"/>
            </a:solidFill>
            <a:round/>
            <a:headEnd/>
            <a:tailEnd type="triangle" w="med" len="med"/>
          </a:ln>
          <a:effectLst/>
        </p:spPr>
        <p:txBody>
          <a:bodyPr/>
          <a:lstStyle/>
          <a:p>
            <a:endParaRPr lang="es-MX" sz="1400"/>
          </a:p>
        </p:txBody>
      </p:sp>
      <p:sp>
        <p:nvSpPr>
          <p:cNvPr id="25" name="Text Box 14"/>
          <p:cNvSpPr txBox="1">
            <a:spLocks noChangeArrowheads="1"/>
          </p:cNvSpPr>
          <p:nvPr/>
        </p:nvSpPr>
        <p:spPr bwMode="auto">
          <a:xfrm>
            <a:off x="2411760" y="2780928"/>
            <a:ext cx="2448272" cy="3508653"/>
          </a:xfrm>
          <a:prstGeom prst="rect">
            <a:avLst/>
          </a:prstGeom>
          <a:noFill/>
          <a:ln w="9525">
            <a:noFill/>
            <a:miter lim="800000"/>
            <a:headEnd/>
            <a:tailEnd/>
          </a:ln>
          <a:effectLst/>
        </p:spPr>
        <p:txBody>
          <a:bodyPr wrap="square">
            <a:spAutoFit/>
          </a:bodyPr>
          <a:lstStyle/>
          <a:p>
            <a:r>
              <a:rPr lang="es-ES" sz="1600" b="1" dirty="0"/>
              <a:t>Extrínsecas</a:t>
            </a:r>
          </a:p>
          <a:p>
            <a:pPr>
              <a:lnSpc>
                <a:spcPct val="80000"/>
              </a:lnSpc>
              <a:spcBef>
                <a:spcPct val="20000"/>
              </a:spcBef>
              <a:buClr>
                <a:schemeClr val="hlink"/>
              </a:buClr>
              <a:buSzPct val="65000"/>
            </a:pPr>
            <a:r>
              <a:rPr lang="es-ES" sz="1600" dirty="0" smtClean="0">
                <a:effectLst>
                  <a:outerShdw blurRad="38100" dist="38100" dir="2700000" algn="tl">
                    <a:srgbClr val="FFFFFF"/>
                  </a:outerShdw>
                </a:effectLst>
              </a:rPr>
              <a:t>Malrotación </a:t>
            </a:r>
            <a:r>
              <a:rPr lang="es-ES" sz="1600" dirty="0">
                <a:effectLst>
                  <a:outerShdw blurRad="38100" dist="38100" dir="2700000" algn="tl">
                    <a:srgbClr val="FFFFFF"/>
                  </a:outerShdw>
                </a:effectLst>
              </a:rPr>
              <a:t>intestinal </a:t>
            </a:r>
          </a:p>
          <a:p>
            <a:pPr>
              <a:lnSpc>
                <a:spcPct val="80000"/>
              </a:lnSpc>
              <a:spcBef>
                <a:spcPct val="20000"/>
              </a:spcBef>
              <a:buClr>
                <a:schemeClr val="hlink"/>
              </a:buClr>
              <a:buSzPct val="65000"/>
            </a:pPr>
            <a:r>
              <a:rPr lang="es-ES" sz="1600" dirty="0">
                <a:effectLst>
                  <a:outerShdw blurRad="38100" dist="38100" dir="2700000" algn="tl">
                    <a:srgbClr val="FFFFFF"/>
                  </a:outerShdw>
                </a:effectLst>
              </a:rPr>
              <a:t>con y sin vólvulo, </a:t>
            </a:r>
          </a:p>
          <a:p>
            <a:pPr>
              <a:lnSpc>
                <a:spcPct val="80000"/>
              </a:lnSpc>
              <a:spcBef>
                <a:spcPct val="20000"/>
              </a:spcBef>
              <a:buClr>
                <a:schemeClr val="hlink"/>
              </a:buClr>
              <a:buSzPct val="65000"/>
            </a:pPr>
            <a:r>
              <a:rPr lang="es-ES" sz="1600" dirty="0" smtClean="0">
                <a:effectLst>
                  <a:outerShdw blurRad="38100" dist="38100" dir="2700000" algn="tl">
                    <a:srgbClr val="FFFFFF"/>
                  </a:outerShdw>
                </a:effectLst>
              </a:rPr>
              <a:t>Vólvulo </a:t>
            </a:r>
            <a:r>
              <a:rPr lang="es-ES" sz="1600" dirty="0">
                <a:effectLst>
                  <a:outerShdw blurRad="38100" dist="38100" dir="2700000" algn="tl">
                    <a:srgbClr val="FFFFFF"/>
                  </a:outerShdw>
                </a:effectLst>
              </a:rPr>
              <a:t>sin </a:t>
            </a:r>
            <a:r>
              <a:rPr lang="es-ES" sz="1600" dirty="0" err="1">
                <a:effectLst>
                  <a:outerShdw blurRad="38100" dist="38100" dir="2700000" algn="tl">
                    <a:srgbClr val="FFFFFF"/>
                  </a:outerShdw>
                </a:effectLst>
              </a:rPr>
              <a:t>malrotación</a:t>
            </a:r>
            <a:r>
              <a:rPr lang="es-ES" sz="1600" dirty="0">
                <a:effectLst>
                  <a:outerShdw blurRad="38100" dist="38100" dir="2700000" algn="tl">
                    <a:srgbClr val="FFFFFF"/>
                  </a:outerShdw>
                </a:effectLst>
              </a:rPr>
              <a:t>, </a:t>
            </a:r>
          </a:p>
          <a:p>
            <a:pPr>
              <a:lnSpc>
                <a:spcPct val="80000"/>
              </a:lnSpc>
              <a:spcBef>
                <a:spcPct val="20000"/>
              </a:spcBef>
              <a:buClr>
                <a:schemeClr val="hlink"/>
              </a:buClr>
              <a:buSzPct val="65000"/>
            </a:pPr>
            <a:r>
              <a:rPr lang="es-ES" sz="1600" dirty="0" smtClean="0">
                <a:effectLst>
                  <a:outerShdw blurRad="38100" dist="38100" dir="2700000" algn="tl">
                    <a:srgbClr val="FFFFFF"/>
                  </a:outerShdw>
                </a:effectLst>
              </a:rPr>
              <a:t>Bridas </a:t>
            </a:r>
            <a:r>
              <a:rPr lang="es-ES" sz="1600" dirty="0">
                <a:effectLst>
                  <a:outerShdw blurRad="38100" dist="38100" dir="2700000" algn="tl">
                    <a:srgbClr val="FFFFFF"/>
                  </a:outerShdw>
                </a:effectLst>
              </a:rPr>
              <a:t>congénitas con MI </a:t>
            </a:r>
            <a:r>
              <a:rPr lang="es-ES" sz="1600" dirty="0" smtClean="0">
                <a:effectLst>
                  <a:outerShdw blurRad="38100" dist="38100" dir="2700000" algn="tl">
                    <a:srgbClr val="FFFFFF"/>
                  </a:outerShdw>
                </a:effectLst>
              </a:rPr>
              <a:t> o </a:t>
            </a:r>
            <a:r>
              <a:rPr lang="es-ES" sz="1600" dirty="0">
                <a:effectLst>
                  <a:outerShdw blurRad="38100" dist="38100" dir="2700000" algn="tl">
                    <a:srgbClr val="FFFFFF"/>
                  </a:outerShdw>
                </a:effectLst>
              </a:rPr>
              <a:t>sin MI, </a:t>
            </a:r>
          </a:p>
          <a:p>
            <a:pPr>
              <a:lnSpc>
                <a:spcPct val="80000"/>
              </a:lnSpc>
              <a:spcBef>
                <a:spcPct val="20000"/>
              </a:spcBef>
              <a:buClr>
                <a:schemeClr val="hlink"/>
              </a:buClr>
              <a:buSzPct val="65000"/>
            </a:pPr>
            <a:r>
              <a:rPr lang="es-ES" sz="1600" dirty="0" smtClean="0">
                <a:effectLst>
                  <a:outerShdw blurRad="38100" dist="38100" dir="2700000" algn="tl">
                    <a:srgbClr val="FFFFFF"/>
                  </a:outerShdw>
                </a:effectLst>
              </a:rPr>
              <a:t>Hernia </a:t>
            </a:r>
            <a:r>
              <a:rPr lang="es-ES" sz="1600" dirty="0">
                <a:effectLst>
                  <a:outerShdw blurRad="38100" dist="38100" dir="2700000" algn="tl">
                    <a:srgbClr val="FFFFFF"/>
                  </a:outerShdw>
                </a:effectLst>
              </a:rPr>
              <a:t>encarcelada, </a:t>
            </a:r>
          </a:p>
          <a:p>
            <a:pPr>
              <a:lnSpc>
                <a:spcPct val="80000"/>
              </a:lnSpc>
              <a:spcBef>
                <a:spcPct val="20000"/>
              </a:spcBef>
              <a:buClr>
                <a:schemeClr val="hlink"/>
              </a:buClr>
              <a:buSzPct val="65000"/>
            </a:pPr>
            <a:r>
              <a:rPr lang="es-ES" sz="1600" dirty="0" smtClean="0">
                <a:effectLst>
                  <a:outerShdw blurRad="38100" dist="38100" dir="2700000" algn="tl">
                    <a:srgbClr val="FFFFFF"/>
                  </a:outerShdw>
                </a:effectLst>
              </a:rPr>
              <a:t>Páncreas </a:t>
            </a:r>
            <a:r>
              <a:rPr lang="es-ES" sz="1600" dirty="0">
                <a:effectLst>
                  <a:outerShdw blurRad="38100" dist="38100" dir="2700000" algn="tl">
                    <a:srgbClr val="FFFFFF"/>
                  </a:outerShdw>
                </a:effectLst>
              </a:rPr>
              <a:t>anular, </a:t>
            </a:r>
          </a:p>
          <a:p>
            <a:pPr>
              <a:lnSpc>
                <a:spcPct val="80000"/>
              </a:lnSpc>
              <a:spcBef>
                <a:spcPct val="20000"/>
              </a:spcBef>
              <a:buClr>
                <a:schemeClr val="hlink"/>
              </a:buClr>
              <a:buSzPct val="65000"/>
            </a:pPr>
            <a:r>
              <a:rPr lang="es-ES" sz="1600" dirty="0" smtClean="0">
                <a:effectLst>
                  <a:outerShdw blurRad="38100" dist="38100" dir="2700000" algn="tl">
                    <a:srgbClr val="FFFFFF"/>
                  </a:outerShdw>
                </a:effectLst>
              </a:rPr>
              <a:t> Duplicaciones </a:t>
            </a:r>
            <a:r>
              <a:rPr lang="es-ES" sz="1600" dirty="0">
                <a:effectLst>
                  <a:outerShdw blurRad="38100" dist="38100" dir="2700000" algn="tl">
                    <a:srgbClr val="FFFFFF"/>
                  </a:outerShdw>
                </a:effectLst>
              </a:rPr>
              <a:t>del tubo digestivo,</a:t>
            </a:r>
          </a:p>
          <a:p>
            <a:pPr>
              <a:lnSpc>
                <a:spcPct val="80000"/>
              </a:lnSpc>
              <a:spcBef>
                <a:spcPct val="20000"/>
              </a:spcBef>
              <a:buClr>
                <a:schemeClr val="hlink"/>
              </a:buClr>
              <a:buSzPct val="65000"/>
            </a:pPr>
            <a:r>
              <a:rPr lang="es-ES" sz="1600" dirty="0" smtClean="0">
                <a:effectLst>
                  <a:outerShdw blurRad="38100" dist="38100" dir="2700000" algn="tl">
                    <a:srgbClr val="FFFFFF"/>
                  </a:outerShdw>
                </a:effectLst>
              </a:rPr>
              <a:t> Trayectos </a:t>
            </a:r>
            <a:r>
              <a:rPr lang="es-ES" sz="1600" dirty="0">
                <a:effectLst>
                  <a:outerShdw blurRad="38100" dist="38100" dir="2700000" algn="tl">
                    <a:srgbClr val="FFFFFF"/>
                  </a:outerShdw>
                </a:effectLst>
              </a:rPr>
              <a:t>vasculares anormales como vena porta </a:t>
            </a:r>
            <a:r>
              <a:rPr lang="es-ES" sz="1600" dirty="0" err="1">
                <a:effectLst>
                  <a:outerShdw blurRad="38100" dist="38100" dir="2700000" algn="tl">
                    <a:srgbClr val="FFFFFF"/>
                  </a:outerShdw>
                </a:effectLst>
              </a:rPr>
              <a:t>preduodenal</a:t>
            </a:r>
            <a:r>
              <a:rPr lang="es-ES" sz="1600" dirty="0">
                <a:effectLst>
                  <a:outerShdw blurRad="38100" dist="38100" dir="2700000" algn="tl">
                    <a:srgbClr val="FFFFFF"/>
                  </a:outerShdw>
                </a:effectLst>
              </a:rPr>
              <a:t>.</a:t>
            </a:r>
          </a:p>
          <a:p>
            <a:pPr>
              <a:buFontTx/>
              <a:buChar char="•"/>
            </a:pPr>
            <a:endParaRPr lang="es-ES" sz="1400" b="1" dirty="0"/>
          </a:p>
        </p:txBody>
      </p:sp>
      <p:sp>
        <p:nvSpPr>
          <p:cNvPr id="37" name="Line 11"/>
          <p:cNvSpPr>
            <a:spLocks noChangeShapeType="1"/>
          </p:cNvSpPr>
          <p:nvPr/>
        </p:nvSpPr>
        <p:spPr bwMode="auto">
          <a:xfrm flipH="1">
            <a:off x="1260475" y="2492375"/>
            <a:ext cx="431800" cy="360363"/>
          </a:xfrm>
          <a:prstGeom prst="line">
            <a:avLst/>
          </a:prstGeom>
          <a:noFill/>
          <a:ln w="9525">
            <a:solidFill>
              <a:schemeClr val="tx1"/>
            </a:solidFill>
            <a:round/>
            <a:headEnd/>
            <a:tailEnd type="triangle" w="med" len="med"/>
          </a:ln>
          <a:effectLst/>
        </p:spPr>
        <p:txBody>
          <a:bodyPr/>
          <a:lstStyle/>
          <a:p>
            <a:endParaRPr lang="es-MX" sz="1400"/>
          </a:p>
        </p:txBody>
      </p:sp>
      <p:sp>
        <p:nvSpPr>
          <p:cNvPr id="38" name="Line 12"/>
          <p:cNvSpPr>
            <a:spLocks noChangeShapeType="1"/>
          </p:cNvSpPr>
          <p:nvPr/>
        </p:nvSpPr>
        <p:spPr bwMode="auto">
          <a:xfrm>
            <a:off x="2555875" y="2492375"/>
            <a:ext cx="431800" cy="360363"/>
          </a:xfrm>
          <a:prstGeom prst="line">
            <a:avLst/>
          </a:prstGeom>
          <a:noFill/>
          <a:ln w="9525">
            <a:solidFill>
              <a:schemeClr val="tx1"/>
            </a:solidFill>
            <a:round/>
            <a:headEnd/>
            <a:tailEnd type="triangle" w="med" len="med"/>
          </a:ln>
          <a:effectLst/>
        </p:spPr>
        <p:txBody>
          <a:bodyPr/>
          <a:lstStyle/>
          <a:p>
            <a:endParaRPr lang="es-MX" sz="1400"/>
          </a:p>
        </p:txBody>
      </p:sp>
      <p:sp>
        <p:nvSpPr>
          <p:cNvPr id="39" name="Text Box 13"/>
          <p:cNvSpPr txBox="1">
            <a:spLocks noChangeArrowheads="1"/>
          </p:cNvSpPr>
          <p:nvPr/>
        </p:nvSpPr>
        <p:spPr bwMode="auto">
          <a:xfrm>
            <a:off x="323528" y="2996952"/>
            <a:ext cx="2016696" cy="2554545"/>
          </a:xfrm>
          <a:prstGeom prst="rect">
            <a:avLst/>
          </a:prstGeom>
          <a:noFill/>
          <a:ln w="9525">
            <a:noFill/>
            <a:miter lim="800000"/>
            <a:headEnd/>
            <a:tailEnd/>
          </a:ln>
          <a:effectLst/>
        </p:spPr>
        <p:txBody>
          <a:bodyPr wrap="square">
            <a:spAutoFit/>
          </a:bodyPr>
          <a:lstStyle/>
          <a:p>
            <a:r>
              <a:rPr lang="es-ES" sz="1600" b="1" dirty="0"/>
              <a:t>Intrínsecas</a:t>
            </a:r>
          </a:p>
          <a:p>
            <a:pPr>
              <a:buFontTx/>
              <a:buChar char="•"/>
            </a:pPr>
            <a:r>
              <a:rPr lang="es-ES" sz="1600" dirty="0">
                <a:effectLst>
                  <a:outerShdw blurRad="38100" dist="38100" dir="2700000" algn="tl">
                    <a:srgbClr val="FFFFFF"/>
                  </a:outerShdw>
                </a:effectLst>
              </a:rPr>
              <a:t> Atresia y estenosis</a:t>
            </a:r>
          </a:p>
          <a:p>
            <a:pPr>
              <a:buFontTx/>
              <a:buChar char="•"/>
            </a:pPr>
            <a:r>
              <a:rPr lang="es-ES" sz="1600" dirty="0">
                <a:effectLst>
                  <a:outerShdw blurRad="38100" dist="38100" dir="2700000" algn="tl">
                    <a:srgbClr val="FFFFFF"/>
                  </a:outerShdw>
                </a:effectLst>
              </a:rPr>
              <a:t> </a:t>
            </a:r>
            <a:r>
              <a:rPr lang="es-ES" sz="1600" dirty="0" smtClean="0">
                <a:effectLst>
                  <a:outerShdw blurRad="38100" dist="38100" dir="2700000" algn="tl">
                    <a:srgbClr val="FFFFFF"/>
                  </a:outerShdw>
                </a:effectLst>
              </a:rPr>
              <a:t>Íleo </a:t>
            </a:r>
            <a:r>
              <a:rPr lang="es-ES" sz="1600" dirty="0">
                <a:effectLst>
                  <a:outerShdw blurRad="38100" dist="38100" dir="2700000" algn="tl">
                    <a:srgbClr val="FFFFFF"/>
                  </a:outerShdw>
                </a:effectLst>
              </a:rPr>
              <a:t>meconial</a:t>
            </a:r>
          </a:p>
          <a:p>
            <a:pPr>
              <a:buFontTx/>
              <a:buChar char="•"/>
            </a:pPr>
            <a:r>
              <a:rPr lang="es-ES" sz="1600" dirty="0">
                <a:effectLst>
                  <a:outerShdw blurRad="38100" dist="38100" dir="2700000" algn="tl">
                    <a:srgbClr val="FFFFFF"/>
                  </a:outerShdw>
                </a:effectLst>
              </a:rPr>
              <a:t> Quistes </a:t>
            </a:r>
            <a:r>
              <a:rPr lang="es-ES" sz="1600" dirty="0" err="1" smtClean="0">
                <a:effectLst>
                  <a:outerShdw blurRad="38100" dist="38100" dir="2700000" algn="tl">
                    <a:srgbClr val="FFFFFF"/>
                  </a:outerShdw>
                </a:effectLst>
              </a:rPr>
              <a:t>intraluminales</a:t>
            </a:r>
            <a:endParaRPr lang="es-ES" sz="1600" dirty="0">
              <a:effectLst>
                <a:outerShdw blurRad="38100" dist="38100" dir="2700000" algn="tl">
                  <a:srgbClr val="FFFFFF"/>
                </a:outerShdw>
              </a:effectLst>
            </a:endParaRPr>
          </a:p>
          <a:p>
            <a:pPr>
              <a:buFontTx/>
              <a:buChar char="•"/>
            </a:pPr>
            <a:r>
              <a:rPr lang="es-ES" sz="1600" dirty="0">
                <a:effectLst>
                  <a:outerShdw blurRad="38100" dist="38100" dir="2700000" algn="tl">
                    <a:srgbClr val="FFFFFF"/>
                  </a:outerShdw>
                </a:effectLst>
              </a:rPr>
              <a:t> Imperforación anal</a:t>
            </a:r>
          </a:p>
          <a:p>
            <a:pPr>
              <a:buFontTx/>
              <a:buChar char="•"/>
            </a:pPr>
            <a:r>
              <a:rPr lang="es-ES" sz="1600" dirty="0">
                <a:effectLst>
                  <a:outerShdw blurRad="38100" dist="38100" dir="2700000" algn="tl">
                    <a:srgbClr val="FFFFFF"/>
                  </a:outerShdw>
                </a:effectLst>
              </a:rPr>
              <a:t> Ruptura intestinal.</a:t>
            </a:r>
          </a:p>
        </p:txBody>
      </p:sp>
      <p:sp>
        <p:nvSpPr>
          <p:cNvPr id="40" name="Text Box 6"/>
          <p:cNvSpPr txBox="1">
            <a:spLocks noChangeArrowheads="1"/>
          </p:cNvSpPr>
          <p:nvPr/>
        </p:nvSpPr>
        <p:spPr bwMode="auto">
          <a:xfrm>
            <a:off x="6659563" y="1268412"/>
            <a:ext cx="2484437" cy="2139047"/>
          </a:xfrm>
          <a:prstGeom prst="rect">
            <a:avLst/>
          </a:prstGeom>
          <a:noFill/>
          <a:ln w="9525">
            <a:noFill/>
            <a:miter lim="800000"/>
            <a:headEnd/>
            <a:tailEnd/>
          </a:ln>
          <a:effectLst/>
        </p:spPr>
        <p:txBody>
          <a:bodyPr wrap="square">
            <a:spAutoFit/>
          </a:bodyPr>
          <a:lstStyle/>
          <a:p>
            <a:pPr algn="ctr">
              <a:spcBef>
                <a:spcPct val="50000"/>
              </a:spcBef>
            </a:pPr>
            <a:r>
              <a:rPr lang="es-ES" sz="1600" b="1" dirty="0"/>
              <a:t>FUNCIONALES</a:t>
            </a:r>
          </a:p>
          <a:p>
            <a:r>
              <a:rPr lang="es-ES" sz="1600" dirty="0">
                <a:effectLst>
                  <a:outerShdw blurRad="38100" dist="38100" dir="2700000" algn="tl">
                    <a:srgbClr val="FFFFFF"/>
                  </a:outerShdw>
                </a:effectLst>
              </a:rPr>
              <a:t>Tapones de meconio o mucus</a:t>
            </a:r>
          </a:p>
          <a:p>
            <a:r>
              <a:rPr lang="es-ES" sz="1600" dirty="0">
                <a:effectLst>
                  <a:outerShdw blurRad="38100" dist="38100" dir="2700000" algn="tl">
                    <a:srgbClr val="FFFFFF"/>
                  </a:outerShdw>
                </a:effectLst>
              </a:rPr>
              <a:t>Enfermedad de </a:t>
            </a:r>
            <a:r>
              <a:rPr lang="es-ES" sz="1600" dirty="0" err="1">
                <a:effectLst>
                  <a:outerShdw blurRad="38100" dist="38100" dir="2700000" algn="tl">
                    <a:srgbClr val="FFFFFF"/>
                  </a:outerShdw>
                </a:effectLst>
              </a:rPr>
              <a:t>Hirschprung</a:t>
            </a:r>
            <a:r>
              <a:rPr lang="es-ES" sz="1600" dirty="0">
                <a:effectLst>
                  <a:outerShdw blurRad="38100" dist="38100" dir="2700000" algn="tl">
                    <a:srgbClr val="FFFFFF"/>
                  </a:outerShdw>
                </a:effectLst>
              </a:rPr>
              <a:t>.</a:t>
            </a:r>
          </a:p>
          <a:p>
            <a:r>
              <a:rPr lang="es-ES" sz="1600" dirty="0">
                <a:effectLst>
                  <a:outerShdw blurRad="38100" dist="38100" dir="2700000" algn="tl">
                    <a:srgbClr val="FFFFFF"/>
                  </a:outerShdw>
                </a:effectLst>
              </a:rPr>
              <a:t>Enterocolitis necrotizante.</a:t>
            </a:r>
          </a:p>
          <a:p>
            <a:pPr algn="ctr">
              <a:spcBef>
                <a:spcPct val="50000"/>
              </a:spcBef>
            </a:pPr>
            <a:endParaRPr lang="es-E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Otras Clasificaciones.-</a:t>
            </a:r>
            <a:endParaRPr lang="es-MX" dirty="0"/>
          </a:p>
        </p:txBody>
      </p:sp>
      <p:sp>
        <p:nvSpPr>
          <p:cNvPr id="3" name="2 Marcador de contenido"/>
          <p:cNvSpPr>
            <a:spLocks noGrp="1"/>
          </p:cNvSpPr>
          <p:nvPr>
            <p:ph idx="1"/>
          </p:nvPr>
        </p:nvSpPr>
        <p:spPr/>
        <p:txBody>
          <a:bodyPr>
            <a:normAutofit fontScale="85000" lnSpcReduction="20000"/>
          </a:bodyPr>
          <a:lstStyle/>
          <a:p>
            <a:pPr algn="just">
              <a:lnSpc>
                <a:spcPct val="90000"/>
              </a:lnSpc>
            </a:pPr>
            <a:r>
              <a:rPr lang="es-MX" sz="2800" dirty="0" smtClean="0"/>
              <a:t>Sin compromiso vascular </a:t>
            </a:r>
            <a:endParaRPr lang="es-ES" sz="2800" dirty="0" smtClean="0"/>
          </a:p>
          <a:p>
            <a:pPr algn="just">
              <a:lnSpc>
                <a:spcPct val="90000"/>
              </a:lnSpc>
            </a:pPr>
            <a:r>
              <a:rPr lang="es-MX" sz="2800" dirty="0" smtClean="0"/>
              <a:t>Con compromiso vascular. </a:t>
            </a:r>
            <a:endParaRPr lang="es-ES" sz="2800" dirty="0" smtClean="0"/>
          </a:p>
          <a:p>
            <a:pPr algn="just">
              <a:lnSpc>
                <a:spcPct val="90000"/>
              </a:lnSpc>
            </a:pPr>
            <a:endParaRPr lang="es-ES" sz="2800" dirty="0" smtClean="0"/>
          </a:p>
          <a:p>
            <a:pPr algn="just">
              <a:lnSpc>
                <a:spcPct val="90000"/>
              </a:lnSpc>
              <a:buFont typeface="Wingdings" pitchFamily="2" charset="2"/>
              <a:buChar char="q"/>
            </a:pPr>
            <a:r>
              <a:rPr lang="es-MX" sz="2800" dirty="0" smtClean="0"/>
              <a:t>Topográficamente: (altas intermedias y bajas)</a:t>
            </a:r>
            <a:endParaRPr lang="es-ES" sz="2800" dirty="0" smtClean="0"/>
          </a:p>
          <a:p>
            <a:pPr algn="just">
              <a:lnSpc>
                <a:spcPct val="90000"/>
              </a:lnSpc>
            </a:pPr>
            <a:r>
              <a:rPr lang="es-MX" sz="2800" dirty="0" smtClean="0"/>
              <a:t>De intestino delgado. </a:t>
            </a:r>
            <a:endParaRPr lang="es-ES" sz="2800" dirty="0" smtClean="0"/>
          </a:p>
          <a:p>
            <a:pPr algn="just">
              <a:lnSpc>
                <a:spcPct val="90000"/>
              </a:lnSpc>
            </a:pPr>
            <a:r>
              <a:rPr lang="es-MX" sz="2800" dirty="0" smtClean="0"/>
              <a:t>De intestino grueso. </a:t>
            </a:r>
            <a:endParaRPr lang="es-ES" sz="2800" dirty="0" smtClean="0"/>
          </a:p>
          <a:p>
            <a:pPr algn="just">
              <a:lnSpc>
                <a:spcPct val="90000"/>
              </a:lnSpc>
              <a:buFont typeface="Wingdings" pitchFamily="2" charset="2"/>
              <a:buChar char="ü"/>
            </a:pPr>
            <a:r>
              <a:rPr lang="es-MX" sz="2800" dirty="0" smtClean="0"/>
              <a:t>Las de Intestino delgado pueden ser a su vez altas o bajas, entendiéndose por oclusión de intestino delgado alto las que se localizan en el duodeno y hasta la primera asa </a:t>
            </a:r>
            <a:r>
              <a:rPr lang="es-MX" sz="2800" dirty="0" err="1" smtClean="0"/>
              <a:t>yeyunal</a:t>
            </a:r>
            <a:r>
              <a:rPr lang="es-MX" sz="2800" dirty="0" smtClean="0"/>
              <a:t>; intermedias o de intestino delgado bajas, del yeyuno proximal  hasta la válvula ileocecal o de </a:t>
            </a:r>
            <a:r>
              <a:rPr lang="es-MX" sz="2800" dirty="0" err="1" smtClean="0"/>
              <a:t>Bahuin</a:t>
            </a:r>
            <a:r>
              <a:rPr lang="es-MX" sz="2800" dirty="0" smtClean="0"/>
              <a:t>; y, la oclusión de intestino grueso o baja que se localiza en cualquier sitio entre la válvula de </a:t>
            </a:r>
            <a:r>
              <a:rPr lang="es-MX" sz="2800" dirty="0" err="1" smtClean="0"/>
              <a:t>Bahuin</a:t>
            </a:r>
            <a:r>
              <a:rPr lang="es-MX" sz="2800" dirty="0" smtClean="0"/>
              <a:t> y el ano, hecho que se justifica también por las variaciones que ocurren en el cuadro clínico y radiológico. </a:t>
            </a:r>
          </a:p>
          <a:p>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algn="just">
              <a:defRPr/>
            </a:pPr>
            <a:r>
              <a:rPr lang="es-ES" sz="2800" dirty="0" smtClean="0"/>
              <a:t>Las manifestaciones clínicas del RN ocluido tiene sus peculiaridades. Existe un antecedente que es exclusivo de esta edad y es la presencia de Polihidramnios por lo que el diagnóstico de oclusión puede plantearse aún en el vientre materno al aparecer un signo de más en la embarazada, la otra diferencia importante  es la aparente ausencia del cólico abdominal del paciente ocluido.</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904656"/>
          </a:xfrm>
        </p:spPr>
        <p:txBody>
          <a:bodyPr>
            <a:normAutofit/>
          </a:bodyPr>
          <a:lstStyle/>
          <a:p>
            <a:pPr marL="365125" indent="-255588" algn="just">
              <a:lnSpc>
                <a:spcPct val="90000"/>
              </a:lnSpc>
            </a:pPr>
            <a:r>
              <a:rPr lang="es-ES" sz="2800" dirty="0" smtClean="0"/>
              <a:t>El llanto y la irritabilidad como expresión de dolor abdominal, por distensión brusca de la pared intestinal no se presenta en el RN ocluido. La dilatación del intestino por encima del segmento malformado es lenta y progresiva y comienza después del 3er mes de vida intrauterina al iniciar el feto la deglución del líquido amniótico</a:t>
            </a:r>
          </a:p>
          <a:p>
            <a:pPr marL="365125" indent="-255588" algn="just">
              <a:lnSpc>
                <a:spcPct val="90000"/>
              </a:lnSpc>
              <a:buFontTx/>
              <a:buNone/>
            </a:pPr>
            <a:r>
              <a:rPr lang="es-ES" sz="2800" u="sng" dirty="0" smtClean="0"/>
              <a:t>Las manifestaciones más importantes desde el punto de vista clínico son:</a:t>
            </a:r>
          </a:p>
          <a:p>
            <a:pPr marL="365125" indent="-255588" algn="just">
              <a:lnSpc>
                <a:spcPct val="90000"/>
              </a:lnSpc>
            </a:pPr>
            <a:r>
              <a:rPr lang="es-ES" sz="2800" dirty="0" smtClean="0"/>
              <a:t> los vómitos biliosos</a:t>
            </a:r>
          </a:p>
          <a:p>
            <a:pPr marL="365125" indent="-255588" algn="just">
              <a:lnSpc>
                <a:spcPct val="90000"/>
              </a:lnSpc>
            </a:pPr>
            <a:r>
              <a:rPr lang="es-ES" sz="2800" dirty="0" smtClean="0"/>
              <a:t> la distensión abdominal</a:t>
            </a:r>
          </a:p>
          <a:p>
            <a:pPr marL="365125" indent="-255588" algn="just">
              <a:lnSpc>
                <a:spcPct val="90000"/>
              </a:lnSpc>
            </a:pPr>
            <a:r>
              <a:rPr lang="es-ES" sz="2800" dirty="0" smtClean="0"/>
              <a:t> la ausencia o demora de la expulsión del meconio.</a:t>
            </a:r>
          </a:p>
          <a:p>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04664"/>
            <a:ext cx="8229600" cy="5602627"/>
          </a:xfrm>
        </p:spPr>
        <p:txBody>
          <a:bodyPr>
            <a:normAutofit fontScale="92500"/>
          </a:bodyPr>
          <a:lstStyle/>
          <a:p>
            <a:pPr marL="365125" indent="-255588" algn="just">
              <a:lnSpc>
                <a:spcPct val="90000"/>
              </a:lnSpc>
              <a:buFont typeface="Wingdings" pitchFamily="2" charset="2"/>
              <a:buChar char="§"/>
            </a:pPr>
            <a:r>
              <a:rPr lang="es-ES" sz="2400" u="sng" dirty="0" smtClean="0">
                <a:effectLst>
                  <a:outerShdw blurRad="38100" dist="38100" dir="2700000" algn="tl">
                    <a:srgbClr val="FFFFFF"/>
                  </a:outerShdw>
                </a:effectLst>
              </a:rPr>
              <a:t>Altas (duodeno):</a:t>
            </a:r>
            <a:r>
              <a:rPr lang="es-ES" sz="2400" dirty="0" smtClean="0">
                <a:effectLst>
                  <a:outerShdw blurRad="38100" dist="38100" dir="2700000" algn="tl">
                    <a:srgbClr val="FFFFFF"/>
                  </a:outerShdw>
                </a:effectLst>
              </a:rPr>
              <a:t> </a:t>
            </a:r>
            <a:r>
              <a:rPr lang="es-ES" sz="2400" dirty="0" smtClean="0"/>
              <a:t>se caracterizan por:</a:t>
            </a:r>
          </a:p>
          <a:p>
            <a:pPr lvl="2" algn="just">
              <a:lnSpc>
                <a:spcPct val="90000"/>
              </a:lnSpc>
              <a:buFont typeface="Wingdings" pitchFamily="2" charset="2"/>
              <a:buChar char="§"/>
            </a:pPr>
            <a:r>
              <a:rPr lang="es-ES" sz="2400" dirty="0" smtClean="0"/>
              <a:t>antecedentes de polihidramnios</a:t>
            </a:r>
          </a:p>
          <a:p>
            <a:pPr lvl="2" algn="just">
              <a:lnSpc>
                <a:spcPct val="90000"/>
              </a:lnSpc>
              <a:buFont typeface="Wingdings" pitchFamily="2" charset="2"/>
              <a:buChar char="§"/>
            </a:pPr>
            <a:r>
              <a:rPr lang="es-ES" sz="2400" dirty="0" smtClean="0"/>
              <a:t>vómitos biliosos precoces (primeras 6 horas), </a:t>
            </a:r>
          </a:p>
          <a:p>
            <a:pPr lvl="2" algn="just">
              <a:lnSpc>
                <a:spcPct val="90000"/>
              </a:lnSpc>
              <a:buFont typeface="Wingdings" pitchFamily="2" charset="2"/>
              <a:buChar char="§"/>
            </a:pPr>
            <a:r>
              <a:rPr lang="es-ES" sz="2400" dirty="0" smtClean="0"/>
              <a:t>distensión abdominal ausente o limitada al epigastrio. </a:t>
            </a:r>
          </a:p>
          <a:p>
            <a:pPr lvl="2" algn="just">
              <a:lnSpc>
                <a:spcPct val="90000"/>
              </a:lnSpc>
              <a:buFont typeface="Wingdings" pitchFamily="2" charset="2"/>
              <a:buChar char="§"/>
            </a:pPr>
            <a:r>
              <a:rPr lang="es-ES" sz="2400" dirty="0" smtClean="0"/>
              <a:t>adecuada expulsión meconial.</a:t>
            </a:r>
          </a:p>
          <a:p>
            <a:pPr marL="365125" indent="-255588" algn="just">
              <a:lnSpc>
                <a:spcPct val="90000"/>
              </a:lnSpc>
              <a:buFont typeface="Wingdings" pitchFamily="2" charset="2"/>
              <a:buChar char="§"/>
            </a:pPr>
            <a:r>
              <a:rPr lang="es-ES" sz="2400" u="sng" dirty="0" smtClean="0">
                <a:effectLst>
                  <a:outerShdw blurRad="38100" dist="38100" dir="2700000" algn="tl">
                    <a:srgbClr val="FFFFFF"/>
                  </a:outerShdw>
                </a:effectLst>
              </a:rPr>
              <a:t>Intermedias (yeyuno-</a:t>
            </a:r>
            <a:r>
              <a:rPr lang="es-ES" sz="2400" u="sng" dirty="0" err="1" smtClean="0">
                <a:effectLst>
                  <a:outerShdw blurRad="38100" dist="38100" dir="2700000" algn="tl">
                    <a:srgbClr val="FFFFFF"/>
                  </a:outerShdw>
                </a:effectLst>
              </a:rPr>
              <a:t>iliales</a:t>
            </a:r>
            <a:r>
              <a:rPr lang="es-ES" sz="2400" u="sng" dirty="0" smtClean="0">
                <a:effectLst>
                  <a:outerShdw blurRad="38100" dist="38100" dir="2700000" algn="tl">
                    <a:srgbClr val="FFFFFF"/>
                  </a:outerShdw>
                </a:effectLst>
              </a:rPr>
              <a:t>):</a:t>
            </a:r>
            <a:r>
              <a:rPr lang="es-ES" sz="2400" dirty="0" smtClean="0"/>
              <a:t> se manifiestan por:</a:t>
            </a:r>
          </a:p>
          <a:p>
            <a:pPr lvl="2" algn="just">
              <a:lnSpc>
                <a:spcPct val="90000"/>
              </a:lnSpc>
              <a:buFont typeface="Wingdings" pitchFamily="2" charset="2"/>
              <a:buChar char="§"/>
            </a:pPr>
            <a:r>
              <a:rPr lang="es-ES" sz="2400" dirty="0" smtClean="0"/>
              <a:t> vómitos biliosos no tan precoces (después de 12 h) </a:t>
            </a:r>
          </a:p>
          <a:p>
            <a:pPr lvl="2" algn="just">
              <a:lnSpc>
                <a:spcPct val="90000"/>
              </a:lnSpc>
              <a:buFont typeface="Wingdings" pitchFamily="2" charset="2"/>
              <a:buChar char="§"/>
            </a:pPr>
            <a:r>
              <a:rPr lang="es-ES" sz="2400" dirty="0" smtClean="0"/>
              <a:t>distensión abdominal moderada </a:t>
            </a:r>
          </a:p>
          <a:p>
            <a:pPr lvl="2" algn="just">
              <a:lnSpc>
                <a:spcPct val="90000"/>
              </a:lnSpc>
              <a:buFont typeface="Wingdings" pitchFamily="2" charset="2"/>
              <a:buChar char="§"/>
            </a:pPr>
            <a:r>
              <a:rPr lang="es-ES" sz="2400" dirty="0" smtClean="0"/>
              <a:t> retardo o ausencia de expulsión de meconio</a:t>
            </a:r>
          </a:p>
          <a:p>
            <a:pPr lvl="2" algn="just">
              <a:lnSpc>
                <a:spcPct val="90000"/>
              </a:lnSpc>
              <a:buFont typeface="Wingdings" pitchFamily="2" charset="2"/>
              <a:buChar char="§"/>
            </a:pPr>
            <a:r>
              <a:rPr lang="es-ES" sz="2400" dirty="0" smtClean="0"/>
              <a:t>no existe el antecedente de polihidramnios materno.</a:t>
            </a:r>
          </a:p>
          <a:p>
            <a:pPr marL="365125" indent="-255588" algn="just">
              <a:lnSpc>
                <a:spcPct val="90000"/>
              </a:lnSpc>
              <a:buFont typeface="Wingdings" pitchFamily="2" charset="2"/>
              <a:buChar char="§"/>
            </a:pPr>
            <a:r>
              <a:rPr lang="es-ES" sz="2400" u="sng" dirty="0" smtClean="0">
                <a:effectLst>
                  <a:outerShdw blurRad="38100" dist="38100" dir="2700000" algn="tl">
                    <a:srgbClr val="FFFFFF"/>
                  </a:outerShdw>
                </a:effectLst>
              </a:rPr>
              <a:t>Bajas (cólicas):</a:t>
            </a:r>
            <a:r>
              <a:rPr lang="es-ES" sz="2400" dirty="0" smtClean="0"/>
              <a:t> </a:t>
            </a:r>
          </a:p>
          <a:p>
            <a:pPr lvl="2" algn="just">
              <a:lnSpc>
                <a:spcPct val="90000"/>
              </a:lnSpc>
              <a:buFont typeface="Wingdings" pitchFamily="2" charset="2"/>
              <a:buChar char="§"/>
            </a:pPr>
            <a:r>
              <a:rPr lang="es-ES" sz="2400" dirty="0" smtClean="0"/>
              <a:t>ausencia de evacuaciones </a:t>
            </a:r>
            <a:r>
              <a:rPr lang="es-ES" sz="2400" dirty="0" err="1" smtClean="0"/>
              <a:t>meconiales</a:t>
            </a:r>
            <a:endParaRPr lang="es-ES" sz="2400" dirty="0" smtClean="0"/>
          </a:p>
          <a:p>
            <a:pPr lvl="2" algn="just">
              <a:lnSpc>
                <a:spcPct val="90000"/>
              </a:lnSpc>
              <a:buFont typeface="Wingdings" pitchFamily="2" charset="2"/>
              <a:buChar char="§"/>
            </a:pPr>
            <a:r>
              <a:rPr lang="es-ES" sz="2400" dirty="0" smtClean="0"/>
              <a:t>distensión abdominal universal </a:t>
            </a:r>
          </a:p>
          <a:p>
            <a:pPr lvl="2" algn="just">
              <a:lnSpc>
                <a:spcPct val="90000"/>
              </a:lnSpc>
              <a:buFont typeface="Wingdings" pitchFamily="2" charset="2"/>
              <a:buChar char="§"/>
            </a:pPr>
            <a:r>
              <a:rPr lang="es-ES" sz="2400" dirty="0" smtClean="0"/>
              <a:t>vómitos que comienzan biliosos y luego se hacen fecaloideos.</a:t>
            </a:r>
          </a:p>
          <a:p>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688632"/>
          </a:xfrm>
        </p:spPr>
        <p:txBody>
          <a:bodyPr>
            <a:normAutofit fontScale="92500" lnSpcReduction="10000"/>
          </a:bodyPr>
          <a:lstStyle/>
          <a:p>
            <a:pPr marL="365125" indent="-255588" algn="just">
              <a:buFontTx/>
              <a:buBlip>
                <a:blip r:embed="rId2"/>
              </a:buBlip>
            </a:pPr>
            <a:r>
              <a:rPr lang="es-MX" sz="2800" b="1" dirty="0" smtClean="0">
                <a:effectLst>
                  <a:outerShdw blurRad="38100" dist="38100" dir="2700000" algn="tl">
                    <a:srgbClr val="FFFFFF"/>
                  </a:outerShdw>
                </a:effectLst>
              </a:rPr>
              <a:t>A nivel duodenal:</a:t>
            </a:r>
            <a:endParaRPr lang="es-ES" sz="2800" b="1" dirty="0" smtClean="0">
              <a:effectLst>
                <a:outerShdw blurRad="38100" dist="38100" dir="2700000" algn="tl">
                  <a:srgbClr val="FFFFFF"/>
                </a:outerShdw>
              </a:effectLst>
            </a:endParaRPr>
          </a:p>
          <a:p>
            <a:pPr marL="365125" indent="-255588" algn="just">
              <a:buFontTx/>
              <a:buNone/>
            </a:pPr>
            <a:r>
              <a:rPr lang="es-MX" sz="2800" dirty="0" smtClean="0"/>
              <a:t>1- Atresias y estenosis duodenales. Incluye esta acepción los diafragmas duodenales </a:t>
            </a:r>
            <a:r>
              <a:rPr lang="es-MX" sz="2800" dirty="0" err="1" smtClean="0"/>
              <a:t>fenestrados</a:t>
            </a:r>
            <a:r>
              <a:rPr lang="es-MX" sz="2800" dirty="0" smtClean="0"/>
              <a:t> o no.</a:t>
            </a:r>
            <a:endParaRPr lang="es-ES" sz="2800" dirty="0" smtClean="0"/>
          </a:p>
          <a:p>
            <a:pPr marL="365125" indent="-255588" algn="just">
              <a:buFontTx/>
              <a:buNone/>
            </a:pPr>
            <a:r>
              <a:rPr lang="es-MX" sz="2800" dirty="0" smtClean="0"/>
              <a:t>2-  Malrotación intestinal (defectos de fijación intestinal)</a:t>
            </a:r>
            <a:endParaRPr lang="es-ES" sz="2800" dirty="0" smtClean="0"/>
          </a:p>
          <a:p>
            <a:pPr marL="365125" indent="-255588" algn="just">
              <a:buFontTx/>
              <a:buNone/>
            </a:pPr>
            <a:r>
              <a:rPr lang="es-MX" sz="2800" dirty="0" smtClean="0"/>
              <a:t>3-  Páncreas Anular.</a:t>
            </a:r>
            <a:endParaRPr lang="es-ES" sz="2800" dirty="0" smtClean="0"/>
          </a:p>
          <a:p>
            <a:pPr marL="365125" indent="-255588" algn="just">
              <a:buFontTx/>
              <a:buNone/>
            </a:pPr>
            <a:r>
              <a:rPr lang="es-MX" sz="2800" dirty="0" smtClean="0"/>
              <a:t>4-  Bridas y vasos anómalos.</a:t>
            </a:r>
            <a:endParaRPr lang="es-ES" sz="2800" dirty="0" smtClean="0"/>
          </a:p>
          <a:p>
            <a:pPr marL="365125" indent="-255588" algn="just">
              <a:buFontTx/>
              <a:buNone/>
            </a:pPr>
            <a:r>
              <a:rPr lang="es-MX" sz="2800" dirty="0" smtClean="0"/>
              <a:t>5-  Duplicidades digestivas.</a:t>
            </a:r>
            <a:endParaRPr lang="es-ES" sz="2800" dirty="0" smtClean="0"/>
          </a:p>
          <a:p>
            <a:pPr marL="365125" indent="-255588" algn="just">
              <a:buFontTx/>
              <a:buNone/>
            </a:pPr>
            <a:r>
              <a:rPr lang="es-MX" sz="2800" dirty="0" smtClean="0"/>
              <a:t>6- Tumores abdominales </a:t>
            </a:r>
            <a:r>
              <a:rPr lang="es-MX" sz="2800" dirty="0" err="1" smtClean="0"/>
              <a:t>extraintestinales</a:t>
            </a:r>
            <a:r>
              <a:rPr lang="es-MX" sz="2800" dirty="0" smtClean="0"/>
              <a:t> fundamentalmente    de origen renal (Ej. hidronefrosis severa).</a:t>
            </a:r>
            <a:endParaRPr lang="es-ES" sz="2800" dirty="0" smtClean="0"/>
          </a:p>
          <a:p>
            <a:pPr marL="365125" indent="-255588" algn="just">
              <a:buFontTx/>
              <a:buNone/>
            </a:pPr>
            <a:r>
              <a:rPr lang="es-MX" sz="2800" dirty="0" smtClean="0"/>
              <a:t>7-  Vena porta </a:t>
            </a:r>
            <a:r>
              <a:rPr lang="es-MX" sz="2800" dirty="0" err="1" smtClean="0"/>
              <a:t>preduodenal</a:t>
            </a:r>
            <a:endParaRPr lang="es-ES" sz="2800" dirty="0" smtClean="0"/>
          </a:p>
          <a:p>
            <a:pPr marL="365125" indent="-255588" algn="just">
              <a:buFontTx/>
              <a:buNone/>
            </a:pPr>
            <a:r>
              <a:rPr lang="es-MX" sz="2800" dirty="0" smtClean="0"/>
              <a:t>8-  Atresia de la primera asa </a:t>
            </a:r>
            <a:r>
              <a:rPr lang="es-MX" sz="2800" dirty="0" err="1" smtClean="0"/>
              <a:t>yeyunal</a:t>
            </a:r>
            <a:r>
              <a:rPr lang="es-MX" sz="2800" dirty="0" smtClean="0"/>
              <a:t>.</a:t>
            </a:r>
            <a:endParaRPr lang="es-ES" sz="2800" dirty="0" smtClean="0"/>
          </a:p>
          <a:p>
            <a:endParaRPr lang="es-MX"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48680"/>
            <a:ext cx="8229600" cy="5688632"/>
          </a:xfrm>
        </p:spPr>
        <p:txBody>
          <a:bodyPr>
            <a:normAutofit fontScale="92500" lnSpcReduction="10000"/>
          </a:bodyPr>
          <a:lstStyle/>
          <a:p>
            <a:pPr marL="365125" indent="-255588">
              <a:buFontTx/>
              <a:buBlip>
                <a:blip r:embed="rId2"/>
              </a:buBlip>
            </a:pPr>
            <a:r>
              <a:rPr lang="es-MX" sz="2800" b="1" dirty="0" smtClean="0">
                <a:effectLst>
                  <a:outerShdw blurRad="38100" dist="38100" dir="2700000" algn="tl">
                    <a:srgbClr val="FFFFFF"/>
                  </a:outerShdw>
                </a:effectLst>
              </a:rPr>
              <a:t>A nivel Yeyuno-</a:t>
            </a:r>
            <a:r>
              <a:rPr lang="es-MX" sz="2800" b="1" dirty="0" err="1" smtClean="0">
                <a:effectLst>
                  <a:outerShdw blurRad="38100" dist="38100" dir="2700000" algn="tl">
                    <a:srgbClr val="FFFFFF"/>
                  </a:outerShdw>
                </a:effectLst>
              </a:rPr>
              <a:t>Ileal</a:t>
            </a:r>
            <a:endParaRPr lang="es-ES" sz="2800" b="1" dirty="0" smtClean="0">
              <a:effectLst>
                <a:outerShdw blurRad="38100" dist="38100" dir="2700000" algn="tl">
                  <a:srgbClr val="FFFFFF"/>
                </a:outerShdw>
              </a:effectLst>
            </a:endParaRPr>
          </a:p>
          <a:p>
            <a:pPr marL="365125" indent="-255588">
              <a:buFontTx/>
              <a:buNone/>
            </a:pPr>
            <a:r>
              <a:rPr lang="es-MX" sz="2800" dirty="0" smtClean="0"/>
              <a:t>   1-  Atresias y estenosis.</a:t>
            </a:r>
            <a:endParaRPr lang="es-ES" sz="2800" dirty="0" smtClean="0"/>
          </a:p>
          <a:p>
            <a:pPr marL="365125" indent="-255588">
              <a:buFontTx/>
              <a:buNone/>
            </a:pPr>
            <a:r>
              <a:rPr lang="es-MX" sz="2800" dirty="0" smtClean="0"/>
              <a:t>   2-  Hernia inguinal complicada</a:t>
            </a:r>
            <a:endParaRPr lang="es-ES" sz="2800" dirty="0" smtClean="0"/>
          </a:p>
          <a:p>
            <a:pPr marL="365125" indent="-255588">
              <a:buFontTx/>
              <a:buNone/>
            </a:pPr>
            <a:r>
              <a:rPr lang="es-MX" sz="2800" dirty="0" smtClean="0"/>
              <a:t>   3-  Íleo meconial.</a:t>
            </a:r>
            <a:endParaRPr lang="es-ES" sz="2800" dirty="0" smtClean="0"/>
          </a:p>
          <a:p>
            <a:pPr marL="365125" indent="-255588">
              <a:buFontTx/>
              <a:buNone/>
            </a:pPr>
            <a:r>
              <a:rPr lang="es-MX" sz="2800" dirty="0" smtClean="0"/>
              <a:t>   4-  Tapón de meconio de intestino delgado. (</a:t>
            </a:r>
            <a:r>
              <a:rPr lang="es-MX" sz="2800" dirty="0" err="1" smtClean="0"/>
              <a:t>Emery</a:t>
            </a:r>
            <a:r>
              <a:rPr lang="es-MX" sz="2800" dirty="0" smtClean="0"/>
              <a:t>)</a:t>
            </a:r>
            <a:endParaRPr lang="es-ES" sz="2800" dirty="0" smtClean="0"/>
          </a:p>
          <a:p>
            <a:pPr marL="365125" indent="-255588">
              <a:buFontTx/>
              <a:buNone/>
            </a:pPr>
            <a:r>
              <a:rPr lang="es-MX" sz="2800" dirty="0" smtClean="0"/>
              <a:t>   5-  Divertículo de </a:t>
            </a:r>
            <a:r>
              <a:rPr lang="es-MX" sz="2800" dirty="0" err="1" smtClean="0"/>
              <a:t>Meckel</a:t>
            </a:r>
            <a:r>
              <a:rPr lang="es-MX" sz="2800" dirty="0" smtClean="0"/>
              <a:t> complicado.</a:t>
            </a:r>
            <a:endParaRPr lang="es-ES" sz="2800" dirty="0" smtClean="0"/>
          </a:p>
          <a:p>
            <a:pPr marL="365125" indent="-255588">
              <a:buFontTx/>
              <a:buNone/>
            </a:pPr>
            <a:r>
              <a:rPr lang="es-MX" sz="2800" dirty="0" smtClean="0"/>
              <a:t>   6-  Duplicidades digestivas.</a:t>
            </a:r>
            <a:endParaRPr lang="es-ES" sz="2800" dirty="0" smtClean="0"/>
          </a:p>
          <a:p>
            <a:pPr marL="365125" indent="-255588">
              <a:buFontTx/>
              <a:buNone/>
            </a:pPr>
            <a:r>
              <a:rPr lang="es-MX" sz="2800" dirty="0" smtClean="0"/>
              <a:t>   7-  Hernias internas</a:t>
            </a:r>
            <a:endParaRPr lang="es-ES" sz="2800" dirty="0" smtClean="0"/>
          </a:p>
          <a:p>
            <a:pPr marL="365125" indent="-255588">
              <a:buFontTx/>
              <a:buNone/>
            </a:pPr>
            <a:r>
              <a:rPr lang="es-MX" sz="2800" dirty="0" smtClean="0"/>
              <a:t>   8- Quistes y tumores del tracto digestivo o aledaños al mismo y que producen compresión extrínseca</a:t>
            </a:r>
            <a:endParaRPr lang="es-ES" sz="2800" dirty="0" smtClean="0"/>
          </a:p>
          <a:p>
            <a:pPr marL="365125" indent="-255588">
              <a:buFontTx/>
              <a:buNone/>
            </a:pPr>
            <a:r>
              <a:rPr lang="es-MX" sz="2800" dirty="0" smtClean="0"/>
              <a:t>   9-  Peritonitis meconial.</a:t>
            </a:r>
            <a:endParaRPr lang="es-ES" sz="2800" dirty="0" smtClean="0"/>
          </a:p>
          <a:p>
            <a:pPr marL="365125" indent="-255588">
              <a:buFontTx/>
              <a:buNone/>
            </a:pPr>
            <a:r>
              <a:rPr lang="es-MX" sz="2800" dirty="0" smtClean="0"/>
              <a:t> 10-  Bridas Post-operatorias.</a:t>
            </a:r>
            <a:endParaRPr lang="es-ES" sz="2800" dirty="0" smtClean="0"/>
          </a:p>
          <a:p>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64704"/>
            <a:ext cx="8229600" cy="5242587"/>
          </a:xfrm>
        </p:spPr>
        <p:txBody>
          <a:bodyPr/>
          <a:lstStyle/>
          <a:p>
            <a:pPr marL="365125" indent="-255588">
              <a:buNone/>
            </a:pPr>
            <a:r>
              <a:rPr lang="es-MX" sz="2400" b="1" dirty="0" smtClean="0">
                <a:effectLst>
                  <a:outerShdw blurRad="38100" dist="38100" dir="2700000" algn="tl">
                    <a:srgbClr val="FFFFFF"/>
                  </a:outerShdw>
                </a:effectLst>
              </a:rPr>
              <a:t>A nivel del Intestino Grueso.</a:t>
            </a:r>
            <a:endParaRPr lang="es-ES" sz="2400" b="1" dirty="0" smtClean="0">
              <a:effectLst>
                <a:outerShdw blurRad="38100" dist="38100" dir="2700000" algn="tl">
                  <a:srgbClr val="FFFFFF"/>
                </a:outerShdw>
              </a:effectLst>
            </a:endParaRPr>
          </a:p>
          <a:p>
            <a:pPr marL="365125" indent="-255588">
              <a:buFontTx/>
              <a:buNone/>
            </a:pPr>
            <a:endParaRPr lang="es-MX" sz="2400" dirty="0" smtClean="0"/>
          </a:p>
          <a:p>
            <a:pPr marL="365125" indent="-255588">
              <a:buFontTx/>
              <a:buNone/>
            </a:pPr>
            <a:r>
              <a:rPr lang="es-MX" sz="2400" dirty="0" smtClean="0"/>
              <a:t>1- Agangliosis intestinal (Enfermedad de </a:t>
            </a:r>
            <a:r>
              <a:rPr lang="es-MX" sz="2400" dirty="0" err="1" smtClean="0"/>
              <a:t>Hirshprung</a:t>
            </a:r>
            <a:r>
              <a:rPr lang="es-MX" sz="2400" dirty="0" smtClean="0"/>
              <a:t>).</a:t>
            </a:r>
            <a:endParaRPr lang="es-ES" sz="2400" dirty="0" smtClean="0"/>
          </a:p>
          <a:p>
            <a:pPr marL="365125" indent="-255588">
              <a:buFontTx/>
              <a:buNone/>
            </a:pPr>
            <a:r>
              <a:rPr lang="es-MX" sz="2400" dirty="0" smtClean="0"/>
              <a:t>2- Malformaciones </a:t>
            </a:r>
            <a:r>
              <a:rPr lang="es-MX" sz="2400" dirty="0" err="1" smtClean="0"/>
              <a:t>anorectales</a:t>
            </a:r>
            <a:r>
              <a:rPr lang="es-MX" sz="2400" dirty="0" smtClean="0"/>
              <a:t>.</a:t>
            </a:r>
            <a:endParaRPr lang="es-ES" sz="2400" dirty="0" smtClean="0"/>
          </a:p>
          <a:p>
            <a:pPr marL="365125" indent="-255588">
              <a:buFontTx/>
              <a:buNone/>
            </a:pPr>
            <a:r>
              <a:rPr lang="es-MX" sz="2400" dirty="0" smtClean="0"/>
              <a:t>3- Tapón de meconio del intestino grueso.</a:t>
            </a:r>
            <a:endParaRPr lang="es-ES" sz="2400" dirty="0" smtClean="0"/>
          </a:p>
          <a:p>
            <a:pPr marL="365125" indent="-255588">
              <a:buFontTx/>
              <a:buNone/>
            </a:pPr>
            <a:r>
              <a:rPr lang="es-MX" sz="2400" dirty="0" smtClean="0"/>
              <a:t>4- Colon izquierdo hipoplásico</a:t>
            </a:r>
            <a:endParaRPr lang="es-ES" sz="2400" dirty="0" smtClean="0"/>
          </a:p>
          <a:p>
            <a:pPr marL="365125" indent="-255588">
              <a:buFontTx/>
              <a:buNone/>
            </a:pPr>
            <a:r>
              <a:rPr lang="es-MX" sz="2400" dirty="0" smtClean="0"/>
              <a:t>5- Atresias  de colon.</a:t>
            </a:r>
            <a:endParaRPr lang="es-ES" sz="2400" dirty="0" smtClean="0"/>
          </a:p>
          <a:p>
            <a:pPr marL="365125" indent="-255588">
              <a:buFontTx/>
              <a:buNone/>
            </a:pPr>
            <a:r>
              <a:rPr lang="es-MX" sz="2400" dirty="0" smtClean="0"/>
              <a:t>6- Duplicidades de colon y recto.</a:t>
            </a:r>
            <a:endParaRPr lang="es-ES" sz="2400" dirty="0" smtClean="0"/>
          </a:p>
          <a:p>
            <a:pPr marL="365125" indent="-255588">
              <a:buFontTx/>
              <a:buNone/>
            </a:pPr>
            <a:r>
              <a:rPr lang="es-MX" sz="2400" dirty="0" smtClean="0"/>
              <a:t>7- Quistes  o  tumores del tracto digestivo  o  aledaños al mismo  que  producen obstrucción extrínseca.</a:t>
            </a:r>
            <a:endParaRPr lang="es-ES" sz="2400" dirty="0" smtClean="0"/>
          </a:p>
          <a:p>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95536" y="548680"/>
            <a:ext cx="8424936" cy="5688632"/>
          </a:xfrm>
        </p:spPr>
        <p:txBody>
          <a:bodyPr>
            <a:normAutofit fontScale="92500" lnSpcReduction="20000"/>
          </a:bodyPr>
          <a:lstStyle/>
          <a:p>
            <a:r>
              <a:rPr lang="es-ES_tradnl" sz="2000" b="1" dirty="0" smtClean="0"/>
              <a:t> </a:t>
            </a:r>
            <a:r>
              <a:rPr lang="es-ES_tradnl" b="1" dirty="0" smtClean="0"/>
              <a:t>Conducta ante la sospecha de un cuadro oclusivo:</a:t>
            </a:r>
          </a:p>
          <a:p>
            <a:r>
              <a:rPr lang="es-ES_tradnl" sz="2000" b="1" dirty="0" smtClean="0">
                <a:cs typeface="Times New Roman" pitchFamily="18" charset="0"/>
              </a:rPr>
              <a:t>1-	</a:t>
            </a:r>
            <a:r>
              <a:rPr lang="es-ES_tradnl" sz="2000" b="1" dirty="0" smtClean="0"/>
              <a:t>Radiografía de abdomen simple:</a:t>
            </a:r>
          </a:p>
          <a:p>
            <a:pPr lvl="2">
              <a:buFontTx/>
              <a:buChar char="-"/>
            </a:pPr>
            <a:r>
              <a:rPr lang="es-ES_tradnl" sz="2000" b="1" dirty="0" smtClean="0"/>
              <a:t>Doble burbuja.</a:t>
            </a:r>
          </a:p>
          <a:p>
            <a:pPr lvl="2">
              <a:buFontTx/>
              <a:buChar char="-"/>
            </a:pPr>
            <a:r>
              <a:rPr lang="es-ES_tradnl" sz="2000" b="1" dirty="0" smtClean="0"/>
              <a:t>Distensión de asas intestinales con niveles </a:t>
            </a:r>
            <a:r>
              <a:rPr lang="es-ES_tradnl" sz="2000" b="1" dirty="0" err="1" smtClean="0"/>
              <a:t>hidroaéreos</a:t>
            </a:r>
            <a:r>
              <a:rPr lang="es-ES_tradnl" sz="2000" b="1" dirty="0" smtClean="0"/>
              <a:t>.</a:t>
            </a:r>
          </a:p>
          <a:p>
            <a:pPr lvl="2">
              <a:buFontTx/>
              <a:buChar char="-"/>
            </a:pPr>
            <a:r>
              <a:rPr lang="es-ES_tradnl" sz="2000" b="1" dirty="0" smtClean="0"/>
              <a:t>Ausencia de gas en el resto del abdomen.</a:t>
            </a:r>
          </a:p>
          <a:p>
            <a:pPr lvl="2">
              <a:buFontTx/>
              <a:buChar char="-"/>
            </a:pPr>
            <a:r>
              <a:rPr lang="es-ES_tradnl" sz="2000" b="1" dirty="0" smtClean="0"/>
              <a:t>Distensión gaseosa con pocos niveles </a:t>
            </a:r>
            <a:r>
              <a:rPr lang="es-ES_tradnl" sz="2000" b="1" dirty="0" err="1" smtClean="0"/>
              <a:t>hidroaéreos</a:t>
            </a:r>
            <a:r>
              <a:rPr lang="es-ES_tradnl" sz="2000" b="1" dirty="0" smtClean="0"/>
              <a:t>.</a:t>
            </a:r>
          </a:p>
          <a:p>
            <a:pPr lvl="2">
              <a:buFontTx/>
              <a:buChar char="-"/>
            </a:pPr>
            <a:r>
              <a:rPr lang="es-ES_tradnl" sz="2000" b="1" dirty="0" smtClean="0"/>
              <a:t>Distribución anormal del patrón gaseoso.</a:t>
            </a:r>
          </a:p>
          <a:p>
            <a:pPr lvl="2">
              <a:buNone/>
            </a:pPr>
            <a:endParaRPr lang="es-ES_tradnl" sz="2000" b="1" dirty="0" smtClean="0">
              <a:cs typeface="Times New Roman" pitchFamily="18" charset="0"/>
            </a:endParaRPr>
          </a:p>
          <a:p>
            <a:pPr lvl="2">
              <a:buNone/>
            </a:pPr>
            <a:r>
              <a:rPr lang="es-ES_tradnl" sz="2000" b="1" dirty="0" smtClean="0">
                <a:cs typeface="Times New Roman" pitchFamily="18" charset="0"/>
              </a:rPr>
              <a:t>2-	</a:t>
            </a:r>
            <a:r>
              <a:rPr lang="es-ES_tradnl" sz="2000" b="1" dirty="0" smtClean="0"/>
              <a:t>Colon por enema:</a:t>
            </a:r>
          </a:p>
          <a:p>
            <a:pPr lvl="2">
              <a:buNone/>
            </a:pPr>
            <a:r>
              <a:rPr lang="es-ES_tradnl" sz="2000" b="1" dirty="0" smtClean="0"/>
              <a:t>   - </a:t>
            </a:r>
            <a:r>
              <a:rPr lang="es-ES_tradnl" sz="2000" b="1" dirty="0" err="1" smtClean="0"/>
              <a:t>Microcolon</a:t>
            </a:r>
            <a:r>
              <a:rPr lang="es-ES_tradnl" sz="2000" b="1" dirty="0" smtClean="0"/>
              <a:t> de desuso:  -Atresia intestinal</a:t>
            </a:r>
          </a:p>
          <a:p>
            <a:pPr lvl="3"/>
            <a:r>
              <a:rPr lang="es-ES_tradnl" sz="2000" b="1" dirty="0" smtClean="0"/>
              <a:t>    	                        - Agangliosis total</a:t>
            </a:r>
          </a:p>
          <a:p>
            <a:pPr lvl="3"/>
            <a:r>
              <a:rPr lang="es-ES_tradnl" sz="2000" b="1" dirty="0" smtClean="0"/>
              <a:t>               	            - </a:t>
            </a:r>
            <a:r>
              <a:rPr lang="es-ES_tradnl" sz="2000" b="1" dirty="0" err="1" smtClean="0"/>
              <a:t>Ileo</a:t>
            </a:r>
            <a:r>
              <a:rPr lang="es-ES_tradnl" sz="2000" b="1" dirty="0" smtClean="0"/>
              <a:t> meconial</a:t>
            </a:r>
          </a:p>
          <a:p>
            <a:pPr lvl="3">
              <a:buNone/>
            </a:pPr>
            <a:r>
              <a:rPr lang="es-ES_tradnl" sz="2000" b="1" dirty="0" smtClean="0"/>
              <a:t>- Posición anormal del ciego:  - Vólvulo</a:t>
            </a:r>
          </a:p>
          <a:p>
            <a:r>
              <a:rPr lang="es-ES_tradnl" sz="2000" b="1" dirty="0" smtClean="0"/>
              <a:t>				           - Obstrucción duodenal</a:t>
            </a:r>
          </a:p>
          <a:p>
            <a:r>
              <a:rPr lang="es-ES_tradnl" sz="2000" b="1" dirty="0" smtClean="0"/>
              <a:t>				  	- Hernia interna</a:t>
            </a:r>
          </a:p>
          <a:p>
            <a:r>
              <a:rPr lang="es-ES_tradnl" sz="2000" b="1" dirty="0" smtClean="0"/>
              <a:t>        - Localizar sitio de la obstrucción.</a:t>
            </a:r>
          </a:p>
          <a:p>
            <a:r>
              <a:rPr lang="es-ES_tradnl" sz="2000" b="1" dirty="0" smtClean="0">
                <a:cs typeface="Times New Roman" pitchFamily="18" charset="0"/>
              </a:rPr>
              <a:t>        - </a:t>
            </a:r>
            <a:r>
              <a:rPr lang="es-ES_tradnl" sz="2000" b="1" dirty="0" smtClean="0"/>
              <a:t>Terapéutico (Síndrome del tapón meconial)</a:t>
            </a:r>
          </a:p>
          <a:p>
            <a:r>
              <a:rPr lang="es-ES_tradnl" sz="2000" b="1" dirty="0" smtClean="0">
                <a:cs typeface="Times New Roman" pitchFamily="18" charset="0"/>
              </a:rPr>
              <a:t>3-	</a:t>
            </a:r>
            <a:r>
              <a:rPr lang="es-ES_tradnl" sz="2000" b="1" dirty="0" smtClean="0"/>
              <a:t>Tránsito intestinal en casos dudosos (buscar estenosis y </a:t>
            </a:r>
            <a:r>
              <a:rPr lang="es-ES_tradnl" sz="2000" b="1" dirty="0" err="1" smtClean="0"/>
              <a:t>malrotación</a:t>
            </a:r>
            <a:r>
              <a:rPr lang="es-ES_tradnl" sz="2000" b="1" dirty="0" smtClean="0"/>
              <a:t>).</a:t>
            </a:r>
          </a:p>
          <a:p>
            <a:endParaRPr lang="es-MX"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553336"/>
            <a:ext cx="8229600" cy="4683976"/>
          </a:xfrm>
        </p:spPr>
        <p:txBody>
          <a:bodyPr>
            <a:normAutofit fontScale="85000" lnSpcReduction="20000"/>
          </a:bodyPr>
          <a:lstStyle/>
          <a:p>
            <a:pPr marL="274320" indent="-274320" algn="just">
              <a:lnSpc>
                <a:spcPct val="90000"/>
              </a:lnSpc>
              <a:buClr>
                <a:schemeClr val="accent3"/>
              </a:buClr>
              <a:buFont typeface="Wingdings 2"/>
              <a:buChar char=""/>
              <a:defRPr/>
            </a:pPr>
            <a:r>
              <a:rPr lang="es-ES" spc="300" dirty="0" smtClean="0"/>
              <a:t>La atresia intestinal es la causa más frecuente de obstrucción intestinal neonatal. Puede presentarse a cualquier nivel del intestino. Son más frecuentes a nivel yeyuno-</a:t>
            </a:r>
            <a:r>
              <a:rPr lang="es-ES" spc="300" dirty="0" err="1" smtClean="0"/>
              <a:t>ileal</a:t>
            </a:r>
            <a:r>
              <a:rPr lang="es-ES" spc="300" dirty="0" smtClean="0"/>
              <a:t> y son excepcionales las de colon.</a:t>
            </a:r>
          </a:p>
          <a:p>
            <a:pPr marL="274320" indent="-274320" algn="just">
              <a:lnSpc>
                <a:spcPct val="90000"/>
              </a:lnSpc>
              <a:buClr>
                <a:schemeClr val="accent3"/>
              </a:buClr>
              <a:buFont typeface="Wingdings 2"/>
              <a:buChar char=""/>
              <a:defRPr/>
            </a:pPr>
            <a:endParaRPr lang="es-ES" spc="300" dirty="0" smtClean="0"/>
          </a:p>
          <a:p>
            <a:pPr marL="514350" indent="-514350" algn="just">
              <a:lnSpc>
                <a:spcPct val="90000"/>
              </a:lnSpc>
              <a:buClr>
                <a:schemeClr val="accent3"/>
              </a:buClr>
              <a:buAutoNum type="arabicPeriod"/>
              <a:defRPr/>
            </a:pPr>
            <a:r>
              <a:rPr lang="es-ES" b="1" u="sng" spc="300" dirty="0" smtClean="0">
                <a:solidFill>
                  <a:schemeClr val="tx2"/>
                </a:solidFill>
              </a:rPr>
              <a:t>Atresia y estenosis duodenal</a:t>
            </a:r>
          </a:p>
          <a:p>
            <a:pPr marL="514350" indent="-514350" algn="just">
              <a:lnSpc>
                <a:spcPct val="90000"/>
              </a:lnSpc>
              <a:buClr>
                <a:schemeClr val="accent3"/>
              </a:buClr>
              <a:buAutoNum type="arabicPeriod"/>
              <a:defRPr/>
            </a:pPr>
            <a:endParaRPr lang="es-ES" b="1" u="sng" spc="300" dirty="0" smtClean="0">
              <a:solidFill>
                <a:schemeClr val="tx2"/>
              </a:solidFill>
            </a:endParaRPr>
          </a:p>
          <a:p>
            <a:pPr marL="274320" indent="-274320" algn="just">
              <a:lnSpc>
                <a:spcPct val="90000"/>
              </a:lnSpc>
              <a:buClr>
                <a:schemeClr val="accent3"/>
              </a:buClr>
              <a:buFont typeface="Wingdings 2"/>
              <a:buChar char=""/>
              <a:defRPr/>
            </a:pPr>
            <a:r>
              <a:rPr lang="es-ES" spc="300" dirty="0" smtClean="0"/>
              <a:t>Hay diferentes tipos de obstrucción duodenal:</a:t>
            </a:r>
          </a:p>
          <a:p>
            <a:pPr marL="274320" indent="-274320" algn="just">
              <a:lnSpc>
                <a:spcPct val="90000"/>
              </a:lnSpc>
              <a:buClr>
                <a:schemeClr val="accent3"/>
              </a:buClr>
              <a:buFont typeface="Wingdings 2"/>
              <a:buChar char=""/>
              <a:defRPr/>
            </a:pPr>
            <a:r>
              <a:rPr lang="es-ES" spc="300" dirty="0" smtClean="0"/>
              <a:t>Se cree que es fallo de la recanalización de la luz tras la fase sólida del desarrollo intestinal.</a:t>
            </a:r>
          </a:p>
          <a:p>
            <a:pPr marL="274320" indent="-274320" algn="just">
              <a:lnSpc>
                <a:spcPct val="90000"/>
              </a:lnSpc>
              <a:buClr>
                <a:schemeClr val="accent3"/>
              </a:buClr>
              <a:buFont typeface="Wingdings 2"/>
              <a:buChar char=""/>
              <a:defRPr/>
            </a:pPr>
            <a:r>
              <a:rPr lang="es-ES" spc="300" dirty="0" smtClean="0"/>
              <a:t>La incidencia es de uno por cada 10000 nacimientos.</a:t>
            </a:r>
          </a:p>
          <a:p>
            <a:endParaRPr lang="es-MX" dirty="0"/>
          </a:p>
        </p:txBody>
      </p:sp>
      <p:sp>
        <p:nvSpPr>
          <p:cNvPr id="3" name="2 Título"/>
          <p:cNvSpPr>
            <a:spLocks noGrp="1"/>
          </p:cNvSpPr>
          <p:nvPr>
            <p:ph type="title"/>
          </p:nvPr>
        </p:nvSpPr>
        <p:spPr>
          <a:xfrm>
            <a:off x="323528" y="274638"/>
            <a:ext cx="8496944" cy="1143000"/>
          </a:xfrm>
        </p:spPr>
        <p:txBody>
          <a:bodyPr>
            <a:normAutofit fontScale="90000"/>
          </a:bodyPr>
          <a:lstStyle/>
          <a:p>
            <a:r>
              <a:rPr lang="es-ES" sz="3800" spc="300" dirty="0" smtClean="0"/>
              <a:t/>
            </a:r>
            <a:br>
              <a:rPr lang="es-ES" sz="3800" spc="300" dirty="0" smtClean="0"/>
            </a:br>
            <a:r>
              <a:rPr lang="es-ES" sz="3800" u="sng" spc="300" dirty="0" smtClean="0"/>
              <a:t>Atresias y Estenosis Intestinal</a:t>
            </a:r>
            <a:r>
              <a:rPr lang="es-ES" sz="3600" spc="300" dirty="0" smtClean="0"/>
              <a:t/>
            </a:r>
            <a:br>
              <a:rPr lang="es-ES" sz="3600" spc="300" dirty="0" smtClean="0"/>
            </a:br>
            <a:endParaRPr lang="es-MX"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Autofit/>
          </a:bodyPr>
          <a:lstStyle/>
          <a:p>
            <a:pPr algn="just"/>
            <a:r>
              <a:rPr lang="es-ES" sz="3000" dirty="0" smtClean="0"/>
              <a:t>El abdomen agudo en la infancia abarca todos aquellos procesos morbosos de carácter grave y de evolución rápida y progresiva que se desarrollan en la cavidad abdominal y que exige casi siempre la intervención quirúrgica urgente para su solución, que de no llevarse a cabo daría lugar a la muerte del paciente o a  complicaciones muy graves</a:t>
            </a:r>
            <a:endParaRPr lang="es-MX" sz="3000" dirty="0"/>
          </a:p>
        </p:txBody>
      </p:sp>
      <p:sp>
        <p:nvSpPr>
          <p:cNvPr id="3" name="2 Título"/>
          <p:cNvSpPr>
            <a:spLocks noGrp="1"/>
          </p:cNvSpPr>
          <p:nvPr>
            <p:ph type="title"/>
          </p:nvPr>
        </p:nvSpPr>
        <p:spPr/>
        <p:txBody>
          <a:bodyPr>
            <a:normAutofit/>
          </a:bodyPr>
          <a:lstStyle/>
          <a:p>
            <a:r>
              <a:rPr lang="es-MX" sz="3600" dirty="0" smtClean="0"/>
              <a:t>Concepto.-</a:t>
            </a:r>
            <a:endParaRPr lang="es-MX"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
          </p:nvPr>
        </p:nvSpPr>
        <p:spPr/>
        <p:txBody>
          <a:bodyPr/>
          <a:lstStyle/>
          <a:p>
            <a:endParaRPr lang="es-MX"/>
          </a:p>
        </p:txBody>
      </p:sp>
      <p:sp>
        <p:nvSpPr>
          <p:cNvPr id="8" name="7 Marcador de texto"/>
          <p:cNvSpPr>
            <a:spLocks noGrp="1"/>
          </p:cNvSpPr>
          <p:nvPr>
            <p:ph type="body" sz="half" idx="3"/>
          </p:nvPr>
        </p:nvSpPr>
        <p:spPr/>
        <p:txBody>
          <a:bodyPr/>
          <a:lstStyle/>
          <a:p>
            <a:endParaRPr lang="es-MX"/>
          </a:p>
        </p:txBody>
      </p:sp>
      <p:pic>
        <p:nvPicPr>
          <p:cNvPr id="9220" name="Picture 4"/>
          <p:cNvPicPr>
            <a:picLocks noGrp="1" noChangeAspect="1" noChangeArrowheads="1"/>
          </p:cNvPicPr>
          <p:nvPr>
            <p:ph sz="quarter" idx="2"/>
          </p:nvPr>
        </p:nvPicPr>
        <p:blipFill>
          <a:blip r:embed="rId2" cstate="print"/>
          <a:stretch>
            <a:fillRect/>
          </a:stretch>
        </p:blipFill>
        <p:spPr bwMode="auto">
          <a:xfrm>
            <a:off x="457200" y="2731537"/>
            <a:ext cx="4040188" cy="1367938"/>
          </a:xfrm>
          <a:prstGeom prst="rect">
            <a:avLst/>
          </a:prstGeom>
          <a:noFill/>
          <a:ln w="9525">
            <a:noFill/>
            <a:miter lim="800000"/>
            <a:headEnd/>
            <a:tailEnd/>
          </a:ln>
        </p:spPr>
      </p:pic>
      <p:sp>
        <p:nvSpPr>
          <p:cNvPr id="9" name="8 Marcador de contenido"/>
          <p:cNvSpPr>
            <a:spLocks noGrp="1"/>
          </p:cNvSpPr>
          <p:nvPr>
            <p:ph sz="quarter" idx="4"/>
          </p:nvPr>
        </p:nvSpPr>
        <p:spPr>
          <a:xfrm>
            <a:off x="4645025" y="1444294"/>
            <a:ext cx="4041775" cy="4721010"/>
          </a:xfrm>
        </p:spPr>
        <p:txBody>
          <a:bodyPr>
            <a:normAutofit fontScale="92500" lnSpcReduction="20000"/>
          </a:bodyPr>
          <a:lstStyle/>
          <a:p>
            <a:pPr marL="274320" indent="-274320" algn="just">
              <a:lnSpc>
                <a:spcPct val="90000"/>
              </a:lnSpc>
              <a:buClr>
                <a:schemeClr val="accent3"/>
              </a:buClr>
              <a:buFont typeface="Wingdings 2"/>
              <a:buChar char=""/>
              <a:defRPr/>
            </a:pPr>
            <a:r>
              <a:rPr lang="es-ES" spc="300" dirty="0" smtClean="0"/>
              <a:t>La obstrucción duodenal puede ser el resultado de compresiones extrínsecas como el páncreas anular, las bandas de </a:t>
            </a:r>
            <a:r>
              <a:rPr lang="es-ES" spc="300" dirty="0" err="1" smtClean="0"/>
              <a:t>Ladd</a:t>
            </a:r>
            <a:r>
              <a:rPr lang="es-ES" spc="300" dirty="0" smtClean="0"/>
              <a:t>, o el origen anómalo de vasos sanguíneos,  que no cerraría la luz y provocarían  una estenosis.</a:t>
            </a:r>
          </a:p>
          <a:p>
            <a:pPr marL="274320" indent="-274320" algn="just">
              <a:lnSpc>
                <a:spcPct val="90000"/>
              </a:lnSpc>
              <a:buClr>
                <a:schemeClr val="accent3"/>
              </a:buClr>
              <a:buFont typeface="Wingdings 2"/>
              <a:buChar char=""/>
              <a:defRPr/>
            </a:pPr>
            <a:endParaRPr lang="es-ES" spc="300" dirty="0" smtClean="0"/>
          </a:p>
          <a:p>
            <a:pPr marL="274320" indent="-274320" algn="just">
              <a:lnSpc>
                <a:spcPct val="90000"/>
              </a:lnSpc>
              <a:buClr>
                <a:schemeClr val="accent3"/>
              </a:buClr>
              <a:buFont typeface="Wingdings 2"/>
              <a:buChar char=""/>
              <a:defRPr/>
            </a:pPr>
            <a:r>
              <a:rPr lang="es-ES" spc="300" dirty="0" smtClean="0"/>
              <a:t>En relación a su forma anatómica, es la completa y de tipo membranosa la más frecuente.</a:t>
            </a:r>
          </a:p>
          <a:p>
            <a:endParaRPr lang="es-MX" dirty="0"/>
          </a:p>
        </p:txBody>
      </p:sp>
      <p:pic>
        <p:nvPicPr>
          <p:cNvPr id="9218" name="Picture 2"/>
          <p:cNvPicPr>
            <a:picLocks noChangeAspect="1" noChangeArrowheads="1"/>
          </p:cNvPicPr>
          <p:nvPr/>
        </p:nvPicPr>
        <p:blipFill>
          <a:blip r:embed="rId3" cstate="print"/>
          <a:srcRect/>
          <a:stretch>
            <a:fillRect/>
          </a:stretch>
        </p:blipFill>
        <p:spPr bwMode="auto">
          <a:xfrm>
            <a:off x="539552" y="1556792"/>
            <a:ext cx="3384376" cy="1192854"/>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1043607" y="4725144"/>
            <a:ext cx="3303979"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cstate="print"/>
          <a:stretch>
            <a:fillRect/>
          </a:stretch>
        </p:blipFill>
        <p:spPr bwMode="auto">
          <a:xfrm>
            <a:off x="539552" y="3140968"/>
            <a:ext cx="8229600" cy="2358445"/>
          </a:xfrm>
          <a:prstGeom prst="rect">
            <a:avLst/>
          </a:prstGeom>
          <a:noFill/>
          <a:ln w="9525">
            <a:noFill/>
            <a:miter lim="800000"/>
            <a:headEnd/>
            <a:tailEnd/>
          </a:ln>
        </p:spPr>
      </p:pic>
      <p:sp>
        <p:nvSpPr>
          <p:cNvPr id="2" name="1 Título"/>
          <p:cNvSpPr>
            <a:spLocks noGrp="1"/>
          </p:cNvSpPr>
          <p:nvPr>
            <p:ph type="title"/>
          </p:nvPr>
        </p:nvSpPr>
        <p:spPr/>
        <p:txBody>
          <a:bodyPr/>
          <a:lstStyle/>
          <a:p>
            <a:endParaRPr lang="es-MX"/>
          </a:p>
        </p:txBody>
      </p:sp>
      <p:pic>
        <p:nvPicPr>
          <p:cNvPr id="7170" name="Picture 2"/>
          <p:cNvPicPr>
            <a:picLocks noChangeAspect="1" noChangeArrowheads="1"/>
          </p:cNvPicPr>
          <p:nvPr/>
        </p:nvPicPr>
        <p:blipFill>
          <a:blip r:embed="rId3" cstate="print"/>
          <a:srcRect/>
          <a:stretch>
            <a:fillRect/>
          </a:stretch>
        </p:blipFill>
        <p:spPr bwMode="auto">
          <a:xfrm>
            <a:off x="323528" y="764704"/>
            <a:ext cx="8532439" cy="2445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endParaRPr lang="es-MX"/>
          </a:p>
        </p:txBody>
      </p:sp>
      <p:sp>
        <p:nvSpPr>
          <p:cNvPr id="7" name="6 Marcador de texto"/>
          <p:cNvSpPr>
            <a:spLocks noGrp="1"/>
          </p:cNvSpPr>
          <p:nvPr>
            <p:ph type="body" idx="1"/>
          </p:nvPr>
        </p:nvSpPr>
        <p:spPr/>
        <p:txBody>
          <a:bodyPr/>
          <a:lstStyle/>
          <a:p>
            <a:endParaRPr lang="es-MX"/>
          </a:p>
        </p:txBody>
      </p:sp>
      <p:sp>
        <p:nvSpPr>
          <p:cNvPr id="8" name="7 Marcador de texto"/>
          <p:cNvSpPr>
            <a:spLocks noGrp="1"/>
          </p:cNvSpPr>
          <p:nvPr>
            <p:ph type="body" sz="half" idx="3"/>
          </p:nvPr>
        </p:nvSpPr>
        <p:spPr/>
        <p:txBody>
          <a:bodyPr/>
          <a:lstStyle/>
          <a:p>
            <a:endParaRPr lang="es-MX"/>
          </a:p>
        </p:txBody>
      </p:sp>
      <p:pic>
        <p:nvPicPr>
          <p:cNvPr id="11267" name="Picture 3"/>
          <p:cNvPicPr>
            <a:picLocks noGrp="1" noChangeAspect="1" noChangeArrowheads="1"/>
          </p:cNvPicPr>
          <p:nvPr>
            <p:ph sz="quarter" idx="2"/>
          </p:nvPr>
        </p:nvPicPr>
        <p:blipFill>
          <a:blip r:embed="rId2" cstate="print"/>
          <a:stretch>
            <a:fillRect/>
          </a:stretch>
        </p:blipFill>
        <p:spPr bwMode="auto">
          <a:xfrm>
            <a:off x="0" y="2420889"/>
            <a:ext cx="5159672" cy="2088232"/>
          </a:xfrm>
          <a:prstGeom prst="rect">
            <a:avLst/>
          </a:prstGeom>
          <a:noFill/>
          <a:ln w="9525">
            <a:noFill/>
            <a:miter lim="800000"/>
            <a:headEnd/>
            <a:tailEnd/>
          </a:ln>
        </p:spPr>
      </p:pic>
      <p:sp>
        <p:nvSpPr>
          <p:cNvPr id="9" name="8 Marcador de contenido"/>
          <p:cNvSpPr>
            <a:spLocks noGrp="1"/>
          </p:cNvSpPr>
          <p:nvPr>
            <p:ph sz="quarter" idx="4"/>
          </p:nvPr>
        </p:nvSpPr>
        <p:spPr/>
        <p:txBody>
          <a:bodyPr/>
          <a:lstStyle/>
          <a:p>
            <a:endParaRPr lang="es-MX" dirty="0" smtClean="0"/>
          </a:p>
          <a:p>
            <a:endParaRPr lang="es-MX" dirty="0" smtClean="0"/>
          </a:p>
          <a:p>
            <a:endParaRPr lang="es-MX" dirty="0" smtClean="0"/>
          </a:p>
          <a:p>
            <a:endParaRPr lang="es-MX" dirty="0" smtClean="0"/>
          </a:p>
          <a:p>
            <a:endParaRPr lang="es-MX" dirty="0" smtClean="0"/>
          </a:p>
          <a:p>
            <a:r>
              <a:rPr lang="es-MX" sz="2800" dirty="0" smtClean="0"/>
              <a:t>Páncreas Anular.</a:t>
            </a:r>
            <a:endParaRPr lang="es-MX" sz="2800" dirty="0"/>
          </a:p>
        </p:txBody>
      </p:sp>
      <p:pic>
        <p:nvPicPr>
          <p:cNvPr id="11266" name="Picture 2"/>
          <p:cNvPicPr>
            <a:picLocks noChangeAspect="1" noChangeArrowheads="1"/>
          </p:cNvPicPr>
          <p:nvPr/>
        </p:nvPicPr>
        <p:blipFill>
          <a:blip r:embed="rId3" cstate="print"/>
          <a:srcRect/>
          <a:stretch>
            <a:fillRect/>
          </a:stretch>
        </p:blipFill>
        <p:spPr bwMode="auto">
          <a:xfrm>
            <a:off x="611560" y="1052736"/>
            <a:ext cx="6836630" cy="1369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p:txBody>
          <a:bodyPr>
            <a:normAutofit/>
          </a:bodyPr>
          <a:lstStyle/>
          <a:p>
            <a:pPr>
              <a:lnSpc>
                <a:spcPct val="80000"/>
              </a:lnSpc>
            </a:pPr>
            <a:endParaRPr lang="es-ES" sz="2800" dirty="0" smtClean="0"/>
          </a:p>
          <a:p>
            <a:pPr>
              <a:lnSpc>
                <a:spcPct val="80000"/>
              </a:lnSpc>
            </a:pPr>
            <a:r>
              <a:rPr lang="es-ES" sz="2800" dirty="0" smtClean="0"/>
              <a:t>Más frecuentes en íleon distal (36%) o yeyuno proximal (31%). Habitualmente se trata de niños pequeños para su edad gestacional. </a:t>
            </a:r>
          </a:p>
          <a:p>
            <a:pPr>
              <a:lnSpc>
                <a:spcPct val="80000"/>
              </a:lnSpc>
            </a:pPr>
            <a:r>
              <a:rPr lang="es-ES" sz="2800" dirty="0" smtClean="0"/>
              <a:t>Se le han atribuido causas vasculares de accidentes intrauterinos que producen necrosis isquémica del intestino estéril, y reabsorción de los segmentos afectados.</a:t>
            </a:r>
          </a:p>
          <a:p>
            <a:pPr>
              <a:lnSpc>
                <a:spcPct val="80000"/>
              </a:lnSpc>
            </a:pPr>
            <a:r>
              <a:rPr lang="es-ES" sz="2800" dirty="0" smtClean="0"/>
              <a:t>Desde el punto de vista morfológico podemos encontrar cuatro tipos de atresia yeyuno-</a:t>
            </a:r>
            <a:r>
              <a:rPr lang="es-ES" sz="2800" dirty="0" err="1" smtClean="0"/>
              <a:t>ileal</a:t>
            </a:r>
            <a:r>
              <a:rPr lang="es-ES" sz="2800" dirty="0" smtClean="0"/>
              <a:t>:</a:t>
            </a:r>
          </a:p>
          <a:p>
            <a:pPr>
              <a:lnSpc>
                <a:spcPct val="80000"/>
              </a:lnSpc>
            </a:pPr>
            <a:endParaRPr lang="es-ES" sz="2800" dirty="0" smtClean="0"/>
          </a:p>
          <a:p>
            <a:pPr>
              <a:lnSpc>
                <a:spcPct val="80000"/>
              </a:lnSpc>
            </a:pPr>
            <a:endParaRPr lang="es-ES" sz="2800" dirty="0" smtClean="0"/>
          </a:p>
        </p:txBody>
      </p:sp>
      <p:sp>
        <p:nvSpPr>
          <p:cNvPr id="7" name="6 Título"/>
          <p:cNvSpPr>
            <a:spLocks noGrp="1"/>
          </p:cNvSpPr>
          <p:nvPr>
            <p:ph type="title"/>
          </p:nvPr>
        </p:nvSpPr>
        <p:spPr/>
        <p:txBody>
          <a:bodyPr>
            <a:normAutofit fontScale="90000"/>
          </a:bodyPr>
          <a:lstStyle/>
          <a:p>
            <a:r>
              <a:rPr lang="es-ES" sz="4400" dirty="0" smtClean="0"/>
              <a:t/>
            </a:r>
            <a:br>
              <a:rPr lang="es-ES" sz="4400" dirty="0" smtClean="0"/>
            </a:br>
            <a:r>
              <a:rPr lang="es-ES" sz="4400" dirty="0" smtClean="0"/>
              <a:t/>
            </a:r>
            <a:br>
              <a:rPr lang="es-ES" sz="4400" dirty="0" smtClean="0"/>
            </a:br>
            <a:r>
              <a:rPr lang="es-ES" sz="4400" dirty="0" smtClean="0"/>
              <a:t/>
            </a:r>
            <a:br>
              <a:rPr lang="es-ES" sz="4400" dirty="0" smtClean="0"/>
            </a:br>
            <a:r>
              <a:rPr lang="es-ES" sz="4400" dirty="0" smtClean="0"/>
              <a:t>2. </a:t>
            </a:r>
            <a:r>
              <a:rPr lang="es-ES" sz="4400" u="sng" dirty="0" smtClean="0"/>
              <a:t>Atresia yeyuno-</a:t>
            </a:r>
            <a:r>
              <a:rPr lang="es-ES" sz="4400" u="sng" dirty="0" err="1" smtClean="0"/>
              <a:t>ileal</a:t>
            </a:r>
            <a:r>
              <a:rPr lang="es-ES" sz="4400" u="sng" dirty="0" smtClean="0"/>
              <a:t>.</a:t>
            </a:r>
            <a:r>
              <a:rPr lang="es-ES" sz="4400" dirty="0" smtClean="0"/>
              <a:t/>
            </a:r>
            <a:br>
              <a:rPr lang="es-ES" sz="4400" dirty="0" smtClean="0"/>
            </a:br>
            <a:r>
              <a:rPr lang="es-ES" sz="4400" dirty="0" smtClean="0"/>
              <a:t/>
            </a:r>
            <a:br>
              <a:rPr lang="es-ES" sz="4400" dirty="0" smtClean="0"/>
            </a:br>
            <a:r>
              <a:rPr lang="es-ES" sz="4400" dirty="0" smtClean="0"/>
              <a:t/>
            </a:r>
            <a:br>
              <a:rPr lang="es-ES" sz="4400" dirty="0" smtClean="0"/>
            </a:br>
            <a:endParaRPr lang="es-MX"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
          </p:nvPr>
        </p:nvSpPr>
        <p:spPr/>
        <p:txBody>
          <a:bodyPr/>
          <a:lstStyle/>
          <a:p>
            <a:endParaRPr lang="es-MX"/>
          </a:p>
        </p:txBody>
      </p:sp>
      <p:sp>
        <p:nvSpPr>
          <p:cNvPr id="8" name="7 Marcador de texto"/>
          <p:cNvSpPr>
            <a:spLocks noGrp="1"/>
          </p:cNvSpPr>
          <p:nvPr>
            <p:ph type="body" sz="half" idx="3"/>
          </p:nvPr>
        </p:nvSpPr>
        <p:spPr/>
        <p:txBody>
          <a:bodyPr/>
          <a:lstStyle/>
          <a:p>
            <a:endParaRPr lang="es-MX"/>
          </a:p>
        </p:txBody>
      </p:sp>
      <p:pic>
        <p:nvPicPr>
          <p:cNvPr id="4" name="Picture 4"/>
          <p:cNvPicPr>
            <a:picLocks noGrp="1" noChangeAspect="1" noChangeArrowheads="1"/>
          </p:cNvPicPr>
          <p:nvPr>
            <p:ph sz="quarter" idx="2"/>
          </p:nvPr>
        </p:nvPicPr>
        <p:blipFill>
          <a:blip r:embed="rId2" cstate="print"/>
          <a:stretch>
            <a:fillRect/>
          </a:stretch>
        </p:blipFill>
        <p:spPr bwMode="auto">
          <a:xfrm>
            <a:off x="323528" y="620688"/>
            <a:ext cx="4245250" cy="5328591"/>
          </a:xfrm>
          <a:prstGeom prst="rect">
            <a:avLst/>
          </a:prstGeom>
          <a:noFill/>
          <a:ln w="9525">
            <a:noFill/>
            <a:miter lim="800000"/>
            <a:headEnd/>
            <a:tailEnd/>
          </a:ln>
        </p:spPr>
      </p:pic>
      <p:sp>
        <p:nvSpPr>
          <p:cNvPr id="9" name="8 Marcador de contenido"/>
          <p:cNvSpPr>
            <a:spLocks noGrp="1"/>
          </p:cNvSpPr>
          <p:nvPr>
            <p:ph sz="quarter" idx="4"/>
          </p:nvPr>
        </p:nvSpPr>
        <p:spPr>
          <a:xfrm>
            <a:off x="4355976" y="332656"/>
            <a:ext cx="4608511" cy="5832648"/>
          </a:xfrm>
        </p:spPr>
        <p:txBody>
          <a:bodyPr>
            <a:normAutofit fontScale="62500" lnSpcReduction="20000"/>
          </a:bodyPr>
          <a:lstStyle/>
          <a:p>
            <a:pPr>
              <a:lnSpc>
                <a:spcPct val="80000"/>
              </a:lnSpc>
            </a:pPr>
            <a:endParaRPr lang="es-ES" dirty="0" smtClean="0"/>
          </a:p>
          <a:p>
            <a:pPr>
              <a:lnSpc>
                <a:spcPct val="120000"/>
              </a:lnSpc>
            </a:pPr>
            <a:r>
              <a:rPr lang="es-ES" dirty="0" smtClean="0"/>
              <a:t>Tipo I. Atresia membranosa. 20% de los casos. No hay interrupción del intestino ni de su meso, sólo de su luz.</a:t>
            </a:r>
          </a:p>
          <a:p>
            <a:pPr>
              <a:lnSpc>
                <a:spcPct val="120000"/>
              </a:lnSpc>
            </a:pPr>
            <a:endParaRPr lang="es-ES" dirty="0" smtClean="0"/>
          </a:p>
          <a:p>
            <a:pPr>
              <a:lnSpc>
                <a:spcPct val="120000"/>
              </a:lnSpc>
            </a:pPr>
            <a:r>
              <a:rPr lang="es-ES" dirty="0" smtClean="0"/>
              <a:t>Tipo II. Este tipo de atresia muestra dos bolsones ciegos separados por un cordón fibroso. (30% de los casos).</a:t>
            </a:r>
          </a:p>
          <a:p>
            <a:pPr>
              <a:lnSpc>
                <a:spcPct val="120000"/>
              </a:lnSpc>
            </a:pPr>
            <a:endParaRPr lang="es-ES" dirty="0" smtClean="0"/>
          </a:p>
          <a:p>
            <a:pPr>
              <a:lnSpc>
                <a:spcPct val="120000"/>
              </a:lnSpc>
            </a:pPr>
            <a:r>
              <a:rPr lang="es-ES" dirty="0" smtClean="0"/>
              <a:t>Tipo </a:t>
            </a:r>
            <a:r>
              <a:rPr lang="es-ES" dirty="0" err="1" smtClean="0"/>
              <a:t>IIIa</a:t>
            </a:r>
            <a:r>
              <a:rPr lang="es-ES" dirty="0" smtClean="0"/>
              <a:t>. En este tipo hay separación de bolsones con defecto de meso. Es el más frecuente. (35%).</a:t>
            </a:r>
          </a:p>
          <a:p>
            <a:pPr>
              <a:lnSpc>
                <a:spcPct val="120000"/>
              </a:lnSpc>
            </a:pPr>
            <a:endParaRPr lang="es-ES" dirty="0" smtClean="0"/>
          </a:p>
          <a:p>
            <a:pPr>
              <a:lnSpc>
                <a:spcPct val="120000"/>
              </a:lnSpc>
            </a:pPr>
            <a:r>
              <a:rPr lang="es-ES" dirty="0" smtClean="0"/>
              <a:t>Tipo </a:t>
            </a:r>
            <a:r>
              <a:rPr lang="es-ES" dirty="0" err="1" smtClean="0"/>
              <a:t>IIIb</a:t>
            </a:r>
            <a:r>
              <a:rPr lang="es-ES" dirty="0" smtClean="0"/>
              <a:t>. Este tipo se llama también “</a:t>
            </a:r>
            <a:r>
              <a:rPr lang="es-ES" dirty="0" err="1" smtClean="0"/>
              <a:t>apple</a:t>
            </a:r>
            <a:r>
              <a:rPr lang="es-ES" dirty="0" smtClean="0"/>
              <a:t> </a:t>
            </a:r>
            <a:r>
              <a:rPr lang="es-ES" dirty="0" err="1" smtClean="0"/>
              <a:t>peel</a:t>
            </a:r>
            <a:r>
              <a:rPr lang="es-ES" dirty="0" smtClean="0"/>
              <a:t>” o “árbol de navidad” (10%). Es una malformación compleja que asocia una atresia </a:t>
            </a:r>
            <a:r>
              <a:rPr lang="es-ES" dirty="0" err="1" smtClean="0"/>
              <a:t>yeyunal</a:t>
            </a:r>
            <a:r>
              <a:rPr lang="es-ES" dirty="0" smtClean="0"/>
              <a:t> y un gran defecto de meso. El </a:t>
            </a:r>
            <a:r>
              <a:rPr lang="es-ES" dirty="0" err="1" smtClean="0"/>
              <a:t>ileon</a:t>
            </a:r>
            <a:r>
              <a:rPr lang="es-ES" dirty="0" smtClean="0"/>
              <a:t> muy corto, aparece enrollado sobre una arteria </a:t>
            </a:r>
            <a:r>
              <a:rPr lang="es-ES" dirty="0" err="1" smtClean="0"/>
              <a:t>ileocólica</a:t>
            </a:r>
            <a:r>
              <a:rPr lang="es-ES" dirty="0" smtClean="0"/>
              <a:t>, en forma de peladura de manzana. Esta malformación se asocia a intestino corto y a prematuridad.</a:t>
            </a:r>
          </a:p>
          <a:p>
            <a:pPr>
              <a:lnSpc>
                <a:spcPct val="120000"/>
              </a:lnSpc>
            </a:pPr>
            <a:endParaRPr lang="es-ES" dirty="0" smtClean="0"/>
          </a:p>
          <a:p>
            <a:pPr>
              <a:lnSpc>
                <a:spcPct val="120000"/>
              </a:lnSpc>
            </a:pPr>
            <a:r>
              <a:rPr lang="es-ES" dirty="0" smtClean="0"/>
              <a:t>Tipo IV. Atresia múltiple (5%). Suele incluir varias atresias de diferentes tipos.</a:t>
            </a:r>
          </a:p>
          <a:p>
            <a:endParaRPr lang="es-MX" dirty="0" smtClean="0"/>
          </a:p>
          <a:p>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Marcador de contenido"/>
          <p:cNvSpPr>
            <a:spLocks noGrp="1"/>
          </p:cNvSpPr>
          <p:nvPr>
            <p:ph idx="1"/>
          </p:nvPr>
        </p:nvSpPr>
        <p:spPr>
          <a:xfrm>
            <a:off x="457200" y="980728"/>
            <a:ext cx="8229600" cy="5026563"/>
          </a:xfrm>
        </p:spPr>
        <p:txBody>
          <a:bodyPr/>
          <a:lstStyle/>
          <a:p>
            <a:pPr marL="274320" indent="-274320">
              <a:buClr>
                <a:schemeClr val="accent3"/>
              </a:buClr>
              <a:buNone/>
              <a:defRPr/>
            </a:pPr>
            <a:r>
              <a:rPr lang="es-ES" sz="2800" u="sng" dirty="0" smtClean="0">
                <a:solidFill>
                  <a:schemeClr val="tx2"/>
                </a:solidFill>
              </a:rPr>
              <a:t>3.</a:t>
            </a:r>
            <a:r>
              <a:rPr lang="es-ES" sz="2800" b="1" u="sng" dirty="0" smtClean="0">
                <a:solidFill>
                  <a:schemeClr val="tx2"/>
                </a:solidFill>
              </a:rPr>
              <a:t> Atresia cólica.</a:t>
            </a:r>
          </a:p>
          <a:p>
            <a:pPr marL="274320" indent="-274320">
              <a:buClr>
                <a:schemeClr val="accent3"/>
              </a:buClr>
              <a:buFont typeface="Wingdings" pitchFamily="2" charset="2"/>
              <a:buChar char="v"/>
              <a:defRPr/>
            </a:pPr>
            <a:r>
              <a:rPr lang="es-ES" sz="2400" dirty="0" smtClean="0"/>
              <a:t>Se presenta como interrupción completa de la luz intestinal a nivel cólico. Su mayor frecuencia es del tipo I o membranosa aunque podemos encontrar atresias a lo largo del marco cólico de iguales características que las del delgado.</a:t>
            </a:r>
          </a:p>
          <a:p>
            <a:pPr marL="274320" indent="-274320">
              <a:buClr>
                <a:schemeClr val="accent3"/>
              </a:buClr>
              <a:buFont typeface="Wingdings" pitchFamily="2" charset="2"/>
              <a:buChar char="v"/>
              <a:defRPr/>
            </a:pPr>
            <a:endParaRPr lang="es-ES" sz="2400" dirty="0" smtClean="0"/>
          </a:p>
          <a:p>
            <a:pPr marL="274320" indent="-274320">
              <a:buClr>
                <a:schemeClr val="accent3"/>
              </a:buClr>
              <a:buNone/>
              <a:defRPr/>
            </a:pPr>
            <a:r>
              <a:rPr lang="es-ES" sz="2800" b="1" u="sng" dirty="0" smtClean="0">
                <a:solidFill>
                  <a:schemeClr val="tx2"/>
                </a:solidFill>
              </a:rPr>
              <a:t>4. Atresias ano-rectales</a:t>
            </a:r>
          </a:p>
          <a:p>
            <a:pPr marL="274320" indent="-274320">
              <a:buClr>
                <a:schemeClr val="accent3"/>
              </a:buClr>
              <a:buFont typeface="Wingdings" pitchFamily="2" charset="2"/>
              <a:buChar char="v"/>
              <a:defRPr/>
            </a:pPr>
            <a:r>
              <a:rPr lang="es-ES" sz="2400" dirty="0" smtClean="0"/>
              <a:t>Son las más frecuentes en el grupo de las atresias de intestino grueso. Se clasifican en altas o bajas según la separación del bolsón rectal en relación al periné</a:t>
            </a:r>
          </a:p>
          <a:p>
            <a:endParaRPr lang="es-MX"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96752"/>
            <a:ext cx="8229600" cy="5112568"/>
          </a:xfrm>
        </p:spPr>
        <p:txBody>
          <a:bodyPr>
            <a:normAutofit fontScale="92500" lnSpcReduction="10000"/>
          </a:bodyPr>
          <a:lstStyle/>
          <a:p>
            <a:pPr marL="274320" indent="-274320">
              <a:lnSpc>
                <a:spcPct val="90000"/>
              </a:lnSpc>
              <a:buClr>
                <a:schemeClr val="accent3"/>
              </a:buClr>
              <a:buNone/>
              <a:defRPr/>
            </a:pPr>
            <a:r>
              <a:rPr lang="es-ES" dirty="0" smtClean="0"/>
              <a:t>Representa el 9-33% de todas las obstrucciones del intestino delgado del RN.</a:t>
            </a:r>
          </a:p>
          <a:p>
            <a:pPr marL="274320" indent="-274320">
              <a:lnSpc>
                <a:spcPct val="90000"/>
              </a:lnSpc>
              <a:buClr>
                <a:schemeClr val="accent3"/>
              </a:buClr>
              <a:buNone/>
              <a:defRPr/>
            </a:pPr>
            <a:r>
              <a:rPr lang="es-ES" dirty="0" smtClean="0"/>
              <a:t>Frecuencia: 1 en 1150 a 2500 nacidos vivos.</a:t>
            </a:r>
          </a:p>
          <a:p>
            <a:pPr marL="274320" indent="-274320">
              <a:lnSpc>
                <a:spcPct val="90000"/>
              </a:lnSpc>
              <a:buClr>
                <a:schemeClr val="accent3"/>
              </a:buClr>
              <a:buNone/>
              <a:defRPr/>
            </a:pPr>
            <a:r>
              <a:rPr lang="es-ES" dirty="0" smtClean="0"/>
              <a:t>Igual en ambos sexos.</a:t>
            </a:r>
          </a:p>
          <a:p>
            <a:pPr marL="274320" indent="-274320">
              <a:lnSpc>
                <a:spcPct val="90000"/>
              </a:lnSpc>
              <a:buClr>
                <a:schemeClr val="accent3"/>
              </a:buClr>
              <a:buNone/>
              <a:defRPr/>
            </a:pPr>
            <a:r>
              <a:rPr lang="es-ES" dirty="0" smtClean="0"/>
              <a:t>No es común en prematuros.</a:t>
            </a:r>
          </a:p>
          <a:p>
            <a:pPr marL="274320" indent="-274320">
              <a:lnSpc>
                <a:spcPct val="90000"/>
              </a:lnSpc>
              <a:buClr>
                <a:schemeClr val="accent3"/>
              </a:buClr>
              <a:buNone/>
              <a:defRPr/>
            </a:pPr>
            <a:r>
              <a:rPr lang="es-ES" dirty="0" smtClean="0"/>
              <a:t>Son raras las malformaciones congénitas asociadas.</a:t>
            </a:r>
          </a:p>
          <a:p>
            <a:pPr marL="274320" indent="-274320">
              <a:lnSpc>
                <a:spcPct val="90000"/>
              </a:lnSpc>
              <a:buClr>
                <a:schemeClr val="accent3"/>
              </a:buClr>
              <a:buNone/>
              <a:defRPr/>
            </a:pPr>
            <a:r>
              <a:rPr lang="es-ES" dirty="0" smtClean="0"/>
              <a:t>Se asocia a la Fibrosis </a:t>
            </a:r>
            <a:r>
              <a:rPr lang="es-ES" dirty="0" err="1" smtClean="0"/>
              <a:t>quistica</a:t>
            </a:r>
            <a:r>
              <a:rPr lang="es-ES" dirty="0" smtClean="0"/>
              <a:t>.</a:t>
            </a:r>
          </a:p>
          <a:p>
            <a:pPr marL="274320" indent="-274320">
              <a:lnSpc>
                <a:spcPct val="90000"/>
              </a:lnSpc>
              <a:buClr>
                <a:schemeClr val="accent3"/>
              </a:buClr>
              <a:buFont typeface="Wingdings 2"/>
              <a:buChar char=""/>
              <a:defRPr/>
            </a:pPr>
            <a:r>
              <a:rPr lang="es-ES" dirty="0" smtClean="0"/>
              <a:t>El íleo meconial se produce cuando existe una </a:t>
            </a:r>
            <a:r>
              <a:rPr lang="es-ES" dirty="0" err="1" smtClean="0"/>
              <a:t>impactación</a:t>
            </a:r>
            <a:r>
              <a:rPr lang="es-ES" dirty="0" smtClean="0"/>
              <a:t> del meconio a nivel del </a:t>
            </a:r>
            <a:r>
              <a:rPr lang="es-ES" dirty="0" err="1" smtClean="0"/>
              <a:t>ileon</a:t>
            </a:r>
            <a:r>
              <a:rPr lang="es-ES" dirty="0" smtClean="0"/>
              <a:t> terminal y colon, y provoca una obstrucción completa en el periodo fetal. Esta </a:t>
            </a:r>
            <a:r>
              <a:rPr lang="es-ES" dirty="0" err="1" smtClean="0"/>
              <a:t>impactación</a:t>
            </a:r>
            <a:r>
              <a:rPr lang="es-ES" dirty="0" smtClean="0"/>
              <a:t> está provocada por la existencia de un meconio verde </a:t>
            </a:r>
            <a:r>
              <a:rPr lang="es-ES" dirty="0" err="1" smtClean="0"/>
              <a:t>grisacéo,viscoso</a:t>
            </a:r>
            <a:r>
              <a:rPr lang="es-ES" dirty="0" smtClean="0"/>
              <a:t> anormalmente espeso y </a:t>
            </a:r>
            <a:r>
              <a:rPr lang="es-ES" dirty="0" err="1" smtClean="0"/>
              <a:t>adherente.La</a:t>
            </a:r>
            <a:r>
              <a:rPr lang="es-ES" dirty="0" smtClean="0"/>
              <a:t> pared intestinal es congestiva e hipertrófica.</a:t>
            </a:r>
          </a:p>
          <a:p>
            <a:pPr marL="274320" indent="-274320">
              <a:lnSpc>
                <a:spcPct val="90000"/>
              </a:lnSpc>
              <a:buClr>
                <a:schemeClr val="accent3"/>
              </a:buClr>
              <a:buNone/>
              <a:defRPr/>
            </a:pPr>
            <a:endParaRPr lang="es-ES" dirty="0" smtClean="0"/>
          </a:p>
          <a:p>
            <a:endParaRPr lang="es-MX" dirty="0"/>
          </a:p>
        </p:txBody>
      </p:sp>
      <p:sp>
        <p:nvSpPr>
          <p:cNvPr id="3" name="2 Título"/>
          <p:cNvSpPr>
            <a:spLocks noGrp="1"/>
          </p:cNvSpPr>
          <p:nvPr>
            <p:ph type="title"/>
          </p:nvPr>
        </p:nvSpPr>
        <p:spPr/>
        <p:txBody>
          <a:bodyPr>
            <a:normAutofit fontScale="90000"/>
          </a:bodyPr>
          <a:lstStyle/>
          <a:p>
            <a:r>
              <a:rPr lang="es-ES" u="sng" dirty="0" smtClean="0"/>
              <a:t/>
            </a:r>
            <a:br>
              <a:rPr lang="es-ES" u="sng" dirty="0" smtClean="0"/>
            </a:br>
            <a:r>
              <a:rPr lang="es-ES" u="sng" dirty="0" smtClean="0"/>
              <a:t>Íleo meconial</a:t>
            </a:r>
            <a:br>
              <a:rPr lang="es-ES" u="sng" dirty="0" smtClean="0"/>
            </a:br>
            <a:endParaRPr lang="es-MX"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832648"/>
          </a:xfrm>
        </p:spPr>
        <p:txBody>
          <a:bodyPr>
            <a:normAutofit lnSpcReduction="10000"/>
          </a:bodyPr>
          <a:lstStyle/>
          <a:p>
            <a:pPr>
              <a:buFont typeface="Wingdings" pitchFamily="2" charset="2"/>
              <a:buChar char="v"/>
            </a:pPr>
            <a:r>
              <a:rPr lang="es-ES" dirty="0" smtClean="0"/>
              <a:t>La sintomatología neonatal suele comenzar como la de una obstrucción intestinal baja, con vómitos biliosos a las 12 ó 24 horas del nacimiento, severa y  progresiva distensión abdominal, que lleva a </a:t>
            </a:r>
            <a:r>
              <a:rPr lang="es-ES" dirty="0" err="1" smtClean="0"/>
              <a:t>distrés</a:t>
            </a:r>
            <a:r>
              <a:rPr lang="es-ES" dirty="0" smtClean="0"/>
              <a:t> respiratorio particularmente si hay perforación intestinal y </a:t>
            </a:r>
            <a:r>
              <a:rPr lang="es-ES" dirty="0" err="1" smtClean="0"/>
              <a:t>neumoperitoneo</a:t>
            </a:r>
            <a:r>
              <a:rPr lang="es-ES" dirty="0" smtClean="0"/>
              <a:t>. Ausencia de deposición meconial. </a:t>
            </a:r>
          </a:p>
          <a:p>
            <a:pPr>
              <a:buFont typeface="Wingdings 2" pitchFamily="18" charset="2"/>
              <a:buNone/>
            </a:pPr>
            <a:r>
              <a:rPr lang="es-ES" dirty="0" smtClean="0"/>
              <a:t>   Las venas del abdomen pueden ser prominentes.</a:t>
            </a:r>
          </a:p>
          <a:p>
            <a:pPr>
              <a:buFont typeface="Wingdings 2" pitchFamily="18" charset="2"/>
              <a:buNone/>
            </a:pPr>
            <a:r>
              <a:rPr lang="es-ES" dirty="0" smtClean="0"/>
              <a:t>    Edema y coloración rojiza de la pared abdominal, indica </a:t>
            </a:r>
            <a:r>
              <a:rPr lang="es-ES" dirty="0" err="1" smtClean="0"/>
              <a:t>pseudoquiste</a:t>
            </a:r>
            <a:r>
              <a:rPr lang="es-ES" dirty="0" smtClean="0"/>
              <a:t> y peritonitis.</a:t>
            </a:r>
          </a:p>
          <a:p>
            <a:pPr>
              <a:buFont typeface="Wingdings" pitchFamily="2" charset="2"/>
              <a:buChar char="v"/>
            </a:pPr>
            <a:r>
              <a:rPr lang="es-ES" dirty="0" smtClean="0"/>
              <a:t>La radiología nos demostrará un cuadro obstructivo con </a:t>
            </a:r>
            <a:r>
              <a:rPr lang="es-ES" dirty="0" err="1" smtClean="0"/>
              <a:t>acúmulo</a:t>
            </a:r>
            <a:r>
              <a:rPr lang="es-ES" dirty="0" smtClean="0"/>
              <a:t> granular denso que los radiólogos llaman en “miga de pan”,</a:t>
            </a:r>
          </a:p>
          <a:p>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229600" cy="5098571"/>
          </a:xfrm>
        </p:spPr>
        <p:txBody>
          <a:bodyPr/>
          <a:lstStyle/>
          <a:p>
            <a:pPr>
              <a:buFont typeface="Wingdings" pitchFamily="2" charset="2"/>
              <a:buChar char="v"/>
            </a:pPr>
            <a:r>
              <a:rPr lang="es-ES" sz="2400" dirty="0" smtClean="0"/>
              <a:t>DIAGNÓSTICO Y TRATAMIENTO.- Todo tipo de atresia intestinal provoca un cuadro de obstrucción intestinal en el neonato que con frecuencia es diagnosticado antes del nacimiento por ecografía a la madre (en el seno de un polihidramnios), y por un cuadro sindrómico típico consistente en:</a:t>
            </a:r>
          </a:p>
          <a:p>
            <a:pPr>
              <a:buFont typeface="Wingdings" pitchFamily="2" charset="2"/>
              <a:buChar char="ü"/>
            </a:pPr>
            <a:r>
              <a:rPr lang="es-ES" sz="2400" dirty="0" smtClean="0"/>
              <a:t>Distensión abdominal.</a:t>
            </a:r>
          </a:p>
          <a:p>
            <a:pPr>
              <a:buFont typeface="Wingdings" pitchFamily="2" charset="2"/>
              <a:buChar char="ü"/>
            </a:pPr>
            <a:r>
              <a:rPr lang="es-ES" sz="2400" dirty="0" smtClean="0"/>
              <a:t>Vómitos biliosos.</a:t>
            </a:r>
          </a:p>
          <a:p>
            <a:pPr>
              <a:buFont typeface="Wingdings" pitchFamily="2" charset="2"/>
              <a:buChar char="ü"/>
            </a:pPr>
            <a:r>
              <a:rPr lang="es-ES" sz="2400" dirty="0" smtClean="0"/>
              <a:t>Deshidratación y alteración del equilibrio ácido-base.</a:t>
            </a:r>
          </a:p>
          <a:p>
            <a:pPr>
              <a:buFont typeface="Wingdings" pitchFamily="2" charset="2"/>
              <a:buChar char="ü"/>
            </a:pPr>
            <a:r>
              <a:rPr lang="es-ES" sz="2400" dirty="0" smtClean="0"/>
              <a:t>El paciente debe estar estabilizado para se r sometido a cualquier intervención quirúrgica, que muchos de los casos son paliativas.</a:t>
            </a:r>
          </a:p>
          <a:p>
            <a:pPr algn="ctr"/>
            <a:endParaRPr lang="es-MX" dirty="0" smtClean="0"/>
          </a:p>
          <a:p>
            <a:pPr algn="ctr"/>
            <a:endParaRPr lang="es-MX"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elena Medina\Pictures\volvulo.bmp"/>
          <p:cNvPicPr>
            <a:picLocks noChangeAspect="1" noChangeArrowheads="1"/>
          </p:cNvPicPr>
          <p:nvPr/>
        </p:nvPicPr>
        <p:blipFill>
          <a:blip r:embed="rId2" cstate="print"/>
          <a:srcRect/>
          <a:stretch>
            <a:fillRect/>
          </a:stretch>
        </p:blipFill>
        <p:spPr bwMode="auto">
          <a:xfrm>
            <a:off x="2195736" y="1412776"/>
            <a:ext cx="4824536" cy="396043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40768"/>
            <a:ext cx="8229600" cy="4666523"/>
          </a:xfrm>
        </p:spPr>
        <p:txBody>
          <a:bodyPr>
            <a:normAutofit fontScale="92500" lnSpcReduction="20000"/>
          </a:bodyPr>
          <a:lstStyle/>
          <a:p>
            <a:pPr marL="457200" indent="-457200">
              <a:buFontTx/>
              <a:buAutoNum type="alphaUcParenR"/>
            </a:pPr>
            <a:r>
              <a:rPr lang="es-ES" sz="3200" u="sng" dirty="0" smtClean="0"/>
              <a:t>Síndromes de sintomatología definida</a:t>
            </a:r>
          </a:p>
          <a:p>
            <a:pPr marL="457200" indent="-457200">
              <a:buFontTx/>
              <a:buChar char="•"/>
            </a:pPr>
            <a:r>
              <a:rPr lang="es-ES" sz="3200" dirty="0" smtClean="0"/>
              <a:t>Oclusivo</a:t>
            </a:r>
          </a:p>
          <a:p>
            <a:pPr marL="457200" indent="-457200">
              <a:buFontTx/>
              <a:buChar char="•"/>
            </a:pPr>
            <a:r>
              <a:rPr lang="es-ES" sz="3200" dirty="0" smtClean="0"/>
              <a:t>Hemorrágico</a:t>
            </a:r>
          </a:p>
          <a:p>
            <a:pPr marL="457200" indent="-457200">
              <a:buFontTx/>
              <a:buChar char="•"/>
            </a:pPr>
            <a:r>
              <a:rPr lang="es-ES" sz="3200" dirty="0" smtClean="0"/>
              <a:t>Inflamatorio visceral</a:t>
            </a:r>
          </a:p>
          <a:p>
            <a:pPr marL="457200" indent="-457200"/>
            <a:r>
              <a:rPr lang="es-ES" sz="3200" u="sng" dirty="0" smtClean="0"/>
              <a:t>B)  Síndromes mixtos o indefinidos</a:t>
            </a:r>
          </a:p>
          <a:p>
            <a:pPr marL="457200" indent="-457200">
              <a:buFontTx/>
              <a:buChar char="•"/>
            </a:pPr>
            <a:r>
              <a:rPr lang="es-ES" sz="3200" dirty="0" smtClean="0"/>
              <a:t>Perforativo</a:t>
            </a:r>
          </a:p>
          <a:p>
            <a:pPr marL="457200" indent="-457200">
              <a:buFontTx/>
              <a:buChar char="•"/>
            </a:pPr>
            <a:r>
              <a:rPr lang="es-ES" sz="3200" dirty="0" smtClean="0"/>
              <a:t>De torsión</a:t>
            </a:r>
          </a:p>
          <a:p>
            <a:pPr marL="457200" indent="-457200"/>
            <a:r>
              <a:rPr lang="es-ES" sz="3200" u="sng" dirty="0" smtClean="0"/>
              <a:t>C)  Grandes dramas abdominales</a:t>
            </a:r>
          </a:p>
          <a:p>
            <a:pPr marL="457200" indent="-457200">
              <a:buFontTx/>
              <a:buChar char="-"/>
            </a:pPr>
            <a:r>
              <a:rPr lang="es-ES" sz="3200" dirty="0" smtClean="0"/>
              <a:t>Pancreatitis Aguda hemorrágica</a:t>
            </a:r>
          </a:p>
          <a:p>
            <a:pPr marL="457200" indent="-457200">
              <a:buFontTx/>
              <a:buChar char="-"/>
            </a:pPr>
            <a:r>
              <a:rPr lang="es-ES" sz="3200" dirty="0" smtClean="0"/>
              <a:t>Vólvulos Intestinales</a:t>
            </a:r>
          </a:p>
          <a:p>
            <a:pPr marL="457200" indent="-457200">
              <a:buFontTx/>
              <a:buChar char="-"/>
            </a:pPr>
            <a:r>
              <a:rPr lang="es-ES" sz="3200" dirty="0" smtClean="0"/>
              <a:t>Trombosis Mesentérica.</a:t>
            </a:r>
            <a:endParaRPr lang="en-US" sz="3200" dirty="0" smtClean="0"/>
          </a:p>
          <a:p>
            <a:endParaRPr lang="es-MX" dirty="0"/>
          </a:p>
        </p:txBody>
      </p:sp>
      <p:sp>
        <p:nvSpPr>
          <p:cNvPr id="3" name="2 Título"/>
          <p:cNvSpPr>
            <a:spLocks noGrp="1"/>
          </p:cNvSpPr>
          <p:nvPr>
            <p:ph type="title"/>
          </p:nvPr>
        </p:nvSpPr>
        <p:spPr/>
        <p:txBody>
          <a:bodyPr>
            <a:normAutofit fontScale="90000"/>
          </a:bodyPr>
          <a:lstStyle/>
          <a:p>
            <a:r>
              <a:rPr lang="es-MX" dirty="0" smtClean="0"/>
              <a:t/>
            </a:r>
            <a:br>
              <a:rPr lang="es-MX" dirty="0" smtClean="0"/>
            </a:br>
            <a:r>
              <a:rPr lang="es-MX" sz="4000" dirty="0" smtClean="0"/>
              <a:t>Clasificación.- </a:t>
            </a:r>
            <a:r>
              <a:rPr lang="es-MX" dirty="0" smtClean="0"/>
              <a:t/>
            </a:r>
            <a:br>
              <a:rPr lang="es-MX" dirty="0" smtClean="0"/>
            </a:br>
            <a:endParaRPr lang="es-MX"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5116024"/>
          </a:xfrm>
        </p:spPr>
        <p:txBody>
          <a:bodyPr>
            <a:normAutofit fontScale="92500"/>
          </a:bodyPr>
          <a:lstStyle/>
          <a:p>
            <a:pPr marL="274320" indent="-274320">
              <a:lnSpc>
                <a:spcPct val="90000"/>
              </a:lnSpc>
              <a:buClr>
                <a:schemeClr val="accent3"/>
              </a:buClr>
              <a:buFont typeface="Wingdings" pitchFamily="2" charset="2"/>
              <a:buChar char="v"/>
              <a:defRPr/>
            </a:pPr>
            <a:r>
              <a:rPr lang="es-ES" dirty="0" smtClean="0"/>
              <a:t>Su incidencia aproximada es de 1:5.000 nacidos vivos (la mayoría a término), con una proporción </a:t>
            </a:r>
            <a:r>
              <a:rPr lang="es-ES" dirty="0" err="1" smtClean="0"/>
              <a:t>varón:mujer</a:t>
            </a:r>
            <a:r>
              <a:rPr lang="es-ES" dirty="0" smtClean="0"/>
              <a:t> de 4:1 (raza blanca=raza negra). Existe historia familiar en el 7% de los casos (hasta en el 21% si se extiende hasta el ciego). </a:t>
            </a:r>
          </a:p>
          <a:p>
            <a:pPr marL="274320" indent="-274320">
              <a:lnSpc>
                <a:spcPct val="90000"/>
              </a:lnSpc>
              <a:buClr>
                <a:schemeClr val="accent3"/>
              </a:buClr>
              <a:buFont typeface="Wingdings" pitchFamily="2" charset="2"/>
              <a:buChar char="v"/>
              <a:defRPr/>
            </a:pPr>
            <a:r>
              <a:rPr lang="es-ES" dirty="0" smtClean="0"/>
              <a:t>Es la causa más frecuente de obstrucción </a:t>
            </a:r>
            <a:r>
              <a:rPr lang="es-ES" dirty="0" err="1" smtClean="0"/>
              <a:t>colónica</a:t>
            </a:r>
            <a:r>
              <a:rPr lang="es-ES" dirty="0" smtClean="0"/>
              <a:t> en el recién nacido y supone un tercio del total de las obstrucciones neonatales.</a:t>
            </a:r>
          </a:p>
          <a:p>
            <a:pPr marL="274320" indent="-274320">
              <a:lnSpc>
                <a:spcPct val="90000"/>
              </a:lnSpc>
              <a:buClr>
                <a:schemeClr val="accent3"/>
              </a:buClr>
              <a:buFont typeface="Wingdings" pitchFamily="2" charset="2"/>
              <a:buChar char="v"/>
              <a:defRPr/>
            </a:pPr>
            <a:r>
              <a:rPr lang="es-HN" dirty="0" smtClean="0"/>
              <a:t>Se produce por falta de emigración entre las semanas 8 y 12 de gestación, de las células de la cresta neural a la pared intestinal o fallo en la extensión cráneo-caudal de los plexos </a:t>
            </a:r>
            <a:r>
              <a:rPr lang="es-HN" dirty="0" err="1" smtClean="0"/>
              <a:t>mientéricos</a:t>
            </a:r>
            <a:r>
              <a:rPr lang="es-HN" dirty="0" smtClean="0"/>
              <a:t> y </a:t>
            </a:r>
            <a:r>
              <a:rPr lang="es-HN" dirty="0" err="1" smtClean="0"/>
              <a:t>submucosos</a:t>
            </a:r>
            <a:r>
              <a:rPr lang="es-HN" dirty="0" smtClean="0"/>
              <a:t> de dicha pared. </a:t>
            </a:r>
            <a:endParaRPr lang="es-ES" dirty="0" smtClean="0"/>
          </a:p>
          <a:p>
            <a:endParaRPr lang="es-MX" dirty="0"/>
          </a:p>
        </p:txBody>
      </p:sp>
      <p:sp>
        <p:nvSpPr>
          <p:cNvPr id="3" name="2 Título"/>
          <p:cNvSpPr>
            <a:spLocks noGrp="1"/>
          </p:cNvSpPr>
          <p:nvPr>
            <p:ph type="title"/>
          </p:nvPr>
        </p:nvSpPr>
        <p:spPr/>
        <p:txBody>
          <a:bodyPr/>
          <a:lstStyle/>
          <a:p>
            <a:r>
              <a:rPr lang="es-MX" u="sng" dirty="0" smtClean="0">
                <a:effectLst/>
              </a:rPr>
              <a:t>Megacolon Agangliónico</a:t>
            </a:r>
            <a:endParaRPr lang="es-MX" u="sng" dirty="0">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548680"/>
            <a:ext cx="8291264" cy="5904656"/>
          </a:xfrm>
        </p:spPr>
        <p:txBody>
          <a:bodyPr>
            <a:normAutofit lnSpcReduction="10000"/>
          </a:bodyPr>
          <a:lstStyle/>
          <a:p>
            <a:r>
              <a:rPr lang="es-ES" dirty="0" smtClean="0"/>
              <a:t>Corresponde a una anomalía en la inervación intrínseca de la pared intestinal, sobre un segmento de largo variable que se extiende hacia el esfínter interno del ano.</a:t>
            </a:r>
          </a:p>
          <a:p>
            <a:r>
              <a:rPr lang="es-MX" dirty="0" smtClean="0"/>
              <a:t>El </a:t>
            </a:r>
            <a:r>
              <a:rPr lang="es-MX" b="1" dirty="0" smtClean="0"/>
              <a:t>recién nacido</a:t>
            </a:r>
            <a:r>
              <a:rPr lang="es-MX" dirty="0" smtClean="0"/>
              <a:t> puede tener una forma de presentación leve y una forma de presentación grave.</a:t>
            </a:r>
          </a:p>
          <a:p>
            <a:r>
              <a:rPr lang="es-MX" dirty="0" smtClean="0"/>
              <a:t>La forma leve esta caracterizada por retardo en la expulsión de meconio, constipación, distensión abdominal, anorexia, </a:t>
            </a:r>
            <a:r>
              <a:rPr lang="es-MX" dirty="0" err="1" smtClean="0"/>
              <a:t>halitosís</a:t>
            </a:r>
            <a:r>
              <a:rPr lang="es-MX" dirty="0" smtClean="0"/>
              <a:t>, laxitud, retardo </a:t>
            </a:r>
            <a:r>
              <a:rPr lang="es-MX" dirty="0" err="1" smtClean="0"/>
              <a:t>pondoestatural</a:t>
            </a:r>
            <a:r>
              <a:rPr lang="es-MX" dirty="0" smtClean="0"/>
              <a:t>, desnutrición, </a:t>
            </a:r>
            <a:r>
              <a:rPr lang="es-MX" dirty="0" err="1" smtClean="0"/>
              <a:t>fecalomas</a:t>
            </a:r>
            <a:r>
              <a:rPr lang="es-MX" dirty="0" smtClean="0"/>
              <a:t>, </a:t>
            </a:r>
            <a:r>
              <a:rPr lang="es-MX" dirty="0" err="1" smtClean="0"/>
              <a:t>enterocolítis</a:t>
            </a:r>
            <a:r>
              <a:rPr lang="es-MX" dirty="0" smtClean="0"/>
              <a:t>, defecación con los estímulos por sonda o tacto rectal.</a:t>
            </a:r>
          </a:p>
          <a:p>
            <a:r>
              <a:rPr lang="es-MX" dirty="0" smtClean="0"/>
              <a:t>La forma grave esta caracterizada por un cuadro de oclusión intestinal y/o perforación. </a:t>
            </a:r>
          </a:p>
          <a:p>
            <a:endParaRPr lang="es-MX"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6048672"/>
          </a:xfrm>
        </p:spPr>
        <p:txBody>
          <a:bodyPr>
            <a:normAutofit lnSpcReduction="10000"/>
          </a:bodyPr>
          <a:lstStyle/>
          <a:p>
            <a:pPr marL="274320" indent="-274320">
              <a:lnSpc>
                <a:spcPct val="90000"/>
              </a:lnSpc>
              <a:buClr>
                <a:schemeClr val="accent3"/>
              </a:buClr>
              <a:buNone/>
              <a:defRPr/>
            </a:pPr>
            <a:r>
              <a:rPr lang="es-ES" dirty="0" smtClean="0"/>
              <a:t>La radiografía simple de abdomen en lactantes con esta enfermedad demostrará dilatación de asas con ausencia de aire a nivel de recto (región </a:t>
            </a:r>
            <a:r>
              <a:rPr lang="es-ES" dirty="0" err="1" smtClean="0"/>
              <a:t>presacra</a:t>
            </a:r>
            <a:r>
              <a:rPr lang="es-ES" dirty="0" smtClean="0"/>
              <a:t>). En el enema opaco los hallazgos diagnósticos son:</a:t>
            </a:r>
          </a:p>
          <a:p>
            <a:pPr marL="274320" indent="-274320">
              <a:lnSpc>
                <a:spcPct val="90000"/>
              </a:lnSpc>
              <a:buClr>
                <a:schemeClr val="accent3"/>
              </a:buClr>
              <a:buNone/>
              <a:defRPr/>
            </a:pPr>
            <a:r>
              <a:rPr lang="es-ES" dirty="0" smtClean="0"/>
              <a:t>1. Cambio brusco de calibre del intestino entre la porción </a:t>
            </a:r>
            <a:r>
              <a:rPr lang="es-ES" dirty="0" err="1" smtClean="0"/>
              <a:t>gangliónica</a:t>
            </a:r>
            <a:r>
              <a:rPr lang="es-ES" dirty="0" smtClean="0"/>
              <a:t> (dilatada) y la </a:t>
            </a:r>
            <a:r>
              <a:rPr lang="es-ES" dirty="0" err="1" smtClean="0"/>
              <a:t>agangliónica</a:t>
            </a:r>
            <a:r>
              <a:rPr lang="es-ES" dirty="0" smtClean="0"/>
              <a:t> (estrecha).</a:t>
            </a:r>
          </a:p>
          <a:p>
            <a:pPr marL="274320" indent="-274320">
              <a:lnSpc>
                <a:spcPct val="90000"/>
              </a:lnSpc>
              <a:buClr>
                <a:schemeClr val="accent3"/>
              </a:buClr>
              <a:buNone/>
              <a:defRPr/>
            </a:pPr>
            <a:r>
              <a:rPr lang="es-ES" dirty="0" smtClean="0"/>
              <a:t>2. Contracciones en “dientes de sierra” en el segmento </a:t>
            </a:r>
            <a:r>
              <a:rPr lang="es-ES" dirty="0" err="1" smtClean="0"/>
              <a:t>agangliónico</a:t>
            </a:r>
            <a:r>
              <a:rPr lang="es-ES" dirty="0" smtClean="0"/>
              <a:t>.</a:t>
            </a:r>
          </a:p>
          <a:p>
            <a:pPr marL="274320" indent="-274320">
              <a:lnSpc>
                <a:spcPct val="90000"/>
              </a:lnSpc>
              <a:buClr>
                <a:schemeClr val="accent3"/>
              </a:buClr>
              <a:buNone/>
              <a:defRPr/>
            </a:pPr>
            <a:r>
              <a:rPr lang="es-ES" dirty="0" smtClean="0"/>
              <a:t>3. Pliegues transversales paralelos en el colon proximal dilatado.</a:t>
            </a:r>
          </a:p>
          <a:p>
            <a:pPr marL="274320" indent="-274320">
              <a:lnSpc>
                <a:spcPct val="90000"/>
              </a:lnSpc>
              <a:buClr>
                <a:schemeClr val="accent3"/>
              </a:buClr>
              <a:buNone/>
              <a:defRPr/>
            </a:pPr>
            <a:r>
              <a:rPr lang="es-ES" dirty="0" smtClean="0"/>
              <a:t>4. Colon proximal engrosado, nodular y edematoso si hay enterocolitis.</a:t>
            </a:r>
          </a:p>
          <a:p>
            <a:pPr marL="274320" indent="-274320">
              <a:lnSpc>
                <a:spcPct val="90000"/>
              </a:lnSpc>
              <a:buClr>
                <a:schemeClr val="accent3"/>
              </a:buClr>
              <a:buNone/>
              <a:defRPr/>
            </a:pPr>
            <a:r>
              <a:rPr lang="es-ES" dirty="0" smtClean="0"/>
              <a:t>5. Retraso en la evacuación del bario más de 24 horas.</a:t>
            </a:r>
          </a:p>
          <a:p>
            <a:endParaRPr lang="es-MX"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229600" cy="5026563"/>
          </a:xfrm>
        </p:spPr>
        <p:txBody>
          <a:bodyPr/>
          <a:lstStyle/>
          <a:p>
            <a:pPr algn="just"/>
            <a:endParaRPr lang="es-MX" dirty="0" smtClean="0"/>
          </a:p>
          <a:p>
            <a:pPr algn="just"/>
            <a:r>
              <a:rPr lang="es-MX" dirty="0" smtClean="0"/>
              <a:t>El tratamiento quirúrgico se deberá hacer una vez hecho el diagnóstico, en el caso de los lactantes se realizará una colonostomía temporal y se esperara hasta los 6 meses a un año para realizar la operación definitiva.</a:t>
            </a:r>
          </a:p>
          <a:p>
            <a:pPr algn="just"/>
            <a:r>
              <a:rPr lang="es-MX" dirty="0" smtClean="0"/>
              <a:t>Los procedimientos quirúrgicos están sujetos a la extirpación del segmento agangliónico y la anastomosis del intestino proximal al recto.</a:t>
            </a:r>
          </a:p>
          <a:p>
            <a:pPr algn="just"/>
            <a:endParaRPr lang="es-MX"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u="sng" dirty="0" smtClean="0">
                <a:effectLst/>
              </a:rPr>
              <a:t>Malformaciones Ano Rectales.</a:t>
            </a:r>
            <a:endParaRPr lang="es-MX" u="sng" dirty="0">
              <a:effectLst/>
            </a:endParaRPr>
          </a:p>
        </p:txBody>
      </p:sp>
      <p:sp>
        <p:nvSpPr>
          <p:cNvPr id="6" name="5 Marcador de texto"/>
          <p:cNvSpPr>
            <a:spLocks noGrp="1"/>
          </p:cNvSpPr>
          <p:nvPr>
            <p:ph type="body" idx="1"/>
          </p:nvPr>
        </p:nvSpPr>
        <p:spPr/>
        <p:txBody>
          <a:bodyPr/>
          <a:lstStyle/>
          <a:p>
            <a:endParaRPr lang="es-MX"/>
          </a:p>
        </p:txBody>
      </p:sp>
      <p:sp>
        <p:nvSpPr>
          <p:cNvPr id="7" name="6 Marcador de texto"/>
          <p:cNvSpPr>
            <a:spLocks noGrp="1"/>
          </p:cNvSpPr>
          <p:nvPr>
            <p:ph type="body" sz="half" idx="3"/>
          </p:nvPr>
        </p:nvSpPr>
        <p:spPr/>
        <p:txBody>
          <a:bodyPr/>
          <a:lstStyle/>
          <a:p>
            <a:endParaRPr lang="es-MX"/>
          </a:p>
        </p:txBody>
      </p:sp>
      <p:sp>
        <p:nvSpPr>
          <p:cNvPr id="3" name="2 Marcador de contenido"/>
          <p:cNvSpPr>
            <a:spLocks noGrp="1"/>
          </p:cNvSpPr>
          <p:nvPr>
            <p:ph sz="quarter" idx="2"/>
          </p:nvPr>
        </p:nvSpPr>
        <p:spPr>
          <a:xfrm>
            <a:off x="323528" y="1444294"/>
            <a:ext cx="4536504" cy="4865026"/>
          </a:xfrm>
        </p:spPr>
        <p:txBody>
          <a:bodyPr>
            <a:normAutofit fontScale="85000" lnSpcReduction="10000"/>
          </a:bodyPr>
          <a:lstStyle/>
          <a:p>
            <a:r>
              <a:rPr lang="es-ES" dirty="0" smtClean="0"/>
              <a:t>Desde el punto de vista clínico, las lesiones se dividen en altas,  intermedias  o bajas, dependiendo si el final de la malformación queda por encima o por debajo del componente </a:t>
            </a:r>
            <a:r>
              <a:rPr lang="es-ES" dirty="0" err="1" smtClean="0"/>
              <a:t>puborrectal</a:t>
            </a:r>
            <a:r>
              <a:rPr lang="es-ES" dirty="0" smtClean="0"/>
              <a:t> del complejo del elevador del ano. Las malformaciones bajas pueden manejarse con simples dilataciones o cirugía menor perineal, como la </a:t>
            </a:r>
            <a:r>
              <a:rPr lang="es-ES" dirty="0" err="1" smtClean="0"/>
              <a:t>anoplastia</a:t>
            </a:r>
            <a:r>
              <a:rPr lang="es-ES" dirty="0" smtClean="0"/>
              <a:t> perineal. Los defectos altos requieren colostomía temporal neonatal, y una corrección formal posterior a los 3-9 meses</a:t>
            </a:r>
          </a:p>
          <a:p>
            <a:endParaRPr lang="es-MX" dirty="0"/>
          </a:p>
        </p:txBody>
      </p:sp>
      <p:pic>
        <p:nvPicPr>
          <p:cNvPr id="9" name="Picture 3" descr="C:\Users\Helena Medina\Pictures\ANO.bmp"/>
          <p:cNvPicPr>
            <a:picLocks noGrp="1" noChangeAspect="1" noChangeArrowheads="1"/>
          </p:cNvPicPr>
          <p:nvPr>
            <p:ph sz="quarter" idx="4"/>
          </p:nvPr>
        </p:nvPicPr>
        <p:blipFill>
          <a:blip r:embed="rId2" cstate="print"/>
          <a:srcRect/>
          <a:stretch>
            <a:fillRect/>
          </a:stretch>
        </p:blipFill>
        <p:spPr bwMode="auto">
          <a:xfrm>
            <a:off x="5108768" y="2115506"/>
            <a:ext cx="3557087" cy="296967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contenido"/>
          <p:cNvSpPr>
            <a:spLocks noGrp="1"/>
          </p:cNvSpPr>
          <p:nvPr>
            <p:ph idx="1"/>
          </p:nvPr>
        </p:nvSpPr>
        <p:spPr/>
        <p:txBody>
          <a:bodyPr>
            <a:normAutofit/>
          </a:bodyPr>
          <a:lstStyle/>
          <a:p>
            <a:r>
              <a:rPr lang="es-MX" dirty="0" smtClean="0"/>
              <a:t>INTERNACIONAL: se clasifican en altas, intermedias y bajas.</a:t>
            </a:r>
          </a:p>
          <a:p>
            <a:endParaRPr lang="es-MX" dirty="0" smtClean="0"/>
          </a:p>
          <a:p>
            <a:pPr>
              <a:buFont typeface="Wingdings" pitchFamily="2" charset="2"/>
              <a:buChar char="ü"/>
            </a:pPr>
            <a:r>
              <a:rPr lang="es-MX" dirty="0" smtClean="0"/>
              <a:t>Bajas:</a:t>
            </a:r>
          </a:p>
          <a:p>
            <a:pPr>
              <a:buFont typeface="Wingdings 2" pitchFamily="18" charset="2"/>
              <a:buNone/>
            </a:pPr>
            <a:r>
              <a:rPr lang="es-MX" dirty="0" smtClean="0"/>
              <a:t>     Tipo I: Estenosis anal congénita, ano generalmente anterior, más estrecho de lo habitual.</a:t>
            </a:r>
          </a:p>
          <a:p>
            <a:pPr>
              <a:buFont typeface="Wingdings 2" pitchFamily="18" charset="2"/>
              <a:buNone/>
            </a:pPr>
            <a:r>
              <a:rPr lang="es-MX" dirty="0" smtClean="0"/>
              <a:t>     Tipo II: Persistencia de la membrana anal , o algo estrecho, bien situado; con una membrana en su fondo q se abomba al llanto</a:t>
            </a:r>
          </a:p>
        </p:txBody>
      </p:sp>
      <p:sp>
        <p:nvSpPr>
          <p:cNvPr id="11" name="10 Título"/>
          <p:cNvSpPr>
            <a:spLocks noGrp="1"/>
          </p:cNvSpPr>
          <p:nvPr>
            <p:ph type="title"/>
          </p:nvPr>
        </p:nvSpPr>
        <p:spPr/>
        <p:txBody>
          <a:bodyPr/>
          <a:lstStyle/>
          <a:p>
            <a:r>
              <a:rPr lang="es-MX" dirty="0" smtClean="0"/>
              <a:t>Clasificación de las M.A.R.</a:t>
            </a:r>
            <a:endParaRPr lang="es-MX" dirty="0"/>
          </a:p>
        </p:txBody>
      </p:sp>
      <p:sp>
        <p:nvSpPr>
          <p:cNvPr id="40962" name="AutoShape 2" descr="IMAGEN 55: [ano]"/>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4954555"/>
          </a:xfrm>
        </p:spPr>
        <p:txBody>
          <a:bodyPr>
            <a:normAutofit fontScale="92500" lnSpcReduction="10000"/>
          </a:bodyPr>
          <a:lstStyle/>
          <a:p>
            <a:pPr>
              <a:buFont typeface="Wingdings" pitchFamily="2" charset="2"/>
              <a:buChar char="ü"/>
            </a:pPr>
            <a:r>
              <a:rPr lang="es-MX" dirty="0" smtClean="0"/>
              <a:t>Intermedias:</a:t>
            </a:r>
          </a:p>
          <a:p>
            <a:pPr>
              <a:buFont typeface="Wingdings 2" pitchFamily="18" charset="2"/>
              <a:buNone/>
            </a:pPr>
            <a:r>
              <a:rPr lang="es-MX" dirty="0" smtClean="0"/>
              <a:t>     Tipo III, no hay ano: Puede haber formación deficitaria anal.</a:t>
            </a:r>
          </a:p>
          <a:p>
            <a:pPr>
              <a:buFont typeface="Wingdings 2" pitchFamily="18" charset="2"/>
              <a:buNone/>
            </a:pPr>
            <a:endParaRPr lang="es-MX" dirty="0" smtClean="0"/>
          </a:p>
          <a:p>
            <a:pPr>
              <a:buFont typeface="Wingdings" pitchFamily="2" charset="2"/>
              <a:buChar char="ü"/>
            </a:pPr>
            <a:r>
              <a:rPr lang="es-MX" dirty="0" smtClean="0"/>
              <a:t>Altas:</a:t>
            </a:r>
          </a:p>
          <a:p>
            <a:pPr>
              <a:buFont typeface="Wingdings 2" pitchFamily="18" charset="2"/>
              <a:buNone/>
            </a:pPr>
            <a:r>
              <a:rPr lang="es-MX" dirty="0" smtClean="0"/>
              <a:t>    Tipo IV: agenesia anorrectal, no hay ano y la </a:t>
            </a:r>
            <a:r>
              <a:rPr lang="es-MX" dirty="0" err="1" smtClean="0"/>
              <a:t>foseta</a:t>
            </a:r>
            <a:r>
              <a:rPr lang="es-MX" dirty="0" smtClean="0"/>
              <a:t> anal, habitualmente está ausente (periné liso)   </a:t>
            </a:r>
          </a:p>
          <a:p>
            <a:pPr>
              <a:buFont typeface="Wingdings 2" pitchFamily="18" charset="2"/>
              <a:buNone/>
            </a:pPr>
            <a:r>
              <a:rPr lang="es-MX" dirty="0" smtClean="0"/>
              <a:t>    Tipo V, atresia rectal, ano completamente normal, recto ausente.</a:t>
            </a:r>
          </a:p>
          <a:p>
            <a:pPr>
              <a:buFont typeface="Wingdings 2" pitchFamily="18" charset="2"/>
              <a:buNone/>
            </a:pPr>
            <a:r>
              <a:rPr lang="es-MX" dirty="0" smtClean="0"/>
              <a:t>     El diagnóstico se hace por tacto rectal o al pasar una sonda que no progresa más allá de 2-3 cm.</a:t>
            </a:r>
            <a:endParaRPr lang="es-ES" dirty="0" smtClean="0"/>
          </a:p>
          <a:p>
            <a:endParaRPr lang="es-MX"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MX" dirty="0" smtClean="0"/>
              <a:t>                              Fístulas:</a:t>
            </a:r>
            <a:endParaRPr lang="es-MX" dirty="0"/>
          </a:p>
        </p:txBody>
      </p:sp>
      <p:sp>
        <p:nvSpPr>
          <p:cNvPr id="10" name="9 Marcador de texto"/>
          <p:cNvSpPr>
            <a:spLocks noGrp="1"/>
          </p:cNvSpPr>
          <p:nvPr>
            <p:ph type="body" idx="1"/>
          </p:nvPr>
        </p:nvSpPr>
        <p:spPr/>
        <p:txBody>
          <a:bodyPr/>
          <a:lstStyle/>
          <a:p>
            <a:endParaRPr lang="es-MX"/>
          </a:p>
        </p:txBody>
      </p:sp>
      <p:sp>
        <p:nvSpPr>
          <p:cNvPr id="11" name="10 Marcador de texto"/>
          <p:cNvSpPr>
            <a:spLocks noGrp="1"/>
          </p:cNvSpPr>
          <p:nvPr>
            <p:ph type="body" sz="half" idx="3"/>
          </p:nvPr>
        </p:nvSpPr>
        <p:spPr/>
        <p:txBody>
          <a:bodyPr/>
          <a:lstStyle/>
          <a:p>
            <a:endParaRPr lang="es-MX"/>
          </a:p>
        </p:txBody>
      </p:sp>
      <p:pic>
        <p:nvPicPr>
          <p:cNvPr id="16388" name="Picture 4"/>
          <p:cNvPicPr>
            <a:picLocks noGrp="1" noChangeAspect="1" noChangeArrowheads="1"/>
          </p:cNvPicPr>
          <p:nvPr>
            <p:ph sz="quarter" idx="2"/>
          </p:nvPr>
        </p:nvPicPr>
        <p:blipFill>
          <a:blip r:embed="rId2" cstate="print"/>
          <a:stretch>
            <a:fillRect/>
          </a:stretch>
        </p:blipFill>
        <p:spPr bwMode="auto">
          <a:xfrm>
            <a:off x="-2988840" y="2060848"/>
            <a:ext cx="7992888" cy="2266369"/>
          </a:xfrm>
          <a:prstGeom prst="rect">
            <a:avLst/>
          </a:prstGeom>
          <a:noFill/>
          <a:ln w="9525">
            <a:noFill/>
            <a:miter lim="800000"/>
            <a:headEnd/>
            <a:tailEnd/>
          </a:ln>
        </p:spPr>
      </p:pic>
      <p:sp>
        <p:nvSpPr>
          <p:cNvPr id="12" name="11 Marcador de contenido"/>
          <p:cNvSpPr>
            <a:spLocks noGrp="1"/>
          </p:cNvSpPr>
          <p:nvPr>
            <p:ph sz="quarter" idx="4"/>
          </p:nvPr>
        </p:nvSpPr>
        <p:spPr>
          <a:xfrm>
            <a:off x="4645025" y="1444294"/>
            <a:ext cx="4041775" cy="4432978"/>
          </a:xfrm>
        </p:spPr>
        <p:txBody>
          <a:bodyPr>
            <a:normAutofit/>
          </a:bodyPr>
          <a:lstStyle/>
          <a:p>
            <a:r>
              <a:rPr lang="es-ES" sz="2800" dirty="0" smtClean="0"/>
              <a:t>En la hembra:</a:t>
            </a:r>
            <a:endParaRPr lang="es-ES" sz="1800" dirty="0" smtClean="0"/>
          </a:p>
          <a:p>
            <a:pPr lvl="1"/>
            <a:r>
              <a:rPr lang="es-ES" dirty="0" smtClean="0"/>
              <a:t>Fistula Ano </a:t>
            </a:r>
            <a:r>
              <a:rPr lang="es-ES" dirty="0" err="1" smtClean="0"/>
              <a:t>cutanea</a:t>
            </a:r>
            <a:endParaRPr lang="es-ES" dirty="0" smtClean="0"/>
          </a:p>
          <a:p>
            <a:pPr lvl="1"/>
            <a:r>
              <a:rPr lang="es-ES" dirty="0" smtClean="0"/>
              <a:t>Fistula </a:t>
            </a:r>
            <a:r>
              <a:rPr lang="es-ES" dirty="0" err="1" smtClean="0"/>
              <a:t>Rectohorquillar</a:t>
            </a:r>
            <a:endParaRPr lang="es-ES" dirty="0" smtClean="0"/>
          </a:p>
          <a:p>
            <a:pPr lvl="1"/>
            <a:r>
              <a:rPr lang="es-ES" dirty="0" smtClean="0"/>
              <a:t>Fístula vaginal</a:t>
            </a:r>
          </a:p>
          <a:p>
            <a:pPr lvl="1"/>
            <a:r>
              <a:rPr lang="es-ES" dirty="0" smtClean="0"/>
              <a:t>Fistula recto cloacal</a:t>
            </a:r>
          </a:p>
          <a:p>
            <a:pPr lvl="1"/>
            <a:r>
              <a:rPr lang="es-ES" dirty="0" smtClean="0"/>
              <a:t>Fístula perineal</a:t>
            </a:r>
          </a:p>
          <a:p>
            <a:pPr lvl="1"/>
            <a:endParaRPr lang="es-ES" sz="1600" dirty="0" smtClean="0"/>
          </a:p>
          <a:p>
            <a:r>
              <a:rPr lang="es-ES" sz="2800" dirty="0" smtClean="0"/>
              <a:t>- En el varón:</a:t>
            </a:r>
            <a:endParaRPr lang="es-ES" sz="1800" dirty="0" smtClean="0"/>
          </a:p>
          <a:p>
            <a:pPr lvl="2"/>
            <a:r>
              <a:rPr lang="es-ES" dirty="0" smtClean="0"/>
              <a:t>Fístula subcutánea</a:t>
            </a:r>
            <a:endParaRPr lang="es-ES" sz="1400" dirty="0" smtClean="0"/>
          </a:p>
          <a:p>
            <a:pPr lvl="2"/>
            <a:r>
              <a:rPr lang="es-ES" dirty="0" smtClean="0"/>
              <a:t>Fístula perineal profunda</a:t>
            </a:r>
            <a:endParaRPr lang="es-ES" sz="1400" dirty="0" smtClean="0"/>
          </a:p>
          <a:p>
            <a:pPr lvl="2"/>
            <a:r>
              <a:rPr lang="es-ES" dirty="0" smtClean="0"/>
              <a:t>Fístula uretral</a:t>
            </a:r>
            <a:endParaRPr lang="es-ES" sz="1400" dirty="0" smtClean="0"/>
          </a:p>
          <a:p>
            <a:pPr lvl="2"/>
            <a:r>
              <a:rPr lang="es-ES" dirty="0" smtClean="0"/>
              <a:t>Fístula vesical</a:t>
            </a:r>
            <a:endParaRPr lang="es-ES" sz="1400" dirty="0" smtClean="0"/>
          </a:p>
          <a:p>
            <a:endParaRPr lang="es-MX" dirty="0"/>
          </a:p>
        </p:txBody>
      </p:sp>
      <p:pic>
        <p:nvPicPr>
          <p:cNvPr id="16387" name="Picture 3"/>
          <p:cNvPicPr>
            <a:picLocks noChangeAspect="1" noChangeArrowheads="1"/>
          </p:cNvPicPr>
          <p:nvPr/>
        </p:nvPicPr>
        <p:blipFill>
          <a:blip r:embed="rId3" cstate="print"/>
          <a:srcRect/>
          <a:stretch>
            <a:fillRect/>
          </a:stretch>
        </p:blipFill>
        <p:spPr bwMode="auto">
          <a:xfrm>
            <a:off x="395536" y="260648"/>
            <a:ext cx="4551335" cy="1800200"/>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683568" y="4365104"/>
            <a:ext cx="3528392" cy="920255"/>
          </a:xfrm>
          <a:prstGeom prst="rect">
            <a:avLst/>
          </a:prstGeom>
          <a:noFill/>
          <a:ln w="9525">
            <a:noFill/>
            <a:miter lim="800000"/>
            <a:headEnd/>
            <a:tailEnd/>
          </a:ln>
        </p:spPr>
      </p:pic>
      <p:pic>
        <p:nvPicPr>
          <p:cNvPr id="16390" name="Picture 6"/>
          <p:cNvPicPr>
            <a:picLocks noChangeAspect="1" noChangeArrowheads="1"/>
          </p:cNvPicPr>
          <p:nvPr/>
        </p:nvPicPr>
        <p:blipFill>
          <a:blip r:embed="rId5" cstate="print"/>
          <a:srcRect/>
          <a:stretch>
            <a:fillRect/>
          </a:stretch>
        </p:blipFill>
        <p:spPr bwMode="auto">
          <a:xfrm>
            <a:off x="611560" y="5229200"/>
            <a:ext cx="3816424" cy="316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p:txBody>
          <a:bodyPr/>
          <a:lstStyle/>
          <a:p>
            <a:r>
              <a:rPr lang="es-ES" dirty="0" smtClean="0"/>
              <a:t>Es una de las complicaciones más serias del traumatismo al nacer desde los primeros reportes en la 18va. Centuria, son causa de hemoperitoneo, shock y muerte, en el Recién nacido las principales entidades son:</a:t>
            </a:r>
            <a:endParaRPr lang="es-ES_tradnl" u="sng" dirty="0" smtClean="0"/>
          </a:p>
          <a:p>
            <a:pPr>
              <a:buFontTx/>
              <a:buChar char="•"/>
            </a:pPr>
            <a:r>
              <a:rPr lang="es-ES_tradnl" dirty="0" smtClean="0"/>
              <a:t>Hematoma subcapsular hepático.</a:t>
            </a:r>
          </a:p>
          <a:p>
            <a:pPr>
              <a:buFontTx/>
              <a:buChar char="•"/>
            </a:pPr>
            <a:r>
              <a:rPr lang="es-ES_tradnl" dirty="0" smtClean="0"/>
              <a:t>Rotura esplénica.</a:t>
            </a:r>
          </a:p>
          <a:p>
            <a:pPr>
              <a:buFontTx/>
              <a:buChar char="•"/>
            </a:pPr>
            <a:r>
              <a:rPr lang="es-ES_tradnl" dirty="0" smtClean="0"/>
              <a:t>Hematoma suprarrenal.</a:t>
            </a:r>
          </a:p>
          <a:p>
            <a:pPr>
              <a:buFontTx/>
              <a:buChar char="•"/>
            </a:pPr>
            <a:r>
              <a:rPr lang="es-ES_tradnl" dirty="0" smtClean="0"/>
              <a:t>Lesión Renal</a:t>
            </a:r>
          </a:p>
          <a:p>
            <a:pPr>
              <a:buFontTx/>
              <a:buChar char="•"/>
            </a:pPr>
            <a:endParaRPr lang="es-ES_tradnl" dirty="0" smtClean="0"/>
          </a:p>
        </p:txBody>
      </p:sp>
      <p:sp>
        <p:nvSpPr>
          <p:cNvPr id="7" name="6 Título"/>
          <p:cNvSpPr>
            <a:spLocks noGrp="1"/>
          </p:cNvSpPr>
          <p:nvPr>
            <p:ph type="title"/>
          </p:nvPr>
        </p:nvSpPr>
        <p:spPr/>
        <p:txBody>
          <a:bodyPr/>
          <a:lstStyle/>
          <a:p>
            <a:r>
              <a:rPr lang="es-MX" dirty="0" smtClean="0"/>
              <a:t>Síndrome Hemorrágico</a:t>
            </a:r>
            <a:endParaRPr lang="es-MX"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8"/>
            <a:ext cx="8229600" cy="5386603"/>
          </a:xfrm>
        </p:spPr>
        <p:txBody>
          <a:bodyPr/>
          <a:lstStyle/>
          <a:p>
            <a:r>
              <a:rPr lang="es-ES" dirty="0" smtClean="0"/>
              <a:t>En el trauma hepático se invoca dos mecanismos responsables:</a:t>
            </a:r>
            <a:endParaRPr lang="es-MX" dirty="0" smtClean="0"/>
          </a:p>
          <a:p>
            <a:r>
              <a:rPr lang="es-ES" dirty="0" smtClean="0"/>
              <a:t>1. La compresión torácica que empuja el hígado hacia abajo de la cúpula diafragmática, traccionando los ligamentos hepáticos, con desgarro del parénquima en el sitio de su inserción.</a:t>
            </a:r>
            <a:endParaRPr lang="es-MX" dirty="0" smtClean="0"/>
          </a:p>
          <a:p>
            <a:r>
              <a:rPr lang="es-ES" dirty="0" smtClean="0"/>
              <a:t>2. Presión directa sobre el hígado.</a:t>
            </a:r>
            <a:endParaRPr lang="es-MX" dirty="0" smtClean="0"/>
          </a:p>
          <a:p>
            <a:r>
              <a:rPr lang="es-ES" dirty="0" smtClean="0"/>
              <a:t>Congestión, hipoxia, defecto de la coagulación, contribuyen a la susceptibilidad el hígado a la hemorragia.</a:t>
            </a:r>
            <a:endParaRPr lang="es-MX" dirty="0" smtClean="0"/>
          </a:p>
          <a:p>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268760"/>
            <a:ext cx="8496944" cy="5040560"/>
          </a:xfrm>
        </p:spPr>
        <p:txBody>
          <a:bodyPr>
            <a:noAutofit/>
          </a:bodyPr>
          <a:lstStyle/>
          <a:p>
            <a:pPr algn="just"/>
            <a:r>
              <a:rPr lang="es-ES" sz="2400" dirty="0" smtClean="0"/>
              <a:t>El dolor abdominal surge de las terminales nerviosas sensitivas tanto viscerales como somáticas.</a:t>
            </a:r>
          </a:p>
          <a:p>
            <a:pPr algn="just"/>
            <a:r>
              <a:rPr lang="es-ES" sz="2400" dirty="0" smtClean="0"/>
              <a:t>Los receptores aferentes viscerales están localizados en la superficie peritoneal (tanto del peritoneo parietal como visceral) del interior de la cubierta muscular del intestino, vesícula biliar, conducto biliar, uréter y vejiga, anormalidades en la motilidad, secreción, y flujo sanguíneo y sus consecuencias clínicas (íleo, nausea, vómitos, aumento de la frecuencia cardiaca o disminución de la misma) es a menudo evidencia precoz de estímulos de </a:t>
            </a:r>
            <a:r>
              <a:rPr lang="es-ES" sz="2400" dirty="0" err="1" smtClean="0"/>
              <a:t>nocisepcion</a:t>
            </a:r>
            <a:r>
              <a:rPr lang="es-ES" sz="2400" dirty="0" smtClean="0"/>
              <a:t> a las terminales nerviosas viscerales </a:t>
            </a:r>
          </a:p>
        </p:txBody>
      </p:sp>
      <p:sp>
        <p:nvSpPr>
          <p:cNvPr id="3" name="2 Título"/>
          <p:cNvSpPr>
            <a:spLocks noGrp="1"/>
          </p:cNvSpPr>
          <p:nvPr>
            <p:ph type="title"/>
          </p:nvPr>
        </p:nvSpPr>
        <p:spPr/>
        <p:txBody>
          <a:bodyPr>
            <a:normAutofit fontScale="90000"/>
          </a:bodyPr>
          <a:lstStyle/>
          <a:p>
            <a:r>
              <a:rPr lang="es-MX" dirty="0" smtClean="0"/>
              <a:t>Consideraciones Fisiopatológicas</a:t>
            </a:r>
            <a:endParaRPr lang="es-MX"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04664"/>
            <a:ext cx="8229600" cy="5976664"/>
          </a:xfrm>
        </p:spPr>
        <p:txBody>
          <a:bodyPr>
            <a:normAutofit lnSpcReduction="10000"/>
          </a:bodyPr>
          <a:lstStyle/>
          <a:p>
            <a:r>
              <a:rPr lang="es-ES" sz="3000" b="1" u="sng" dirty="0" smtClean="0">
                <a:solidFill>
                  <a:schemeClr val="tx1">
                    <a:lumMod val="50000"/>
                    <a:lumOff val="50000"/>
                  </a:schemeClr>
                </a:solidFill>
              </a:rPr>
              <a:t>Hematoma subcapsular.</a:t>
            </a:r>
            <a:endParaRPr lang="es-MX" sz="3000" b="1" dirty="0" smtClean="0">
              <a:solidFill>
                <a:schemeClr val="tx1">
                  <a:lumMod val="50000"/>
                  <a:lumOff val="50000"/>
                </a:schemeClr>
              </a:solidFill>
            </a:endParaRPr>
          </a:p>
          <a:p>
            <a:r>
              <a:rPr lang="es-ES" dirty="0" smtClean="0"/>
              <a:t>Son asintomáticos al nacer. Aunque el hematocrito puede bajar lentamente, no ocurren mayores cambios antes de las 48 horas cuando se rompe la cápsula y la sangre cae libre en cavidad. Cuando esto sucede sobreviene un colapso vascular, distensión abdominal y rápida caída del hematocrito. El signo de </a:t>
            </a:r>
            <a:r>
              <a:rPr lang="es-ES" b="1" dirty="0" err="1" smtClean="0"/>
              <a:t>Cullen</a:t>
            </a:r>
            <a:r>
              <a:rPr lang="es-ES" b="1" dirty="0" smtClean="0"/>
              <a:t> o </a:t>
            </a:r>
            <a:r>
              <a:rPr lang="es-ES" b="1" dirty="0" err="1" smtClean="0"/>
              <a:t>Hofstater</a:t>
            </a:r>
            <a:r>
              <a:rPr lang="es-ES" dirty="0" smtClean="0"/>
              <a:t>, puede ser uno de los signos más obvios del peritoneo.</a:t>
            </a:r>
            <a:endParaRPr lang="es-MX" dirty="0" smtClean="0"/>
          </a:p>
          <a:p>
            <a:r>
              <a:rPr lang="es-ES" sz="3000" b="1" u="sng" dirty="0" smtClean="0">
                <a:solidFill>
                  <a:schemeClr val="tx1">
                    <a:lumMod val="50000"/>
                    <a:lumOff val="50000"/>
                  </a:schemeClr>
                </a:solidFill>
              </a:rPr>
              <a:t>Rotura primaria</a:t>
            </a:r>
            <a:endParaRPr lang="es-MX" sz="3000" b="1" u="sng" dirty="0" smtClean="0">
              <a:solidFill>
                <a:schemeClr val="tx1">
                  <a:lumMod val="50000"/>
                  <a:lumOff val="50000"/>
                </a:schemeClr>
              </a:solidFill>
            </a:endParaRPr>
          </a:p>
          <a:p>
            <a:r>
              <a:rPr lang="es-ES" dirty="0" smtClean="0"/>
              <a:t>El Sangramiento masivo toma lugar inmediatamente, explicando el alto por ciento de muertes fetales.</a:t>
            </a:r>
            <a:endParaRPr lang="es-MX" dirty="0" smtClean="0"/>
          </a:p>
          <a:p>
            <a:endParaRPr lang="es-MX"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04664"/>
            <a:ext cx="8229600" cy="6192688"/>
          </a:xfrm>
        </p:spPr>
        <p:txBody>
          <a:bodyPr>
            <a:normAutofit fontScale="92500" lnSpcReduction="20000"/>
          </a:bodyPr>
          <a:lstStyle/>
          <a:p>
            <a:r>
              <a:rPr lang="es-ES" u="sng" dirty="0" smtClean="0"/>
              <a:t>Complementarios:</a:t>
            </a:r>
            <a:endParaRPr lang="es-MX" dirty="0" smtClean="0"/>
          </a:p>
          <a:p>
            <a:r>
              <a:rPr lang="es-ES" dirty="0" smtClean="0"/>
              <a:t>1. </a:t>
            </a:r>
            <a:r>
              <a:rPr lang="es-ES" dirty="0" err="1" smtClean="0"/>
              <a:t>Rx.</a:t>
            </a:r>
            <a:r>
              <a:rPr lang="es-ES" dirty="0" smtClean="0"/>
              <a:t>  de abdomen simple: aumento de la </a:t>
            </a:r>
            <a:r>
              <a:rPr lang="es-ES" dirty="0" err="1" smtClean="0"/>
              <a:t>radiopacidad</a:t>
            </a:r>
            <a:r>
              <a:rPr lang="es-ES" dirty="0" smtClean="0"/>
              <a:t> hepática. </a:t>
            </a:r>
            <a:endParaRPr lang="es-MX" dirty="0" smtClean="0"/>
          </a:p>
          <a:p>
            <a:r>
              <a:rPr lang="es-ES" dirty="0" smtClean="0"/>
              <a:t>2. </a:t>
            </a:r>
            <a:r>
              <a:rPr lang="es-ES" dirty="0" err="1" smtClean="0"/>
              <a:t>Venograma</a:t>
            </a:r>
            <a:r>
              <a:rPr lang="es-ES" dirty="0" smtClean="0"/>
              <a:t> umbilical se puede diagnosticar un hematoma subcapsular hepático o una rotura tardía del hígado.</a:t>
            </a:r>
            <a:endParaRPr lang="es-MX" dirty="0" smtClean="0"/>
          </a:p>
          <a:p>
            <a:r>
              <a:rPr lang="es-ES" dirty="0" smtClean="0"/>
              <a:t>3. El ultrasonido abdominal.</a:t>
            </a:r>
            <a:endParaRPr lang="es-MX" dirty="0" smtClean="0"/>
          </a:p>
          <a:p>
            <a:r>
              <a:rPr lang="es-ES" dirty="0" smtClean="0"/>
              <a:t>4. La paracentesis abdominal hace el diagnóstico de hemoperitoneo.</a:t>
            </a:r>
            <a:endParaRPr lang="es-MX" dirty="0" smtClean="0"/>
          </a:p>
          <a:p>
            <a:r>
              <a:rPr lang="es-ES" u="sng" dirty="0" smtClean="0"/>
              <a:t>El tratamiento</a:t>
            </a:r>
            <a:r>
              <a:rPr lang="es-ES" dirty="0" smtClean="0"/>
              <a:t> ha sufrido modificaciones después de los trabajos de </a:t>
            </a:r>
            <a:r>
              <a:rPr lang="es-ES" dirty="0" err="1" smtClean="0"/>
              <a:t>Synne</a:t>
            </a:r>
            <a:r>
              <a:rPr lang="es-ES" dirty="0" smtClean="0"/>
              <a:t>.</a:t>
            </a:r>
            <a:endParaRPr lang="es-MX" dirty="0" smtClean="0"/>
          </a:p>
          <a:p>
            <a:r>
              <a:rPr lang="es-ES" dirty="0" smtClean="0"/>
              <a:t>1. Los pacientes con hematomas subcapsular hepáticos con cápsula integra, se tratan conservadoramente.</a:t>
            </a:r>
            <a:endParaRPr lang="es-MX" dirty="0" smtClean="0"/>
          </a:p>
          <a:p>
            <a:r>
              <a:rPr lang="es-ES" dirty="0" smtClean="0"/>
              <a:t>2. Los pacientes con rotura primaria recibirán también aporte de glóbulos y factores de- coagulación y si no se logran estabilizar se procederá con ellos cruentamente.</a:t>
            </a:r>
            <a:endParaRPr lang="es-MX" dirty="0" smtClean="0"/>
          </a:p>
          <a:p>
            <a:endParaRPr lang="es-MX"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832648"/>
          </a:xfrm>
        </p:spPr>
        <p:txBody>
          <a:bodyPr>
            <a:normAutofit lnSpcReduction="10000"/>
          </a:bodyPr>
          <a:lstStyle/>
          <a:p>
            <a:r>
              <a:rPr lang="es-ES" sz="3000" b="1" u="sng" dirty="0" smtClean="0">
                <a:solidFill>
                  <a:schemeClr val="tx1">
                    <a:lumMod val="50000"/>
                    <a:lumOff val="50000"/>
                  </a:schemeClr>
                </a:solidFill>
              </a:rPr>
              <a:t>Rotura esplénica:</a:t>
            </a:r>
            <a:endParaRPr lang="es-MX" sz="3000" b="1" u="sng" dirty="0" smtClean="0">
              <a:solidFill>
                <a:schemeClr val="tx1">
                  <a:lumMod val="50000"/>
                  <a:lumOff val="50000"/>
                </a:schemeClr>
              </a:solidFill>
            </a:endParaRPr>
          </a:p>
          <a:p>
            <a:r>
              <a:rPr lang="es-ES" dirty="0" smtClean="0"/>
              <a:t>En el recién nacido ocurre menos frecuente que la hepática.. Se han encontrado patologías persistentes tales como seudoquistes y defecto de la coagulación. </a:t>
            </a:r>
          </a:p>
          <a:p>
            <a:r>
              <a:rPr lang="es-ES" dirty="0" smtClean="0"/>
              <a:t>Se han reportado partos difíciles, distocia de hombros, asociación con fractura de clavícula, parálisis de </a:t>
            </a:r>
            <a:r>
              <a:rPr lang="es-ES" dirty="0" err="1" smtClean="0"/>
              <a:t>Erb</a:t>
            </a:r>
            <a:r>
              <a:rPr lang="es-ES" dirty="0" smtClean="0"/>
              <a:t> y lesiones hepáticas.</a:t>
            </a:r>
            <a:endParaRPr lang="es-MX" dirty="0" smtClean="0"/>
          </a:p>
          <a:p>
            <a:r>
              <a:rPr lang="es-ES" dirty="0" smtClean="0"/>
              <a:t>El Sangramiento esplénico es rápido y la cantidad de sangre perdida oscila entre 200 y 600 ML. Presenta palidez súbita, hipotensión, distensión abdominal y coloración azulosa del ombligo y de la pared abdominal. </a:t>
            </a:r>
            <a:endParaRPr lang="es-MX"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908720"/>
            <a:ext cx="8229600" cy="5242587"/>
          </a:xfrm>
        </p:spPr>
        <p:txBody>
          <a:bodyPr/>
          <a:lstStyle/>
          <a:p>
            <a:r>
              <a:rPr lang="es-ES" u="sng" dirty="0" smtClean="0"/>
              <a:t>El tratamiento</a:t>
            </a:r>
            <a:r>
              <a:rPr lang="es-ES" dirty="0" smtClean="0"/>
              <a:t> </a:t>
            </a:r>
          </a:p>
          <a:p>
            <a:r>
              <a:rPr lang="es-ES" dirty="0" smtClean="0"/>
              <a:t>Estará dirigido:</a:t>
            </a:r>
            <a:endParaRPr lang="es-MX" dirty="0" smtClean="0"/>
          </a:p>
          <a:p>
            <a:r>
              <a:rPr lang="es-ES" dirty="0" smtClean="0"/>
              <a:t>1) Reponer  pérdidas  sanguíneas,  intentando  la  estabilidad hemodinámica.</a:t>
            </a:r>
            <a:endParaRPr lang="es-MX" dirty="0" smtClean="0"/>
          </a:p>
          <a:p>
            <a:r>
              <a:rPr lang="es-ES" dirty="0" smtClean="0"/>
              <a:t>2) Aportar factores de coagulación en déficit</a:t>
            </a:r>
            <a:endParaRPr lang="es-MX" dirty="0" smtClean="0"/>
          </a:p>
          <a:p>
            <a:r>
              <a:rPr lang="es-ES" dirty="0" smtClean="0"/>
              <a:t>3) Cirugía si no se logra la homeostasis.</a:t>
            </a:r>
            <a:endParaRPr lang="es-MX" dirty="0" smtClean="0"/>
          </a:p>
          <a:p>
            <a:r>
              <a:rPr lang="es-ES" dirty="0" smtClean="0"/>
              <a:t>4) Intento siempre de cirugía conservadora.</a:t>
            </a:r>
            <a:endParaRPr lang="es-MX" dirty="0" smtClean="0"/>
          </a:p>
          <a:p>
            <a:r>
              <a:rPr lang="es-ES" dirty="0" smtClean="0"/>
              <a:t>5) Profilaxis antimicrobiana.</a:t>
            </a:r>
            <a:endParaRPr lang="es-MX" dirty="0" smtClean="0"/>
          </a:p>
          <a:p>
            <a:endParaRPr lang="es-MX"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332656"/>
            <a:ext cx="8229600" cy="5674635"/>
          </a:xfrm>
        </p:spPr>
        <p:txBody>
          <a:bodyPr>
            <a:normAutofit fontScale="92500"/>
          </a:bodyPr>
          <a:lstStyle/>
          <a:p>
            <a:r>
              <a:rPr lang="es-ES" sz="3000" b="1" u="sng" dirty="0" smtClean="0">
                <a:solidFill>
                  <a:schemeClr val="tx1">
                    <a:lumMod val="50000"/>
                    <a:lumOff val="50000"/>
                  </a:schemeClr>
                </a:solidFill>
              </a:rPr>
              <a:t>Hemorragia adrenal:</a:t>
            </a:r>
            <a:endParaRPr lang="es-MX" sz="3000" b="1" u="sng" dirty="0" smtClean="0">
              <a:solidFill>
                <a:schemeClr val="tx1">
                  <a:lumMod val="50000"/>
                  <a:lumOff val="50000"/>
                </a:schemeClr>
              </a:solidFill>
            </a:endParaRPr>
          </a:p>
          <a:p>
            <a:r>
              <a:rPr lang="es-ES" dirty="0" smtClean="0"/>
              <a:t>La hemorragia adrenal ocurre más frecuentemente en el lado derecho (78%) y bilateralmente aproximadamente 8%. La posición anatómica de la suprarrenal derecha es la responsable.</a:t>
            </a:r>
            <a:endParaRPr lang="es-MX" dirty="0" smtClean="0"/>
          </a:p>
          <a:p>
            <a:r>
              <a:rPr lang="es-ES" dirty="0" smtClean="0"/>
              <a:t>1) Su posición entre el hígado y la columna vertebral la exponen con más frecuencia a las comprensiones.</a:t>
            </a:r>
            <a:endParaRPr lang="es-MX" dirty="0" smtClean="0"/>
          </a:p>
          <a:p>
            <a:r>
              <a:rPr lang="es-ES" dirty="0" smtClean="0"/>
              <a:t>2) Es más sensible a los cambios de presión </a:t>
            </a:r>
            <a:r>
              <a:rPr lang="es-ES" dirty="0" err="1" smtClean="0"/>
              <a:t>intracava</a:t>
            </a:r>
            <a:r>
              <a:rPr lang="es-ES" dirty="0" smtClean="0"/>
              <a:t>, ya que drena directamente dentro de ella.</a:t>
            </a:r>
            <a:endParaRPr lang="es-MX" dirty="0" smtClean="0"/>
          </a:p>
          <a:p>
            <a:r>
              <a:rPr lang="es-ES" dirty="0" smtClean="0"/>
              <a:t>Partos difíciles,  hipoxia y defectos de la coagulación son factores de asociación comunes.</a:t>
            </a:r>
            <a:endParaRPr lang="es-MX" dirty="0" smtClean="0"/>
          </a:p>
          <a:p>
            <a:endParaRPr lang="es-MX"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48680"/>
            <a:ext cx="8229600" cy="5760640"/>
          </a:xfrm>
        </p:spPr>
        <p:txBody>
          <a:bodyPr>
            <a:normAutofit fontScale="92500" lnSpcReduction="20000"/>
          </a:bodyPr>
          <a:lstStyle/>
          <a:p>
            <a:r>
              <a:rPr lang="es-ES" dirty="0" smtClean="0"/>
              <a:t>Existen dos formas mayores de presentación,</a:t>
            </a:r>
            <a:endParaRPr lang="es-MX" dirty="0" smtClean="0"/>
          </a:p>
          <a:p>
            <a:pPr lvl="0"/>
            <a:r>
              <a:rPr lang="es-ES" dirty="0" smtClean="0"/>
              <a:t>Hemorragia:  Los signos de hemorragia intracapsular, retroperitonial e infraperitonial ocurren entre los 4 primeros días de vida. Los síntomas varían desde pérdidas limitadas, con íleo paralítico ligero, hasta Sangramiento intraperitonial masivo. Se presenta muchas veces como calcificaciones (signo del </a:t>
            </a:r>
            <a:r>
              <a:rPr lang="es-ES" dirty="0" err="1" smtClean="0"/>
              <a:t>rim</a:t>
            </a:r>
            <a:r>
              <a:rPr lang="es-ES" dirty="0" smtClean="0"/>
              <a:t> de </a:t>
            </a:r>
            <a:r>
              <a:rPr lang="es-ES" dirty="0" err="1" smtClean="0"/>
              <a:t>wagues</a:t>
            </a:r>
            <a:r>
              <a:rPr lang="es-ES" dirty="0" smtClean="0"/>
              <a:t>). Con hemorragia retroperitonial limitada, la transfusión y la observación son suficientes. En hemorragia masiva se impone la exploración quirúrgica. El proceder consiste en evacuación del hematoma y ligadura del vaso sangrante o adrenalectomía.</a:t>
            </a:r>
            <a:endParaRPr lang="es-MX" dirty="0" smtClean="0"/>
          </a:p>
          <a:p>
            <a:pPr lvl="0"/>
            <a:r>
              <a:rPr lang="es-ES" dirty="0" smtClean="0"/>
              <a:t>Insuficiencia adrenal que requiera líquidos apropiados, reemplazos de electrolíticos, antibióticos e hidrocortisona.</a:t>
            </a:r>
            <a:endParaRPr lang="es-MX" dirty="0" smtClean="0"/>
          </a:p>
          <a:p>
            <a:pPr>
              <a:buNone/>
            </a:pPr>
            <a:endParaRPr lang="es-MX" dirty="0" smtClean="0"/>
          </a:p>
          <a:p>
            <a:endParaRPr lang="es-MX"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60648"/>
            <a:ext cx="8229600" cy="6120680"/>
          </a:xfrm>
        </p:spPr>
        <p:txBody>
          <a:bodyPr>
            <a:normAutofit fontScale="92500" lnSpcReduction="20000"/>
          </a:bodyPr>
          <a:lstStyle/>
          <a:p>
            <a:pPr>
              <a:buNone/>
            </a:pPr>
            <a:endParaRPr lang="es-ES_tradnl" dirty="0" smtClean="0"/>
          </a:p>
          <a:p>
            <a:r>
              <a:rPr lang="es-ES_tradnl" b="1" u="sng" dirty="0" smtClean="0">
                <a:solidFill>
                  <a:schemeClr val="tx1">
                    <a:lumMod val="50000"/>
                    <a:lumOff val="50000"/>
                  </a:schemeClr>
                </a:solidFill>
              </a:rPr>
              <a:t>Síndrome </a:t>
            </a:r>
            <a:r>
              <a:rPr lang="es-ES_tradnl" b="1" u="sng" dirty="0" err="1" smtClean="0">
                <a:solidFill>
                  <a:schemeClr val="tx1">
                    <a:lumMod val="50000"/>
                    <a:lumOff val="50000"/>
                  </a:schemeClr>
                </a:solidFill>
              </a:rPr>
              <a:t>perforativo</a:t>
            </a:r>
            <a:r>
              <a:rPr lang="es-ES_tradnl" b="1" u="sng" dirty="0" smtClean="0">
                <a:solidFill>
                  <a:schemeClr val="tx1">
                    <a:lumMod val="50000"/>
                    <a:lumOff val="50000"/>
                  </a:schemeClr>
                </a:solidFill>
              </a:rPr>
              <a:t> :</a:t>
            </a:r>
          </a:p>
          <a:p>
            <a:pPr>
              <a:buFontTx/>
              <a:buChar char="•"/>
            </a:pPr>
            <a:r>
              <a:rPr lang="es-ES_tradnl" dirty="0" smtClean="0"/>
              <a:t> Peritonitis primaria.</a:t>
            </a:r>
          </a:p>
          <a:p>
            <a:pPr>
              <a:buFontTx/>
              <a:buChar char="•"/>
            </a:pPr>
            <a:r>
              <a:rPr lang="es-ES_tradnl" dirty="0" smtClean="0"/>
              <a:t> Peritonitis secundaria:</a:t>
            </a:r>
          </a:p>
          <a:p>
            <a:pPr>
              <a:buFont typeface="Wingdings" pitchFamily="2" charset="2"/>
              <a:buChar char="v"/>
            </a:pPr>
            <a:r>
              <a:rPr lang="es-ES_tradnl" dirty="0" smtClean="0"/>
              <a:t> Perforación gastrointestinal.</a:t>
            </a:r>
          </a:p>
          <a:p>
            <a:pPr>
              <a:buFontTx/>
              <a:buChar char="•"/>
            </a:pPr>
            <a:r>
              <a:rPr lang="es-ES_tradnl" b="1" u="sng" dirty="0" smtClean="0">
                <a:solidFill>
                  <a:schemeClr val="tx1">
                    <a:lumMod val="50000"/>
                    <a:lumOff val="50000"/>
                  </a:schemeClr>
                </a:solidFill>
              </a:rPr>
              <a:t>Síndrome Inflamatorio Visceral</a:t>
            </a:r>
          </a:p>
          <a:p>
            <a:pPr lvl="0"/>
            <a:r>
              <a:rPr lang="es-ES" dirty="0" smtClean="0"/>
              <a:t>Enterocolitis necrotizante (mas frecuente).</a:t>
            </a:r>
            <a:endParaRPr lang="es-MX" dirty="0" smtClean="0"/>
          </a:p>
          <a:p>
            <a:pPr lvl="0"/>
            <a:r>
              <a:rPr lang="es-ES" dirty="0" smtClean="0"/>
              <a:t>Peritonitis meconial.</a:t>
            </a:r>
            <a:endParaRPr lang="es-MX" dirty="0" smtClean="0"/>
          </a:p>
          <a:p>
            <a:pPr lvl="0"/>
            <a:r>
              <a:rPr lang="es-ES" dirty="0" smtClean="0"/>
              <a:t>Divertículo de Meckel.</a:t>
            </a:r>
            <a:endParaRPr lang="es-MX" dirty="0" smtClean="0"/>
          </a:p>
          <a:p>
            <a:r>
              <a:rPr lang="es-ES" dirty="0" smtClean="0"/>
              <a:t>Enfermedades oportunistas pues se asocian a diagnósticos graves de hipocinesia</a:t>
            </a:r>
            <a:endParaRPr lang="es-ES_tradnl" dirty="0" smtClean="0"/>
          </a:p>
          <a:p>
            <a:r>
              <a:rPr lang="es-ES_tradnl" b="1" u="sng" dirty="0" smtClean="0">
                <a:solidFill>
                  <a:schemeClr val="tx1">
                    <a:lumMod val="50000"/>
                    <a:lumOff val="50000"/>
                  </a:schemeClr>
                </a:solidFill>
              </a:rPr>
              <a:t>Síndrome de torsión:</a:t>
            </a:r>
          </a:p>
          <a:p>
            <a:pPr>
              <a:buFontTx/>
              <a:buChar char="•"/>
            </a:pPr>
            <a:r>
              <a:rPr lang="es-ES_tradnl" dirty="0" smtClean="0"/>
              <a:t> Torsión de quiste de ovario.</a:t>
            </a:r>
          </a:p>
          <a:p>
            <a:pPr>
              <a:buFontTx/>
              <a:buChar char="•"/>
            </a:pPr>
            <a:r>
              <a:rPr lang="es-ES_tradnl" dirty="0" smtClean="0"/>
              <a:t> Torsión testicular intrabdominal.</a:t>
            </a:r>
          </a:p>
          <a:p>
            <a:r>
              <a:rPr lang="es-ES_tradnl" b="1" u="sng" dirty="0" smtClean="0">
                <a:solidFill>
                  <a:schemeClr val="tx1">
                    <a:lumMod val="50000"/>
                    <a:lumOff val="50000"/>
                  </a:schemeClr>
                </a:solidFill>
              </a:rPr>
              <a:t>Grandes dramas abdominales:</a:t>
            </a:r>
          </a:p>
          <a:p>
            <a:pPr>
              <a:buFontTx/>
              <a:buChar char="•"/>
            </a:pPr>
            <a:r>
              <a:rPr lang="es-ES_tradnl" dirty="0" smtClean="0"/>
              <a:t> Vólvulo de intestino medio.</a:t>
            </a:r>
          </a:p>
          <a:p>
            <a:endParaRPr lang="es-MX"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En los lactantes y niños menores hay que indagar con la madre, signos indirectos de este dolor, que permitan orientación, como lo son el llanto, la posición que el niño adopta y los antecedentes previos.</a:t>
            </a:r>
          </a:p>
          <a:p>
            <a:r>
              <a:rPr lang="es-ES" dirty="0" smtClean="0"/>
              <a:t>Al igual que el recién nacido es el Síndrome oclusivo la causa más frecuente de A.A.Q. </a:t>
            </a:r>
            <a:endParaRPr lang="es-MX" dirty="0"/>
          </a:p>
        </p:txBody>
      </p:sp>
      <p:sp>
        <p:nvSpPr>
          <p:cNvPr id="3" name="2 Título"/>
          <p:cNvSpPr>
            <a:spLocks noGrp="1"/>
          </p:cNvSpPr>
          <p:nvPr>
            <p:ph type="title"/>
          </p:nvPr>
        </p:nvSpPr>
        <p:spPr/>
        <p:txBody>
          <a:bodyPr>
            <a:normAutofit fontScale="90000"/>
          </a:bodyPr>
          <a:lstStyle/>
          <a:p>
            <a:pPr algn="ctr"/>
            <a:r>
              <a:rPr lang="es-MX" dirty="0" smtClean="0"/>
              <a:t>A.A.Q.  En Lactantes y Niños pequeños.</a:t>
            </a:r>
            <a:endParaRPr lang="es-MX"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04664"/>
            <a:ext cx="8229600" cy="5602627"/>
          </a:xfrm>
        </p:spPr>
        <p:txBody>
          <a:bodyPr>
            <a:normAutofit/>
          </a:bodyPr>
          <a:lstStyle/>
          <a:p>
            <a:pPr marL="274320" indent="-274320">
              <a:buFont typeface="Wingdings 2"/>
              <a:buChar char=""/>
              <a:defRPr/>
            </a:pPr>
            <a:r>
              <a:rPr lang="es-ES" sz="2800" b="1" u="sng" dirty="0" smtClean="0">
                <a:solidFill>
                  <a:schemeClr val="tx1">
                    <a:lumMod val="50000"/>
                    <a:lumOff val="50000"/>
                  </a:schemeClr>
                </a:solidFill>
              </a:rPr>
              <a:t>Causas de S. Oclusivo</a:t>
            </a:r>
          </a:p>
          <a:p>
            <a:pPr marL="274320" indent="-274320">
              <a:buFont typeface="Wingdings 2"/>
              <a:buChar char=""/>
              <a:defRPr/>
            </a:pPr>
            <a:r>
              <a:rPr lang="es-ES" dirty="0" err="1" smtClean="0"/>
              <a:t>Invaginaciòn</a:t>
            </a:r>
            <a:r>
              <a:rPr lang="es-ES" dirty="0" smtClean="0"/>
              <a:t> Intestinal</a:t>
            </a:r>
          </a:p>
          <a:p>
            <a:pPr marL="274320" indent="-274320">
              <a:buFont typeface="Wingdings 2"/>
              <a:buChar char=""/>
              <a:defRPr/>
            </a:pPr>
            <a:r>
              <a:rPr lang="es-ES" dirty="0" smtClean="0"/>
              <a:t>Megacolon </a:t>
            </a:r>
            <a:r>
              <a:rPr lang="es-ES" dirty="0" err="1" smtClean="0"/>
              <a:t>aganglionar</a:t>
            </a:r>
            <a:endParaRPr lang="es-ES" dirty="0" smtClean="0"/>
          </a:p>
          <a:p>
            <a:pPr marL="274320" indent="-274320">
              <a:buFont typeface="Wingdings 2"/>
              <a:buChar char=""/>
              <a:defRPr/>
            </a:pPr>
            <a:r>
              <a:rPr lang="es-ES" dirty="0" smtClean="0"/>
              <a:t>Oclusión por bridas y adherencias</a:t>
            </a:r>
          </a:p>
          <a:p>
            <a:pPr marL="274320" indent="-274320">
              <a:buFont typeface="Wingdings 2"/>
              <a:buChar char=""/>
              <a:defRPr/>
            </a:pPr>
            <a:r>
              <a:rPr lang="es-ES" dirty="0" smtClean="0"/>
              <a:t>Hernia inguinal encarcelada</a:t>
            </a:r>
          </a:p>
          <a:p>
            <a:pPr marL="274320" indent="-274320">
              <a:buFont typeface="Wingdings 2"/>
              <a:buChar char=""/>
              <a:defRPr/>
            </a:pPr>
            <a:r>
              <a:rPr lang="es-ES" dirty="0" smtClean="0"/>
              <a:t>Duplicación digestiva</a:t>
            </a:r>
          </a:p>
          <a:p>
            <a:pPr marL="274320" indent="-274320">
              <a:buFont typeface="Wingdings 2"/>
              <a:buChar char=""/>
              <a:defRPr/>
            </a:pPr>
            <a:r>
              <a:rPr lang="es-ES" dirty="0" smtClean="0"/>
              <a:t>Oclusión por áscaris</a:t>
            </a:r>
          </a:p>
          <a:p>
            <a:pPr marL="274320" indent="-274320">
              <a:buFont typeface="Wingdings 2"/>
              <a:buChar char=""/>
              <a:defRPr/>
            </a:pPr>
            <a:r>
              <a:rPr lang="es-ES" dirty="0" smtClean="0"/>
              <a:t>Apendicitis aguda a forma oclusiva (epiplón corto)</a:t>
            </a:r>
          </a:p>
          <a:p>
            <a:pPr marL="274320" indent="-274320">
              <a:buFont typeface="Wingdings 2"/>
              <a:buChar char=""/>
              <a:defRPr/>
            </a:pPr>
            <a:r>
              <a:rPr lang="es-ES" dirty="0" smtClean="0"/>
              <a:t>Páncreas anular</a:t>
            </a:r>
          </a:p>
          <a:p>
            <a:pPr marL="274320" indent="-274320">
              <a:buFont typeface="Wingdings 2"/>
              <a:buChar char=""/>
              <a:defRPr/>
            </a:pPr>
            <a:r>
              <a:rPr lang="es-ES" dirty="0" smtClean="0"/>
              <a:t>Divertículo de Meckel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MX" dirty="0" smtClean="0"/>
              <a:t>Consiste en la introducción de un segmento de intestino y su mesenterio en otro, generalmente más distal, en forma telescópica. La propagación distal del asa invaginada lleva a la compresión y angulación de los vasos del mesenterio entre las 2 capas de intestino comprometido, lo que provoca la rápida instauración de edema local, compresión venosa y éxtasis. Cuando la congestión y la presión tisular exceden la presión arterial, se producen cambios isquémicos que llevan a la necrosis intestinal y más tarde a la perforación.</a:t>
            </a:r>
          </a:p>
          <a:p>
            <a:endParaRPr lang="es-MX" dirty="0" smtClean="0"/>
          </a:p>
          <a:p>
            <a:endParaRPr lang="es-MX" dirty="0"/>
          </a:p>
        </p:txBody>
      </p:sp>
      <p:sp>
        <p:nvSpPr>
          <p:cNvPr id="3" name="2 Título"/>
          <p:cNvSpPr>
            <a:spLocks noGrp="1"/>
          </p:cNvSpPr>
          <p:nvPr>
            <p:ph type="title"/>
          </p:nvPr>
        </p:nvSpPr>
        <p:spPr/>
        <p:txBody>
          <a:bodyPr/>
          <a:lstStyle/>
          <a:p>
            <a:r>
              <a:rPr lang="es-MX" dirty="0" smtClean="0"/>
              <a:t>Invaginación Intestinal.-</a:t>
            </a:r>
            <a:endParaRPr lang="es-MX" dirty="0"/>
          </a:p>
        </p:txBody>
      </p:sp>
      <p:pic>
        <p:nvPicPr>
          <p:cNvPr id="4" name="Picture 4" descr="o7"/>
          <p:cNvPicPr>
            <a:picLocks noChangeAspect="1" noChangeArrowheads="1"/>
          </p:cNvPicPr>
          <p:nvPr/>
        </p:nvPicPr>
        <p:blipFill>
          <a:blip r:embed="rId2" cstate="print">
            <a:clrChange>
              <a:clrFrom>
                <a:srgbClr val="FFFFFF"/>
              </a:clrFrom>
              <a:clrTo>
                <a:srgbClr val="FFFFFF">
                  <a:alpha val="0"/>
                </a:srgbClr>
              </a:clrTo>
            </a:clrChange>
            <a:lum bright="-30000" contrast="24000"/>
          </a:blip>
          <a:srcRect l="2756" r="1576" b="19299"/>
          <a:stretch>
            <a:fillRect/>
          </a:stretch>
        </p:blipFill>
        <p:spPr bwMode="auto">
          <a:xfrm>
            <a:off x="6876256" y="260648"/>
            <a:ext cx="1656184" cy="11386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404664"/>
            <a:ext cx="8363272" cy="5674635"/>
          </a:xfrm>
        </p:spPr>
        <p:txBody>
          <a:bodyPr>
            <a:noAutofit/>
          </a:bodyPr>
          <a:lstStyle/>
          <a:p>
            <a:pPr algn="just"/>
            <a:r>
              <a:rPr lang="es-ES" sz="2400" dirty="0" smtClean="0"/>
              <a:t>Los receptores somáticos y sus axones inervan el peritoneo parietal tanto como a los otros niveles de la pared abdominal. Hay una capacidad de discriminar la localización del estimulo doloroso y es probablemente responsable por el espasmo muscular voluntario e involuntario, rigidez y defensa.</a:t>
            </a:r>
          </a:p>
          <a:p>
            <a:pPr algn="just"/>
            <a:r>
              <a:rPr lang="es-ES" sz="2400" dirty="0" smtClean="0"/>
              <a:t>Los receptores localizados en la cubierta muscular de la víscera responden a la tensión en la pared; el grado de tensión es determinado por el volumen intramural tanto como los factores que controlan el estado de contracción muscular o tono. Así la distensión causada por la parálisis muscular, produce un dolor leve comparado con la obstrucción intestinal cuando la contracción muscular es excesivamente aumentada</a:t>
            </a:r>
            <a:endParaRPr lang="es-MX"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548680"/>
            <a:ext cx="8229600" cy="5832648"/>
          </a:xfrm>
        </p:spPr>
        <p:txBody>
          <a:bodyPr>
            <a:noAutofit/>
          </a:bodyPr>
          <a:lstStyle/>
          <a:p>
            <a:pPr>
              <a:lnSpc>
                <a:spcPct val="80000"/>
              </a:lnSpc>
            </a:pPr>
            <a:r>
              <a:rPr lang="es-MX" sz="2600" dirty="0" smtClean="0"/>
              <a:t>Cuando la congestión y la presión tisular exceden la presión arterial, se producen cambios isquémicos que llevan a la necrosis intestinal y más tarde a la perforación.</a:t>
            </a:r>
            <a:endParaRPr lang="es-ES" sz="2600" dirty="0" smtClean="0"/>
          </a:p>
          <a:p>
            <a:pPr>
              <a:lnSpc>
                <a:spcPct val="80000"/>
              </a:lnSpc>
            </a:pPr>
            <a:r>
              <a:rPr lang="es-ES" sz="2600" dirty="0" smtClean="0"/>
              <a:t>Los niños menores de 2 años son los mas afectados.</a:t>
            </a:r>
          </a:p>
          <a:p>
            <a:pPr>
              <a:lnSpc>
                <a:spcPct val="80000"/>
              </a:lnSpc>
            </a:pPr>
            <a:r>
              <a:rPr lang="es-ES" sz="2600" dirty="0" smtClean="0"/>
              <a:t>La edad media de diagnóstico de la enfermedad es de 7 a 8 meses de nacidos</a:t>
            </a:r>
          </a:p>
          <a:p>
            <a:pPr>
              <a:lnSpc>
                <a:spcPct val="80000"/>
              </a:lnSpc>
            </a:pPr>
            <a:r>
              <a:rPr lang="es-ES" sz="2600" dirty="0" smtClean="0"/>
              <a:t>Entre los niños la frecuencia de invaginación es de 1 a 4 por cada 1000. </a:t>
            </a:r>
          </a:p>
          <a:p>
            <a:pPr>
              <a:lnSpc>
                <a:spcPct val="80000"/>
              </a:lnSpc>
            </a:pPr>
            <a:r>
              <a:rPr lang="es-ES" sz="2600" dirty="0" smtClean="0"/>
              <a:t>Afecta mas al sexo masculino que al femenino en todas las edades.</a:t>
            </a:r>
          </a:p>
          <a:p>
            <a:pPr>
              <a:lnSpc>
                <a:spcPct val="80000"/>
              </a:lnSpc>
            </a:pPr>
            <a:r>
              <a:rPr lang="es-ES" sz="2600" dirty="0" smtClean="0"/>
              <a:t>Con una relación de 3:2 entre los niños y 8:1 en los pacientes mayores de 4 años.</a:t>
            </a:r>
          </a:p>
          <a:p>
            <a:pPr>
              <a:lnSpc>
                <a:spcPct val="80000"/>
              </a:lnSpc>
            </a:pPr>
            <a:r>
              <a:rPr lang="es-ES" sz="2600" dirty="0" smtClean="0"/>
              <a:t>No se reportan diferencias étnicas ni raciales en su frecuencia.</a:t>
            </a:r>
            <a:endParaRPr lang="es-ES" sz="2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332656"/>
            <a:ext cx="8291264" cy="6192688"/>
          </a:xfrm>
        </p:spPr>
        <p:txBody>
          <a:bodyPr>
            <a:noAutofit/>
          </a:bodyPr>
          <a:lstStyle/>
          <a:p>
            <a:pPr>
              <a:lnSpc>
                <a:spcPct val="80000"/>
              </a:lnSpc>
            </a:pPr>
            <a:r>
              <a:rPr lang="es-MX" sz="2000" b="1" u="sng" dirty="0" smtClean="0">
                <a:solidFill>
                  <a:schemeClr val="tx1">
                    <a:lumMod val="50000"/>
                    <a:lumOff val="50000"/>
                  </a:schemeClr>
                </a:solidFill>
              </a:rPr>
              <a:t>Etiología</a:t>
            </a:r>
          </a:p>
          <a:p>
            <a:pPr>
              <a:lnSpc>
                <a:spcPct val="80000"/>
              </a:lnSpc>
            </a:pPr>
            <a:r>
              <a:rPr lang="es-MX" sz="2000" b="1" dirty="0" smtClean="0"/>
              <a:t>Idiopática.</a:t>
            </a:r>
            <a:r>
              <a:rPr lang="es-MX" sz="2000" dirty="0" smtClean="0"/>
              <a:t> (90% de los lactantes)</a:t>
            </a:r>
          </a:p>
          <a:p>
            <a:pPr lvl="1">
              <a:lnSpc>
                <a:spcPct val="80000"/>
              </a:lnSpc>
            </a:pPr>
            <a:r>
              <a:rPr lang="es-MX" sz="2000" dirty="0" smtClean="0"/>
              <a:t>Con hiperplasia de las placas de Peyer del íleon terminal atribuida a agentes virales,(adenovirus y rotavirus), obstruyendo parcialmente la luz y el peristaltismo. </a:t>
            </a:r>
            <a:endParaRPr lang="es-ES" sz="2000" dirty="0" smtClean="0"/>
          </a:p>
          <a:p>
            <a:pPr>
              <a:lnSpc>
                <a:spcPct val="80000"/>
              </a:lnSpc>
            </a:pPr>
            <a:r>
              <a:rPr lang="es-ES" sz="2000" b="1" dirty="0" smtClean="0"/>
              <a:t>Secundaria. </a:t>
            </a:r>
            <a:r>
              <a:rPr lang="es-ES" sz="2000" dirty="0" smtClean="0"/>
              <a:t>La presencia de lesiones anatómicas causantes de invaginación se incrementa con la edad.</a:t>
            </a:r>
          </a:p>
          <a:p>
            <a:pPr lvl="1">
              <a:lnSpc>
                <a:spcPct val="80000"/>
              </a:lnSpc>
            </a:pPr>
            <a:r>
              <a:rPr lang="es-ES" sz="2000" dirty="0" smtClean="0"/>
              <a:t>Divertículo de Meckel</a:t>
            </a:r>
          </a:p>
          <a:p>
            <a:pPr lvl="1">
              <a:lnSpc>
                <a:spcPct val="80000"/>
              </a:lnSpc>
            </a:pPr>
            <a:r>
              <a:rPr lang="es-ES" sz="2000" dirty="0" smtClean="0"/>
              <a:t>Ganglios mesentéricos hipertrofiados</a:t>
            </a:r>
          </a:p>
          <a:p>
            <a:pPr lvl="1">
              <a:lnSpc>
                <a:spcPct val="80000"/>
              </a:lnSpc>
            </a:pPr>
            <a:r>
              <a:rPr lang="es-ES" sz="2000" dirty="0" smtClean="0"/>
              <a:t>Linfomas intestinales</a:t>
            </a:r>
          </a:p>
          <a:p>
            <a:pPr lvl="1">
              <a:lnSpc>
                <a:spcPct val="80000"/>
              </a:lnSpc>
            </a:pPr>
            <a:r>
              <a:rPr lang="es-ES" sz="2000" dirty="0" smtClean="0"/>
              <a:t>Pólipos</a:t>
            </a:r>
          </a:p>
          <a:p>
            <a:pPr lvl="1">
              <a:lnSpc>
                <a:spcPct val="80000"/>
              </a:lnSpc>
            </a:pPr>
            <a:r>
              <a:rPr lang="es-ES" sz="2000" dirty="0" smtClean="0"/>
              <a:t>Duplicidades digestivas</a:t>
            </a:r>
          </a:p>
          <a:p>
            <a:pPr lvl="1">
              <a:lnSpc>
                <a:spcPct val="80000"/>
              </a:lnSpc>
            </a:pPr>
            <a:r>
              <a:rPr lang="es-ES" sz="2000" dirty="0" smtClean="0"/>
              <a:t>Hematomas submucosos (púrpura de Schönlein-Henoch, discrasias sanguíneas)</a:t>
            </a:r>
          </a:p>
          <a:p>
            <a:pPr lvl="1">
              <a:lnSpc>
                <a:spcPct val="80000"/>
              </a:lnSpc>
            </a:pPr>
            <a:r>
              <a:rPr lang="es-ES" sz="2000" dirty="0" smtClean="0"/>
              <a:t>Tejido pancreático heterotópico</a:t>
            </a:r>
          </a:p>
          <a:p>
            <a:pPr lvl="1">
              <a:lnSpc>
                <a:spcPct val="80000"/>
              </a:lnSpc>
            </a:pPr>
            <a:r>
              <a:rPr lang="es-ES" sz="2000" dirty="0" smtClean="0"/>
              <a:t>Hemangiomas</a:t>
            </a:r>
          </a:p>
          <a:p>
            <a:pPr lvl="1">
              <a:lnSpc>
                <a:spcPct val="80000"/>
              </a:lnSpc>
            </a:pPr>
            <a:r>
              <a:rPr lang="es-ES" sz="2000" dirty="0" smtClean="0"/>
              <a:t> Paquetes de áscaris lumbricoides</a:t>
            </a:r>
          </a:p>
          <a:p>
            <a:pPr lvl="1">
              <a:lnSpc>
                <a:spcPct val="80000"/>
              </a:lnSpc>
            </a:pPr>
            <a:r>
              <a:rPr lang="es-ES" sz="2000" dirty="0" smtClean="0"/>
              <a:t>Contenido intestinal viscoso en pacientes con fibrosis quística</a:t>
            </a:r>
          </a:p>
          <a:p>
            <a:pPr lvl="1">
              <a:lnSpc>
                <a:spcPct val="80000"/>
              </a:lnSpc>
            </a:pPr>
            <a:r>
              <a:rPr lang="es-ES" sz="2000" dirty="0" smtClean="0"/>
              <a:t>Inversión del muñón apendicular</a:t>
            </a:r>
          </a:p>
          <a:p>
            <a:pPr>
              <a:lnSpc>
                <a:spcPct val="80000"/>
              </a:lnSpc>
            </a:pPr>
            <a:r>
              <a:rPr lang="es-ES" sz="2000" dirty="0" smtClean="0"/>
              <a:t>La invaginación post-operatoria es causante del 1 a 2% de todos los casos</a:t>
            </a:r>
            <a:endParaRPr lang="es-MX"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MX" dirty="0"/>
          </a:p>
        </p:txBody>
      </p:sp>
      <p:sp>
        <p:nvSpPr>
          <p:cNvPr id="6" name="5 Marcador de texto"/>
          <p:cNvSpPr>
            <a:spLocks noGrp="1"/>
          </p:cNvSpPr>
          <p:nvPr>
            <p:ph type="body" sz="half" idx="3"/>
          </p:nvPr>
        </p:nvSpPr>
        <p:spPr/>
        <p:txBody>
          <a:bodyPr/>
          <a:lstStyle/>
          <a:p>
            <a:endParaRPr lang="es-MX"/>
          </a:p>
        </p:txBody>
      </p:sp>
      <p:sp>
        <p:nvSpPr>
          <p:cNvPr id="2" name="1 Marcador de contenido"/>
          <p:cNvSpPr>
            <a:spLocks noGrp="1"/>
          </p:cNvSpPr>
          <p:nvPr>
            <p:ph sz="quarter" idx="2"/>
          </p:nvPr>
        </p:nvSpPr>
        <p:spPr>
          <a:xfrm>
            <a:off x="611560" y="404664"/>
            <a:ext cx="3885828" cy="5904656"/>
          </a:xfrm>
        </p:spPr>
        <p:txBody>
          <a:bodyPr>
            <a:noAutofit/>
          </a:bodyPr>
          <a:lstStyle/>
          <a:p>
            <a:pPr>
              <a:buNone/>
            </a:pPr>
            <a:r>
              <a:rPr lang="es-ES" sz="2000" b="1" u="sng" dirty="0" smtClean="0">
                <a:solidFill>
                  <a:schemeClr val="tx1">
                    <a:lumMod val="50000"/>
                    <a:lumOff val="50000"/>
                  </a:schemeClr>
                </a:solidFill>
                <a:latin typeface="Arial Narrow" pitchFamily="34" charset="0"/>
              </a:rPr>
              <a:t>1.</a:t>
            </a:r>
            <a:r>
              <a:rPr lang="es-ES" sz="2000" b="1" u="sng" dirty="0" smtClean="0">
                <a:solidFill>
                  <a:schemeClr val="tx1">
                    <a:lumMod val="50000"/>
                    <a:lumOff val="50000"/>
                  </a:schemeClr>
                </a:solidFill>
              </a:rPr>
              <a:t>Topográfica.</a:t>
            </a:r>
          </a:p>
          <a:p>
            <a:pPr lvl="1"/>
            <a:r>
              <a:rPr lang="es-ES" dirty="0" smtClean="0"/>
              <a:t>Intestino delgado</a:t>
            </a:r>
          </a:p>
          <a:p>
            <a:pPr lvl="2"/>
            <a:r>
              <a:rPr lang="es-ES" sz="2000" dirty="0" smtClean="0"/>
              <a:t>yeyuno-</a:t>
            </a:r>
            <a:r>
              <a:rPr lang="es-ES" sz="2000" dirty="0" err="1" smtClean="0"/>
              <a:t>yeyunal</a:t>
            </a:r>
            <a:r>
              <a:rPr lang="es-ES" sz="2000" dirty="0" smtClean="0"/>
              <a:t>,</a:t>
            </a:r>
          </a:p>
          <a:p>
            <a:pPr lvl="2"/>
            <a:r>
              <a:rPr lang="es-ES" sz="2000" dirty="0" smtClean="0"/>
              <a:t>yeyuno-</a:t>
            </a:r>
            <a:r>
              <a:rPr lang="es-ES" sz="2000" dirty="0" err="1" smtClean="0"/>
              <a:t>ileal</a:t>
            </a:r>
            <a:r>
              <a:rPr lang="es-ES" sz="2000" dirty="0" smtClean="0"/>
              <a:t> </a:t>
            </a:r>
          </a:p>
          <a:p>
            <a:pPr lvl="2"/>
            <a:r>
              <a:rPr lang="es-ES" sz="2000" dirty="0" err="1" smtClean="0"/>
              <a:t>ileo-ileal</a:t>
            </a:r>
            <a:endParaRPr lang="es-ES" sz="2000" dirty="0" smtClean="0"/>
          </a:p>
          <a:p>
            <a:pPr lvl="1"/>
            <a:r>
              <a:rPr lang="es-ES" dirty="0" smtClean="0"/>
              <a:t>Intestino grueso. </a:t>
            </a:r>
            <a:r>
              <a:rPr lang="es-ES" dirty="0" err="1" smtClean="0"/>
              <a:t>Colo</a:t>
            </a:r>
            <a:r>
              <a:rPr lang="es-ES" dirty="0" smtClean="0"/>
              <a:t>-cólica</a:t>
            </a:r>
          </a:p>
          <a:p>
            <a:pPr lvl="1"/>
            <a:r>
              <a:rPr lang="es-ES" dirty="0" smtClean="0"/>
              <a:t>Mixta. </a:t>
            </a:r>
            <a:r>
              <a:rPr lang="es-ES" dirty="0" err="1" smtClean="0"/>
              <a:t>Ileo</a:t>
            </a:r>
            <a:r>
              <a:rPr lang="es-ES" dirty="0" smtClean="0"/>
              <a:t>-cólica. Es la más frecuente en los lactantes.</a:t>
            </a:r>
          </a:p>
          <a:p>
            <a:pPr lvl="1"/>
            <a:endParaRPr lang="es-ES" dirty="0" smtClean="0"/>
          </a:p>
          <a:p>
            <a:pPr>
              <a:buNone/>
            </a:pPr>
            <a:r>
              <a:rPr lang="es-ES" sz="2000" b="1" u="sng" dirty="0" smtClean="0">
                <a:solidFill>
                  <a:schemeClr val="tx1">
                    <a:lumMod val="50000"/>
                    <a:lumOff val="50000"/>
                  </a:schemeClr>
                </a:solidFill>
              </a:rPr>
              <a:t>2. Según su evolución</a:t>
            </a:r>
          </a:p>
          <a:p>
            <a:pPr lvl="1"/>
            <a:r>
              <a:rPr lang="es-ES" dirty="0" smtClean="0"/>
              <a:t>Aguda</a:t>
            </a:r>
          </a:p>
          <a:p>
            <a:pPr lvl="1"/>
            <a:r>
              <a:rPr lang="es-ES" dirty="0" err="1" smtClean="0"/>
              <a:t>Subaguda</a:t>
            </a:r>
            <a:endParaRPr lang="es-ES" dirty="0" smtClean="0"/>
          </a:p>
          <a:p>
            <a:pPr lvl="1"/>
            <a:r>
              <a:rPr lang="es-ES" dirty="0" smtClean="0"/>
              <a:t>Crónica</a:t>
            </a:r>
          </a:p>
          <a:p>
            <a:pPr lvl="1"/>
            <a:r>
              <a:rPr lang="es-ES" dirty="0" smtClean="0"/>
              <a:t> Recidivante.</a:t>
            </a:r>
          </a:p>
          <a:p>
            <a:pPr>
              <a:buNone/>
            </a:pPr>
            <a:endParaRPr lang="es-MX" sz="2000" dirty="0"/>
          </a:p>
        </p:txBody>
      </p:sp>
      <p:sp>
        <p:nvSpPr>
          <p:cNvPr id="7" name="6 Marcador de contenido"/>
          <p:cNvSpPr>
            <a:spLocks noGrp="1"/>
          </p:cNvSpPr>
          <p:nvPr>
            <p:ph sz="quarter" idx="4"/>
          </p:nvPr>
        </p:nvSpPr>
        <p:spPr>
          <a:xfrm>
            <a:off x="4645025" y="404664"/>
            <a:ext cx="4041775" cy="5832648"/>
          </a:xfrm>
        </p:spPr>
        <p:txBody>
          <a:bodyPr>
            <a:normAutofit/>
          </a:bodyPr>
          <a:lstStyle/>
          <a:p>
            <a:pPr>
              <a:buNone/>
            </a:pPr>
            <a:r>
              <a:rPr lang="es-MX" sz="2000" b="1" u="sng" dirty="0" smtClean="0">
                <a:solidFill>
                  <a:schemeClr val="tx1">
                    <a:lumMod val="50000"/>
                    <a:lumOff val="50000"/>
                  </a:schemeClr>
                </a:solidFill>
              </a:rPr>
              <a:t>3. Constitución</a:t>
            </a:r>
          </a:p>
          <a:p>
            <a:pPr>
              <a:buFontTx/>
              <a:buChar char="-"/>
            </a:pPr>
            <a:r>
              <a:rPr lang="es-MX" sz="2000" dirty="0" smtClean="0"/>
              <a:t>Simples</a:t>
            </a:r>
          </a:p>
          <a:p>
            <a:pPr>
              <a:buFontTx/>
              <a:buChar char="-"/>
            </a:pPr>
            <a:r>
              <a:rPr lang="es-MX" sz="2000" dirty="0" smtClean="0"/>
              <a:t>Complejas</a:t>
            </a:r>
          </a:p>
          <a:p>
            <a:pPr>
              <a:buFontTx/>
              <a:buChar char="-"/>
            </a:pPr>
            <a:endParaRPr lang="es-MX" sz="2000" dirty="0" smtClean="0"/>
          </a:p>
          <a:p>
            <a:pPr>
              <a:buNone/>
            </a:pPr>
            <a:r>
              <a:rPr lang="es-MX" sz="2000" b="1" u="sng" dirty="0" smtClean="0">
                <a:solidFill>
                  <a:schemeClr val="tx1">
                    <a:lumMod val="50000"/>
                    <a:lumOff val="50000"/>
                  </a:schemeClr>
                </a:solidFill>
              </a:rPr>
              <a:t>4. Por el número</a:t>
            </a:r>
          </a:p>
          <a:p>
            <a:pPr>
              <a:buFontTx/>
              <a:buChar char="-"/>
            </a:pPr>
            <a:r>
              <a:rPr lang="es-MX" sz="2000" dirty="0" smtClean="0"/>
              <a:t>Únicas</a:t>
            </a:r>
          </a:p>
          <a:p>
            <a:pPr>
              <a:buFontTx/>
              <a:buChar char="-"/>
            </a:pPr>
            <a:r>
              <a:rPr lang="es-MX" sz="2000" dirty="0" smtClean="0"/>
              <a:t>Múltiples</a:t>
            </a:r>
          </a:p>
          <a:p>
            <a:pPr>
              <a:buFontTx/>
              <a:buChar char="-"/>
            </a:pPr>
            <a:endParaRPr lang="es-MX" sz="2000" dirty="0" smtClean="0"/>
          </a:p>
          <a:p>
            <a:pPr>
              <a:buNone/>
            </a:pPr>
            <a:r>
              <a:rPr lang="es-MX" sz="2000" b="1" u="sng" dirty="0" smtClean="0">
                <a:solidFill>
                  <a:schemeClr val="tx1">
                    <a:lumMod val="50000"/>
                    <a:lumOff val="50000"/>
                  </a:schemeClr>
                </a:solidFill>
              </a:rPr>
              <a:t>5.- Por la progresión</a:t>
            </a:r>
          </a:p>
          <a:p>
            <a:pPr>
              <a:buFontTx/>
              <a:buChar char="-"/>
            </a:pPr>
            <a:r>
              <a:rPr lang="es-MX" sz="2000" dirty="0" smtClean="0"/>
              <a:t>Anterógradas</a:t>
            </a:r>
          </a:p>
          <a:p>
            <a:pPr>
              <a:buFontTx/>
              <a:buChar char="-"/>
            </a:pPr>
            <a:r>
              <a:rPr lang="es-MX" sz="2000" dirty="0" smtClean="0"/>
              <a:t>Retrógradas</a:t>
            </a:r>
          </a:p>
          <a:p>
            <a:pPr>
              <a:buNone/>
            </a:pPr>
            <a:endParaRPr lang="es-MX" sz="2000" dirty="0" smtClean="0"/>
          </a:p>
          <a:p>
            <a:pPr>
              <a:buNone/>
            </a:pPr>
            <a:r>
              <a:rPr lang="es-MX" sz="2000" b="1" u="sng" dirty="0" smtClean="0">
                <a:solidFill>
                  <a:schemeClr val="tx1">
                    <a:lumMod val="50000"/>
                    <a:lumOff val="50000"/>
                  </a:schemeClr>
                </a:solidFill>
              </a:rPr>
              <a:t>6.- Por hallazgo quirúrgico</a:t>
            </a:r>
          </a:p>
          <a:p>
            <a:pPr>
              <a:buFontTx/>
              <a:buChar char="-"/>
            </a:pPr>
            <a:r>
              <a:rPr lang="es-MX" sz="2000" dirty="0" smtClean="0"/>
              <a:t>Reductibles</a:t>
            </a:r>
          </a:p>
          <a:p>
            <a:pPr>
              <a:buFontTx/>
              <a:buChar char="-"/>
            </a:pPr>
            <a:r>
              <a:rPr lang="es-MX" sz="2000" dirty="0" smtClean="0"/>
              <a:t>Irreductibles</a:t>
            </a:r>
          </a:p>
          <a:p>
            <a:pPr>
              <a:buFontTx/>
              <a:buChar char="-"/>
            </a:pPr>
            <a:r>
              <a:rPr lang="es-MX" sz="2000" dirty="0" smtClean="0"/>
              <a:t>Gangrenadas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548680"/>
            <a:ext cx="8229600" cy="5602627"/>
          </a:xfrm>
        </p:spPr>
        <p:txBody>
          <a:bodyPr>
            <a:noAutofit/>
          </a:bodyPr>
          <a:lstStyle/>
          <a:p>
            <a:pPr algn="just">
              <a:lnSpc>
                <a:spcPct val="90000"/>
              </a:lnSpc>
              <a:buFontTx/>
              <a:buNone/>
            </a:pPr>
            <a:r>
              <a:rPr lang="es-ES" sz="2800" dirty="0" smtClean="0"/>
              <a:t>. Presentación típica. Solo se ve en el 30% de los pacientes. </a:t>
            </a:r>
          </a:p>
          <a:p>
            <a:pPr algn="just">
              <a:lnSpc>
                <a:spcPct val="90000"/>
              </a:lnSpc>
            </a:pPr>
            <a:r>
              <a:rPr lang="es-ES" sz="2800" dirty="0" smtClean="0"/>
              <a:t>Lactante eutrófico, </a:t>
            </a:r>
          </a:p>
          <a:p>
            <a:pPr algn="just">
              <a:lnSpc>
                <a:spcPct val="90000"/>
              </a:lnSpc>
            </a:pPr>
            <a:r>
              <a:rPr lang="es-ES" sz="2800" dirty="0" smtClean="0"/>
              <a:t>3 y 9 meses de edad,  </a:t>
            </a:r>
          </a:p>
          <a:p>
            <a:pPr algn="just">
              <a:lnSpc>
                <a:spcPct val="90000"/>
              </a:lnSpc>
            </a:pPr>
            <a:r>
              <a:rPr lang="es-ES" sz="2800" dirty="0" smtClean="0"/>
              <a:t>aparición súbita de episodios de dolor abdominal en forma de cólicos. </a:t>
            </a:r>
          </a:p>
          <a:p>
            <a:pPr algn="just">
              <a:lnSpc>
                <a:spcPct val="90000"/>
              </a:lnSpc>
            </a:pPr>
            <a:r>
              <a:rPr lang="es-ES" sz="2800" dirty="0" smtClean="0"/>
              <a:t>Entre las crisis de dolor la apariencia del niño es generalmente normal. </a:t>
            </a:r>
          </a:p>
          <a:p>
            <a:pPr algn="just">
              <a:lnSpc>
                <a:spcPct val="90000"/>
              </a:lnSpc>
            </a:pPr>
            <a:r>
              <a:rPr lang="es-ES" sz="2800" dirty="0" smtClean="0"/>
              <a:t>Pueden ocurrir vómitos tempranamente, primero de alimentos no digeridos y después de contenido bilioso y más tardíamente fecaloideos. </a:t>
            </a:r>
          </a:p>
          <a:p>
            <a:pPr algn="just">
              <a:lnSpc>
                <a:spcPct val="90000"/>
              </a:lnSpc>
            </a:pPr>
            <a:r>
              <a:rPr lang="es-ES" sz="2800" dirty="0" smtClean="0"/>
              <a:t>Por último, presenta deposiciones con sangre roja y flemas, denominadas en “jalea de grosella”.</a:t>
            </a:r>
            <a:endParaRPr lang="es-MX"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88640"/>
            <a:ext cx="8229600" cy="6669360"/>
          </a:xfrm>
        </p:spPr>
        <p:txBody>
          <a:bodyPr>
            <a:normAutofit fontScale="92500" lnSpcReduction="10000"/>
          </a:bodyPr>
          <a:lstStyle/>
          <a:p>
            <a:pPr>
              <a:lnSpc>
                <a:spcPct val="90000"/>
              </a:lnSpc>
            </a:pPr>
            <a:r>
              <a:rPr lang="es-ES" sz="2800" dirty="0" smtClean="0"/>
              <a:t>Inspección. Abdomen </a:t>
            </a:r>
            <a:r>
              <a:rPr lang="es-ES" sz="2800" dirty="0" err="1" smtClean="0"/>
              <a:t>escafoide</a:t>
            </a:r>
            <a:r>
              <a:rPr lang="es-ES" sz="2800" dirty="0" smtClean="0"/>
              <a:t>, que más tardíamente está distendido.</a:t>
            </a:r>
          </a:p>
          <a:p>
            <a:pPr>
              <a:lnSpc>
                <a:spcPct val="90000"/>
              </a:lnSpc>
            </a:pPr>
            <a:r>
              <a:rPr lang="es-ES" sz="2800" dirty="0" smtClean="0"/>
              <a:t>Palpación del abdomen. Masa alargada, en forma de “embutido”, localizada generalmente en el cuadrante superior derecho por debajo del borde hepático. La fosa ilíaca derecha puede parecer vacía a la palpación, “signo de Dance”. </a:t>
            </a:r>
          </a:p>
          <a:p>
            <a:pPr>
              <a:lnSpc>
                <a:spcPct val="90000"/>
              </a:lnSpc>
            </a:pPr>
            <a:r>
              <a:rPr lang="es-ES" sz="2800" dirty="0" smtClean="0"/>
              <a:t>Auscultación. Ruidos peristálticos están aumentados. </a:t>
            </a:r>
          </a:p>
          <a:p>
            <a:pPr>
              <a:lnSpc>
                <a:spcPct val="90000"/>
              </a:lnSpc>
            </a:pPr>
            <a:r>
              <a:rPr lang="es-ES" sz="2800" dirty="0" smtClean="0"/>
              <a:t>Tacto rectal. Presencia de mucus y sangre, y se </a:t>
            </a:r>
            <a:r>
              <a:rPr lang="es-ES" sz="2800" dirty="0" err="1" smtClean="0"/>
              <a:t>tactará</a:t>
            </a:r>
            <a:r>
              <a:rPr lang="es-ES" sz="2800" dirty="0" smtClean="0"/>
              <a:t> una masa en el recto si la invaginación ha progresado hasta esa zona. En raras ocasiones se observa la salida de la invaginación a través del ano.</a:t>
            </a:r>
          </a:p>
          <a:p>
            <a:pPr>
              <a:lnSpc>
                <a:spcPct val="90000"/>
              </a:lnSpc>
            </a:pPr>
            <a:r>
              <a:rPr lang="es-ES" sz="2800" dirty="0" smtClean="0"/>
              <a:t>Pueden presentarse signos de deshidratación si los síntomas se prolongan, y aparecen posteriormente signos de peritonitis y shock.</a:t>
            </a:r>
          </a:p>
          <a:p>
            <a:endParaRPr lang="es-MX"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sp>
        <p:nvSpPr>
          <p:cNvPr id="6" name="5 Marcador de texto"/>
          <p:cNvSpPr>
            <a:spLocks noGrp="1"/>
          </p:cNvSpPr>
          <p:nvPr>
            <p:ph type="body" idx="1"/>
          </p:nvPr>
        </p:nvSpPr>
        <p:spPr/>
        <p:txBody>
          <a:bodyPr/>
          <a:lstStyle/>
          <a:p>
            <a:endParaRPr lang="es-MX"/>
          </a:p>
        </p:txBody>
      </p:sp>
      <p:sp>
        <p:nvSpPr>
          <p:cNvPr id="7" name="6 Marcador de texto"/>
          <p:cNvSpPr>
            <a:spLocks noGrp="1"/>
          </p:cNvSpPr>
          <p:nvPr>
            <p:ph type="body" sz="half" idx="3"/>
          </p:nvPr>
        </p:nvSpPr>
        <p:spPr/>
        <p:txBody>
          <a:bodyPr/>
          <a:lstStyle/>
          <a:p>
            <a:endParaRPr lang="es-MX"/>
          </a:p>
        </p:txBody>
      </p:sp>
      <p:pic>
        <p:nvPicPr>
          <p:cNvPr id="4" name="3 Marcador de contenido" descr="2.JPG"/>
          <p:cNvPicPr>
            <a:picLocks noGrp="1" noChangeAspect="1"/>
          </p:cNvPicPr>
          <p:nvPr>
            <p:ph sz="quarter" idx="2"/>
          </p:nvPr>
        </p:nvPicPr>
        <p:blipFill>
          <a:blip r:embed="rId2" cstate="print"/>
          <a:stretch>
            <a:fillRect/>
          </a:stretch>
        </p:blipFill>
        <p:spPr>
          <a:xfrm>
            <a:off x="179512" y="1772816"/>
            <a:ext cx="4317876" cy="3168352"/>
          </a:xfrm>
          <a:prstGeom prst="rect">
            <a:avLst/>
          </a:prstGeom>
        </p:spPr>
      </p:pic>
      <p:pic>
        <p:nvPicPr>
          <p:cNvPr id="9" name="8 Marcador de contenido" descr="3.JPG"/>
          <p:cNvPicPr>
            <a:picLocks noGrp="1" noChangeAspect="1"/>
          </p:cNvPicPr>
          <p:nvPr>
            <p:ph sz="quarter" idx="4"/>
          </p:nvPr>
        </p:nvPicPr>
        <p:blipFill>
          <a:blip r:embed="rId3" cstate="print"/>
          <a:stretch>
            <a:fillRect/>
          </a:stretch>
        </p:blipFill>
        <p:spPr>
          <a:xfrm>
            <a:off x="4860032" y="1700808"/>
            <a:ext cx="3888432" cy="324036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832648"/>
          </a:xfrm>
        </p:spPr>
        <p:txBody>
          <a:bodyPr>
            <a:normAutofit fontScale="70000" lnSpcReduction="20000"/>
          </a:bodyPr>
          <a:lstStyle/>
          <a:p>
            <a:pPr algn="just">
              <a:lnSpc>
                <a:spcPct val="150000"/>
              </a:lnSpc>
            </a:pPr>
            <a:r>
              <a:rPr lang="es-ES" sz="3100" b="1" dirty="0" smtClean="0"/>
              <a:t>Presentación no típica</a:t>
            </a:r>
          </a:p>
          <a:p>
            <a:pPr algn="just">
              <a:lnSpc>
                <a:spcPct val="150000"/>
              </a:lnSpc>
            </a:pPr>
            <a:r>
              <a:rPr lang="es-ES" sz="3100" dirty="0" smtClean="0"/>
              <a:t>Los pacientes pueden presentar fiebre, y muchos se muestran letárgicos, con toma de la conciencia, como único signo inicial o entre los episodios de dolor. Los cambios neurológicos pueden ser tan marcados que sugieren infección del sistema nervioso central o intoxicación exógena. Se considera que la </a:t>
            </a:r>
            <a:r>
              <a:rPr lang="es-ES" sz="3100" dirty="0" err="1" smtClean="0"/>
              <a:t>letargia</a:t>
            </a:r>
            <a:r>
              <a:rPr lang="es-ES" sz="3100" dirty="0" smtClean="0"/>
              <a:t> se produce por la liberación de </a:t>
            </a:r>
            <a:r>
              <a:rPr lang="es-ES" sz="3100" dirty="0" err="1" smtClean="0"/>
              <a:t>opioides</a:t>
            </a:r>
            <a:r>
              <a:rPr lang="es-ES" sz="3100" dirty="0" smtClean="0"/>
              <a:t> endógenos debido a isquemia intestinal. La </a:t>
            </a:r>
            <a:r>
              <a:rPr lang="es-ES" sz="3100" dirty="0" err="1" smtClean="0"/>
              <a:t>letargia</a:t>
            </a:r>
            <a:r>
              <a:rPr lang="es-ES" sz="3100" dirty="0" smtClean="0"/>
              <a:t> se presenta en asociación con los otros síntomas con tanta frecuencia que debe ser considerada como otro signo indicativo de invaginación. </a:t>
            </a:r>
          </a:p>
          <a:p>
            <a:endParaRPr lang="es-ES" dirty="0" smtClean="0"/>
          </a:p>
          <a:p>
            <a:endParaRPr lang="es-MX"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MX"/>
          </a:p>
        </p:txBody>
      </p:sp>
      <p:sp>
        <p:nvSpPr>
          <p:cNvPr id="7" name="6 Marcador de texto"/>
          <p:cNvSpPr>
            <a:spLocks noGrp="1"/>
          </p:cNvSpPr>
          <p:nvPr>
            <p:ph type="body" sz="half" idx="3"/>
          </p:nvPr>
        </p:nvSpPr>
        <p:spPr/>
        <p:txBody>
          <a:bodyPr/>
          <a:lstStyle/>
          <a:p>
            <a:endParaRPr lang="es-MX"/>
          </a:p>
        </p:txBody>
      </p:sp>
      <p:sp>
        <p:nvSpPr>
          <p:cNvPr id="6" name="5 Marcador de contenido"/>
          <p:cNvSpPr>
            <a:spLocks noGrp="1"/>
          </p:cNvSpPr>
          <p:nvPr>
            <p:ph sz="quarter" idx="2"/>
          </p:nvPr>
        </p:nvSpPr>
        <p:spPr>
          <a:xfrm>
            <a:off x="457200" y="908720"/>
            <a:ext cx="4040188" cy="5400600"/>
          </a:xfrm>
        </p:spPr>
        <p:txBody>
          <a:bodyPr>
            <a:normAutofit fontScale="55000" lnSpcReduction="20000"/>
          </a:bodyPr>
          <a:lstStyle/>
          <a:p>
            <a:pPr algn="ctr">
              <a:spcBef>
                <a:spcPct val="50000"/>
              </a:spcBef>
            </a:pPr>
            <a:r>
              <a:rPr lang="es-ES" sz="3300" b="1" dirty="0" smtClean="0">
                <a:solidFill>
                  <a:schemeClr val="tx1">
                    <a:lumMod val="50000"/>
                    <a:lumOff val="50000"/>
                  </a:schemeClr>
                </a:solidFill>
              </a:rPr>
              <a:t>ABDOMEN SIMPLE:</a:t>
            </a:r>
          </a:p>
          <a:p>
            <a:r>
              <a:rPr lang="es-ES" sz="3300" b="1" u="sng" dirty="0" smtClean="0">
                <a:solidFill>
                  <a:schemeClr val="tx1">
                    <a:lumMod val="50000"/>
                    <a:lumOff val="50000"/>
                  </a:schemeClr>
                </a:solidFill>
              </a:rPr>
              <a:t>Radiografías de abdomen simple</a:t>
            </a:r>
            <a:r>
              <a:rPr lang="es-ES" sz="3300" dirty="0" smtClean="0"/>
              <a:t>, en posiciones horizontal y vertical. Son diagnósticas en menos del 50% de los casos. Pueden ser normales en las primeras horas de la enfermedad. </a:t>
            </a:r>
          </a:p>
          <a:p>
            <a:r>
              <a:rPr lang="es-ES" sz="3300" u="sng" dirty="0" smtClean="0"/>
              <a:t>Los signos sugestivos de invaginación son: </a:t>
            </a:r>
          </a:p>
          <a:p>
            <a:r>
              <a:rPr lang="es-ES" sz="3300" dirty="0" smtClean="0"/>
              <a:t>Disminución del patrón gaseoso intestinal.</a:t>
            </a:r>
          </a:p>
          <a:p>
            <a:r>
              <a:rPr lang="es-ES" sz="3300" dirty="0" smtClean="0"/>
              <a:t>Asas delgadas distendidas con niveles </a:t>
            </a:r>
            <a:r>
              <a:rPr lang="es-ES" sz="3300" dirty="0" err="1" smtClean="0"/>
              <a:t>hidroaéreos</a:t>
            </a:r>
            <a:r>
              <a:rPr lang="es-ES" sz="3300" dirty="0" smtClean="0"/>
              <a:t>.</a:t>
            </a:r>
          </a:p>
          <a:p>
            <a:r>
              <a:rPr lang="es-ES" sz="3300" dirty="0" smtClean="0"/>
              <a:t>Imagen redondeada radio-opaca en el cuadrante superior derecho. </a:t>
            </a:r>
          </a:p>
          <a:p>
            <a:r>
              <a:rPr lang="es-ES" sz="3300" dirty="0" smtClean="0"/>
              <a:t>Los signos clásicos de oclusión intestinal mecánica aparecen  tardíamente en el curso de la enfermedad. </a:t>
            </a:r>
          </a:p>
          <a:p>
            <a:endParaRPr lang="es-MX" dirty="0"/>
          </a:p>
        </p:txBody>
      </p:sp>
      <p:pic>
        <p:nvPicPr>
          <p:cNvPr id="9" name="Picture 4"/>
          <p:cNvPicPr>
            <a:picLocks noGrp="1" noChangeAspect="1" noChangeArrowheads="1"/>
          </p:cNvPicPr>
          <p:nvPr>
            <p:ph sz="quarter" idx="4"/>
          </p:nvPr>
        </p:nvPicPr>
        <p:blipFill>
          <a:blip r:embed="rId2" cstate="print"/>
          <a:srcRect/>
          <a:stretch>
            <a:fillRect/>
          </a:stretch>
        </p:blipFill>
        <p:spPr bwMode="auto">
          <a:xfrm>
            <a:off x="4644008" y="332656"/>
            <a:ext cx="4032448" cy="5790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5" name="4 Marcador de texto"/>
          <p:cNvSpPr>
            <a:spLocks noGrp="1"/>
          </p:cNvSpPr>
          <p:nvPr>
            <p:ph type="body" idx="1"/>
          </p:nvPr>
        </p:nvSpPr>
        <p:spPr/>
        <p:txBody>
          <a:bodyPr/>
          <a:lstStyle/>
          <a:p>
            <a:endParaRPr lang="es-MX" dirty="0"/>
          </a:p>
        </p:txBody>
      </p:sp>
      <p:sp>
        <p:nvSpPr>
          <p:cNvPr id="7" name="6 Marcador de texto"/>
          <p:cNvSpPr>
            <a:spLocks noGrp="1"/>
          </p:cNvSpPr>
          <p:nvPr>
            <p:ph type="body" sz="half" idx="3"/>
          </p:nvPr>
        </p:nvSpPr>
        <p:spPr/>
        <p:txBody>
          <a:bodyPr/>
          <a:lstStyle/>
          <a:p>
            <a:endParaRPr lang="es-MX"/>
          </a:p>
        </p:txBody>
      </p:sp>
      <p:sp>
        <p:nvSpPr>
          <p:cNvPr id="6" name="5 Marcador de contenido"/>
          <p:cNvSpPr>
            <a:spLocks noGrp="1"/>
          </p:cNvSpPr>
          <p:nvPr>
            <p:ph sz="quarter" idx="2"/>
          </p:nvPr>
        </p:nvSpPr>
        <p:spPr>
          <a:xfrm>
            <a:off x="457200" y="620688"/>
            <a:ext cx="4040188" cy="4765369"/>
          </a:xfrm>
        </p:spPr>
        <p:txBody>
          <a:bodyPr>
            <a:normAutofit fontScale="92500" lnSpcReduction="10000"/>
          </a:bodyPr>
          <a:lstStyle/>
          <a:p>
            <a:pPr algn="ctr">
              <a:spcBef>
                <a:spcPct val="50000"/>
              </a:spcBef>
            </a:pPr>
            <a:r>
              <a:rPr lang="es-ES" b="1" u="sng" dirty="0" smtClean="0">
                <a:solidFill>
                  <a:schemeClr val="tx1">
                    <a:lumMod val="50000"/>
                    <a:lumOff val="50000"/>
                  </a:schemeClr>
                </a:solidFill>
              </a:rPr>
              <a:t>COLON POR ENEMA (REDUCCION HIDROSTÁTICA)</a:t>
            </a:r>
          </a:p>
          <a:p>
            <a:r>
              <a:rPr lang="es-MX" b="1" u="sng" dirty="0" smtClean="0"/>
              <a:t>Colon por enema con bario.</a:t>
            </a:r>
            <a:r>
              <a:rPr lang="es-MX" dirty="0" smtClean="0"/>
              <a:t> estudio radiológico por excelencia durante muchos años.</a:t>
            </a:r>
          </a:p>
          <a:p>
            <a:endParaRPr lang="es-MX" dirty="0" smtClean="0"/>
          </a:p>
          <a:p>
            <a:r>
              <a:rPr lang="es-MX" dirty="0" smtClean="0"/>
              <a:t>Los signos clásicos en este examen son </a:t>
            </a:r>
          </a:p>
          <a:p>
            <a:pPr>
              <a:buFontTx/>
              <a:buChar char="•"/>
            </a:pPr>
            <a:r>
              <a:rPr lang="es-MX" dirty="0" smtClean="0"/>
              <a:t>la imagen “en espiral” </a:t>
            </a:r>
          </a:p>
          <a:p>
            <a:pPr>
              <a:buFontTx/>
              <a:buChar char="•"/>
            </a:pPr>
            <a:r>
              <a:rPr lang="es-MX" dirty="0" smtClean="0"/>
              <a:t>la imagen en “copa invertida o muela de cangrejo”.</a:t>
            </a:r>
            <a:endParaRPr lang="es-ES" dirty="0" smtClean="0"/>
          </a:p>
          <a:p>
            <a:endParaRPr lang="es-MX" dirty="0"/>
          </a:p>
        </p:txBody>
      </p:sp>
      <p:pic>
        <p:nvPicPr>
          <p:cNvPr id="9" name="Picture 5"/>
          <p:cNvPicPr>
            <a:picLocks noGrp="1" noChangeAspect="1" noChangeArrowheads="1"/>
          </p:cNvPicPr>
          <p:nvPr>
            <p:ph sz="quarter" idx="4"/>
          </p:nvPr>
        </p:nvPicPr>
        <p:blipFill>
          <a:blip r:embed="rId2" cstate="print"/>
          <a:srcRect/>
          <a:stretch>
            <a:fillRect/>
          </a:stretch>
        </p:blipFill>
        <p:spPr bwMode="auto">
          <a:xfrm>
            <a:off x="4427984" y="836712"/>
            <a:ext cx="4536504" cy="5112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5" name="4 Marcador de texto"/>
          <p:cNvSpPr>
            <a:spLocks noGrp="1"/>
          </p:cNvSpPr>
          <p:nvPr>
            <p:ph type="body" idx="1"/>
          </p:nvPr>
        </p:nvSpPr>
        <p:spPr/>
        <p:txBody>
          <a:bodyPr/>
          <a:lstStyle/>
          <a:p>
            <a:endParaRPr lang="es-MX"/>
          </a:p>
        </p:txBody>
      </p:sp>
      <p:sp>
        <p:nvSpPr>
          <p:cNvPr id="7" name="6 Marcador de texto"/>
          <p:cNvSpPr>
            <a:spLocks noGrp="1"/>
          </p:cNvSpPr>
          <p:nvPr>
            <p:ph type="body" sz="half" idx="3"/>
          </p:nvPr>
        </p:nvSpPr>
        <p:spPr/>
        <p:txBody>
          <a:bodyPr/>
          <a:lstStyle/>
          <a:p>
            <a:endParaRPr lang="es-MX"/>
          </a:p>
        </p:txBody>
      </p:sp>
      <p:sp>
        <p:nvSpPr>
          <p:cNvPr id="6" name="5 Marcador de contenido"/>
          <p:cNvSpPr>
            <a:spLocks noGrp="1"/>
          </p:cNvSpPr>
          <p:nvPr>
            <p:ph sz="quarter" idx="2"/>
          </p:nvPr>
        </p:nvSpPr>
        <p:spPr/>
        <p:txBody>
          <a:bodyPr>
            <a:normAutofit fontScale="92500"/>
          </a:bodyPr>
          <a:lstStyle/>
          <a:p>
            <a:pPr algn="ctr">
              <a:spcBef>
                <a:spcPct val="50000"/>
              </a:spcBef>
            </a:pPr>
            <a:r>
              <a:rPr lang="es-ES" sz="3000" b="1" u="sng" dirty="0" smtClean="0">
                <a:solidFill>
                  <a:schemeClr val="tx1">
                    <a:lumMod val="50000"/>
                    <a:lumOff val="50000"/>
                  </a:schemeClr>
                </a:solidFill>
                <a:latin typeface="Arial Narrow" pitchFamily="34" charset="0"/>
              </a:rPr>
              <a:t>ULTRASONIDO:</a:t>
            </a:r>
          </a:p>
          <a:p>
            <a:pPr algn="ctr">
              <a:spcBef>
                <a:spcPct val="50000"/>
              </a:spcBef>
            </a:pPr>
            <a:endParaRPr lang="es-ES" sz="2800" b="1" dirty="0" smtClean="0">
              <a:latin typeface="Arial Narrow" pitchFamily="34" charset="0"/>
            </a:endParaRPr>
          </a:p>
          <a:p>
            <a:r>
              <a:rPr lang="es-ES" sz="2000" dirty="0" smtClean="0"/>
              <a:t>Es en la actualidad  el estudio </a:t>
            </a:r>
            <a:r>
              <a:rPr lang="es-ES" sz="2000" dirty="0" err="1" smtClean="0"/>
              <a:t>imagenológico</a:t>
            </a:r>
            <a:r>
              <a:rPr lang="es-ES" sz="2000" dirty="0" smtClean="0"/>
              <a:t> de elección tanto para el diagnóstico como para  la exclusión de la invaginación.</a:t>
            </a:r>
          </a:p>
          <a:p>
            <a:r>
              <a:rPr lang="es-ES" sz="2000" dirty="0" smtClean="0"/>
              <a:t>  “Signo de la diana” visto en la sección transversal</a:t>
            </a:r>
          </a:p>
          <a:p>
            <a:r>
              <a:rPr lang="es-ES" sz="2000" dirty="0" smtClean="0"/>
              <a:t> “Signo del </a:t>
            </a:r>
            <a:r>
              <a:rPr lang="es-ES" sz="2000" dirty="0" err="1" smtClean="0"/>
              <a:t>pseudo</a:t>
            </a:r>
            <a:r>
              <a:rPr lang="es-ES" sz="2000" dirty="0" smtClean="0"/>
              <a:t>-riñón” en la sección longitudinal.</a:t>
            </a:r>
            <a:endParaRPr lang="es-ES" sz="2000" b="1" dirty="0" smtClean="0">
              <a:latin typeface="Arial Narrow" pitchFamily="34" charset="0"/>
            </a:endParaRPr>
          </a:p>
          <a:p>
            <a:endParaRPr lang="es-MX" dirty="0"/>
          </a:p>
        </p:txBody>
      </p:sp>
      <p:pic>
        <p:nvPicPr>
          <p:cNvPr id="9" name="Picture 4"/>
          <p:cNvPicPr>
            <a:picLocks noGrp="1" noChangeAspect="1" noChangeArrowheads="1"/>
          </p:cNvPicPr>
          <p:nvPr>
            <p:ph sz="quarter" idx="4"/>
          </p:nvPr>
        </p:nvPicPr>
        <p:blipFill>
          <a:blip r:embed="rId2" cstate="print"/>
          <a:srcRect/>
          <a:stretch>
            <a:fillRect/>
          </a:stretch>
        </p:blipFill>
        <p:spPr bwMode="auto">
          <a:xfrm>
            <a:off x="4860032" y="620688"/>
            <a:ext cx="3816424" cy="5886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332656"/>
            <a:ext cx="8229600" cy="5674635"/>
          </a:xfrm>
        </p:spPr>
        <p:txBody>
          <a:bodyPr>
            <a:normAutofit fontScale="77500" lnSpcReduction="20000"/>
          </a:bodyPr>
          <a:lstStyle/>
          <a:p>
            <a:r>
              <a:rPr lang="es-ES" b="1" dirty="0" smtClean="0"/>
              <a:t>Evolución Clínico-Patológica</a:t>
            </a:r>
            <a:r>
              <a:rPr lang="es-ES" dirty="0" smtClean="0"/>
              <a:t> :</a:t>
            </a:r>
          </a:p>
          <a:p>
            <a:pPr>
              <a:buNone/>
            </a:pPr>
            <a:r>
              <a:rPr lang="es-ES" dirty="0" smtClean="0"/>
              <a:t>                         </a:t>
            </a:r>
            <a:endParaRPr lang="es-MX" dirty="0" smtClean="0"/>
          </a:p>
          <a:p>
            <a:pPr>
              <a:buNone/>
            </a:pPr>
            <a:r>
              <a:rPr lang="es-ES" dirty="0" smtClean="0"/>
              <a:t> </a:t>
            </a:r>
            <a:r>
              <a:rPr lang="es-ES" b="1" dirty="0" smtClean="0"/>
              <a:t>Período Inicial.</a:t>
            </a:r>
          </a:p>
          <a:p>
            <a:pPr marL="624078" indent="-514350">
              <a:buAutoNum type="arabicPeriod"/>
            </a:pPr>
            <a:r>
              <a:rPr lang="es-ES" dirty="0" smtClean="0"/>
              <a:t>Epigastralgia</a:t>
            </a:r>
          </a:p>
          <a:p>
            <a:pPr marL="624078" indent="-514350">
              <a:buAutoNum type="arabicPeriod"/>
            </a:pPr>
            <a:r>
              <a:rPr lang="es-ES" dirty="0" smtClean="0"/>
              <a:t>Anorexia</a:t>
            </a:r>
          </a:p>
          <a:p>
            <a:pPr marL="624078" indent="-514350">
              <a:buAutoNum type="arabicPeriod"/>
            </a:pPr>
            <a:r>
              <a:rPr lang="es-ES" dirty="0" smtClean="0"/>
              <a:t>Náuseas y vómitos</a:t>
            </a:r>
          </a:p>
          <a:p>
            <a:pPr marL="624078" indent="-514350">
              <a:buAutoNum type="arabicPeriod"/>
            </a:pPr>
            <a:r>
              <a:rPr lang="es-ES" dirty="0" smtClean="0"/>
              <a:t>Fiebre o Febrícula )</a:t>
            </a:r>
            <a:endParaRPr lang="es-MX" dirty="0" smtClean="0"/>
          </a:p>
          <a:p>
            <a:pPr marL="624078" indent="-514350">
              <a:buAutoNum type="arabicPeriod"/>
            </a:pPr>
            <a:endParaRPr lang="es-MX" b="1" dirty="0" smtClean="0"/>
          </a:p>
          <a:p>
            <a:pPr marL="624078" indent="-514350">
              <a:buNone/>
            </a:pPr>
            <a:r>
              <a:rPr lang="es-ES" b="1" dirty="0" smtClean="0"/>
              <a:t>Período de Estado. </a:t>
            </a:r>
          </a:p>
          <a:p>
            <a:pPr marL="624078" indent="-514350">
              <a:buAutoNum type="arabicPeriod"/>
            </a:pPr>
            <a:r>
              <a:rPr lang="es-ES" dirty="0" smtClean="0"/>
              <a:t>Inflamatorio visceral </a:t>
            </a:r>
          </a:p>
          <a:p>
            <a:pPr marL="624078" indent="-514350">
              <a:buAutoNum type="arabicPeriod"/>
            </a:pPr>
            <a:r>
              <a:rPr lang="es-ES" dirty="0" smtClean="0"/>
              <a:t>Oclusivo</a:t>
            </a:r>
            <a:endParaRPr lang="es-MX" dirty="0" smtClean="0"/>
          </a:p>
          <a:p>
            <a:pPr marL="624078" indent="-514350">
              <a:buAutoNum type="arabicPeriod"/>
            </a:pPr>
            <a:r>
              <a:rPr lang="es-ES" dirty="0" smtClean="0"/>
              <a:t>Hemorrágico</a:t>
            </a:r>
          </a:p>
          <a:p>
            <a:pPr marL="624078" indent="-514350">
              <a:buAutoNum type="arabicPeriod"/>
            </a:pPr>
            <a:r>
              <a:rPr lang="es-ES" dirty="0" smtClean="0"/>
              <a:t>Perforativo</a:t>
            </a:r>
            <a:endParaRPr lang="es-MX" dirty="0" smtClean="0"/>
          </a:p>
          <a:p>
            <a:pPr marL="624078" indent="-514350">
              <a:buAutoNum type="arabicPeriod"/>
            </a:pPr>
            <a:r>
              <a:rPr lang="es-ES" dirty="0" smtClean="0"/>
              <a:t>Torsión de vísceras o tumores.</a:t>
            </a:r>
          </a:p>
          <a:p>
            <a:pPr marL="624078" indent="-514350">
              <a:buAutoNum type="arabicPeriod"/>
            </a:pPr>
            <a:r>
              <a:rPr lang="es-ES" dirty="0" smtClean="0"/>
              <a:t>Necrosis hemorrágica extensa</a:t>
            </a:r>
            <a:endParaRPr lang="es-MX" dirty="0" smtClean="0"/>
          </a:p>
          <a:p>
            <a:pPr>
              <a:buNone/>
            </a:pPr>
            <a:endParaRPr lang="es-ES" dirty="0" smtClean="0"/>
          </a:p>
          <a:p>
            <a:pPr>
              <a:buNone/>
            </a:pPr>
            <a:r>
              <a:rPr lang="es-ES" b="1" dirty="0" smtClean="0"/>
              <a:t>Periodo Final</a:t>
            </a:r>
            <a:r>
              <a:rPr lang="es-ES" dirty="0" smtClean="0"/>
              <a:t>. </a:t>
            </a:r>
          </a:p>
          <a:p>
            <a:pPr>
              <a:buNone/>
            </a:pPr>
            <a:r>
              <a:rPr lang="es-ES" dirty="0" smtClean="0"/>
              <a:t>Síndrome Toxiinfeccioso por peritonitis generalizada</a:t>
            </a:r>
            <a:endParaRPr lang="es-MX" dirty="0" smtClean="0"/>
          </a:p>
          <a:p>
            <a:pPr>
              <a:buNone/>
            </a:pPr>
            <a:endParaRPr lang="es-MX" dirty="0" smtClean="0"/>
          </a:p>
          <a:p>
            <a:endParaRPr lang="es-MX"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Tratamiento.-</a:t>
            </a:r>
            <a:endParaRPr lang="es-MX" dirty="0"/>
          </a:p>
        </p:txBody>
      </p:sp>
      <p:sp>
        <p:nvSpPr>
          <p:cNvPr id="8" name="7 Marcador de contenido"/>
          <p:cNvSpPr>
            <a:spLocks noGrp="1"/>
          </p:cNvSpPr>
          <p:nvPr>
            <p:ph idx="1"/>
          </p:nvPr>
        </p:nvSpPr>
        <p:spPr/>
        <p:txBody>
          <a:bodyPr>
            <a:normAutofit fontScale="92500" lnSpcReduction="10000"/>
          </a:bodyPr>
          <a:lstStyle/>
          <a:p>
            <a:r>
              <a:rPr lang="es-ES" sz="2400" dirty="0" smtClean="0"/>
              <a:t>Inicial.</a:t>
            </a:r>
          </a:p>
          <a:p>
            <a:pPr lvl="1"/>
            <a:r>
              <a:rPr lang="es-ES" sz="2400" dirty="0" smtClean="0"/>
              <a:t>Reposición de líquidos y electrolitos por vía </a:t>
            </a:r>
            <a:r>
              <a:rPr lang="es-ES" sz="2400" dirty="0" err="1" smtClean="0"/>
              <a:t>endovenosa</a:t>
            </a:r>
            <a:r>
              <a:rPr lang="es-ES" sz="2400" dirty="0" smtClean="0"/>
              <a:t>.</a:t>
            </a:r>
          </a:p>
          <a:p>
            <a:pPr lvl="1"/>
            <a:r>
              <a:rPr lang="es-ES" sz="2400" dirty="0" smtClean="0"/>
              <a:t>Descompresión del tubo digestivo, mediante la colocación de una sonda naso-gástrica. </a:t>
            </a:r>
          </a:p>
          <a:p>
            <a:pPr lvl="1"/>
            <a:r>
              <a:rPr lang="es-ES" sz="2400" dirty="0" smtClean="0"/>
              <a:t>Remisión a un hospital pediátrico donde exista servicio de Cirugía Pediátrica.</a:t>
            </a:r>
          </a:p>
          <a:p>
            <a:r>
              <a:rPr lang="es-ES" sz="2400" dirty="0" smtClean="0"/>
              <a:t>Tratamiento definitivo.</a:t>
            </a:r>
          </a:p>
          <a:p>
            <a:pPr lvl="1"/>
            <a:r>
              <a:rPr lang="es-ES" sz="2400" dirty="0" smtClean="0"/>
              <a:t>Reducción mediante procedimientos radiológicos.</a:t>
            </a:r>
          </a:p>
          <a:p>
            <a:pPr lvl="1"/>
            <a:r>
              <a:rPr lang="es-ES" sz="2400" dirty="0" smtClean="0"/>
              <a:t>Tratamiento quirúrgico. </a:t>
            </a:r>
          </a:p>
          <a:p>
            <a:r>
              <a:rPr lang="es-ES" sz="2800" dirty="0" smtClean="0"/>
              <a:t>El método de desinvaginación hidrostática y neumática, presenta criterios de inclusión y exclusión.</a:t>
            </a:r>
            <a:endParaRPr lang="es-MX"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MX"/>
          </a:p>
        </p:txBody>
      </p:sp>
      <p:sp>
        <p:nvSpPr>
          <p:cNvPr id="7" name="6 Marcador de texto"/>
          <p:cNvSpPr>
            <a:spLocks noGrp="1"/>
          </p:cNvSpPr>
          <p:nvPr>
            <p:ph type="body" sz="half" idx="3"/>
          </p:nvPr>
        </p:nvSpPr>
        <p:spPr/>
        <p:txBody>
          <a:bodyPr/>
          <a:lstStyle/>
          <a:p>
            <a:endParaRPr lang="es-MX"/>
          </a:p>
        </p:txBody>
      </p:sp>
      <p:sp>
        <p:nvSpPr>
          <p:cNvPr id="6" name="5 Marcador de contenido"/>
          <p:cNvSpPr>
            <a:spLocks noGrp="1"/>
          </p:cNvSpPr>
          <p:nvPr>
            <p:ph sz="quarter" idx="2"/>
          </p:nvPr>
        </p:nvSpPr>
        <p:spPr>
          <a:xfrm>
            <a:off x="251520" y="260648"/>
            <a:ext cx="4245868" cy="6048672"/>
          </a:xfrm>
        </p:spPr>
        <p:txBody>
          <a:bodyPr>
            <a:normAutofit fontScale="92500" lnSpcReduction="10000"/>
          </a:bodyPr>
          <a:lstStyle/>
          <a:p>
            <a:pPr marL="533400" indent="-533400" algn="ctr">
              <a:lnSpc>
                <a:spcPct val="80000"/>
              </a:lnSpc>
              <a:buNone/>
            </a:pPr>
            <a:r>
              <a:rPr lang="es-ES" b="1" u="sng" dirty="0" smtClean="0">
                <a:solidFill>
                  <a:schemeClr val="tx1">
                    <a:lumMod val="50000"/>
                    <a:lumOff val="50000"/>
                  </a:schemeClr>
                </a:solidFill>
              </a:rPr>
              <a:t>CRITERIOS DE INCLUSION </a:t>
            </a:r>
          </a:p>
          <a:p>
            <a:pPr marL="533400" indent="-533400">
              <a:lnSpc>
                <a:spcPct val="80000"/>
              </a:lnSpc>
              <a:buFontTx/>
              <a:buAutoNum type="arabicPeriod"/>
            </a:pPr>
            <a:r>
              <a:rPr lang="es-ES" dirty="0" smtClean="0"/>
              <a:t>Niños portadores de invaginación intestinal confirmada preferiblemente por  ultrasonido.</a:t>
            </a:r>
          </a:p>
          <a:p>
            <a:pPr marL="533400" indent="-533400">
              <a:lnSpc>
                <a:spcPct val="80000"/>
              </a:lnSpc>
              <a:buFontTx/>
              <a:buAutoNum type="arabicPeriod"/>
            </a:pPr>
            <a:r>
              <a:rPr lang="es-ES" dirty="0" smtClean="0"/>
              <a:t>Disposición de los familiares a que el niño sea sometido a este método de tratamiento.</a:t>
            </a:r>
          </a:p>
          <a:p>
            <a:pPr marL="533400" indent="-533400">
              <a:lnSpc>
                <a:spcPct val="80000"/>
              </a:lnSpc>
              <a:buFontTx/>
              <a:buAutoNum type="arabicPeriod"/>
            </a:pPr>
            <a:r>
              <a:rPr lang="es-ES" dirty="0" smtClean="0"/>
              <a:t>Edad: 3 meses en adelante y menor de 2 años.</a:t>
            </a:r>
          </a:p>
          <a:p>
            <a:pPr marL="533400" indent="-533400">
              <a:lnSpc>
                <a:spcPct val="80000"/>
              </a:lnSpc>
              <a:buFontTx/>
              <a:buAutoNum type="arabicPeriod"/>
            </a:pPr>
            <a:r>
              <a:rPr lang="es-ES" dirty="0" smtClean="0"/>
              <a:t>Tiempo de evolución de los síntomas menor de 48 horas.</a:t>
            </a:r>
          </a:p>
          <a:p>
            <a:pPr marL="533400" indent="-533400">
              <a:lnSpc>
                <a:spcPct val="80000"/>
              </a:lnSpc>
              <a:buFontTx/>
              <a:buAutoNum type="arabicPeriod"/>
            </a:pPr>
            <a:r>
              <a:rPr lang="es-ES" dirty="0" smtClean="0"/>
              <a:t>Ausencia de signos de peritonitis o shock.</a:t>
            </a:r>
          </a:p>
          <a:p>
            <a:pPr marL="533400" indent="-533400">
              <a:lnSpc>
                <a:spcPct val="80000"/>
              </a:lnSpc>
              <a:buFontTx/>
              <a:buAutoNum type="arabicPeriod"/>
            </a:pPr>
            <a:r>
              <a:rPr lang="es-ES" dirty="0" smtClean="0"/>
              <a:t>Ausencia de signos de perforación u oclusión.</a:t>
            </a:r>
          </a:p>
          <a:p>
            <a:pPr marL="533400" indent="-533400">
              <a:lnSpc>
                <a:spcPct val="80000"/>
              </a:lnSpc>
              <a:buFontTx/>
              <a:buAutoNum type="arabicPeriod"/>
            </a:pPr>
            <a:r>
              <a:rPr lang="es-ES" dirty="0" smtClean="0"/>
              <a:t>Si se trata de una invaginación recurrente, hasta 2 recurrencias</a:t>
            </a:r>
            <a:endParaRPr lang="es-MX" dirty="0"/>
          </a:p>
        </p:txBody>
      </p:sp>
      <p:sp>
        <p:nvSpPr>
          <p:cNvPr id="8" name="7 Marcador de contenido"/>
          <p:cNvSpPr>
            <a:spLocks noGrp="1"/>
          </p:cNvSpPr>
          <p:nvPr>
            <p:ph sz="quarter" idx="4"/>
          </p:nvPr>
        </p:nvSpPr>
        <p:spPr>
          <a:xfrm>
            <a:off x="4645025" y="260648"/>
            <a:ext cx="4319463" cy="5760640"/>
          </a:xfrm>
        </p:spPr>
        <p:txBody>
          <a:bodyPr>
            <a:normAutofit fontScale="92500"/>
          </a:bodyPr>
          <a:lstStyle/>
          <a:p>
            <a:pPr>
              <a:lnSpc>
                <a:spcPct val="90000"/>
              </a:lnSpc>
            </a:pPr>
            <a:r>
              <a:rPr lang="es-ES" b="1" u="sng" dirty="0" smtClean="0">
                <a:solidFill>
                  <a:schemeClr val="tx1">
                    <a:lumMod val="50000"/>
                    <a:lumOff val="50000"/>
                  </a:schemeClr>
                </a:solidFill>
              </a:rPr>
              <a:t>CRITERIOS DE EXCLUSIÓN</a:t>
            </a:r>
          </a:p>
          <a:p>
            <a:pPr>
              <a:lnSpc>
                <a:spcPct val="90000"/>
              </a:lnSpc>
            </a:pPr>
            <a:r>
              <a:rPr lang="es-ES" dirty="0" smtClean="0"/>
              <a:t>Familiares que no den su disposición para que el niño sea sometido a este tratamiento.</a:t>
            </a:r>
          </a:p>
          <a:p>
            <a:pPr>
              <a:lnSpc>
                <a:spcPct val="90000"/>
              </a:lnSpc>
            </a:pPr>
            <a:r>
              <a:rPr lang="es-ES" dirty="0" smtClean="0"/>
              <a:t>Edad menor de 3 meses y de 2 años en adelante.</a:t>
            </a:r>
          </a:p>
          <a:p>
            <a:pPr>
              <a:lnSpc>
                <a:spcPct val="90000"/>
              </a:lnSpc>
            </a:pPr>
            <a:r>
              <a:rPr lang="es-ES" dirty="0" smtClean="0"/>
              <a:t>Más de 48 horas de evolución de los síntomas.</a:t>
            </a:r>
          </a:p>
          <a:p>
            <a:pPr>
              <a:lnSpc>
                <a:spcPct val="90000"/>
              </a:lnSpc>
            </a:pPr>
            <a:r>
              <a:rPr lang="es-ES" dirty="0" smtClean="0"/>
              <a:t>Signos de choque o peritonitis en el examen inicial.</a:t>
            </a:r>
          </a:p>
          <a:p>
            <a:pPr>
              <a:lnSpc>
                <a:spcPct val="90000"/>
              </a:lnSpc>
            </a:pPr>
            <a:r>
              <a:rPr lang="es-ES" dirty="0" smtClean="0"/>
              <a:t>Sangrado rectal masivo.</a:t>
            </a:r>
          </a:p>
          <a:p>
            <a:pPr>
              <a:lnSpc>
                <a:spcPct val="90000"/>
              </a:lnSpc>
            </a:pPr>
            <a:r>
              <a:rPr lang="es-ES" dirty="0" smtClean="0"/>
              <a:t>Signos radiológicos de perforación o de oclusión mecánica.</a:t>
            </a:r>
          </a:p>
          <a:p>
            <a:pPr>
              <a:lnSpc>
                <a:spcPct val="90000"/>
              </a:lnSpc>
            </a:pPr>
            <a:r>
              <a:rPr lang="es-ES" dirty="0" smtClean="0"/>
              <a:t>Más de 2 recurrencias de la invaginación.</a:t>
            </a:r>
          </a:p>
          <a:p>
            <a:endParaRPr lang="es-MX"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332656"/>
            <a:ext cx="8229600" cy="6048672"/>
          </a:xfrm>
        </p:spPr>
        <p:txBody>
          <a:bodyPr>
            <a:normAutofit lnSpcReduction="10000"/>
          </a:bodyPr>
          <a:lstStyle/>
          <a:p>
            <a:pPr>
              <a:buNone/>
            </a:pPr>
            <a:r>
              <a:rPr lang="es-ES" b="1" u="sng" dirty="0" smtClean="0">
                <a:solidFill>
                  <a:schemeClr val="tx1">
                    <a:lumMod val="50000"/>
                    <a:lumOff val="50000"/>
                  </a:schemeClr>
                </a:solidFill>
              </a:rPr>
              <a:t>Síndrome Hemorrágico</a:t>
            </a:r>
            <a:endParaRPr lang="es-ES" dirty="0" smtClean="0"/>
          </a:p>
          <a:p>
            <a:pPr lvl="0"/>
            <a:r>
              <a:rPr lang="es-ES" dirty="0" smtClean="0"/>
              <a:t>Trauma esplénico</a:t>
            </a:r>
          </a:p>
          <a:p>
            <a:pPr lvl="0"/>
            <a:r>
              <a:rPr lang="es-ES" dirty="0" smtClean="0"/>
              <a:t>Discrasias </a:t>
            </a:r>
            <a:r>
              <a:rPr lang="es-ES" dirty="0" err="1" smtClean="0"/>
              <a:t>Sanguineas</a:t>
            </a:r>
            <a:endParaRPr lang="es-ES" dirty="0" smtClean="0"/>
          </a:p>
          <a:p>
            <a:pPr lvl="0">
              <a:buNone/>
            </a:pPr>
            <a:r>
              <a:rPr lang="es-ES" b="1" u="sng" dirty="0" smtClean="0">
                <a:solidFill>
                  <a:schemeClr val="tx1">
                    <a:lumMod val="50000"/>
                    <a:lumOff val="50000"/>
                  </a:schemeClr>
                </a:solidFill>
              </a:rPr>
              <a:t>Síndrome Inflamatoria Visceral</a:t>
            </a:r>
            <a:endParaRPr lang="es-ES" dirty="0" smtClean="0"/>
          </a:p>
          <a:p>
            <a:pPr lvl="0"/>
            <a:r>
              <a:rPr lang="es-ES" dirty="0" smtClean="0"/>
              <a:t>Apendicitis Aguda. </a:t>
            </a:r>
          </a:p>
          <a:p>
            <a:pPr lvl="0"/>
            <a:r>
              <a:rPr lang="es-ES" dirty="0" smtClean="0"/>
              <a:t>Adenitis mesentérica Supurada</a:t>
            </a:r>
          </a:p>
          <a:p>
            <a:pPr lvl="0"/>
            <a:r>
              <a:rPr lang="es-ES" dirty="0" smtClean="0"/>
              <a:t>Diverticulitis de Meckel.</a:t>
            </a:r>
            <a:endParaRPr lang="es-MX" dirty="0" smtClean="0"/>
          </a:p>
          <a:p>
            <a:pPr lvl="0"/>
            <a:r>
              <a:rPr lang="es-ES" dirty="0" smtClean="0"/>
              <a:t>Peritonitis primaria (rara, habitualmente se presenta en el curso del síndrome </a:t>
            </a:r>
            <a:r>
              <a:rPr lang="es-ES" dirty="0" err="1" smtClean="0"/>
              <a:t>nefrotico</a:t>
            </a:r>
            <a:r>
              <a:rPr lang="es-ES" dirty="0" smtClean="0"/>
              <a:t>).</a:t>
            </a:r>
            <a:endParaRPr lang="es-MX" dirty="0" smtClean="0"/>
          </a:p>
          <a:p>
            <a:pPr lvl="0"/>
            <a:r>
              <a:rPr lang="es-ES" dirty="0" smtClean="0"/>
              <a:t>Epiplonitis aguda (rara)</a:t>
            </a:r>
          </a:p>
          <a:p>
            <a:pPr lvl="0">
              <a:buNone/>
            </a:pPr>
            <a:r>
              <a:rPr lang="es-ES" b="1" u="sng" dirty="0" smtClean="0">
                <a:solidFill>
                  <a:schemeClr val="tx1">
                    <a:lumMod val="50000"/>
                    <a:lumOff val="50000"/>
                  </a:schemeClr>
                </a:solidFill>
              </a:rPr>
              <a:t>Síndrome Perforativo</a:t>
            </a:r>
          </a:p>
          <a:p>
            <a:r>
              <a:rPr lang="es-ES" dirty="0" smtClean="0"/>
              <a:t>Retracciones de </a:t>
            </a:r>
            <a:r>
              <a:rPr lang="es-ES" dirty="0" err="1" smtClean="0"/>
              <a:t>viceras</a:t>
            </a:r>
            <a:r>
              <a:rPr lang="es-ES" dirty="0" smtClean="0"/>
              <a:t> huecas por traumatismos por cuerpos extraños.</a:t>
            </a:r>
            <a:endParaRPr lang="es-MX" dirty="0" smtClean="0"/>
          </a:p>
          <a:p>
            <a:r>
              <a:rPr lang="es-ES" dirty="0" smtClean="0"/>
              <a:t>Ulceras perforadas (poco frecuente).</a:t>
            </a:r>
          </a:p>
          <a:p>
            <a:pPr lvl="0"/>
            <a:endParaRPr lang="es-MX" dirty="0" smtClean="0"/>
          </a:p>
          <a:p>
            <a:pPr lvl="0">
              <a:buNone/>
            </a:pPr>
            <a:endParaRPr lang="es-ES" dirty="0" smtClean="0"/>
          </a:p>
          <a:p>
            <a:endParaRPr lang="es-MX"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772816"/>
            <a:ext cx="8229600" cy="4234475"/>
          </a:xfrm>
        </p:spPr>
        <p:txBody>
          <a:bodyPr/>
          <a:lstStyle/>
          <a:p>
            <a:endParaRPr lang="es-MX" dirty="0" smtClean="0"/>
          </a:p>
          <a:p>
            <a:r>
              <a:rPr lang="es-MX" dirty="0" smtClean="0"/>
              <a:t>A diferencia de los recién nacidos, lactantes y niños pequeños en los niños mayores y la adolescencia es el Síndrome inflamatorio Visceral la causa más frecuente de abdomen agudo, y la apendicitis aguda es la entidad nosológica que con más frecuencia tributa a tratamiento quirúrgico a esta edad.</a:t>
            </a:r>
            <a:endParaRPr lang="es-MX" dirty="0"/>
          </a:p>
        </p:txBody>
      </p:sp>
      <p:sp>
        <p:nvSpPr>
          <p:cNvPr id="3" name="2 Título"/>
          <p:cNvSpPr>
            <a:spLocks noGrp="1"/>
          </p:cNvSpPr>
          <p:nvPr>
            <p:ph type="title"/>
          </p:nvPr>
        </p:nvSpPr>
        <p:spPr>
          <a:xfrm>
            <a:off x="467544" y="476672"/>
            <a:ext cx="8229600" cy="1296144"/>
          </a:xfrm>
        </p:spPr>
        <p:txBody>
          <a:bodyPr>
            <a:noAutofit/>
          </a:bodyPr>
          <a:lstStyle/>
          <a:p>
            <a:pPr algn="ctr"/>
            <a:r>
              <a:rPr lang="es-MX" sz="4000" dirty="0" smtClean="0"/>
              <a:t>A.A.Q. en Niño mayor y Adolescente</a:t>
            </a:r>
            <a:endParaRPr lang="es-MX" sz="4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48680"/>
            <a:ext cx="8229600" cy="5458611"/>
          </a:xfrm>
        </p:spPr>
        <p:txBody>
          <a:bodyPr/>
          <a:lstStyle/>
          <a:p>
            <a:r>
              <a:rPr lang="es-MX" sz="3200" b="1" u="sng" dirty="0" smtClean="0">
                <a:solidFill>
                  <a:schemeClr val="tx1">
                    <a:lumMod val="50000"/>
                    <a:lumOff val="50000"/>
                  </a:schemeClr>
                </a:solidFill>
              </a:rPr>
              <a:t>Síndrome Inflamatorio Visceral</a:t>
            </a:r>
          </a:p>
          <a:p>
            <a:r>
              <a:rPr lang="es-ES" dirty="0" smtClean="0"/>
              <a:t>Apendicitis aguda</a:t>
            </a:r>
          </a:p>
          <a:p>
            <a:r>
              <a:rPr lang="es-ES" dirty="0" smtClean="0"/>
              <a:t>Diverticulitis </a:t>
            </a:r>
            <a:r>
              <a:rPr lang="es-ES" dirty="0" smtClean="0"/>
              <a:t>de Meckel</a:t>
            </a:r>
          </a:p>
          <a:p>
            <a:r>
              <a:rPr lang="es-ES" dirty="0" smtClean="0"/>
              <a:t>Peritonitis primaria</a:t>
            </a:r>
          </a:p>
          <a:p>
            <a:r>
              <a:rPr lang="es-ES" dirty="0" smtClean="0"/>
              <a:t>Epiplonitis </a:t>
            </a:r>
            <a:r>
              <a:rPr lang="es-ES" dirty="0" smtClean="0"/>
              <a:t>aguda</a:t>
            </a:r>
          </a:p>
          <a:p>
            <a:r>
              <a:rPr lang="es-ES" dirty="0" smtClean="0"/>
              <a:t>Me</a:t>
            </a:r>
            <a:r>
              <a:rPr lang="es-ES" dirty="0" smtClean="0"/>
              <a:t>t</a:t>
            </a:r>
            <a:r>
              <a:rPr lang="es-ES" dirty="0" smtClean="0"/>
              <a:t>roanexitis</a:t>
            </a:r>
            <a:endParaRPr lang="es-ES" dirty="0" smtClean="0"/>
          </a:p>
          <a:p>
            <a:r>
              <a:rPr lang="es-ES" dirty="0" smtClean="0"/>
              <a:t>Colecistitis aguda</a:t>
            </a:r>
          </a:p>
          <a:p>
            <a:r>
              <a:rPr lang="es-ES" dirty="0" smtClean="0"/>
              <a:t>Adenitis </a:t>
            </a:r>
            <a:r>
              <a:rPr lang="es-ES" dirty="0" smtClean="0"/>
              <a:t>mesentérica </a:t>
            </a:r>
            <a:r>
              <a:rPr lang="es-ES" dirty="0" smtClean="0"/>
              <a:t>supurada</a:t>
            </a:r>
          </a:p>
          <a:p>
            <a:r>
              <a:rPr lang="es-ES" dirty="0" smtClean="0"/>
              <a:t>Pancreatitis</a:t>
            </a:r>
          </a:p>
          <a:p>
            <a:r>
              <a:rPr lang="es-ES" dirty="0" smtClean="0"/>
              <a:t>Tiflitis</a:t>
            </a:r>
          </a:p>
          <a:p>
            <a:endParaRPr lang="es-ES" dirty="0" smtClean="0"/>
          </a:p>
          <a:p>
            <a:endParaRPr lang="es-MX"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4954555"/>
          </a:xfrm>
        </p:spPr>
        <p:txBody>
          <a:bodyPr>
            <a:normAutofit fontScale="85000" lnSpcReduction="20000"/>
          </a:bodyPr>
          <a:lstStyle/>
          <a:p>
            <a:r>
              <a:rPr lang="es-ES" dirty="0" smtClean="0"/>
              <a:t> Conjunto de signos y síntomas que derivan de la inflamación de apéndice vermiforme, tiene localización más frecuente en la región </a:t>
            </a:r>
            <a:r>
              <a:rPr lang="es-ES" dirty="0" err="1" smtClean="0"/>
              <a:t>inferointerna</a:t>
            </a:r>
            <a:r>
              <a:rPr lang="es-ES" dirty="0" smtClean="0"/>
              <a:t> del ciego. </a:t>
            </a:r>
          </a:p>
          <a:p>
            <a:r>
              <a:rPr lang="es-ES" dirty="0" smtClean="0"/>
              <a:t>La apendicitis, a cualquier edad, es una enfermedad dinámica y progresiva. Si el apéndice no se extirpa oportunamente, se complica con perforación, peritonitis local, luego generalizada, septicemia y eventualmente, muerte.</a:t>
            </a:r>
            <a:endParaRPr lang="es-MX" dirty="0" smtClean="0"/>
          </a:p>
          <a:p>
            <a:r>
              <a:rPr lang="es-ES" dirty="0" smtClean="0"/>
              <a:t>Otras localizaciones.</a:t>
            </a:r>
            <a:endParaRPr lang="es-MX" dirty="0" smtClean="0"/>
          </a:p>
          <a:p>
            <a:pPr lvl="0"/>
            <a:r>
              <a:rPr lang="es-ES" dirty="0" smtClean="0"/>
              <a:t>Retro cecales.</a:t>
            </a:r>
            <a:endParaRPr lang="es-MX" dirty="0" smtClean="0"/>
          </a:p>
          <a:p>
            <a:pPr lvl="0"/>
            <a:r>
              <a:rPr lang="es-ES" dirty="0" smtClean="0"/>
              <a:t>Sub serosas</a:t>
            </a:r>
            <a:endParaRPr lang="es-MX" dirty="0" smtClean="0"/>
          </a:p>
          <a:p>
            <a:pPr lvl="0"/>
            <a:r>
              <a:rPr lang="es-ES" dirty="0" smtClean="0"/>
              <a:t>Pélvicas.</a:t>
            </a:r>
            <a:endParaRPr lang="es-MX" dirty="0" smtClean="0"/>
          </a:p>
          <a:p>
            <a:pPr lvl="0"/>
            <a:r>
              <a:rPr lang="es-ES" dirty="0" smtClean="0"/>
              <a:t>Fosa iliaca izquierda (circulo inverso)</a:t>
            </a:r>
            <a:endParaRPr lang="es-MX" dirty="0" smtClean="0"/>
          </a:p>
          <a:p>
            <a:pPr lvl="0"/>
            <a:r>
              <a:rPr lang="es-ES" dirty="0" smtClean="0"/>
              <a:t>Sub hepática</a:t>
            </a:r>
            <a:endParaRPr lang="es-MX" dirty="0" smtClean="0"/>
          </a:p>
          <a:p>
            <a:endParaRPr lang="es-MX" dirty="0"/>
          </a:p>
        </p:txBody>
      </p:sp>
      <p:sp>
        <p:nvSpPr>
          <p:cNvPr id="3" name="2 Título"/>
          <p:cNvSpPr>
            <a:spLocks noGrp="1"/>
          </p:cNvSpPr>
          <p:nvPr>
            <p:ph type="title"/>
          </p:nvPr>
        </p:nvSpPr>
        <p:spPr>
          <a:xfrm>
            <a:off x="457200" y="274638"/>
            <a:ext cx="8229600" cy="994122"/>
          </a:xfrm>
        </p:spPr>
        <p:txBody>
          <a:bodyPr/>
          <a:lstStyle/>
          <a:p>
            <a:r>
              <a:rPr lang="es-MX" dirty="0" smtClean="0"/>
              <a:t>Apendicitis Aguda</a:t>
            </a:r>
            <a:endParaRPr lang="es-MX"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04664"/>
            <a:ext cx="8229600" cy="5602627"/>
          </a:xfrm>
        </p:spPr>
        <p:txBody>
          <a:bodyPr>
            <a:normAutofit fontScale="92500"/>
          </a:bodyPr>
          <a:lstStyle/>
          <a:p>
            <a:r>
              <a:rPr lang="es-ES" sz="2800" b="1" u="sng" dirty="0" smtClean="0">
                <a:solidFill>
                  <a:schemeClr val="tx1">
                    <a:lumMod val="50000"/>
                    <a:lumOff val="50000"/>
                  </a:schemeClr>
                </a:solidFill>
              </a:rPr>
              <a:t>Causas de apendicitis aguda.</a:t>
            </a:r>
            <a:endParaRPr lang="es-MX" sz="2800" b="1" u="sng" dirty="0" smtClean="0">
              <a:solidFill>
                <a:schemeClr val="tx1">
                  <a:lumMod val="50000"/>
                  <a:lumOff val="50000"/>
                </a:schemeClr>
              </a:solidFill>
            </a:endParaRPr>
          </a:p>
          <a:p>
            <a:pPr lvl="1"/>
            <a:r>
              <a:rPr lang="es-ES" sz="2400" dirty="0" smtClean="0"/>
              <a:t>Obstrucción:</a:t>
            </a:r>
            <a:endParaRPr lang="es-MX" sz="2400" dirty="0" smtClean="0"/>
          </a:p>
          <a:p>
            <a:pPr lvl="2"/>
            <a:r>
              <a:rPr lang="es-ES" sz="2400" dirty="0" smtClean="0"/>
              <a:t>Parásitos.</a:t>
            </a:r>
            <a:endParaRPr lang="es-MX" sz="2400" dirty="0" smtClean="0"/>
          </a:p>
          <a:p>
            <a:pPr lvl="2"/>
            <a:r>
              <a:rPr lang="es-ES" sz="2400" dirty="0" smtClean="0"/>
              <a:t>Cuerpo extraño( semillas, </a:t>
            </a:r>
            <a:r>
              <a:rPr lang="es-ES" sz="2400" dirty="0" err="1" smtClean="0"/>
              <a:t>pelo,espinas</a:t>
            </a:r>
            <a:r>
              <a:rPr lang="es-ES" sz="2400" dirty="0" smtClean="0"/>
              <a:t> de pescado)</a:t>
            </a:r>
            <a:endParaRPr lang="es-MX" sz="2400" dirty="0" smtClean="0"/>
          </a:p>
          <a:p>
            <a:pPr lvl="2"/>
            <a:r>
              <a:rPr lang="es-ES" sz="2400" dirty="0" smtClean="0"/>
              <a:t>Tumores.</a:t>
            </a:r>
          </a:p>
          <a:p>
            <a:pPr lvl="2"/>
            <a:r>
              <a:rPr lang="es-ES" sz="2400" dirty="0" smtClean="0"/>
              <a:t>Fecalitos</a:t>
            </a:r>
          </a:p>
          <a:p>
            <a:pPr lvl="2">
              <a:buNone/>
            </a:pPr>
            <a:r>
              <a:rPr lang="es-ES" sz="2400" b="1" u="sng" dirty="0" smtClean="0">
                <a:solidFill>
                  <a:schemeClr val="tx1">
                    <a:lumMod val="50000"/>
                    <a:lumOff val="50000"/>
                  </a:schemeClr>
                </a:solidFill>
              </a:rPr>
              <a:t>Factores predisponentes.-</a:t>
            </a:r>
          </a:p>
          <a:p>
            <a:pPr lvl="2">
              <a:buNone/>
            </a:pPr>
            <a:r>
              <a:rPr lang="es-ES" sz="2400" dirty="0" smtClean="0"/>
              <a:t>Enfermedades del Colágeno</a:t>
            </a:r>
          </a:p>
          <a:p>
            <a:pPr lvl="2">
              <a:buNone/>
            </a:pPr>
            <a:r>
              <a:rPr lang="es-ES" sz="2400" dirty="0" smtClean="0"/>
              <a:t>Enfermedades Hematológicas (</a:t>
            </a:r>
            <a:r>
              <a:rPr lang="es-ES" sz="2400" dirty="0" err="1" smtClean="0"/>
              <a:t>Sickemia</a:t>
            </a:r>
            <a:r>
              <a:rPr lang="es-ES" sz="2400" dirty="0" smtClean="0"/>
              <a:t>)</a:t>
            </a:r>
          </a:p>
          <a:p>
            <a:pPr lvl="2">
              <a:buNone/>
            </a:pPr>
            <a:r>
              <a:rPr lang="es-ES" sz="2400" dirty="0" smtClean="0"/>
              <a:t>Enfermedades Metabólicas de Almacenamiento (</a:t>
            </a:r>
            <a:r>
              <a:rPr lang="es-ES" sz="2400" dirty="0" err="1" smtClean="0"/>
              <a:t>Sarcoidosis</a:t>
            </a:r>
            <a:r>
              <a:rPr lang="es-ES" sz="2400" dirty="0" smtClean="0"/>
              <a:t>, Fibrosis quística)</a:t>
            </a:r>
          </a:p>
          <a:p>
            <a:pPr lvl="2">
              <a:buNone/>
            </a:pPr>
            <a:r>
              <a:rPr lang="es-ES" sz="2400" dirty="0" smtClean="0"/>
              <a:t>Época del Año</a:t>
            </a:r>
          </a:p>
          <a:p>
            <a:pPr lvl="2">
              <a:buNone/>
            </a:pPr>
            <a:r>
              <a:rPr lang="es-ES" sz="2400" dirty="0" smtClean="0"/>
              <a:t>Modo de Vida</a:t>
            </a:r>
          </a:p>
          <a:p>
            <a:pPr lvl="2">
              <a:buNone/>
            </a:pPr>
            <a:r>
              <a:rPr lang="es-ES" sz="2400" dirty="0" smtClean="0"/>
              <a:t>Constipación.</a:t>
            </a:r>
          </a:p>
          <a:p>
            <a:pPr lvl="2">
              <a:buNone/>
            </a:pPr>
            <a:endParaRPr lang="es-ES" sz="2400" dirty="0" smtClean="0"/>
          </a:p>
          <a:p>
            <a:pPr lvl="2">
              <a:buNone/>
            </a:pPr>
            <a:endParaRPr lang="es-MX" sz="2400" dirty="0" smtClean="0"/>
          </a:p>
          <a:p>
            <a:endParaRPr lang="es-MX"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8"/>
            <a:ext cx="8229600" cy="5386603"/>
          </a:xfrm>
        </p:spPr>
        <p:txBody>
          <a:bodyPr>
            <a:normAutofit fontScale="92500" lnSpcReduction="10000"/>
          </a:bodyPr>
          <a:lstStyle/>
          <a:p>
            <a:r>
              <a:rPr lang="es-ES" b="1" u="sng" dirty="0" smtClean="0">
                <a:solidFill>
                  <a:schemeClr val="tx1">
                    <a:lumMod val="50000"/>
                    <a:lumOff val="50000"/>
                  </a:schemeClr>
                </a:solidFill>
              </a:rPr>
              <a:t>EPIDEMIOLOGIA.</a:t>
            </a:r>
          </a:p>
          <a:p>
            <a:r>
              <a:rPr lang="es-ES" dirty="0" smtClean="0"/>
              <a:t>De distribución universal, no se asocia a ninguna raza.</a:t>
            </a:r>
            <a:endParaRPr lang="es-MX" dirty="0" smtClean="0"/>
          </a:p>
          <a:p>
            <a:pPr lvl="0"/>
            <a:r>
              <a:rPr lang="es-ES" dirty="0" smtClean="0"/>
              <a:t>Mas frecuentes en varones, en la época de verano.</a:t>
            </a:r>
            <a:endParaRPr lang="es-MX" dirty="0" smtClean="0"/>
          </a:p>
          <a:p>
            <a:pPr lvl="0"/>
            <a:r>
              <a:rPr lang="es-ES" dirty="0" smtClean="0"/>
              <a:t>Por encima de 5 años de edad y su pico máximo es a los 11 años.</a:t>
            </a:r>
            <a:endParaRPr lang="es-MX" dirty="0" smtClean="0"/>
          </a:p>
          <a:p>
            <a:pPr lvl="0"/>
            <a:r>
              <a:rPr lang="es-ES" dirty="0" smtClean="0"/>
              <a:t>Excepcionalmente en recién nacidos y neonatos.</a:t>
            </a:r>
            <a:endParaRPr lang="es-MX" dirty="0" smtClean="0"/>
          </a:p>
          <a:p>
            <a:pPr lvl="0"/>
            <a:r>
              <a:rPr lang="es-ES" dirty="0" smtClean="0"/>
              <a:t>Infrecuente o raro en lactantes (en estos casos hay que pensar en Agangliosis congénita del colon. Poco frecuentes en preescolar y frecuentes en escolares.</a:t>
            </a:r>
          </a:p>
          <a:p>
            <a:pPr lvl="0"/>
            <a:endParaRPr lang="es-MX" dirty="0" smtClean="0"/>
          </a:p>
          <a:p>
            <a:r>
              <a:rPr lang="es-ES" b="1" dirty="0" smtClean="0"/>
              <a:t> </a:t>
            </a:r>
            <a:endParaRPr lang="es-MX" dirty="0" smtClean="0"/>
          </a:p>
          <a:p>
            <a:endParaRPr lang="es-MX"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229600" cy="5098571"/>
          </a:xfrm>
        </p:spPr>
        <p:txBody>
          <a:bodyPr/>
          <a:lstStyle/>
          <a:p>
            <a:r>
              <a:rPr lang="es-ES_tradnl" sz="3200" b="1" dirty="0" smtClean="0">
                <a:solidFill>
                  <a:schemeClr val="tx1">
                    <a:lumMod val="50000"/>
                    <a:lumOff val="50000"/>
                  </a:schemeClr>
                </a:solidFill>
              </a:rPr>
              <a:t>Cuadro Clínico</a:t>
            </a:r>
          </a:p>
          <a:p>
            <a:r>
              <a:rPr lang="es-ES_tradnl" sz="2800" b="1" u="sng" dirty="0" smtClean="0">
                <a:solidFill>
                  <a:schemeClr val="tx1">
                    <a:lumMod val="50000"/>
                    <a:lumOff val="50000"/>
                  </a:schemeClr>
                </a:solidFill>
              </a:rPr>
              <a:t>Interrogatorio</a:t>
            </a:r>
          </a:p>
          <a:p>
            <a:r>
              <a:rPr lang="es-ES_tradnl" sz="2800" dirty="0" smtClean="0"/>
              <a:t>Dolor Abdominal</a:t>
            </a:r>
          </a:p>
          <a:p>
            <a:r>
              <a:rPr lang="es-ES_tradnl" sz="2800" dirty="0" smtClean="0"/>
              <a:t>Vómitos</a:t>
            </a:r>
          </a:p>
          <a:p>
            <a:r>
              <a:rPr lang="es-ES_tradnl" sz="2800" dirty="0" smtClean="0"/>
              <a:t>Fiebre o febrícula</a:t>
            </a:r>
          </a:p>
          <a:p>
            <a:r>
              <a:rPr lang="es-ES_tradnl" sz="2800" dirty="0" smtClean="0"/>
              <a:t>Diarreas</a:t>
            </a:r>
          </a:p>
          <a:p>
            <a:r>
              <a:rPr lang="es-ES_tradnl" sz="2800" dirty="0" smtClean="0"/>
              <a:t>Pérdida de Apetito</a:t>
            </a:r>
          </a:p>
          <a:p>
            <a:r>
              <a:rPr lang="es-ES_tradnl" sz="2800" dirty="0" smtClean="0"/>
              <a:t>Decaimiento</a:t>
            </a:r>
          </a:p>
          <a:p>
            <a:r>
              <a:rPr lang="es-ES_tradnl" sz="2800" dirty="0" smtClean="0"/>
              <a:t>Polaquiuria o micción imperiosa</a:t>
            </a:r>
          </a:p>
          <a:p>
            <a:endParaRPr lang="es-ES_tradnl" sz="2800" dirty="0" smtClean="0"/>
          </a:p>
          <a:p>
            <a:pPr>
              <a:buNone/>
            </a:pPr>
            <a:endParaRPr lang="es-ES_tradnl" sz="28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88640"/>
            <a:ext cx="8229600" cy="6120680"/>
          </a:xfrm>
        </p:spPr>
        <p:txBody>
          <a:bodyPr>
            <a:normAutofit fontScale="77500" lnSpcReduction="20000"/>
          </a:bodyPr>
          <a:lstStyle/>
          <a:p>
            <a:r>
              <a:rPr lang="es-ES" sz="3600" b="1" u="sng" dirty="0" smtClean="0">
                <a:solidFill>
                  <a:schemeClr val="tx1">
                    <a:lumMod val="50000"/>
                    <a:lumOff val="50000"/>
                  </a:schemeClr>
                </a:solidFill>
              </a:rPr>
              <a:t>Examen Físico</a:t>
            </a:r>
          </a:p>
          <a:p>
            <a:r>
              <a:rPr lang="es-ES" dirty="0" smtClean="0"/>
              <a:t>INSPECCION:</a:t>
            </a:r>
            <a:endParaRPr lang="es-MX" dirty="0" smtClean="0"/>
          </a:p>
          <a:p>
            <a:r>
              <a:rPr lang="es-ES" dirty="0" smtClean="0"/>
              <a:t>Posición antálgica.</a:t>
            </a:r>
            <a:endParaRPr lang="es-MX" dirty="0" smtClean="0"/>
          </a:p>
          <a:p>
            <a:r>
              <a:rPr lang="es-ES" dirty="0" smtClean="0"/>
              <a:t>Abdomen quieto. (Que no respira, que no sigue lo movimientos respiratorios).</a:t>
            </a:r>
            <a:endParaRPr lang="es-MX" dirty="0" smtClean="0"/>
          </a:p>
          <a:p>
            <a:r>
              <a:rPr lang="es-ES" dirty="0" smtClean="0"/>
              <a:t>Apendicitis complicada: distensión abdominal halo enrojecido o violáceo periumbilical.</a:t>
            </a:r>
            <a:endParaRPr lang="es-MX" dirty="0" smtClean="0"/>
          </a:p>
          <a:p>
            <a:r>
              <a:rPr lang="es-ES" dirty="0" smtClean="0"/>
              <a:t>PALPACIÓN:</a:t>
            </a:r>
            <a:endParaRPr lang="es-MX" dirty="0" smtClean="0"/>
          </a:p>
          <a:p>
            <a:r>
              <a:rPr lang="es-ES" dirty="0" smtClean="0"/>
              <a:t>Reflejo musculo cutáneo abolido hacia ese lado.</a:t>
            </a:r>
            <a:endParaRPr lang="es-MX" dirty="0" smtClean="0"/>
          </a:p>
          <a:p>
            <a:pPr lvl="0"/>
            <a:r>
              <a:rPr lang="en-US" dirty="0" err="1" smtClean="0"/>
              <a:t>Maniobra</a:t>
            </a:r>
            <a:r>
              <a:rPr lang="en-US" dirty="0" smtClean="0"/>
              <a:t> de </a:t>
            </a:r>
            <a:r>
              <a:rPr lang="en-US" dirty="0" err="1" smtClean="0"/>
              <a:t>Blumber</a:t>
            </a:r>
            <a:r>
              <a:rPr lang="en-US" dirty="0" smtClean="0"/>
              <a:t> (+).</a:t>
            </a:r>
            <a:endParaRPr lang="es-MX" dirty="0" smtClean="0"/>
          </a:p>
          <a:p>
            <a:pPr lvl="0"/>
            <a:r>
              <a:rPr lang="en-US" dirty="0" err="1" smtClean="0"/>
              <a:t>Maniobra</a:t>
            </a:r>
            <a:r>
              <a:rPr lang="en-US" dirty="0" smtClean="0"/>
              <a:t> de </a:t>
            </a:r>
            <a:r>
              <a:rPr lang="en-US" dirty="0" err="1" smtClean="0"/>
              <a:t>Roussing</a:t>
            </a:r>
            <a:r>
              <a:rPr lang="en-US" dirty="0" smtClean="0"/>
              <a:t> (+).</a:t>
            </a:r>
            <a:endParaRPr lang="es-MX" dirty="0" smtClean="0"/>
          </a:p>
          <a:p>
            <a:pPr lvl="0"/>
            <a:r>
              <a:rPr lang="en-US" dirty="0" err="1" smtClean="0"/>
              <a:t>Puntos</a:t>
            </a:r>
            <a:r>
              <a:rPr lang="en-US" dirty="0" smtClean="0"/>
              <a:t> de Morris, </a:t>
            </a:r>
            <a:r>
              <a:rPr lang="en-US" dirty="0" err="1" smtClean="0"/>
              <a:t>Monro</a:t>
            </a:r>
            <a:r>
              <a:rPr lang="en-US" dirty="0" smtClean="0"/>
              <a:t>, Mc. Burney (+)</a:t>
            </a:r>
            <a:r>
              <a:rPr lang="es-ES" dirty="0" smtClean="0"/>
              <a:t>.</a:t>
            </a:r>
            <a:endParaRPr lang="es-MX" dirty="0" smtClean="0"/>
          </a:p>
          <a:p>
            <a:pPr lvl="0"/>
            <a:r>
              <a:rPr lang="es-ES" dirty="0" smtClean="0"/>
              <a:t>Signo de </a:t>
            </a:r>
            <a:r>
              <a:rPr lang="es-ES" dirty="0" err="1" smtClean="0"/>
              <a:t>Lenander</a:t>
            </a:r>
            <a:r>
              <a:rPr lang="es-ES" dirty="0" smtClean="0"/>
              <a:t> positivo (diferencia </a:t>
            </a:r>
            <a:r>
              <a:rPr lang="es-ES" dirty="0" err="1" smtClean="0"/>
              <a:t>axilo</a:t>
            </a:r>
            <a:r>
              <a:rPr lang="es-ES" dirty="0" smtClean="0"/>
              <a:t> – rectal de 0.5 ºC – 1 ºC)</a:t>
            </a:r>
            <a:endParaRPr lang="es-MX" dirty="0" smtClean="0"/>
          </a:p>
          <a:p>
            <a:r>
              <a:rPr lang="es-ES" dirty="0" smtClean="0"/>
              <a:t>AUSCULTACIÓN: RHA normales.</a:t>
            </a:r>
            <a:endParaRPr lang="es-MX" dirty="0" smtClean="0"/>
          </a:p>
          <a:p>
            <a:r>
              <a:rPr lang="es-ES" dirty="0" smtClean="0"/>
              <a:t>TACTO RECTAL: aumento de la temperatura a nivel de la ampolla rectal, doloroso el fondo del saco de Douglas y laterales.</a:t>
            </a:r>
            <a:endParaRPr lang="es-MX" dirty="0" smtClean="0"/>
          </a:p>
          <a:p>
            <a:r>
              <a:rPr lang="es-ES" dirty="0" smtClean="0"/>
              <a:t>PERITONITIS: abombamiento del saco de Douglas.</a:t>
            </a:r>
            <a:endParaRPr lang="es-MX" dirty="0" smtClean="0"/>
          </a:p>
          <a:p>
            <a:r>
              <a:rPr lang="es-ES" dirty="0" smtClean="0"/>
              <a:t>APENDICITIS PÉLVICA: abombamientos laterales.</a:t>
            </a:r>
            <a:endParaRPr lang="es-MX" dirty="0" smtClean="0"/>
          </a:p>
          <a:p>
            <a:pPr>
              <a:buNone/>
            </a:pP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sz="2800" dirty="0" smtClean="0"/>
              <a:t>En los Recién nacido es el Síndrome  Oclusivo siendo la causa más frecuente de A.A.Q. casi siempre representan más del 90 % de las causas.</a:t>
            </a:r>
          </a:p>
          <a:p>
            <a:r>
              <a:rPr lang="es-ES" sz="2800" dirty="0" smtClean="0"/>
              <a:t>Un 70 % corresponde a los Síndromes Hemorrágicos y el remanente a los demás síndromes, tanto el Perforativo, Inflamatoria Visceral, de Torsión, etc.</a:t>
            </a:r>
          </a:p>
          <a:p>
            <a:endParaRPr lang="es-MX" dirty="0"/>
          </a:p>
        </p:txBody>
      </p:sp>
      <p:sp>
        <p:nvSpPr>
          <p:cNvPr id="3" name="2 Título"/>
          <p:cNvSpPr>
            <a:spLocks noGrp="1"/>
          </p:cNvSpPr>
          <p:nvPr>
            <p:ph type="title"/>
          </p:nvPr>
        </p:nvSpPr>
        <p:spPr/>
        <p:txBody>
          <a:bodyPr/>
          <a:lstStyle/>
          <a:p>
            <a:r>
              <a:rPr lang="es-MX" dirty="0" smtClean="0"/>
              <a:t>A.A.Q. en el Recién Nacido</a:t>
            </a:r>
            <a:endParaRPr lang="es-MX"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836712"/>
            <a:ext cx="8229600" cy="5174035"/>
          </a:xfrm>
        </p:spPr>
        <p:txBody>
          <a:bodyPr>
            <a:normAutofit fontScale="92500"/>
          </a:bodyPr>
          <a:lstStyle/>
          <a:p>
            <a:r>
              <a:rPr lang="es-ES" sz="3000" b="1" u="sng" dirty="0" smtClean="0">
                <a:solidFill>
                  <a:schemeClr val="tx1">
                    <a:lumMod val="50000"/>
                    <a:lumOff val="50000"/>
                  </a:schemeClr>
                </a:solidFill>
              </a:rPr>
              <a:t>FORMAS DE PRESENTACIÓN</a:t>
            </a:r>
            <a:endParaRPr lang="es-MX" sz="3000" b="1" u="sng" dirty="0" smtClean="0">
              <a:solidFill>
                <a:schemeClr val="tx1">
                  <a:lumMod val="50000"/>
                  <a:lumOff val="50000"/>
                </a:schemeClr>
              </a:solidFill>
            </a:endParaRPr>
          </a:p>
          <a:p>
            <a:pPr lvl="1"/>
            <a:r>
              <a:rPr lang="es-ES" sz="2400" dirty="0" smtClean="0"/>
              <a:t>OCLUSIVA: la del lactante (no tiene dolor sino irritabilidad) por que  este tiene mayor tejido linfoideo el epiplón es mas corto. El epiplón Engloba al apéndice, si el epiplón es mas corto viajan primero las asas y no epiplón como debería  ser.</a:t>
            </a:r>
            <a:endParaRPr lang="es-MX" sz="2400" dirty="0" smtClean="0"/>
          </a:p>
          <a:p>
            <a:pPr lvl="1"/>
            <a:r>
              <a:rPr lang="es-ES" sz="2400" dirty="0" smtClean="0"/>
              <a:t>GANGRENA APENDICULAR: dolor sordo fuerte, trombosis de arterias apendiculares.</a:t>
            </a:r>
            <a:endParaRPr lang="es-MX" sz="2400" dirty="0" smtClean="0"/>
          </a:p>
          <a:p>
            <a:pPr lvl="1"/>
            <a:r>
              <a:rPr lang="es-ES" sz="2400" dirty="0" smtClean="0"/>
              <a:t>CLÁSICA : Con la triada de Murphy .</a:t>
            </a:r>
            <a:endParaRPr lang="es-MX" sz="2400" dirty="0" smtClean="0"/>
          </a:p>
          <a:p>
            <a:pPr lvl="1"/>
            <a:r>
              <a:rPr lang="es-ES" sz="2400" dirty="0" smtClean="0"/>
              <a:t>PLASTON APENDICULAR: generalmente se ve en el niño mayor (&gt;4 años – 14 años); proceso en donde el epiplón y las asas intestinales engloban el apéndice; primero viaja la barreara leucocitaria, segundo viaja el epiplón y tercero las asas.</a:t>
            </a:r>
            <a:endParaRPr lang="es-MX" sz="2400" dirty="0" smtClean="0"/>
          </a:p>
          <a:p>
            <a:endParaRPr lang="es-MX"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64704"/>
            <a:ext cx="8229600" cy="5328592"/>
          </a:xfrm>
        </p:spPr>
        <p:txBody>
          <a:bodyPr>
            <a:normAutofit fontScale="77500" lnSpcReduction="20000"/>
          </a:bodyPr>
          <a:lstStyle/>
          <a:p>
            <a:r>
              <a:rPr lang="es-ES" b="1" dirty="0" smtClean="0"/>
              <a:t>COMPLEMENTARIOS:</a:t>
            </a:r>
            <a:endParaRPr lang="es-MX" dirty="0" smtClean="0"/>
          </a:p>
          <a:p>
            <a:pPr lvl="0"/>
            <a:r>
              <a:rPr lang="es-ES" dirty="0" smtClean="0"/>
              <a:t>Leucograma: leucocitosis con desviación a la izquierda.</a:t>
            </a:r>
            <a:endParaRPr lang="es-MX" dirty="0" smtClean="0"/>
          </a:p>
          <a:p>
            <a:pPr lvl="0"/>
            <a:r>
              <a:rPr lang="es-ES" dirty="0" err="1" smtClean="0"/>
              <a:t>Hb</a:t>
            </a:r>
            <a:r>
              <a:rPr lang="es-ES" dirty="0" smtClean="0"/>
              <a:t> puede estar normal.</a:t>
            </a:r>
            <a:endParaRPr lang="es-MX" dirty="0" smtClean="0"/>
          </a:p>
          <a:p>
            <a:pPr lvl="0"/>
            <a:r>
              <a:rPr lang="es-ES" dirty="0" smtClean="0"/>
              <a:t>Tiempo de sangramiento.</a:t>
            </a:r>
            <a:endParaRPr lang="es-MX" dirty="0" smtClean="0"/>
          </a:p>
          <a:p>
            <a:pPr lvl="0"/>
            <a:r>
              <a:rPr lang="es-ES" dirty="0" err="1" smtClean="0"/>
              <a:t>Gasometria</a:t>
            </a:r>
            <a:r>
              <a:rPr lang="es-ES" dirty="0" smtClean="0"/>
              <a:t>: alcalosis metabólica, Cl disminuido, calcio disminuido, magnesio disminuido.</a:t>
            </a:r>
            <a:endParaRPr lang="es-MX" dirty="0" smtClean="0"/>
          </a:p>
          <a:p>
            <a:pPr lvl="0"/>
            <a:r>
              <a:rPr lang="es-ES" dirty="0" smtClean="0"/>
              <a:t>Rayos x de abdomen simple:</a:t>
            </a:r>
            <a:endParaRPr lang="es-MX" dirty="0" smtClean="0"/>
          </a:p>
          <a:p>
            <a:r>
              <a:rPr lang="es-ES" dirty="0" smtClean="0"/>
              <a:t>Signos directos: presencia de fecalitos intraluminares</a:t>
            </a:r>
            <a:endParaRPr lang="es-MX" dirty="0" smtClean="0"/>
          </a:p>
          <a:p>
            <a:r>
              <a:rPr lang="es-ES" dirty="0" smtClean="0"/>
              <a:t>Signos indirectos: escoliosis antálgica, borramiento de las líneas </a:t>
            </a:r>
            <a:r>
              <a:rPr lang="es-ES" dirty="0" err="1" smtClean="0"/>
              <a:t>preperitoneales</a:t>
            </a:r>
            <a:r>
              <a:rPr lang="es-ES" dirty="0" smtClean="0"/>
              <a:t>, borramiento de líneas de psoas, ilion segmentado, edema </a:t>
            </a:r>
            <a:r>
              <a:rPr lang="es-ES" dirty="0" err="1" smtClean="0"/>
              <a:t>interasas</a:t>
            </a:r>
            <a:r>
              <a:rPr lang="es-ES" dirty="0" smtClean="0"/>
              <a:t>, asa centinela.</a:t>
            </a:r>
            <a:endParaRPr lang="es-MX" dirty="0" smtClean="0"/>
          </a:p>
          <a:p>
            <a:pPr lvl="0"/>
            <a:r>
              <a:rPr lang="es-ES" dirty="0" smtClean="0"/>
              <a:t>Ultrasonido abdominal</a:t>
            </a:r>
            <a:endParaRPr lang="es-MX" dirty="0" smtClean="0"/>
          </a:p>
          <a:p>
            <a:pPr lvl="0"/>
            <a:r>
              <a:rPr lang="es-ES" dirty="0" smtClean="0"/>
              <a:t>Laparoscopia: signos de apendicitis, aumento de la vascularización, fibrina o pus en el apéndice.</a:t>
            </a:r>
            <a:endParaRPr lang="es-MX" dirty="0" smtClean="0"/>
          </a:p>
          <a:p>
            <a:pPr lvl="0"/>
            <a:r>
              <a:rPr lang="es-ES" dirty="0" smtClean="0"/>
              <a:t>TAC</a:t>
            </a:r>
            <a:endParaRPr lang="es-MX" dirty="0" smtClean="0"/>
          </a:p>
          <a:p>
            <a:pPr lvl="0"/>
            <a:r>
              <a:rPr lang="es-ES" dirty="0" smtClean="0"/>
              <a:t>RMN</a:t>
            </a:r>
            <a:endParaRPr lang="es-MX" dirty="0" smtClean="0"/>
          </a:p>
          <a:p>
            <a:endParaRPr lang="es-MX"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36712"/>
            <a:ext cx="8229600" cy="5170579"/>
          </a:xfrm>
        </p:spPr>
        <p:txBody>
          <a:bodyPr>
            <a:normAutofit/>
          </a:bodyPr>
          <a:lstStyle/>
          <a:p>
            <a:r>
              <a:rPr lang="es-ES" b="1" u="sng" dirty="0" smtClean="0">
                <a:solidFill>
                  <a:schemeClr val="tx1">
                    <a:lumMod val="50000"/>
                    <a:lumOff val="50000"/>
                  </a:schemeClr>
                </a:solidFill>
              </a:rPr>
              <a:t>COMPLICACIONES:</a:t>
            </a:r>
            <a:endParaRPr lang="es-MX" b="1" u="sng" dirty="0" smtClean="0">
              <a:solidFill>
                <a:schemeClr val="tx1">
                  <a:lumMod val="50000"/>
                  <a:lumOff val="50000"/>
                </a:schemeClr>
              </a:solidFill>
            </a:endParaRPr>
          </a:p>
          <a:p>
            <a:pPr lvl="0"/>
            <a:r>
              <a:rPr lang="es-ES" dirty="0" smtClean="0"/>
              <a:t>Peritonitis.</a:t>
            </a:r>
            <a:endParaRPr lang="es-MX" dirty="0" smtClean="0"/>
          </a:p>
          <a:p>
            <a:pPr lvl="0"/>
            <a:r>
              <a:rPr lang="es-ES" dirty="0" smtClean="0"/>
              <a:t>Perforación.</a:t>
            </a:r>
            <a:endParaRPr lang="es-MX" dirty="0" smtClean="0"/>
          </a:p>
          <a:p>
            <a:pPr lvl="0"/>
            <a:r>
              <a:rPr lang="es-ES" dirty="0" smtClean="0"/>
              <a:t>Absceso apendicular.</a:t>
            </a:r>
          </a:p>
          <a:p>
            <a:pPr lvl="0"/>
            <a:r>
              <a:rPr lang="es-ES" dirty="0" smtClean="0"/>
              <a:t>Absceso de Douglas, </a:t>
            </a:r>
            <a:r>
              <a:rPr lang="es-ES" dirty="0" err="1" smtClean="0"/>
              <a:t>subhepático</a:t>
            </a:r>
            <a:r>
              <a:rPr lang="es-ES" dirty="0" smtClean="0"/>
              <a:t>, </a:t>
            </a:r>
            <a:r>
              <a:rPr lang="es-ES" dirty="0" err="1" smtClean="0"/>
              <a:t>subfrénico</a:t>
            </a:r>
            <a:r>
              <a:rPr lang="es-ES" dirty="0" smtClean="0"/>
              <a:t>, </a:t>
            </a:r>
            <a:r>
              <a:rPr lang="es-ES" dirty="0" err="1" smtClean="0"/>
              <a:t>interasas</a:t>
            </a:r>
            <a:r>
              <a:rPr lang="es-ES" dirty="0" smtClean="0"/>
              <a:t>.</a:t>
            </a:r>
            <a:endParaRPr lang="es-MX" dirty="0" smtClean="0"/>
          </a:p>
          <a:p>
            <a:pPr lvl="0"/>
            <a:r>
              <a:rPr lang="es-ES" dirty="0" smtClean="0"/>
              <a:t>Septicemias Shock séptico.</a:t>
            </a:r>
          </a:p>
          <a:p>
            <a:pPr lvl="0"/>
            <a:r>
              <a:rPr lang="es-MX" dirty="0" err="1" smtClean="0"/>
              <a:t>Pileflebitis</a:t>
            </a:r>
            <a:endParaRPr lang="es-MX" dirty="0" smtClean="0"/>
          </a:p>
          <a:p>
            <a:pPr lvl="0"/>
            <a:r>
              <a:rPr lang="es-MX" dirty="0" smtClean="0"/>
              <a:t>Embolia pulmonar séptica</a:t>
            </a:r>
          </a:p>
          <a:p>
            <a:pPr lvl="0"/>
            <a:r>
              <a:rPr lang="es-ES" dirty="0" smtClean="0"/>
              <a:t>Plastrón </a:t>
            </a:r>
            <a:endParaRPr lang="es-MX" dirty="0" smtClean="0"/>
          </a:p>
          <a:p>
            <a:pPr lvl="0"/>
            <a:r>
              <a:rPr lang="es-ES" dirty="0" smtClean="0"/>
              <a:t>Muerte.</a:t>
            </a:r>
            <a:endParaRPr lang="es-MX" dirty="0" smtClean="0"/>
          </a:p>
          <a:p>
            <a:endParaRPr lang="es-MX"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ES" sz="3600" b="1" u="sng" dirty="0" smtClean="0">
                <a:solidFill>
                  <a:schemeClr val="tx1">
                    <a:lumMod val="50000"/>
                    <a:lumOff val="50000"/>
                  </a:schemeClr>
                </a:solidFill>
              </a:rPr>
              <a:t>TRATAMIENTO.</a:t>
            </a:r>
            <a:r>
              <a:rPr lang="es-ES" sz="2800" dirty="0" smtClean="0"/>
              <a:t> </a:t>
            </a:r>
            <a:endParaRPr lang="es-MX" sz="2800" dirty="0" smtClean="0"/>
          </a:p>
          <a:p>
            <a:pPr lvl="0"/>
            <a:r>
              <a:rPr lang="es-ES" sz="2800" dirty="0" smtClean="0"/>
              <a:t>Siempre quirúrgico de urgencia, excepto el plastrón apendicular.</a:t>
            </a:r>
            <a:endParaRPr lang="es-MX" sz="2800" dirty="0" smtClean="0"/>
          </a:p>
          <a:p>
            <a:pPr lvl="0"/>
            <a:r>
              <a:rPr lang="es-ES" sz="2800" dirty="0" smtClean="0"/>
              <a:t>Antibioprofilaxis </a:t>
            </a:r>
            <a:r>
              <a:rPr lang="es-ES" sz="2800" dirty="0" smtClean="0"/>
              <a:t>en el transoperatorio.</a:t>
            </a:r>
            <a:endParaRPr lang="es-MX" sz="2800" dirty="0" smtClean="0"/>
          </a:p>
          <a:p>
            <a:pPr lvl="0"/>
            <a:r>
              <a:rPr lang="es-ES" sz="2800" dirty="0" smtClean="0"/>
              <a:t>Apendicetomía.</a:t>
            </a:r>
            <a:endParaRPr lang="es-MX" sz="2800" dirty="0" smtClean="0"/>
          </a:p>
          <a:p>
            <a:pPr lvl="0"/>
            <a:r>
              <a:rPr lang="es-ES" sz="2800" dirty="0" smtClean="0"/>
              <a:t>Seguimiento de complicaciones inmediatas y tardías por el área de salud.</a:t>
            </a:r>
            <a:endParaRPr lang="es-MX" sz="2800" dirty="0" smtClean="0"/>
          </a:p>
          <a:p>
            <a:pPr lvl="0"/>
            <a:r>
              <a:rPr lang="es-ES" sz="2800" dirty="0" smtClean="0"/>
              <a:t>NUNCA DAR:</a:t>
            </a:r>
            <a:endParaRPr lang="es-MX" sz="2800" dirty="0" smtClean="0"/>
          </a:p>
          <a:p>
            <a:pPr lvl="1"/>
            <a:r>
              <a:rPr lang="es-ES" sz="2400" dirty="0" smtClean="0"/>
              <a:t>Analgésicos.</a:t>
            </a:r>
            <a:endParaRPr lang="es-MX" sz="2400" dirty="0" smtClean="0"/>
          </a:p>
          <a:p>
            <a:pPr lvl="1"/>
            <a:r>
              <a:rPr lang="es-ES" sz="2400" dirty="0" smtClean="0"/>
              <a:t>Alimentos.</a:t>
            </a:r>
            <a:endParaRPr lang="es-MX" sz="2400" dirty="0" smtClean="0"/>
          </a:p>
          <a:p>
            <a:pPr lvl="1"/>
            <a:r>
              <a:rPr lang="es-ES" sz="2400" dirty="0" smtClean="0"/>
              <a:t>Sedantes.</a:t>
            </a:r>
            <a:endParaRPr lang="es-MX" sz="2400" dirty="0" smtClean="0"/>
          </a:p>
          <a:p>
            <a:pPr lvl="1"/>
            <a:r>
              <a:rPr lang="es-ES" sz="2400" dirty="0" smtClean="0"/>
              <a:t>Enemas.</a:t>
            </a:r>
            <a:endParaRPr lang="es-MX" sz="2400" dirty="0" smtClean="0"/>
          </a:p>
          <a:p>
            <a:endParaRPr lang="es-MX" dirty="0"/>
          </a:p>
        </p:txBody>
      </p:sp>
      <p:sp>
        <p:nvSpPr>
          <p:cNvPr id="3" name="2 Título"/>
          <p:cNvSpPr>
            <a:spLocks noGrp="1"/>
          </p:cNvSpPr>
          <p:nvPr>
            <p:ph type="title"/>
          </p:nvPr>
        </p:nvSpPr>
        <p:spPr/>
        <p:txBody>
          <a:bodyPr/>
          <a:lstStyle/>
          <a:p>
            <a:endParaRPr lang="es-MX"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8"/>
            <a:ext cx="8229600" cy="5544616"/>
          </a:xfrm>
        </p:spPr>
        <p:txBody>
          <a:bodyPr>
            <a:normAutofit/>
          </a:bodyPr>
          <a:lstStyle/>
          <a:p>
            <a:r>
              <a:rPr lang="es-ES" b="1" u="sng" dirty="0" smtClean="0">
                <a:solidFill>
                  <a:schemeClr val="tx1">
                    <a:lumMod val="50000"/>
                    <a:lumOff val="50000"/>
                  </a:schemeClr>
                </a:solidFill>
              </a:rPr>
              <a:t>COMPLICACIONES DE LA APENDICECTOMIA</a:t>
            </a:r>
            <a:r>
              <a:rPr lang="es-ES" u="sng" dirty="0" smtClean="0">
                <a:solidFill>
                  <a:schemeClr val="tx1">
                    <a:lumMod val="50000"/>
                    <a:lumOff val="50000"/>
                  </a:schemeClr>
                </a:solidFill>
              </a:rPr>
              <a:t>.</a:t>
            </a:r>
            <a:endParaRPr lang="es-MX" u="sng" dirty="0" smtClean="0">
              <a:solidFill>
                <a:schemeClr val="tx1">
                  <a:lumMod val="50000"/>
                  <a:lumOff val="50000"/>
                </a:schemeClr>
              </a:solidFill>
            </a:endParaRPr>
          </a:p>
          <a:p>
            <a:pPr lvl="0"/>
            <a:r>
              <a:rPr lang="es-ES" dirty="0" smtClean="0"/>
              <a:t>Dehiscencia de suturas.</a:t>
            </a:r>
            <a:endParaRPr lang="es-MX" dirty="0" smtClean="0"/>
          </a:p>
          <a:p>
            <a:pPr lvl="0"/>
            <a:r>
              <a:rPr lang="es-ES" dirty="0" smtClean="0"/>
              <a:t>Decencia del muñón apendicular.</a:t>
            </a:r>
            <a:endParaRPr lang="es-MX" dirty="0" smtClean="0"/>
          </a:p>
          <a:p>
            <a:pPr lvl="0"/>
            <a:r>
              <a:rPr lang="es-ES" dirty="0" smtClean="0"/>
              <a:t>Eventración.</a:t>
            </a:r>
            <a:endParaRPr lang="es-MX" dirty="0" smtClean="0"/>
          </a:p>
          <a:p>
            <a:pPr lvl="0"/>
            <a:r>
              <a:rPr lang="es-ES" dirty="0" smtClean="0"/>
              <a:t>Absceso residual.</a:t>
            </a:r>
            <a:endParaRPr lang="es-MX" dirty="0" smtClean="0"/>
          </a:p>
          <a:p>
            <a:pPr lvl="0"/>
            <a:r>
              <a:rPr lang="es-ES" dirty="0" smtClean="0"/>
              <a:t>Absceso a distancia: </a:t>
            </a:r>
            <a:r>
              <a:rPr lang="es-ES" dirty="0" err="1" smtClean="0"/>
              <a:t>subhepatico</a:t>
            </a:r>
            <a:r>
              <a:rPr lang="es-ES" dirty="0" smtClean="0"/>
              <a:t>, </a:t>
            </a:r>
            <a:r>
              <a:rPr lang="es-ES" dirty="0" err="1" smtClean="0"/>
              <a:t>subfrenico,etc</a:t>
            </a:r>
            <a:r>
              <a:rPr lang="es-ES" dirty="0" smtClean="0"/>
              <a:t>.</a:t>
            </a:r>
            <a:endParaRPr lang="es-MX" dirty="0" smtClean="0"/>
          </a:p>
          <a:p>
            <a:pPr lvl="0"/>
            <a:r>
              <a:rPr lang="es-ES" dirty="0" smtClean="0"/>
              <a:t>Complicaciones propias de la anestesia: </a:t>
            </a:r>
            <a:r>
              <a:rPr lang="es-ES" dirty="0" err="1" smtClean="0"/>
              <a:t>atelectasia</a:t>
            </a:r>
            <a:r>
              <a:rPr lang="es-ES" dirty="0" smtClean="0"/>
              <a:t>, parada </a:t>
            </a:r>
            <a:r>
              <a:rPr lang="es-ES" dirty="0" err="1" smtClean="0"/>
              <a:t>cardiorespirtoria</a:t>
            </a:r>
            <a:r>
              <a:rPr lang="es-ES" dirty="0" smtClean="0"/>
              <a:t>.</a:t>
            </a:r>
            <a:endParaRPr lang="es-MX" dirty="0" smtClean="0"/>
          </a:p>
          <a:p>
            <a:pPr lvl="0"/>
            <a:r>
              <a:rPr lang="es-ES" dirty="0" smtClean="0"/>
              <a:t>Tardíamente: bridas, oclusiones (completa e incompleta), perforaciones.</a:t>
            </a:r>
            <a:endParaRPr lang="es-MX" dirty="0" smtClean="0"/>
          </a:p>
          <a:p>
            <a:pPr lvl="0"/>
            <a:r>
              <a:rPr lang="es-ES" dirty="0" smtClean="0"/>
              <a:t>Evisceración.</a:t>
            </a:r>
            <a:endParaRPr lang="es-MX"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332656"/>
            <a:ext cx="8229600" cy="5674635"/>
          </a:xfrm>
        </p:spPr>
        <p:txBody>
          <a:bodyPr>
            <a:normAutofit fontScale="62500" lnSpcReduction="20000"/>
          </a:bodyPr>
          <a:lstStyle/>
          <a:p>
            <a:pPr>
              <a:buNone/>
            </a:pPr>
            <a:r>
              <a:rPr lang="es-ES" b="1" u="sng" dirty="0" smtClean="0">
                <a:solidFill>
                  <a:schemeClr val="tx1">
                    <a:lumMod val="50000"/>
                    <a:lumOff val="50000"/>
                  </a:schemeClr>
                </a:solidFill>
              </a:rPr>
              <a:t>Síndrome Oclusivo</a:t>
            </a:r>
            <a:endParaRPr lang="es-MX" b="1" u="sng" dirty="0" smtClean="0">
              <a:solidFill>
                <a:schemeClr val="tx1">
                  <a:lumMod val="50000"/>
                  <a:lumOff val="50000"/>
                </a:schemeClr>
              </a:solidFill>
            </a:endParaRPr>
          </a:p>
          <a:p>
            <a:pPr lvl="0"/>
            <a:r>
              <a:rPr lang="es-ES" dirty="0" err="1" smtClean="0"/>
              <a:t>Oclusion</a:t>
            </a:r>
            <a:r>
              <a:rPr lang="es-ES" dirty="0" smtClean="0"/>
              <a:t> por bridas postoperatorias.</a:t>
            </a:r>
            <a:endParaRPr lang="es-MX" dirty="0" smtClean="0"/>
          </a:p>
          <a:p>
            <a:pPr lvl="0"/>
            <a:r>
              <a:rPr lang="es-ES" dirty="0" smtClean="0"/>
              <a:t>Obstrucción por </a:t>
            </a:r>
            <a:r>
              <a:rPr lang="es-ES" dirty="0" err="1" smtClean="0"/>
              <a:t>ascaris</a:t>
            </a:r>
            <a:r>
              <a:rPr lang="es-ES" dirty="0" smtClean="0"/>
              <a:t>.</a:t>
            </a:r>
            <a:endParaRPr lang="es-MX" dirty="0" smtClean="0"/>
          </a:p>
          <a:p>
            <a:pPr lvl="0"/>
            <a:r>
              <a:rPr lang="es-ES" dirty="0" smtClean="0"/>
              <a:t>Hernia inguinal encarcelada.</a:t>
            </a:r>
            <a:endParaRPr lang="es-MX" dirty="0" smtClean="0"/>
          </a:p>
          <a:p>
            <a:pPr lvl="0"/>
            <a:r>
              <a:rPr lang="es-ES" dirty="0" smtClean="0"/>
              <a:t>Apendicitis aguda a forma oclusiva.</a:t>
            </a:r>
          </a:p>
          <a:p>
            <a:pPr lvl="0">
              <a:buNone/>
            </a:pPr>
            <a:r>
              <a:rPr lang="es-ES" b="1" u="sng" dirty="0" smtClean="0">
                <a:solidFill>
                  <a:schemeClr val="tx1">
                    <a:lumMod val="50000"/>
                    <a:lumOff val="50000"/>
                  </a:schemeClr>
                </a:solidFill>
              </a:rPr>
              <a:t>Síndrome Hemorrágico</a:t>
            </a:r>
          </a:p>
          <a:p>
            <a:pPr lvl="0"/>
            <a:r>
              <a:rPr lang="es-ES" dirty="0" smtClean="0"/>
              <a:t>Lesión Esplénica.</a:t>
            </a:r>
            <a:endParaRPr lang="es-MX" dirty="0" smtClean="0"/>
          </a:p>
          <a:p>
            <a:pPr lvl="0"/>
            <a:r>
              <a:rPr lang="es-ES" dirty="0" smtClean="0"/>
              <a:t>Antecedentes de trauma abdominal y con anemia aguda (se produce como ulcera solida dañada y desgarro </a:t>
            </a:r>
            <a:r>
              <a:rPr lang="es-ES" dirty="0" err="1" smtClean="0"/>
              <a:t>mesenterico</a:t>
            </a:r>
            <a:r>
              <a:rPr lang="es-ES" dirty="0" smtClean="0"/>
              <a:t>).</a:t>
            </a:r>
            <a:endParaRPr lang="es-MX" dirty="0" smtClean="0"/>
          </a:p>
          <a:p>
            <a:pPr lvl="0"/>
            <a:r>
              <a:rPr lang="es-ES" dirty="0" smtClean="0"/>
              <a:t>Otras causas: pueden ser lesiones de grandes vasos (cava, aorta).</a:t>
            </a:r>
            <a:endParaRPr lang="es-MX" dirty="0" smtClean="0"/>
          </a:p>
          <a:p>
            <a:pPr lvl="0"/>
            <a:r>
              <a:rPr lang="es-ES" dirty="0" smtClean="0"/>
              <a:t>Rotura venosa (habitual) produce un hematoma que en ocasiones puede derramar sangre a cavidad abdominal y produce hemoperitoneo también una lesión pancreática cuando interesa algún vaso importante.</a:t>
            </a:r>
          </a:p>
          <a:p>
            <a:pPr lvl="0"/>
            <a:r>
              <a:rPr lang="es-ES" dirty="0" smtClean="0"/>
              <a:t>Embarazo Ectópico </a:t>
            </a:r>
          </a:p>
          <a:p>
            <a:pPr lvl="0">
              <a:buNone/>
            </a:pPr>
            <a:r>
              <a:rPr lang="es-ES" dirty="0" smtClean="0"/>
              <a:t>Síndrome </a:t>
            </a:r>
            <a:r>
              <a:rPr lang="es-ES" dirty="0" err="1" smtClean="0"/>
              <a:t>perforativo</a:t>
            </a:r>
            <a:r>
              <a:rPr lang="es-ES" dirty="0" smtClean="0"/>
              <a:t>:</a:t>
            </a:r>
          </a:p>
          <a:p>
            <a:r>
              <a:rPr lang="es-ES" dirty="0" smtClean="0"/>
              <a:t>Retracciones de </a:t>
            </a:r>
            <a:r>
              <a:rPr lang="es-ES" dirty="0" err="1" smtClean="0"/>
              <a:t>viceras</a:t>
            </a:r>
            <a:r>
              <a:rPr lang="es-ES" dirty="0" smtClean="0"/>
              <a:t> huecas por traumatismos por cuerpos extraños.</a:t>
            </a:r>
            <a:endParaRPr lang="es-MX" dirty="0" smtClean="0"/>
          </a:p>
          <a:p>
            <a:r>
              <a:rPr lang="es-ES" dirty="0" smtClean="0"/>
              <a:t>Ulceras perforadas (poco frecuente).</a:t>
            </a:r>
          </a:p>
          <a:p>
            <a:pPr>
              <a:buNone/>
            </a:pPr>
            <a:r>
              <a:rPr lang="es-ES" dirty="0" smtClean="0"/>
              <a:t>Síndrome de Torsión</a:t>
            </a:r>
          </a:p>
          <a:p>
            <a:r>
              <a:rPr lang="es-ES" dirty="0" smtClean="0"/>
              <a:t>Niñas mayores (</a:t>
            </a:r>
            <a:r>
              <a:rPr lang="es-ES" dirty="0" err="1" smtClean="0"/>
              <a:t>torsiòn</a:t>
            </a:r>
            <a:r>
              <a:rPr lang="es-ES" dirty="0" smtClean="0"/>
              <a:t> de quiste de ovarios).</a:t>
            </a:r>
          </a:p>
          <a:p>
            <a:r>
              <a:rPr lang="es-ES" dirty="0" smtClean="0"/>
              <a:t>Niños (</a:t>
            </a:r>
            <a:r>
              <a:rPr lang="es-ES" dirty="0" err="1" smtClean="0"/>
              <a:t>torsiòn</a:t>
            </a:r>
            <a:r>
              <a:rPr lang="es-ES" dirty="0" smtClean="0"/>
              <a:t> testicular) </a:t>
            </a:r>
          </a:p>
          <a:p>
            <a:r>
              <a:rPr lang="es-ES" dirty="0" smtClean="0"/>
              <a:t>Ambos sexos (</a:t>
            </a:r>
            <a:r>
              <a:rPr lang="es-ES" dirty="0" err="1" smtClean="0"/>
              <a:t>torsiòn</a:t>
            </a:r>
            <a:r>
              <a:rPr lang="es-ES" dirty="0" smtClean="0"/>
              <a:t> de quiste abdominal)</a:t>
            </a:r>
          </a:p>
          <a:p>
            <a:pPr>
              <a:buNone/>
            </a:pPr>
            <a:endParaRPr lang="es-MX" dirty="0" smtClean="0"/>
          </a:p>
          <a:p>
            <a:endParaRPr lang="es-MX"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ES" dirty="0" smtClean="0"/>
              <a:t>Estas afecciones pueden mostrar síntomas similares al abdomen agudo quirúrgico pero analizados detenidamente tienen características especiales.</a:t>
            </a:r>
            <a:endParaRPr lang="es-MX" dirty="0" smtClean="0"/>
          </a:p>
          <a:p>
            <a:pPr lvl="0"/>
            <a:r>
              <a:rPr lang="es-ES" dirty="0" smtClean="0"/>
              <a:t>El dolor es inestable, cambiante, no progresivo.</a:t>
            </a:r>
            <a:endParaRPr lang="es-MX" dirty="0" smtClean="0"/>
          </a:p>
          <a:p>
            <a:pPr lvl="0"/>
            <a:r>
              <a:rPr lang="es-ES" dirty="0" smtClean="0"/>
              <a:t>Al examen físico la reacción peritoneal no existe o es moderada, difusa o inconstante.</a:t>
            </a:r>
            <a:endParaRPr lang="es-MX" dirty="0" smtClean="0"/>
          </a:p>
          <a:p>
            <a:pPr lvl="0"/>
            <a:r>
              <a:rPr lang="es-ES" dirty="0" smtClean="0"/>
              <a:t>El peristaltismo intestinal es normal.</a:t>
            </a:r>
            <a:endParaRPr lang="es-MX" dirty="0" smtClean="0"/>
          </a:p>
          <a:p>
            <a:pPr lvl="0"/>
            <a:r>
              <a:rPr lang="es-ES" dirty="0" smtClean="0"/>
              <a:t>Con frecuencia se altera la cronología de los síntomas de peritonitis señalados por Murphy de dolor, vómitos y fiebre moderada al inicio.</a:t>
            </a:r>
            <a:endParaRPr lang="es-MX" dirty="0" smtClean="0"/>
          </a:p>
          <a:p>
            <a:pPr lvl="0"/>
            <a:r>
              <a:rPr lang="es-ES" dirty="0" smtClean="0"/>
              <a:t>Los síntomas de irritación peritoneal evolutivamente no progresan ni se localizan específicamente en una zona.</a:t>
            </a:r>
            <a:endParaRPr lang="es-MX" dirty="0" smtClean="0"/>
          </a:p>
          <a:p>
            <a:pPr lvl="0"/>
            <a:r>
              <a:rPr lang="es-ES" dirty="0" smtClean="0"/>
              <a:t>El estudio radiológico del abdomen será negativo.</a:t>
            </a:r>
            <a:endParaRPr lang="es-MX" dirty="0" smtClean="0"/>
          </a:p>
          <a:p>
            <a:endParaRPr lang="es-MX" dirty="0" smtClean="0"/>
          </a:p>
          <a:p>
            <a:endParaRPr lang="es-MX" dirty="0"/>
          </a:p>
        </p:txBody>
      </p:sp>
      <p:sp>
        <p:nvSpPr>
          <p:cNvPr id="3" name="2 Título"/>
          <p:cNvSpPr>
            <a:spLocks noGrp="1"/>
          </p:cNvSpPr>
          <p:nvPr>
            <p:ph type="title"/>
          </p:nvPr>
        </p:nvSpPr>
        <p:spPr/>
        <p:txBody>
          <a:bodyPr>
            <a:normAutofit fontScale="90000"/>
          </a:bodyPr>
          <a:lstStyle/>
          <a:p>
            <a:r>
              <a:rPr lang="es-ES" u="sng" dirty="0" smtClean="0"/>
              <a:t/>
            </a:r>
            <a:br>
              <a:rPr lang="es-ES" u="sng" dirty="0" smtClean="0"/>
            </a:br>
            <a:r>
              <a:rPr lang="es-ES" u="sng" dirty="0" smtClean="0"/>
              <a:t>ABDOMEN AGUDO MÉDICO:</a:t>
            </a:r>
            <a:r>
              <a:rPr lang="es-MX" dirty="0" smtClean="0"/>
              <a:t/>
            </a:r>
            <a:br>
              <a:rPr lang="es-MX" dirty="0" smtClean="0"/>
            </a:br>
            <a:endParaRPr lang="es-MX"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332656"/>
            <a:ext cx="8229600" cy="5904656"/>
          </a:xfrm>
        </p:spPr>
        <p:txBody>
          <a:bodyPr>
            <a:normAutofit fontScale="70000" lnSpcReduction="20000"/>
          </a:bodyPr>
          <a:lstStyle/>
          <a:p>
            <a:pPr lvl="0"/>
            <a:r>
              <a:rPr lang="es-ES" sz="4000" b="1" u="sng" dirty="0" smtClean="0">
                <a:solidFill>
                  <a:schemeClr val="tx1">
                    <a:lumMod val="50000"/>
                    <a:lumOff val="50000"/>
                  </a:schemeClr>
                </a:solidFill>
              </a:rPr>
              <a:t>Causas de Abdomen Agudo Médico</a:t>
            </a:r>
          </a:p>
          <a:p>
            <a:r>
              <a:rPr lang="es-ES" dirty="0" smtClean="0"/>
              <a:t>Parasitismo intestinal</a:t>
            </a:r>
            <a:endParaRPr lang="es-MX" dirty="0" smtClean="0"/>
          </a:p>
          <a:p>
            <a:pPr lvl="0"/>
            <a:r>
              <a:rPr lang="es-ES" dirty="0" smtClean="0"/>
              <a:t>Transgresión Alimentaria</a:t>
            </a:r>
          </a:p>
          <a:p>
            <a:pPr lvl="0"/>
            <a:r>
              <a:rPr lang="es-ES" dirty="0" smtClean="0"/>
              <a:t>Adenitis Mesentérica</a:t>
            </a:r>
            <a:endParaRPr lang="es-MX" dirty="0" smtClean="0"/>
          </a:p>
          <a:p>
            <a:pPr lvl="0"/>
            <a:r>
              <a:rPr lang="es-ES" dirty="0" smtClean="0"/>
              <a:t>Neumonía base derecha</a:t>
            </a:r>
            <a:endParaRPr lang="es-MX" dirty="0" smtClean="0"/>
          </a:p>
          <a:p>
            <a:pPr lvl="0"/>
            <a:r>
              <a:rPr lang="es-ES" dirty="0" smtClean="0"/>
              <a:t>Gastroenteritis </a:t>
            </a:r>
            <a:r>
              <a:rPr lang="es-ES" dirty="0" smtClean="0"/>
              <a:t>aguda: </a:t>
            </a:r>
            <a:endParaRPr lang="es-MX" dirty="0" smtClean="0"/>
          </a:p>
          <a:p>
            <a:pPr lvl="0"/>
            <a:r>
              <a:rPr lang="es-ES" dirty="0" err="1" smtClean="0"/>
              <a:t>Pielonefritis</a:t>
            </a:r>
            <a:r>
              <a:rPr lang="es-ES" dirty="0" smtClean="0"/>
              <a:t> aguda: </a:t>
            </a:r>
            <a:endParaRPr lang="es-MX" dirty="0" smtClean="0"/>
          </a:p>
          <a:p>
            <a:pPr lvl="0"/>
            <a:r>
              <a:rPr lang="es-ES" dirty="0" smtClean="0"/>
              <a:t>Anemia por células falciformes</a:t>
            </a:r>
            <a:endParaRPr lang="es-MX" dirty="0" smtClean="0"/>
          </a:p>
          <a:p>
            <a:pPr lvl="0"/>
            <a:r>
              <a:rPr lang="es-ES" dirty="0" err="1" smtClean="0"/>
              <a:t>Menalgia</a:t>
            </a:r>
            <a:r>
              <a:rPr lang="es-ES" dirty="0" smtClean="0"/>
              <a:t>: </a:t>
            </a:r>
            <a:endParaRPr lang="es-MX" dirty="0" smtClean="0"/>
          </a:p>
          <a:p>
            <a:pPr lvl="0"/>
            <a:r>
              <a:rPr lang="es-ES" dirty="0" smtClean="0"/>
              <a:t>Dolor abdominal en relación con la ovulación: aparece hacia la mitad del ciclo, existen otros signos de ovulación(dolor en las mamas).</a:t>
            </a:r>
            <a:endParaRPr lang="es-MX" dirty="0" smtClean="0"/>
          </a:p>
          <a:p>
            <a:pPr lvl="0"/>
            <a:r>
              <a:rPr lang="es-ES" dirty="0" smtClean="0"/>
              <a:t>Salpingitis aguda </a:t>
            </a:r>
            <a:endParaRPr lang="es-MX" dirty="0" smtClean="0"/>
          </a:p>
          <a:p>
            <a:pPr lvl="0"/>
            <a:r>
              <a:rPr lang="es-ES" dirty="0" smtClean="0"/>
              <a:t>Púrpura </a:t>
            </a:r>
            <a:r>
              <a:rPr lang="es-ES" dirty="0" smtClean="0"/>
              <a:t>de </a:t>
            </a:r>
            <a:r>
              <a:rPr lang="es-ES" dirty="0" err="1" smtClean="0"/>
              <a:t>Schonlein-Henoch</a:t>
            </a:r>
            <a:endParaRPr lang="es-MX" dirty="0" smtClean="0"/>
          </a:p>
          <a:p>
            <a:pPr lvl="0"/>
            <a:r>
              <a:rPr lang="es-ES" dirty="0" smtClean="0"/>
              <a:t>Hepatitis aguda:</a:t>
            </a:r>
            <a:endParaRPr lang="es-MX" dirty="0" smtClean="0"/>
          </a:p>
          <a:p>
            <a:pPr lvl="0"/>
            <a:r>
              <a:rPr lang="es-ES" dirty="0" smtClean="0"/>
              <a:t>Sarampión o varicela</a:t>
            </a:r>
            <a:endParaRPr lang="es-MX" dirty="0" smtClean="0"/>
          </a:p>
          <a:p>
            <a:pPr lvl="0"/>
            <a:r>
              <a:rPr lang="es-ES" dirty="0" err="1" smtClean="0"/>
              <a:t>Meningoencefalitis</a:t>
            </a:r>
            <a:endParaRPr lang="es-MX" dirty="0" smtClean="0"/>
          </a:p>
          <a:p>
            <a:pPr lvl="0"/>
            <a:r>
              <a:rPr lang="es-ES" dirty="0" smtClean="0"/>
              <a:t>Reumatismo articular agudo</a:t>
            </a:r>
            <a:endParaRPr lang="es-MX" dirty="0" smtClean="0"/>
          </a:p>
          <a:p>
            <a:pPr lvl="0"/>
            <a:r>
              <a:rPr lang="es-ES" dirty="0" smtClean="0"/>
              <a:t>Acidosis diabética</a:t>
            </a:r>
            <a:endParaRPr lang="es-MX" dirty="0" smtClean="0"/>
          </a:p>
          <a:p>
            <a:pPr lvl="0"/>
            <a:r>
              <a:rPr lang="es-ES" dirty="0" smtClean="0"/>
              <a:t>Artritis de la cadera</a:t>
            </a:r>
          </a:p>
          <a:p>
            <a:endParaRPr lang="es-MX"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sz="3200" dirty="0" smtClean="0"/>
              <a:t> </a:t>
            </a:r>
            <a:r>
              <a:rPr lang="es-MX" sz="3200" dirty="0" smtClean="0"/>
              <a:t/>
            </a:r>
            <a:br>
              <a:rPr lang="es-MX" sz="3200" dirty="0" smtClean="0"/>
            </a:br>
            <a:r>
              <a:rPr lang="es-ES" sz="3200" dirty="0" smtClean="0"/>
              <a:t>DIFERENCIAS ENTRE ABDOMEN AGUDO QUIRÚRGICO Y ABDOMEN AGUDO MEDICO</a:t>
            </a:r>
            <a:r>
              <a:rPr lang="es-MX" sz="3200" dirty="0" smtClean="0"/>
              <a:t/>
            </a:r>
            <a:br>
              <a:rPr lang="es-MX" sz="3200" dirty="0" smtClean="0"/>
            </a:br>
            <a:endParaRPr lang="es-MX" sz="3200" dirty="0"/>
          </a:p>
        </p:txBody>
      </p:sp>
      <p:sp>
        <p:nvSpPr>
          <p:cNvPr id="5" name="4 Marcador de texto"/>
          <p:cNvSpPr>
            <a:spLocks noGrp="1"/>
          </p:cNvSpPr>
          <p:nvPr>
            <p:ph type="body" idx="1"/>
          </p:nvPr>
        </p:nvSpPr>
        <p:spPr/>
        <p:txBody>
          <a:bodyPr/>
          <a:lstStyle/>
          <a:p>
            <a:endParaRPr lang="es-MX"/>
          </a:p>
        </p:txBody>
      </p:sp>
      <p:sp>
        <p:nvSpPr>
          <p:cNvPr id="6" name="5 Marcador de texto"/>
          <p:cNvSpPr>
            <a:spLocks noGrp="1"/>
          </p:cNvSpPr>
          <p:nvPr>
            <p:ph type="body" sz="half" idx="3"/>
          </p:nvPr>
        </p:nvSpPr>
        <p:spPr/>
        <p:txBody>
          <a:bodyPr/>
          <a:lstStyle/>
          <a:p>
            <a:endParaRPr lang="es-MX"/>
          </a:p>
        </p:txBody>
      </p:sp>
      <p:sp>
        <p:nvSpPr>
          <p:cNvPr id="2" name="1 Marcador de contenido"/>
          <p:cNvSpPr>
            <a:spLocks noGrp="1"/>
          </p:cNvSpPr>
          <p:nvPr>
            <p:ph sz="quarter" idx="2"/>
          </p:nvPr>
        </p:nvSpPr>
        <p:spPr>
          <a:xfrm>
            <a:off x="251520" y="1444294"/>
            <a:ext cx="4245868" cy="4649002"/>
          </a:xfrm>
        </p:spPr>
        <p:txBody>
          <a:bodyPr>
            <a:normAutofit fontScale="62500" lnSpcReduction="20000"/>
          </a:bodyPr>
          <a:lstStyle/>
          <a:p>
            <a:r>
              <a:rPr lang="es-ES" b="1" dirty="0" smtClean="0"/>
              <a:t>AAQ	</a:t>
            </a:r>
            <a:endParaRPr lang="es-MX" dirty="0" smtClean="0"/>
          </a:p>
          <a:p>
            <a:pPr lvl="0"/>
            <a:r>
              <a:rPr lang="es-ES" dirty="0" smtClean="0"/>
              <a:t>Dolor abdominal (salvo en edades extremas, </a:t>
            </a:r>
            <a:r>
              <a:rPr lang="es-ES" dirty="0" err="1" smtClean="0"/>
              <a:t>recien</a:t>
            </a:r>
            <a:r>
              <a:rPr lang="es-ES" dirty="0" smtClean="0"/>
              <a:t> nacidos y ancianos)</a:t>
            </a:r>
            <a:endParaRPr lang="es-MX" dirty="0" smtClean="0"/>
          </a:p>
          <a:p>
            <a:pPr lvl="0"/>
            <a:r>
              <a:rPr lang="es-ES" dirty="0" smtClean="0"/>
              <a:t>Dolor localizado generalmente alejado del ombligo.</a:t>
            </a:r>
            <a:endParaRPr lang="es-MX" dirty="0" smtClean="0"/>
          </a:p>
          <a:p>
            <a:pPr lvl="0"/>
            <a:r>
              <a:rPr lang="es-ES" dirty="0" smtClean="0"/>
              <a:t>Muy intenso.</a:t>
            </a:r>
            <a:endParaRPr lang="es-MX" dirty="0" smtClean="0"/>
          </a:p>
          <a:p>
            <a:pPr lvl="0"/>
            <a:r>
              <a:rPr lang="es-ES" dirty="0" err="1" smtClean="0"/>
              <a:t>Evolucion</a:t>
            </a:r>
            <a:r>
              <a:rPr lang="es-ES" dirty="0" smtClean="0"/>
              <a:t> </a:t>
            </a:r>
            <a:r>
              <a:rPr lang="es-ES" dirty="0" err="1" smtClean="0"/>
              <a:t>ascedente</a:t>
            </a:r>
            <a:r>
              <a:rPr lang="es-ES" dirty="0" smtClean="0"/>
              <a:t> progresiva.</a:t>
            </a:r>
            <a:endParaRPr lang="es-MX" dirty="0" smtClean="0"/>
          </a:p>
          <a:p>
            <a:pPr lvl="0"/>
            <a:r>
              <a:rPr lang="es-ES" dirty="0" smtClean="0"/>
              <a:t>Dolor de mas 6 h: debe ser quirúrgico.</a:t>
            </a:r>
            <a:endParaRPr lang="es-MX" dirty="0" smtClean="0"/>
          </a:p>
          <a:p>
            <a:pPr lvl="0"/>
            <a:r>
              <a:rPr lang="es-ES" dirty="0" err="1" smtClean="0"/>
              <a:t>Innadiacion</a:t>
            </a:r>
            <a:r>
              <a:rPr lang="es-ES" dirty="0" smtClean="0"/>
              <a:t> </a:t>
            </a:r>
            <a:r>
              <a:rPr lang="es-ES" dirty="0" err="1" smtClean="0"/>
              <a:t>metamerica</a:t>
            </a:r>
            <a:r>
              <a:rPr lang="es-ES" dirty="0" smtClean="0"/>
              <a:t> según reflejo nervioso.</a:t>
            </a:r>
            <a:endParaRPr lang="es-MX" dirty="0" smtClean="0"/>
          </a:p>
          <a:p>
            <a:pPr lvl="0"/>
            <a:r>
              <a:rPr lang="es-ES" dirty="0" smtClean="0"/>
              <a:t>Orden de prevalencia.</a:t>
            </a:r>
            <a:endParaRPr lang="es-MX" dirty="0" smtClean="0"/>
          </a:p>
          <a:p>
            <a:pPr lvl="0"/>
            <a:r>
              <a:rPr lang="es-ES" dirty="0" smtClean="0"/>
              <a:t>Dolor mantenido y prevalente.</a:t>
            </a:r>
            <a:endParaRPr lang="es-MX" dirty="0" smtClean="0"/>
          </a:p>
          <a:p>
            <a:pPr lvl="0"/>
            <a:r>
              <a:rPr lang="es-ES" dirty="0" smtClean="0"/>
              <a:t>Dolor no se calma. Triada de Murphy: dolor, </a:t>
            </a:r>
            <a:r>
              <a:rPr lang="es-ES" dirty="0" err="1" smtClean="0"/>
              <a:t>vomitos</a:t>
            </a:r>
            <a:r>
              <a:rPr lang="es-ES" dirty="0" smtClean="0"/>
              <a:t> y fiebre.</a:t>
            </a:r>
            <a:endParaRPr lang="es-MX" dirty="0" smtClean="0"/>
          </a:p>
          <a:p>
            <a:pPr lvl="0"/>
            <a:r>
              <a:rPr lang="es-ES" dirty="0" smtClean="0"/>
              <a:t>Maniobra de irritación peritoneal (+): </a:t>
            </a:r>
            <a:r>
              <a:rPr lang="es-ES" dirty="0" err="1" smtClean="0"/>
              <a:t>Blumberg</a:t>
            </a:r>
            <a:r>
              <a:rPr lang="es-ES" dirty="0" smtClean="0"/>
              <a:t>, </a:t>
            </a:r>
            <a:r>
              <a:rPr lang="es-ES" dirty="0" err="1" smtClean="0"/>
              <a:t>Genau</a:t>
            </a:r>
            <a:r>
              <a:rPr lang="es-ES" dirty="0" smtClean="0"/>
              <a:t> de </a:t>
            </a:r>
            <a:r>
              <a:rPr lang="es-ES" dirty="0" err="1" smtClean="0"/>
              <a:t>Mussi</a:t>
            </a:r>
            <a:r>
              <a:rPr lang="es-ES" dirty="0" smtClean="0"/>
              <a:t>, </a:t>
            </a:r>
            <a:r>
              <a:rPr lang="es-ES" dirty="0" err="1" smtClean="0"/>
              <a:t>Rousing</a:t>
            </a:r>
            <a:r>
              <a:rPr lang="es-ES" dirty="0" smtClean="0"/>
              <a:t>.</a:t>
            </a:r>
            <a:endParaRPr lang="es-MX" dirty="0" smtClean="0"/>
          </a:p>
          <a:p>
            <a:pPr lvl="0"/>
            <a:r>
              <a:rPr lang="es-ES" dirty="0" smtClean="0"/>
              <a:t>Es </a:t>
            </a:r>
            <a:r>
              <a:rPr lang="es-ES" dirty="0" err="1" smtClean="0"/>
              <a:t>imagenopositivo</a:t>
            </a:r>
            <a:r>
              <a:rPr lang="es-ES" dirty="0" smtClean="0"/>
              <a:t>, proceso </a:t>
            </a:r>
            <a:r>
              <a:rPr lang="es-ES" dirty="0" err="1" smtClean="0"/>
              <a:t>organico</a:t>
            </a:r>
            <a:r>
              <a:rPr lang="es-ES" dirty="0" smtClean="0"/>
              <a:t>, formándose o establecido</a:t>
            </a:r>
            <a:endParaRPr lang="es-MX" dirty="0" smtClean="0"/>
          </a:p>
          <a:p>
            <a:pPr lvl="0"/>
            <a:endParaRPr lang="es-MX" dirty="0" smtClean="0"/>
          </a:p>
          <a:p>
            <a:r>
              <a:rPr lang="es-ES" dirty="0" smtClean="0"/>
              <a:t> </a:t>
            </a:r>
            <a:endParaRPr lang="es-MX" dirty="0" smtClean="0"/>
          </a:p>
          <a:p>
            <a:endParaRPr lang="es-MX" dirty="0"/>
          </a:p>
        </p:txBody>
      </p:sp>
      <p:sp>
        <p:nvSpPr>
          <p:cNvPr id="7" name="6 Marcador de contenido"/>
          <p:cNvSpPr>
            <a:spLocks noGrp="1"/>
          </p:cNvSpPr>
          <p:nvPr>
            <p:ph sz="quarter" idx="4"/>
          </p:nvPr>
        </p:nvSpPr>
        <p:spPr/>
        <p:txBody>
          <a:bodyPr>
            <a:normAutofit fontScale="70000" lnSpcReduction="20000"/>
          </a:bodyPr>
          <a:lstStyle/>
          <a:p>
            <a:r>
              <a:rPr lang="es-ES" b="1" dirty="0" smtClean="0"/>
              <a:t>AAM.</a:t>
            </a:r>
            <a:endParaRPr lang="es-MX" dirty="0" smtClean="0"/>
          </a:p>
          <a:p>
            <a:pPr lvl="0"/>
            <a:endParaRPr lang="es-ES" dirty="0" smtClean="0"/>
          </a:p>
          <a:p>
            <a:pPr lvl="0"/>
            <a:r>
              <a:rPr lang="es-ES" dirty="0" smtClean="0"/>
              <a:t>Dolor difuso umbilical o periumbilical.</a:t>
            </a:r>
            <a:endParaRPr lang="es-MX" dirty="0" smtClean="0"/>
          </a:p>
          <a:p>
            <a:pPr lvl="0"/>
            <a:r>
              <a:rPr lang="es-ES" dirty="0" smtClean="0"/>
              <a:t>Menos intenso con excepciones.</a:t>
            </a:r>
            <a:endParaRPr lang="es-MX" dirty="0" smtClean="0"/>
          </a:p>
          <a:p>
            <a:pPr lvl="0"/>
            <a:r>
              <a:rPr lang="es-ES" dirty="0" smtClean="0"/>
              <a:t>Inestable cambiante.</a:t>
            </a:r>
            <a:endParaRPr lang="es-MX" dirty="0" smtClean="0"/>
          </a:p>
          <a:p>
            <a:pPr lvl="0"/>
            <a:r>
              <a:rPr lang="es-ES" dirty="0" smtClean="0"/>
              <a:t>Irradiación </a:t>
            </a:r>
            <a:r>
              <a:rPr lang="es-ES" dirty="0" err="1" smtClean="0"/>
              <a:t>metamerica</a:t>
            </a:r>
            <a:r>
              <a:rPr lang="es-ES" dirty="0" smtClean="0"/>
              <a:t> según reflejo nervioso escaso.</a:t>
            </a:r>
            <a:endParaRPr lang="es-MX" dirty="0" smtClean="0"/>
          </a:p>
          <a:p>
            <a:pPr lvl="0"/>
            <a:r>
              <a:rPr lang="es-ES" dirty="0" smtClean="0"/>
              <a:t>Precede al dolor las manifestaciones propias de la enfermedad de base.</a:t>
            </a:r>
            <a:endParaRPr lang="es-MX" dirty="0" smtClean="0"/>
          </a:p>
          <a:p>
            <a:pPr lvl="0"/>
            <a:r>
              <a:rPr lang="es-ES" dirty="0" smtClean="0"/>
              <a:t>Dolor se calma a veces espontaneo o con analgésicos.</a:t>
            </a:r>
            <a:endParaRPr lang="es-MX" dirty="0" smtClean="0"/>
          </a:p>
          <a:p>
            <a:pPr lvl="0"/>
            <a:r>
              <a:rPr lang="es-ES" dirty="0" smtClean="0"/>
              <a:t>No se cumple triada de Murphy.</a:t>
            </a:r>
            <a:endParaRPr lang="es-MX" dirty="0" smtClean="0"/>
          </a:p>
          <a:p>
            <a:pPr lvl="0"/>
            <a:r>
              <a:rPr lang="es-ES" dirty="0" smtClean="0"/>
              <a:t>Maniobras de irritación peritoneal (-)</a:t>
            </a:r>
            <a:endParaRPr lang="es-MX" dirty="0" smtClean="0"/>
          </a:p>
          <a:p>
            <a:pPr lvl="0"/>
            <a:r>
              <a:rPr lang="es-ES" dirty="0" smtClean="0"/>
              <a:t>Examen </a:t>
            </a:r>
            <a:r>
              <a:rPr lang="es-ES" dirty="0" err="1" smtClean="0"/>
              <a:t>imaginologico</a:t>
            </a:r>
            <a:r>
              <a:rPr lang="es-ES" dirty="0" smtClean="0"/>
              <a:t> (-).</a:t>
            </a:r>
            <a:endParaRPr lang="es-MX" dirty="0" smtClean="0"/>
          </a:p>
          <a:p>
            <a:r>
              <a:rPr lang="es-ES" dirty="0" smtClean="0"/>
              <a:t> </a:t>
            </a:r>
            <a:endParaRPr lang="es-MX"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115616" y="1772816"/>
            <a:ext cx="7128792" cy="2400657"/>
          </a:xfrm>
          <a:prstGeom prst="rect">
            <a:avLst/>
          </a:prstGeom>
          <a:noFill/>
        </p:spPr>
        <p:txBody>
          <a:bodyPr wrap="square" lIns="91440" tIns="45720" rIns="91440" bIns="45720">
            <a:spAutoFit/>
          </a:bodyPr>
          <a:lstStyle/>
          <a:p>
            <a:pPr algn="ctr"/>
            <a:r>
              <a:rPr lang="es-ES" sz="15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Gracias </a:t>
            </a:r>
            <a:endParaRPr lang="es-ES" sz="15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68760"/>
            <a:ext cx="8229600" cy="4738531"/>
          </a:xfrm>
        </p:spPr>
        <p:txBody>
          <a:bodyPr>
            <a:normAutofit fontScale="92500" lnSpcReduction="10000"/>
          </a:bodyPr>
          <a:lstStyle/>
          <a:p>
            <a:pPr algn="just">
              <a:lnSpc>
                <a:spcPct val="80000"/>
              </a:lnSpc>
              <a:buFontTx/>
              <a:buChar char="-"/>
            </a:pPr>
            <a:r>
              <a:rPr lang="es-MX" sz="2800" dirty="0" smtClean="0"/>
              <a:t>Es la imposibilidad al libre paso del contenido intestinal por el tubo digestivo más allá del estómago y hasta el ano, o secundario a lesiones mecánicas o funcionales, intrínsecas o extrínsecas.</a:t>
            </a:r>
          </a:p>
          <a:p>
            <a:pPr>
              <a:lnSpc>
                <a:spcPct val="90000"/>
              </a:lnSpc>
              <a:buFont typeface="Wingdings" pitchFamily="2" charset="2"/>
              <a:buChar char="§"/>
            </a:pPr>
            <a:r>
              <a:rPr lang="es-ES" sz="2800" dirty="0" smtClean="0"/>
              <a:t>Su frecuencia oscila en 50,000 casos por año. Es la emergencia quirúrgica mas frecuente en el recién nacido.</a:t>
            </a:r>
          </a:p>
          <a:p>
            <a:pPr>
              <a:lnSpc>
                <a:spcPct val="90000"/>
              </a:lnSpc>
              <a:buFont typeface="Wingdings" pitchFamily="2" charset="2"/>
              <a:buChar char="§"/>
            </a:pPr>
            <a:r>
              <a:rPr lang="es-ES" sz="2800" dirty="0" smtClean="0"/>
              <a:t>Incidencia de 1 por cada 500-1000 nacidos vivos, el 50% de estos pacientes padecen de atresia o estenosis intestinales.</a:t>
            </a:r>
          </a:p>
          <a:p>
            <a:pPr>
              <a:lnSpc>
                <a:spcPct val="90000"/>
              </a:lnSpc>
              <a:buFont typeface="Wingdings" pitchFamily="2" charset="2"/>
              <a:buChar char="§"/>
            </a:pPr>
            <a:r>
              <a:rPr lang="es-ES" sz="2800" dirty="0" smtClean="0"/>
              <a:t>Las atresias de las vías digestivas son las formas más frecuentes de obstrucción 2 veces más que las estenosis.</a:t>
            </a:r>
          </a:p>
          <a:p>
            <a:pPr>
              <a:lnSpc>
                <a:spcPct val="90000"/>
              </a:lnSpc>
              <a:buFont typeface="Wingdings" pitchFamily="2" charset="2"/>
              <a:buChar char="§"/>
            </a:pPr>
            <a:endParaRPr lang="es-ES" sz="2800" dirty="0" smtClean="0"/>
          </a:p>
          <a:p>
            <a:pPr algn="just">
              <a:lnSpc>
                <a:spcPct val="80000"/>
              </a:lnSpc>
              <a:buFontTx/>
              <a:buChar char="-"/>
            </a:pPr>
            <a:endParaRPr lang="es-MX" sz="2800" dirty="0" smtClean="0"/>
          </a:p>
          <a:p>
            <a:endParaRPr lang="es-MX" dirty="0"/>
          </a:p>
        </p:txBody>
      </p:sp>
      <p:sp>
        <p:nvSpPr>
          <p:cNvPr id="3" name="2 Título"/>
          <p:cNvSpPr>
            <a:spLocks noGrp="1"/>
          </p:cNvSpPr>
          <p:nvPr>
            <p:ph type="title"/>
          </p:nvPr>
        </p:nvSpPr>
        <p:spPr/>
        <p:txBody>
          <a:bodyPr>
            <a:normAutofit fontScale="90000"/>
          </a:bodyPr>
          <a:lstStyle/>
          <a:p>
            <a:r>
              <a:rPr lang="es-MX" dirty="0" smtClean="0"/>
              <a:t>Síndrome Oclusivo.- Recién Nacido</a:t>
            </a: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stension abd"/>
          <p:cNvPicPr>
            <a:picLocks noChangeAspect="1" noChangeArrowheads="1"/>
          </p:cNvPicPr>
          <p:nvPr/>
        </p:nvPicPr>
        <p:blipFill>
          <a:blip r:embed="rId2" cstate="print"/>
          <a:srcRect/>
          <a:stretch>
            <a:fillRect/>
          </a:stretch>
        </p:blipFill>
        <p:spPr bwMode="auto">
          <a:xfrm>
            <a:off x="827584" y="620688"/>
            <a:ext cx="7704856" cy="577864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520</TotalTime>
  <Words>5545</Words>
  <Application>Microsoft Office PowerPoint</Application>
  <PresentationFormat>Presentación en pantalla (4:3)</PresentationFormat>
  <Paragraphs>630</Paragraphs>
  <Slides>79</Slides>
  <Notes>0</Notes>
  <HiddenSlides>0</HiddenSlides>
  <MMClips>0</MMClips>
  <ScaleCrop>false</ScaleCrop>
  <HeadingPairs>
    <vt:vector size="4" baseType="variant">
      <vt:variant>
        <vt:lpstr>Tema</vt:lpstr>
      </vt:variant>
      <vt:variant>
        <vt:i4>1</vt:i4>
      </vt:variant>
      <vt:variant>
        <vt:lpstr>Títulos de diapositiva</vt:lpstr>
      </vt:variant>
      <vt:variant>
        <vt:i4>79</vt:i4>
      </vt:variant>
    </vt:vector>
  </HeadingPairs>
  <TitlesOfParts>
    <vt:vector size="80" baseType="lpstr">
      <vt:lpstr>Concurrencia</vt:lpstr>
      <vt:lpstr>ABDOMEN AGUDO QUIRÚRGICO (A.A.Q.)EN PEDIATRÍA</vt:lpstr>
      <vt:lpstr>Concepto.-</vt:lpstr>
      <vt:lpstr> Clasificación.-  </vt:lpstr>
      <vt:lpstr>Consideraciones Fisiopatológicas</vt:lpstr>
      <vt:lpstr>Diapositiva 5</vt:lpstr>
      <vt:lpstr>Diapositiva 6</vt:lpstr>
      <vt:lpstr>A.A.Q. en el Recién Nacido</vt:lpstr>
      <vt:lpstr>Síndrome Oclusivo.- Recién Nacido</vt:lpstr>
      <vt:lpstr>Diapositiva 9</vt:lpstr>
      <vt:lpstr>                                    CLASIFICACIÓN</vt:lpstr>
      <vt:lpstr>Otras Clasificaciones.-</vt:lpstr>
      <vt:lpstr>Diapositiva 12</vt:lpstr>
      <vt:lpstr>Diapositiva 13</vt:lpstr>
      <vt:lpstr>Diapositiva 14</vt:lpstr>
      <vt:lpstr>Diapositiva 15</vt:lpstr>
      <vt:lpstr>Diapositiva 16</vt:lpstr>
      <vt:lpstr>Diapositiva 17</vt:lpstr>
      <vt:lpstr>Diapositiva 18</vt:lpstr>
      <vt:lpstr> Atresias y Estenosis Intestinal </vt:lpstr>
      <vt:lpstr>Diapositiva 20</vt:lpstr>
      <vt:lpstr>Diapositiva 21</vt:lpstr>
      <vt:lpstr>Diapositiva 22</vt:lpstr>
      <vt:lpstr>   2. Atresia yeyuno-ileal.   </vt:lpstr>
      <vt:lpstr>Diapositiva 24</vt:lpstr>
      <vt:lpstr>Diapositiva 25</vt:lpstr>
      <vt:lpstr> Íleo meconial </vt:lpstr>
      <vt:lpstr>Diapositiva 27</vt:lpstr>
      <vt:lpstr>Diapositiva 28</vt:lpstr>
      <vt:lpstr>Diapositiva 29</vt:lpstr>
      <vt:lpstr>Megacolon Agangliónico</vt:lpstr>
      <vt:lpstr>Diapositiva 31</vt:lpstr>
      <vt:lpstr>Diapositiva 32</vt:lpstr>
      <vt:lpstr>Diapositiva 33</vt:lpstr>
      <vt:lpstr>Malformaciones Ano Rectales.</vt:lpstr>
      <vt:lpstr>Clasificación de las M.A.R.</vt:lpstr>
      <vt:lpstr>Diapositiva 36</vt:lpstr>
      <vt:lpstr>                              Fístulas:</vt:lpstr>
      <vt:lpstr>Síndrome Hemorrágico</vt:lpstr>
      <vt:lpstr>Diapositiva 39</vt:lpstr>
      <vt:lpstr>Diapositiva 40</vt:lpstr>
      <vt:lpstr>Diapositiva 41</vt:lpstr>
      <vt:lpstr>Diapositiva 42</vt:lpstr>
      <vt:lpstr>Diapositiva 43</vt:lpstr>
      <vt:lpstr>Diapositiva 44</vt:lpstr>
      <vt:lpstr>Diapositiva 45</vt:lpstr>
      <vt:lpstr>Diapositiva 46</vt:lpstr>
      <vt:lpstr>A.A.Q.  En Lactantes y Niños pequeños.</vt:lpstr>
      <vt:lpstr>Diapositiva 48</vt:lpstr>
      <vt:lpstr>Invaginación Intestinal.-</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Tratamiento.-</vt:lpstr>
      <vt:lpstr>Diapositiva 61</vt:lpstr>
      <vt:lpstr>Diapositiva 62</vt:lpstr>
      <vt:lpstr>A.A.Q. en Niño mayor y Adolescente</vt:lpstr>
      <vt:lpstr>Diapositiva 64</vt:lpstr>
      <vt:lpstr>Apendicitis Aguda</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 ABDOMEN AGUDO MÉDICO: </vt:lpstr>
      <vt:lpstr>Diapositiva 77</vt:lpstr>
      <vt:lpstr>  DIFERENCIAS ENTRE ABDOMEN AGUDO QUIRÚRGICO Y ABDOMEN AGUDO MEDICO </vt:lpstr>
      <vt:lpstr>Diapositiva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Helena Medina</dc:creator>
  <cp:lastModifiedBy>Helena Medina</cp:lastModifiedBy>
  <cp:revision>44</cp:revision>
  <dcterms:created xsi:type="dcterms:W3CDTF">2011-04-14T20:58:29Z</dcterms:created>
  <dcterms:modified xsi:type="dcterms:W3CDTF">2011-04-29T05:06:46Z</dcterms:modified>
</cp:coreProperties>
</file>