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0AE"/>
    <a:srgbClr val="79C3F5"/>
    <a:srgbClr val="C4C6A8"/>
    <a:srgbClr val="ED8392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A4C6-3C04-43FA-B37A-F5D4AE8E88D9}" type="datetimeFigureOut">
              <a:rPr lang="es-ES" smtClean="0"/>
              <a:pPr/>
              <a:t>17/09/2023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2570A-DD96-4797-87E6-757DA4ED0FC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iclopedia-infantes.com/sites/default/files/dossiers-complets/es/importancia-del-desarrollo-de-la-primera-infancia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F:\1CURSO 2020-2021\0CUADRO DE CLASIFICACIÓN\8.2.5.330- Expediente Tiempo Electivo\CURSO OPTATIVO, ESTIMULACION TEMPRANA\BIBLIOGRAFIA\cp\estimulacion-temprana-beb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672414" cy="10001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/>
              <a:t>PAPEL DE LA ESTIMULACION TEMPRANA EN LA PRIMERA </a:t>
            </a:r>
            <a:r>
              <a:rPr lang="es-ES" b="1" dirty="0" smtClean="0"/>
              <a:t>INFANCIA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100" b="1" dirty="0" smtClean="0"/>
              <a:t>CURSO OPTATIVO III</a:t>
            </a:r>
            <a:endParaRPr lang="es-ES" sz="31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72428" cy="2214578"/>
          </a:xfrm>
        </p:spPr>
        <p:txBody>
          <a:bodyPr/>
          <a:lstStyle/>
          <a:p>
            <a:endParaRPr lang="es-ES" sz="2400" dirty="0" smtClean="0">
              <a:solidFill>
                <a:schemeClr val="tx1"/>
              </a:solidFill>
            </a:endParaRPr>
          </a:p>
          <a:p>
            <a:endParaRPr lang="es-ES" sz="2400" dirty="0" smtClean="0">
              <a:solidFill>
                <a:schemeClr val="tx1"/>
              </a:solidFill>
            </a:endParaRPr>
          </a:p>
          <a:p>
            <a:r>
              <a:rPr lang="es-ES" sz="2400" b="1" dirty="0" smtClean="0">
                <a:solidFill>
                  <a:schemeClr val="tx1"/>
                </a:solidFill>
              </a:rPr>
              <a:t>Profesores</a:t>
            </a:r>
            <a:r>
              <a:rPr lang="es-ES" sz="2400" dirty="0" smtClean="0">
                <a:solidFill>
                  <a:schemeClr val="tx1"/>
                </a:solidFill>
              </a:rPr>
              <a:t>: Dra. Nereyda Caraballo Moya</a:t>
            </a:r>
          </a:p>
          <a:p>
            <a:r>
              <a:rPr lang="es-ES" sz="2400" smtClean="0">
                <a:solidFill>
                  <a:schemeClr val="tx1"/>
                </a:solidFill>
              </a:rPr>
              <a:t>                     </a:t>
            </a:r>
            <a:endParaRPr lang="es-ES" sz="2400" dirty="0" smtClean="0">
              <a:solidFill>
                <a:schemeClr val="tx1"/>
              </a:solidFill>
            </a:endParaRPr>
          </a:p>
          <a:p>
            <a:endParaRPr lang="es-ES" sz="24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i="1" dirty="0" smtClean="0"/>
              <a:t>Etapas del desarrollo del niño</a:t>
            </a:r>
            <a:endParaRPr lang="es-ES" dirty="0"/>
          </a:p>
        </p:txBody>
      </p:sp>
      <p:pic>
        <p:nvPicPr>
          <p:cNvPr id="24578" name="Picture 2" descr="F:\1CURSO 2020-2021\0CUADRO DE CLASIFICACIÓN\8.2.5.330- Expediente Tiempo Electivo\CURSO OPTATIVO, ESTIMULACION TEMPRANA\BIBLIOGRAFIA\cp\ejercicios-de-estimulacion-temprana-para-bebes-de-0-a-12-meses-798x5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5477" y="1600200"/>
            <a:ext cx="701304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600" b="1" i="1" dirty="0" smtClean="0"/>
              <a:t>Etapas del desarrollo del niño 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es-ES" sz="2800" b="1" i="1" dirty="0" smtClean="0"/>
              <a:t>DESARROLLO PSICOSOCIAL :</a:t>
            </a:r>
          </a:p>
          <a:p>
            <a:pPr>
              <a:buNone/>
            </a:pPr>
            <a:r>
              <a:rPr lang="es-ES" sz="2400" dirty="0" smtClean="0"/>
              <a:t>      Es el  momento  que el ser humano comienza con un proceso de adaptación psicológica y una interacción constante con su medio ambiente.</a:t>
            </a:r>
          </a:p>
          <a:p>
            <a:pPr lvl="0">
              <a:buFont typeface="Calibri" pitchFamily="34" charset="0"/>
              <a:buChar char="•"/>
            </a:pPr>
            <a:r>
              <a:rPr lang="es-ES" sz="2800" b="1" i="1" dirty="0" smtClean="0"/>
              <a:t>DESARROLLO EMOCIONAL:</a:t>
            </a:r>
          </a:p>
          <a:p>
            <a:pPr>
              <a:buNone/>
            </a:pPr>
            <a:r>
              <a:rPr lang="es-ES" sz="2400" dirty="0" smtClean="0"/>
              <a:t>     Es el desarrollo de </a:t>
            </a:r>
            <a:r>
              <a:rPr lang="es-ES" sz="2400" b="1" u="sng" dirty="0" smtClean="0"/>
              <a:t>conductas que marcan el temperamento del niño</a:t>
            </a:r>
            <a:r>
              <a:rPr lang="es-ES" sz="2400" b="1" dirty="0" smtClean="0"/>
              <a:t>,</a:t>
            </a:r>
            <a:r>
              <a:rPr lang="es-ES" sz="2400" dirty="0" smtClean="0"/>
              <a:t> por medio del cual se establecen patrones de conducta que el niño sigue como modelo de su aprendizaje</a:t>
            </a:r>
            <a:r>
              <a:rPr lang="es-ES" sz="2800" dirty="0" smtClean="0"/>
              <a:t>. </a:t>
            </a:r>
          </a:p>
          <a:p>
            <a:pPr lvl="0">
              <a:buNone/>
            </a:pPr>
            <a:endParaRPr lang="es-ES" sz="2800" i="1" dirty="0" smtClean="0"/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b="1" i="1" dirty="0" smtClean="0"/>
              <a:t>Etapas del desarrollo del niño </a:t>
            </a:r>
            <a:r>
              <a:rPr lang="es-ES_tradnl" sz="2400" b="1" i="1" dirty="0" smtClean="0"/>
              <a:t>(continuación)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z="2800" b="1" i="1" dirty="0" smtClean="0"/>
              <a:t>DESARROLLO INTELECTUAL O COGNITIVO:</a:t>
            </a:r>
          </a:p>
          <a:p>
            <a:pPr lvl="0">
              <a:buNone/>
            </a:pPr>
            <a:r>
              <a:rPr lang="es-ES" sz="2400" b="1" dirty="0" smtClean="0"/>
              <a:t>     </a:t>
            </a:r>
            <a:r>
              <a:rPr lang="es-ES" sz="2400" dirty="0" smtClean="0"/>
              <a:t>El desarrollo del conocimiento en cada etapa y la capacidad para relacionarse y adaptarse al medio ambiente</a:t>
            </a:r>
            <a:endParaRPr lang="es-ES" sz="2400" b="1" dirty="0" smtClean="0"/>
          </a:p>
          <a:p>
            <a:pPr lvl="0"/>
            <a:r>
              <a:rPr lang="es-ES" sz="2800" b="1" i="1" dirty="0" smtClean="0"/>
              <a:t>DESARROLLO SOCIAL:</a:t>
            </a:r>
          </a:p>
          <a:p>
            <a:pPr>
              <a:buNone/>
            </a:pPr>
            <a:r>
              <a:rPr lang="es-ES" sz="2800" b="1" dirty="0" smtClean="0"/>
              <a:t>    </a:t>
            </a:r>
            <a:r>
              <a:rPr lang="es-ES" sz="2400" dirty="0" smtClean="0"/>
              <a:t>El desarrollo social del niño  se encuentra influenciado por el entorno en que se desenvuelve y de las personas que se encuentran a su alrededor.</a:t>
            </a:r>
          </a:p>
          <a:p>
            <a:pPr lvl="0">
              <a:buNone/>
            </a:pP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3929090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Los valores de la familia, el afecto y las reglas de la sociedad le permitirán al niño, poco a poco, dominar su propia conducta, expresar sus sentimientos y ser una persona independiente y autónoma.</a:t>
            </a:r>
          </a:p>
          <a:p>
            <a:pPr>
              <a:buNone/>
            </a:pPr>
            <a:endParaRPr lang="es-ES" sz="2400" b="1" dirty="0" smtClean="0"/>
          </a:p>
          <a:p>
            <a:r>
              <a:rPr lang="es-ES" sz="2400" b="1" dirty="0" smtClean="0"/>
              <a:t>El desarrollo emocional, social y físico de un niño pequeño tiene un impacto directo en su desarrollo general y en el adulto en el que se convertirá en el futuro.</a:t>
            </a:r>
          </a:p>
          <a:p>
            <a:pPr>
              <a:buNone/>
            </a:pPr>
            <a:endParaRPr lang="es-ES" sz="2400" b="1" dirty="0"/>
          </a:p>
        </p:txBody>
      </p:sp>
      <p:pic>
        <p:nvPicPr>
          <p:cNvPr id="4" name="3 Imagen" descr="C:\Documents and Settings\CARLOS\Escritorio\bb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85776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15370" cy="1571636"/>
          </a:xfrm>
        </p:spPr>
        <p:txBody>
          <a:bodyPr>
            <a:normAutofit fontScale="90000"/>
          </a:bodyPr>
          <a:lstStyle/>
          <a:p>
            <a:r>
              <a:rPr lang="es-ES" sz="3600" b="1" i="1" dirty="0" smtClean="0"/>
              <a:t>Importancia del Desarrollo de la Primera Infancia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Los estudios neurológicos </a:t>
            </a:r>
            <a:r>
              <a:rPr lang="es-ES" sz="2400" u="sng" dirty="0" smtClean="0"/>
              <a:t>demuestran que los primeros años de vida desempeñan un papel clave en el desarrollo del cerebro del niño.</a:t>
            </a:r>
          </a:p>
          <a:p>
            <a:r>
              <a:rPr lang="es-ES" sz="2400" dirty="0" smtClean="0"/>
              <a:t>Las primeras experiencias de un niño, los vínculos que forman con sus padres y sus primeras experiencias educativas, influyen  profundamente en su desarrollo físico, cognitivo, emocional y social en el futuro.</a:t>
            </a:r>
            <a:endParaRPr lang="es-ES" sz="2400" dirty="0"/>
          </a:p>
        </p:txBody>
      </p:sp>
      <p:pic>
        <p:nvPicPr>
          <p:cNvPr id="23554" name="Picture 2" descr="F:\1CURSO 2020-2021\0CUADRO DE CLASIFICACIÓN\8.2.5.330- Expediente Tiempo Electivo\CURSO OPTATIVO, ESTIMULACION TEMPRANA\BIBLIOGRAFIA\iStock-11478084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988" y="4000504"/>
            <a:ext cx="6296025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i="1" dirty="0" smtClean="0"/>
              <a:t>Importancia del Desarrollo de la Primera Infancia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La </a:t>
            </a:r>
            <a:r>
              <a:rPr lang="es-ES" sz="2800" b="1" u="sng" dirty="0" smtClean="0"/>
              <a:t>estimulación neurosensorial </a:t>
            </a:r>
            <a:r>
              <a:rPr lang="es-ES" sz="2800" dirty="0" smtClean="0"/>
              <a:t>promueve las capacidades físicas, mentales y sociales del niño. Además, previene las alteraciones motoras, psicológicas y cognoscitivas. Así también, detecta más rápidamente problemas de aprendizaje futuros o trastornos del desarrollo y favorece el vínculo de los padres con su hijo.</a:t>
            </a:r>
          </a:p>
          <a:p>
            <a:pPr>
              <a:buNone/>
            </a:pPr>
            <a:r>
              <a:rPr lang="es-ES" sz="2800" dirty="0" smtClean="0"/>
              <a:t> </a:t>
            </a:r>
          </a:p>
          <a:p>
            <a:endParaRPr lang="es-ES" dirty="0"/>
          </a:p>
        </p:txBody>
      </p:sp>
      <p:pic>
        <p:nvPicPr>
          <p:cNvPr id="5" name="4 Imagen" descr="C:\Documents and Settings\CARLOS\Escritorio\Nueva carpeta\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4857760"/>
            <a:ext cx="6357982" cy="136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15328" cy="1643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Estudio Independiente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b="1" dirty="0" smtClean="0"/>
              <a:t>IMPORTANCIA DEL DESARROLLO DE LA PRIMERA INFANCIA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 descr="D:\TRABAJO\ALEJANDRO\Nueva carpeta-ESCRITORIO\gif\Beb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00504"/>
            <a:ext cx="2286016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Bibliografía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Autofit/>
          </a:bodyPr>
          <a:lstStyle/>
          <a:p>
            <a:pPr lvl="0"/>
            <a:r>
              <a:rPr lang="es-ES" sz="2000" dirty="0" err="1" smtClean="0"/>
              <a:t>Gassier</a:t>
            </a:r>
            <a:r>
              <a:rPr lang="es-ES" sz="2000" dirty="0" smtClean="0"/>
              <a:t>, J. (1990). Manual del desarrollo psicomotor del niño. Barcelona: </a:t>
            </a:r>
            <a:r>
              <a:rPr lang="es-ES" sz="2000" dirty="0" err="1" smtClean="0"/>
              <a:t>Masson</a:t>
            </a:r>
            <a:r>
              <a:rPr lang="es-ES" sz="2000" dirty="0" smtClean="0"/>
              <a:t> (2ª Ed.). </a:t>
            </a:r>
          </a:p>
          <a:p>
            <a:pPr lvl="0"/>
            <a:r>
              <a:rPr lang="es-ES" sz="2000" dirty="0" smtClean="0"/>
              <a:t>Sánchez </a:t>
            </a:r>
            <a:r>
              <a:rPr lang="es-ES" sz="2000" dirty="0" err="1" smtClean="0"/>
              <a:t>Hipola</a:t>
            </a:r>
            <a:r>
              <a:rPr lang="es-ES" sz="2000" dirty="0" smtClean="0"/>
              <a:t>, C. (1994). Responsabilidad familiar y profesional en la prevención y atención temprana (II). </a:t>
            </a:r>
            <a:r>
              <a:rPr lang="es-ES" sz="2000" dirty="0" err="1" smtClean="0"/>
              <a:t>Polibea</a:t>
            </a:r>
            <a:r>
              <a:rPr lang="es-ES" sz="2000" dirty="0" smtClean="0"/>
              <a:t>: No. 31, pp. 10-14.</a:t>
            </a:r>
          </a:p>
          <a:p>
            <a:pPr lvl="0"/>
            <a:r>
              <a:rPr lang="en-US" sz="2000" dirty="0" smtClean="0"/>
              <a:t>Benson, J. B., </a:t>
            </a:r>
            <a:r>
              <a:rPr lang="en-US" sz="2000" dirty="0" err="1" smtClean="0"/>
              <a:t>Haith</a:t>
            </a:r>
            <a:r>
              <a:rPr lang="en-US" sz="2000" dirty="0" smtClean="0"/>
              <a:t>, M. (1995). Future-oriented processes: A foundation for planning behavior in infants and toddlers. </a:t>
            </a:r>
            <a:r>
              <a:rPr lang="es-ES" sz="2000" dirty="0" smtClean="0"/>
              <a:t>Infancia y Aprendizaje, no. 69-70, pp. 127-140.</a:t>
            </a:r>
          </a:p>
          <a:p>
            <a:pPr lvl="0"/>
            <a:r>
              <a:rPr lang="es-ES" sz="2000" dirty="0" smtClean="0"/>
              <a:t>Martín Ramos, M. L. (1994). Atención temprana: Ayuda a los padres. </a:t>
            </a:r>
            <a:r>
              <a:rPr lang="es-ES" sz="2000" dirty="0" err="1" smtClean="0"/>
              <a:t>Polibea</a:t>
            </a:r>
            <a:r>
              <a:rPr lang="es-ES" sz="2000" dirty="0" smtClean="0"/>
              <a:t>, No. 33, pp. 6-7.</a:t>
            </a:r>
          </a:p>
          <a:p>
            <a:pPr lvl="0"/>
            <a:r>
              <a:rPr lang="es-ES" sz="2000" dirty="0" smtClean="0"/>
              <a:t>Importancia del Desarrollo de la Primera Infancia. </a:t>
            </a:r>
            <a:r>
              <a:rPr lang="en-US" sz="2000" dirty="0" smtClean="0"/>
              <a:t>En: Tremblay RE, </a:t>
            </a:r>
            <a:r>
              <a:rPr lang="en-US" sz="2000" dirty="0" err="1" smtClean="0"/>
              <a:t>Boivin</a:t>
            </a:r>
            <a:r>
              <a:rPr lang="en-US" sz="2000" dirty="0" smtClean="0"/>
              <a:t> M, Peters </a:t>
            </a:r>
            <a:r>
              <a:rPr lang="en-US" sz="2000" dirty="0" err="1" smtClean="0"/>
              <a:t>RDeV</a:t>
            </a:r>
            <a:r>
              <a:rPr lang="en-US" sz="2000" dirty="0" smtClean="0"/>
              <a:t>, eds. </a:t>
            </a:r>
            <a:r>
              <a:rPr lang="es-ES" sz="2000" i="1" dirty="0" smtClean="0"/>
              <a:t>Enciclopedia sobre el Desarrollo de la Primera Infancia</a:t>
            </a:r>
            <a:r>
              <a:rPr lang="es-ES" sz="2000" dirty="0" smtClean="0"/>
              <a:t> [en línea]. </a:t>
            </a:r>
            <a:r>
              <a:rPr lang="es-ES" sz="2000" u="sng" dirty="0" smtClean="0">
                <a:hlinkClick r:id="rId2"/>
              </a:rPr>
              <a:t>http://www.enciclopedia-infantes.com/sites/default/files/dossiers-complets/es/importancia-del-desarrollo-de-la-primera-infancia.pdf</a:t>
            </a:r>
            <a:r>
              <a:rPr lang="es-ES" sz="2000" dirty="0" smtClean="0"/>
              <a:t>. Actualizado: Marzo 2014. </a:t>
            </a:r>
          </a:p>
          <a:p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14282" y="357166"/>
            <a:ext cx="8072494" cy="4500594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 algn="just"/>
            <a:r>
              <a:rPr lang="es-ES" dirty="0" smtClean="0"/>
              <a:t>Los curso optativo tienen como objetivo elevar el conocimiento integral de los estudiantes para su mayor preparación profesional.</a:t>
            </a:r>
          </a:p>
          <a:p>
            <a:pPr algn="just"/>
            <a:endParaRPr lang="es-ES" dirty="0"/>
          </a:p>
        </p:txBody>
      </p:sp>
      <p:pic>
        <p:nvPicPr>
          <p:cNvPr id="9" name="Imagen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243263"/>
            <a:ext cx="6769100" cy="321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357166"/>
            <a:ext cx="8572560" cy="5572163"/>
          </a:xfrm>
        </p:spPr>
        <p:txBody>
          <a:bodyPr/>
          <a:lstStyle/>
          <a:p>
            <a:r>
              <a:rPr lang="es-ES" dirty="0" smtClean="0"/>
              <a:t>Este curso optativo está dirigido a los estudiantes de </a:t>
            </a:r>
            <a:r>
              <a:rPr lang="es-ES" u="sng" dirty="0" smtClean="0"/>
              <a:t>4to año </a:t>
            </a:r>
            <a:r>
              <a:rPr lang="es-ES" dirty="0" smtClean="0"/>
              <a:t>de la carrera de medicina durante la </a:t>
            </a:r>
            <a:r>
              <a:rPr lang="es-ES" u="sng" dirty="0" smtClean="0"/>
              <a:t>rotación de Pediatría. </a:t>
            </a:r>
          </a:p>
          <a:p>
            <a:r>
              <a:rPr lang="es-ES" u="sng" dirty="0" smtClean="0"/>
              <a:t>Duración: </a:t>
            </a:r>
            <a:r>
              <a:rPr lang="es-ES" dirty="0" smtClean="0"/>
              <a:t>7 semanas</a:t>
            </a:r>
          </a:p>
          <a:p>
            <a:r>
              <a:rPr lang="es-ES" u="sng" dirty="0" smtClean="0"/>
              <a:t>Frecuencia</a:t>
            </a:r>
            <a:r>
              <a:rPr lang="es-ES" dirty="0" smtClean="0"/>
              <a:t>: 1 /semanal           </a:t>
            </a:r>
          </a:p>
          <a:p>
            <a:r>
              <a:rPr lang="es-ES" u="sng" dirty="0" smtClean="0"/>
              <a:t>Número total de horas</a:t>
            </a:r>
            <a:r>
              <a:rPr lang="es-ES" dirty="0" smtClean="0"/>
              <a:t>: </a:t>
            </a:r>
            <a:r>
              <a:rPr lang="es-ES" dirty="0" smtClean="0"/>
              <a:t>30h </a:t>
            </a:r>
            <a:endParaRPr lang="es-ES" b="1" dirty="0" smtClean="0"/>
          </a:p>
          <a:p>
            <a:pPr>
              <a:buNone/>
            </a:pPr>
            <a:r>
              <a:rPr lang="es-ES" b="1" dirty="0" smtClean="0"/>
              <a:t>Objetivo</a:t>
            </a:r>
            <a:r>
              <a:rPr lang="es-ES" dirty="0" smtClean="0"/>
              <a:t>: Elevar el conocimiento sobre la  importancia de la estimulación temprana en la primera infancia </a:t>
            </a:r>
          </a:p>
          <a:p>
            <a:endParaRPr lang="es-ES" dirty="0"/>
          </a:p>
        </p:txBody>
      </p:sp>
      <p:pic>
        <p:nvPicPr>
          <p:cNvPr id="7" name="6 Imagen" descr="C:\Documents and Settings\CARLOS\Escritorio\atencio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000636"/>
            <a:ext cx="1571604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71480"/>
            <a:ext cx="8186766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        SISTEMA EVALUATIVO</a:t>
            </a:r>
          </a:p>
          <a:p>
            <a:r>
              <a:rPr lang="es-MX" sz="2800" dirty="0" smtClean="0"/>
              <a:t>Las evaluaciones  serán </a:t>
            </a:r>
            <a:r>
              <a:rPr lang="es-MX" sz="2800" u="sng" dirty="0"/>
              <a:t>frecuente </a:t>
            </a:r>
            <a:r>
              <a:rPr lang="es-MX" sz="2800" dirty="0" smtClean="0"/>
              <a:t>mediante el debate  </a:t>
            </a:r>
            <a:r>
              <a:rPr lang="es-MX" sz="2800" dirty="0"/>
              <a:t>del estudio independiente de </a:t>
            </a:r>
            <a:r>
              <a:rPr lang="es-MX" sz="2800" dirty="0" smtClean="0"/>
              <a:t>los diferentes temas.</a:t>
            </a:r>
            <a:endParaRPr lang="es-ES" sz="2800" dirty="0"/>
          </a:p>
          <a:p>
            <a:r>
              <a:rPr lang="es-MX" sz="2800" u="sng" dirty="0" smtClean="0"/>
              <a:t>Trabajo final: </a:t>
            </a:r>
            <a:r>
              <a:rPr lang="es-MX" sz="2800" dirty="0"/>
              <a:t> </a:t>
            </a:r>
            <a:r>
              <a:rPr lang="es-MX" sz="2800" dirty="0" smtClean="0"/>
              <a:t>Realizar un trabajo referativo por equipo sobre los temas que orienta el profesor. </a:t>
            </a:r>
            <a:r>
              <a:rPr lang="es-ES" sz="2800" dirty="0" smtClean="0"/>
              <a:t>Los  </a:t>
            </a:r>
            <a:r>
              <a:rPr lang="es-ES" sz="2800" dirty="0"/>
              <a:t>estudiante </a:t>
            </a:r>
            <a:r>
              <a:rPr lang="es-ES" sz="2800" dirty="0" smtClean="0"/>
              <a:t>aplicarán  </a:t>
            </a:r>
            <a:r>
              <a:rPr lang="es-ES" sz="2800" dirty="0"/>
              <a:t>los conocimientos adquiridos </a:t>
            </a:r>
            <a:r>
              <a:rPr lang="es-ES" sz="2800" dirty="0" smtClean="0"/>
              <a:t> </a:t>
            </a:r>
            <a:r>
              <a:rPr lang="es-ES" sz="2800" dirty="0"/>
              <a:t>y tendrá una evaluación final cualitativa (excelente-5, bien-4, regular-3 y mal-2).</a:t>
            </a: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357158" y="142853"/>
            <a:ext cx="8572560" cy="357189"/>
          </a:xfr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Papel de la estimulación temprana en la primera infancia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001056" cy="2857520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Tema I </a:t>
            </a:r>
          </a:p>
          <a:p>
            <a:r>
              <a:rPr lang="es-ES" b="1" dirty="0">
                <a:solidFill>
                  <a:schemeClr val="tx1"/>
                </a:solidFill>
              </a:rPr>
              <a:t>Definición y características de la primera infancia</a:t>
            </a:r>
          </a:p>
        </p:txBody>
      </p:sp>
      <p:pic>
        <p:nvPicPr>
          <p:cNvPr id="2050" name="Picture 2" descr="F:\1CURSO 2020-2021\0CUADRO DE CLASIFICACIÓN\8.2.5.330- Expediente Tiempo Electivo\CURSO OPTATIVO, ESTIMULACION TEMPRANA\BIBLIOGRAFIA\importance-early-childhood-development_7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86124"/>
            <a:ext cx="750099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s-ES" dirty="0"/>
              <a:t>La primera </a:t>
            </a:r>
            <a:r>
              <a:rPr lang="es-ES" dirty="0" smtClean="0"/>
              <a:t>infancia se define por la  UNESCO </a:t>
            </a:r>
            <a:r>
              <a:rPr lang="es-ES" sz="2000" dirty="0" smtClean="0"/>
              <a:t>(Organización de las Naciones Unidas para la Educación, la Ciencia y la Cultura)</a:t>
            </a:r>
          </a:p>
          <a:p>
            <a:pPr>
              <a:buNone/>
            </a:pPr>
            <a:r>
              <a:rPr lang="es-ES" dirty="0" smtClean="0"/>
              <a:t>   Como  </a:t>
            </a:r>
            <a:r>
              <a:rPr lang="es-ES" dirty="0"/>
              <a:t>la </a:t>
            </a:r>
            <a:r>
              <a:rPr lang="es-ES" b="1" dirty="0"/>
              <a:t>etapa más temprana, aquella que comienza con el nacimiento y llega hasta los 8 años</a:t>
            </a:r>
            <a:r>
              <a:rPr lang="es-ES" dirty="0"/>
              <a:t>. </a:t>
            </a:r>
          </a:p>
          <a:p>
            <a:endParaRPr lang="es-ES" dirty="0"/>
          </a:p>
        </p:txBody>
      </p:sp>
      <p:pic>
        <p:nvPicPr>
          <p:cNvPr id="5" name="4 Imagen" descr="F:\images11-107x15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4714884"/>
            <a:ext cx="142876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 </a:t>
            </a:r>
            <a:r>
              <a:rPr lang="es-ES" sz="2800" dirty="0" smtClean="0"/>
              <a:t>Durante los primeros años de vida, y en particular desde el embarazo hasta los 3 años, los niños necesitan </a:t>
            </a:r>
            <a:r>
              <a:rPr lang="es-ES" sz="2800" u="sng" dirty="0" smtClean="0"/>
              <a:t>nutrición</a:t>
            </a:r>
            <a:r>
              <a:rPr lang="es-ES" sz="2800" dirty="0" smtClean="0"/>
              <a:t>, </a:t>
            </a:r>
            <a:r>
              <a:rPr lang="es-ES" sz="2800" u="sng" dirty="0" smtClean="0"/>
              <a:t>protección</a:t>
            </a:r>
            <a:r>
              <a:rPr lang="es-ES" sz="2800" dirty="0" smtClean="0"/>
              <a:t> y </a:t>
            </a:r>
            <a:r>
              <a:rPr lang="es-ES" sz="2800" u="sng" dirty="0" smtClean="0"/>
              <a:t>estimulación</a:t>
            </a:r>
            <a:r>
              <a:rPr lang="es-ES" sz="2800" dirty="0" smtClean="0"/>
              <a:t> para que su cerebro se desarrolle correctamente,  el cerebro de los bebés forma nuevas conexiones a una velocidad asombrosa más de 1 millón cada segundo, un ritmo que nunca más se repite. En  los primeros años de la vida del niño sientan las bases de todo su crecimiento en el futuro.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 descr="F:\1CURSO 2020-2021\0CUADRO DE CLASIFICACIÓN\8.2.5.330- Expediente Tiempo Electivo\CURSO OPTATIVO, ESTIMULACION TEMPRANA\BIBLIOGRAFIA\descarga (1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786322"/>
            <a:ext cx="2638425" cy="1733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s-ES" dirty="0" smtClean="0"/>
              <a:t> </a:t>
            </a:r>
            <a:r>
              <a:rPr lang="es-ES" sz="2800" dirty="0" smtClean="0"/>
              <a:t>Demasiados niños y niñas se ven privados de tres elementos esenciales para el desarrollo cerebral: “</a:t>
            </a:r>
            <a:r>
              <a:rPr lang="es-ES" sz="2800" b="1" dirty="0" smtClean="0"/>
              <a:t>comer, jugar y amar”.</a:t>
            </a:r>
            <a:r>
              <a:rPr lang="es-ES" sz="2800" dirty="0" smtClean="0"/>
              <a:t> En pocas palabras, </a:t>
            </a:r>
            <a:r>
              <a:rPr lang="es-ES" sz="2800" b="1" i="1" dirty="0" smtClean="0"/>
              <a:t>no cuidamos del cerebro de los niños de la misma manera en que cuidamos de sus cuerpos.</a:t>
            </a:r>
            <a:endParaRPr lang="es-ES" sz="2800" dirty="0" smtClean="0"/>
          </a:p>
          <a:p>
            <a:endParaRPr lang="es-ES" dirty="0"/>
          </a:p>
        </p:txBody>
      </p:sp>
      <p:pic>
        <p:nvPicPr>
          <p:cNvPr id="2050" name="Picture 2" descr="F:\1CURSO 2020-2021\0CUADRO DE CLASIFICACIÓN\8.2.5.330- Expediente Tiempo Electivo\CURSO OPTATIVO, ESTIMULACION TEMPRANA\BIBLIOGRAFIA\iStock-8743869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86124"/>
            <a:ext cx="6786610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smtClean="0"/>
              <a:t>Características de la primera infancia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 </a:t>
            </a:r>
            <a:endParaRPr lang="es-ES" dirty="0" smtClean="0"/>
          </a:p>
          <a:p>
            <a:pPr lvl="0"/>
            <a:r>
              <a:rPr lang="es-ES" sz="3300" dirty="0" smtClean="0"/>
              <a:t>Se establecen  las capacidades para </a:t>
            </a:r>
            <a:r>
              <a:rPr lang="es-ES" sz="3300" u="sng" dirty="0" smtClean="0"/>
              <a:t>establecer relaciones afectivas</a:t>
            </a:r>
            <a:r>
              <a:rPr lang="es-ES" sz="3300" dirty="0" smtClean="0"/>
              <a:t> con otras personas.</a:t>
            </a:r>
          </a:p>
          <a:p>
            <a:pPr lvl="0"/>
            <a:r>
              <a:rPr lang="es-ES" sz="3300" dirty="0" smtClean="0"/>
              <a:t>Se fomenta e impulsa  las </a:t>
            </a:r>
            <a:r>
              <a:rPr lang="es-ES" sz="3300" u="sng" dirty="0" smtClean="0"/>
              <a:t>cualidades comunicativas </a:t>
            </a:r>
            <a:r>
              <a:rPr lang="es-ES" sz="3300" dirty="0" smtClean="0"/>
              <a:t>en sus distintas variantes.</a:t>
            </a:r>
          </a:p>
          <a:p>
            <a:pPr lvl="0"/>
            <a:r>
              <a:rPr lang="es-ES" sz="3300" dirty="0" smtClean="0"/>
              <a:t>Se desarrollan </a:t>
            </a:r>
            <a:r>
              <a:rPr lang="es-ES" sz="3300" u="sng" dirty="0" smtClean="0"/>
              <a:t>habilidades</a:t>
            </a:r>
            <a:r>
              <a:rPr lang="es-ES" sz="3300" dirty="0" smtClean="0"/>
              <a:t> básicas tales como la </a:t>
            </a:r>
            <a:r>
              <a:rPr lang="es-ES" sz="3300" u="sng" dirty="0" smtClean="0"/>
              <a:t>motricidad</a:t>
            </a:r>
            <a:r>
              <a:rPr lang="es-ES" sz="3300" dirty="0" smtClean="0"/>
              <a:t> e incluso el </a:t>
            </a:r>
            <a:r>
              <a:rPr lang="es-ES" sz="3300" u="sng" dirty="0" smtClean="0"/>
              <a:t>lenguaje.</a:t>
            </a:r>
          </a:p>
          <a:p>
            <a:pPr lvl="0"/>
            <a:r>
              <a:rPr lang="es-ES" sz="3300" dirty="0" smtClean="0"/>
              <a:t>Se establecen  las bases en cuanto a </a:t>
            </a:r>
            <a:r>
              <a:rPr lang="es-ES" sz="3300" u="sng" dirty="0" smtClean="0"/>
              <a:t>valores</a:t>
            </a:r>
            <a:r>
              <a:rPr lang="es-ES" sz="3300" dirty="0" smtClean="0"/>
              <a:t> como la </a:t>
            </a:r>
            <a:r>
              <a:rPr lang="es-ES" sz="3300" u="sng" dirty="0" smtClean="0"/>
              <a:t>tolerancia</a:t>
            </a:r>
            <a:r>
              <a:rPr lang="es-ES" sz="3300" dirty="0" smtClean="0"/>
              <a:t>, el</a:t>
            </a:r>
            <a:r>
              <a:rPr lang="es-ES" sz="3300" u="sng" dirty="0" smtClean="0"/>
              <a:t> respeto</a:t>
            </a:r>
            <a:r>
              <a:rPr lang="es-ES" sz="3300" dirty="0" smtClean="0"/>
              <a:t>, el </a:t>
            </a:r>
            <a:r>
              <a:rPr lang="es-ES" sz="3300" u="sng" dirty="0" smtClean="0"/>
              <a:t>esfuerzo</a:t>
            </a:r>
            <a:r>
              <a:rPr lang="es-ES" sz="3300" dirty="0" smtClean="0"/>
              <a:t>, la </a:t>
            </a:r>
            <a:r>
              <a:rPr lang="es-ES" sz="3300" u="sng" dirty="0" smtClean="0"/>
              <a:t>solidaridad</a:t>
            </a:r>
            <a:r>
              <a:rPr lang="es-ES" sz="3300" dirty="0" smtClean="0"/>
              <a:t>.</a:t>
            </a:r>
          </a:p>
          <a:p>
            <a:pPr lvl="0"/>
            <a:r>
              <a:rPr lang="es-ES" sz="3300" dirty="0" smtClean="0"/>
              <a:t>Se consolidan aspectos  como la</a:t>
            </a:r>
            <a:r>
              <a:rPr lang="es-ES" sz="3300" u="sng" dirty="0" smtClean="0"/>
              <a:t> autoimagen </a:t>
            </a:r>
            <a:r>
              <a:rPr lang="es-ES" sz="3300" dirty="0" smtClean="0"/>
              <a:t>que tienen los niños de sí mismos o su </a:t>
            </a:r>
            <a:r>
              <a:rPr lang="es-ES" sz="3300" u="sng" dirty="0" smtClean="0"/>
              <a:t>visión del mundo </a:t>
            </a:r>
            <a:r>
              <a:rPr lang="es-ES" sz="3300" dirty="0" smtClean="0"/>
              <a:t>en el que vive y de las personas que le rodean.</a:t>
            </a:r>
            <a:endParaRPr lang="es-E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835</Words>
  <Application>Microsoft Office PowerPoint</Application>
  <PresentationFormat>Presentación en pantalla (4:3)</PresentationFormat>
  <Paragraphs>57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 PAPEL DE LA ESTIMULACION TEMPRANA EN LA PRIMERA INFANCIA  CURSO OPTATIVO III</vt:lpstr>
      <vt:lpstr>Presentación de PowerPoint</vt:lpstr>
      <vt:lpstr>Presentación de PowerPoint</vt:lpstr>
      <vt:lpstr>Presentación de PowerPoint</vt:lpstr>
      <vt:lpstr>Papel de la estimulación temprana en la primera infancia</vt:lpstr>
      <vt:lpstr>Presentación de PowerPoint</vt:lpstr>
      <vt:lpstr>Presentación de PowerPoint</vt:lpstr>
      <vt:lpstr>Presentación de PowerPoint</vt:lpstr>
      <vt:lpstr>Características de la primera infancia</vt:lpstr>
      <vt:lpstr>Etapas del desarrollo del niño</vt:lpstr>
      <vt:lpstr>Etapas del desarrollo del niño  </vt:lpstr>
      <vt:lpstr>Etapas del desarrollo del niño (continuación)</vt:lpstr>
      <vt:lpstr>Presentación de PowerPoint</vt:lpstr>
      <vt:lpstr>Importancia del Desarrollo de la Primera Infancia </vt:lpstr>
      <vt:lpstr>Importancia del Desarrollo de la Primera Infancia</vt:lpstr>
      <vt:lpstr>     Estudio Independiente    IMPORTANCIA DEL DESARROLLO DE LA PRIMERA INFANCIA </vt:lpstr>
      <vt:lpstr> Bibliografía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PAPEL DE LA ESTIMULACION TEMPRANA EN LA PRIMERA INFANCIA”  CURSO OPTATIVO III</dc:title>
  <dc:creator>Nereida</dc:creator>
  <cp:lastModifiedBy>Nereida</cp:lastModifiedBy>
  <cp:revision>27</cp:revision>
  <dcterms:created xsi:type="dcterms:W3CDTF">2021-03-17T14:52:10Z</dcterms:created>
  <dcterms:modified xsi:type="dcterms:W3CDTF">2023-09-17T08:52:12Z</dcterms:modified>
</cp:coreProperties>
</file>