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  <p:sldId id="263" r:id="rId6"/>
    <p:sldId id="284" r:id="rId7"/>
    <p:sldId id="272" r:id="rId8"/>
    <p:sldId id="277" r:id="rId9"/>
    <p:sldId id="278" r:id="rId10"/>
    <p:sldId id="280" r:id="rId11"/>
    <p:sldId id="282" r:id="rId12"/>
    <p:sldId id="283" r:id="rId13"/>
    <p:sldId id="287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AE"/>
    <a:srgbClr val="79C3F5"/>
    <a:srgbClr val="C4C6A8"/>
    <a:srgbClr val="ED8392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A4C6-3C04-43FA-B37A-F5D4AE8E88D9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1CURSO 2020-2021\0CUADRO DE CLASIFICACIÓN\8.2.5.317- Expediente Tiempo Electivo\CURSO OPTATIVO, ESTIMULACION TEMPRANA\BIBLIOGRAFIA\cp\ejercicios-de-estimulacion-temprana-para-bebes-de-0-a-12-meses-798x5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672414" cy="10001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/>
              <a:t>PAPEL DE LA ESTIMULACION TEMPRANA EN LA PRIMERA </a:t>
            </a:r>
            <a:r>
              <a:rPr lang="es-ES" b="1" dirty="0" smtClean="0"/>
              <a:t>INFANCIA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100" b="1" dirty="0" smtClean="0"/>
              <a:t>CURSO OPTATIVO III</a:t>
            </a:r>
            <a:endParaRPr lang="es-ES" sz="31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72428" cy="2214578"/>
          </a:xfrm>
        </p:spPr>
        <p:txBody>
          <a:bodyPr/>
          <a:lstStyle/>
          <a:p>
            <a:endParaRPr lang="es-ES" sz="2400" dirty="0" smtClean="0">
              <a:solidFill>
                <a:schemeClr val="tx1"/>
              </a:solidFill>
            </a:endParaRPr>
          </a:p>
          <a:p>
            <a:endParaRPr lang="es-ES" sz="2400" dirty="0" smtClean="0">
              <a:solidFill>
                <a:schemeClr val="tx1"/>
              </a:solidFill>
            </a:endParaRPr>
          </a:p>
          <a:p>
            <a:r>
              <a:rPr lang="es-ES" sz="2400" b="1" dirty="0" smtClean="0">
                <a:solidFill>
                  <a:schemeClr val="tx1"/>
                </a:solidFill>
              </a:rPr>
              <a:t>Profesores</a:t>
            </a:r>
            <a:r>
              <a:rPr lang="es-ES" sz="2400" dirty="0" smtClean="0">
                <a:solidFill>
                  <a:schemeClr val="tx1"/>
                </a:solidFill>
              </a:rPr>
              <a:t>: Dra. Nereyda Caraballo Moya</a:t>
            </a:r>
          </a:p>
          <a:p>
            <a:r>
              <a:rPr lang="es-ES" sz="2400" smtClean="0">
                <a:solidFill>
                  <a:schemeClr val="tx1"/>
                </a:solidFill>
              </a:rPr>
              <a:t>                     </a:t>
            </a:r>
            <a:endParaRPr lang="es-ES" sz="2400" dirty="0" smtClean="0">
              <a:solidFill>
                <a:schemeClr val="tx1"/>
              </a:solidFill>
            </a:endParaRPr>
          </a:p>
          <a:p>
            <a:endParaRPr lang="es-ES" sz="24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Área de lenguaje</a:t>
            </a:r>
            <a:endParaRPr lang="es-ES" sz="40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3186122"/>
          </a:xfrm>
        </p:spPr>
        <p:txBody>
          <a:bodyPr/>
          <a:lstStyle/>
          <a:p>
            <a:pPr lvl="0">
              <a:buNone/>
            </a:pPr>
            <a:r>
              <a:rPr lang="es-ES" dirty="0" smtClean="0"/>
              <a:t>    Le permitirán al niño comunicarse con su entorno y abarca tres aspectos: La capacidad </a:t>
            </a:r>
            <a:r>
              <a:rPr lang="es-ES" u="sng" dirty="0" smtClean="0"/>
              <a:t>comprensiva</a:t>
            </a:r>
            <a:r>
              <a:rPr lang="es-ES" dirty="0" smtClean="0"/>
              <a:t>, </a:t>
            </a:r>
            <a:r>
              <a:rPr lang="es-ES" u="sng" dirty="0" smtClean="0"/>
              <a:t>expresiva</a:t>
            </a:r>
            <a:r>
              <a:rPr lang="es-ES" dirty="0" smtClean="0"/>
              <a:t> y </a:t>
            </a:r>
            <a:r>
              <a:rPr lang="es-ES" u="sng" dirty="0" smtClean="0"/>
              <a:t>gestual</a:t>
            </a:r>
            <a:r>
              <a:rPr lang="es-ES" dirty="0" smtClean="0"/>
              <a:t>. Por esta razón </a:t>
            </a:r>
            <a:r>
              <a:rPr lang="es-ES" u="sng" dirty="0" smtClean="0"/>
              <a:t>es importante hablarle constantemente</a:t>
            </a:r>
            <a:r>
              <a:rPr lang="es-ES" dirty="0" smtClean="0"/>
              <a:t>, </a:t>
            </a:r>
            <a:r>
              <a:rPr lang="es-ES" u="sng" dirty="0" smtClean="0"/>
              <a:t>de manera articulada </a:t>
            </a:r>
            <a:r>
              <a:rPr lang="es-ES" dirty="0" smtClean="0"/>
              <a:t>relacionándolo con cada actividad que realice.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28674" name="Picture 2" descr="F:\1CURSO 2020-2021\0CUADRO DE CLASIFICACIÓN\8.2.5.317- Expediente Tiempo Electivo\CURSO OPTATIVO, ESTIMULACION TEMPRANA\BIBLIOGRAFIA\iStock-11478084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500570"/>
            <a:ext cx="4081447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Área Socio-emocional</a:t>
            </a:r>
            <a:endParaRPr lang="es-ES" sz="40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3186122"/>
          </a:xfrm>
        </p:spPr>
        <p:txBody>
          <a:bodyPr/>
          <a:lstStyle/>
          <a:p>
            <a:pPr lvl="0">
              <a:buNone/>
            </a:pPr>
            <a:r>
              <a:rPr lang="es-ES" dirty="0" smtClean="0"/>
              <a:t>    Esta área incluye las experiencias afectivas y la socialización del niño, que le permitirá sentirse querido y seguro, capaz de relacionarse con otras personas.</a:t>
            </a:r>
            <a:endParaRPr lang="es-ES" dirty="0"/>
          </a:p>
        </p:txBody>
      </p:sp>
      <p:pic>
        <p:nvPicPr>
          <p:cNvPr id="29698" name="Picture 2" descr="F:\1CURSO 2020-2021\0CUADRO DE CLASIFICACIÓN\8.2.5.317- Expediente Tiempo Electivo\CURSO OPTATIVO, ESTIMULACION TEMPRANA\BIBLIOGRAFIA\fotos para copt\images (2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786190"/>
            <a:ext cx="400052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 Los objetivos  de la  estimulación temprana están </a:t>
            </a:r>
            <a:r>
              <a:rPr lang="es-ES" u="sng" dirty="0" smtClean="0"/>
              <a:t>relacionados con el niño, la familia y el entorno que los rodea </a:t>
            </a:r>
            <a:r>
              <a:rPr lang="es-ES" dirty="0" smtClean="0"/>
              <a:t>, con el fin   que el niño/a comprenda y se exprese, controle sus movimientos (motricidad fina y gruesa), regule sus emociones, desarrolle o potencie su capacidad intelectual y se desenvuelva con una autonomía lo más cercana posible a su edad cronológica.</a:t>
            </a:r>
          </a:p>
          <a:p>
            <a:pPr>
              <a:buNone/>
            </a:pPr>
            <a:endParaRPr lang="es-ES" u="sng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3186122"/>
          </a:xfrm>
        </p:spPr>
        <p:txBody>
          <a:bodyPr/>
          <a:lstStyle/>
          <a:p>
            <a:pPr lvl="0">
              <a:buNone/>
            </a:pPr>
            <a:r>
              <a:rPr lang="es-ES" dirty="0" smtClean="0"/>
              <a:t> 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571472" y="571480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La estimulación temprana en los primeros años de vida tiene un papel importante para el desarrollo del SNC  de los niños y niñas. De ahí la importancia de detectar precozmente los trastornos en el desarrollo del niño, Donde los padres y el medio que rodea al niño, tienen gran influencia.</a:t>
            </a:r>
            <a:endParaRPr lang="es-ES" sz="3200" dirty="0"/>
          </a:p>
        </p:txBody>
      </p:sp>
      <p:pic>
        <p:nvPicPr>
          <p:cNvPr id="31746" name="Picture 2" descr="F:\1CURSO 2020-2021\0CUADRO DE CLASIFICACIÓN\8.2.5.317- Expediente Tiempo Electivo\CURSO OPTATIVO, ESTIMULACION TEMPRANA\BIBLIOGRAFIA\fotos para copt\images (1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429132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15328" cy="128588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Estudio Independiente</a:t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Papel de la atención primaria de salud, en la estimulación temprana en la primera infancia</a:t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b="1" dirty="0" smtClean="0">
                <a:latin typeface="+mn-lt"/>
              </a:rPr>
              <a:t/>
            </a:r>
            <a:br>
              <a:rPr lang="es-ES" sz="3600" b="1" dirty="0" smtClean="0">
                <a:latin typeface="+mn-lt"/>
              </a:rPr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097" name="Picture 1" descr="F:\1CURSO 2020-2021\0CUADRO DE CLASIFICACIÓN\8.2.5.317- Expediente Tiempo Electivo\CURSO OPTATIVO, ESTIMULACION TEMPRANA\BIBLIOGRAFIA\fotos para copt\images (4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357694"/>
            <a:ext cx="285752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Bibliografía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429288"/>
          </a:xfrm>
        </p:spPr>
        <p:txBody>
          <a:bodyPr>
            <a:noAutofit/>
          </a:bodyPr>
          <a:lstStyle/>
          <a:p>
            <a:pPr lvl="0"/>
            <a:r>
              <a:rPr lang="es-ES" sz="1800" dirty="0" smtClean="0"/>
              <a:t>Hechavarria González L, Cruz Dorrego UA, Hernández Calzadilla MA, López García M. Protocolo de atención temprana a los neonatos con </a:t>
            </a:r>
            <a:r>
              <a:rPr lang="es-ES" sz="1800" dirty="0" err="1" smtClean="0"/>
              <a:t>neuro</a:t>
            </a:r>
            <a:r>
              <a:rPr lang="es-ES" sz="1800" dirty="0" smtClean="0"/>
              <a:t>-desarrollo de alto riesgo. CCM. 2018 [citado 12 </a:t>
            </a:r>
            <a:r>
              <a:rPr lang="es-ES" sz="1800" dirty="0" err="1" smtClean="0"/>
              <a:t>nov</a:t>
            </a:r>
            <a:r>
              <a:rPr lang="es-ES" sz="1800" dirty="0" smtClean="0"/>
              <a:t> 2018]; 22(1). Disponible en: http://www.revcocmed.sld.cu/index.php/cocmed/article/view/2743 [ </a:t>
            </a:r>
            <a:r>
              <a:rPr lang="es-ES" sz="1800" u="sng" dirty="0" smtClean="0"/>
              <a:t>Links</a:t>
            </a:r>
            <a:r>
              <a:rPr lang="es-ES" sz="1800" dirty="0" smtClean="0"/>
              <a:t> ]</a:t>
            </a:r>
          </a:p>
          <a:p>
            <a:pPr lvl="0"/>
            <a:r>
              <a:rPr lang="es-ES" sz="1800" dirty="0" smtClean="0"/>
              <a:t> Medina </a:t>
            </a:r>
            <a:r>
              <a:rPr lang="es-ES" sz="1800" dirty="0" err="1" smtClean="0"/>
              <a:t>Góndrez</a:t>
            </a:r>
            <a:r>
              <a:rPr lang="es-ES" sz="1800" dirty="0" smtClean="0"/>
              <a:t> Z, </a:t>
            </a:r>
            <a:r>
              <a:rPr lang="es-ES" sz="1800" dirty="0" err="1" smtClean="0"/>
              <a:t>Rotela</a:t>
            </a:r>
            <a:r>
              <a:rPr lang="es-ES" sz="1800" dirty="0" smtClean="0"/>
              <a:t> Dorado A, Barcos Piña I. Crecimiento y desarrollo. En: Álvarez Sintes R, Hernández Cabrera G, </a:t>
            </a:r>
            <a:r>
              <a:rPr lang="es-ES" sz="1800" dirty="0" err="1" smtClean="0"/>
              <a:t>Baster</a:t>
            </a:r>
            <a:r>
              <a:rPr lang="es-ES" sz="1800" dirty="0" smtClean="0"/>
              <a:t> Moro JC, García Núñez RD. Medicina General Integral. Salud y medicina. Tomo I. La Habana: Ciencias Médicas; 2014.p. 196-223. [ </a:t>
            </a:r>
            <a:r>
              <a:rPr lang="es-ES" sz="1800" u="sng" dirty="0" smtClean="0"/>
              <a:t>Links</a:t>
            </a:r>
            <a:r>
              <a:rPr lang="es-ES" sz="1800" dirty="0" smtClean="0"/>
              <a:t> ]</a:t>
            </a:r>
          </a:p>
          <a:p>
            <a:pPr lvl="0"/>
            <a:r>
              <a:rPr lang="es-ES" sz="1800" dirty="0" smtClean="0"/>
              <a:t>Gatica, A. y </a:t>
            </a:r>
            <a:r>
              <a:rPr lang="es-ES" sz="1800" dirty="0" err="1" smtClean="0"/>
              <a:t>Bizama</a:t>
            </a:r>
            <a:r>
              <a:rPr lang="es-ES" sz="1800" dirty="0" smtClean="0"/>
              <a:t>, M. (2019). Inteligencia fluida y creatividad: un estudio en escolares de 6 a 8 años de edad. </a:t>
            </a:r>
            <a:r>
              <a:rPr lang="es-ES" sz="1800" i="1" dirty="0" smtClean="0"/>
              <a:t>Pensamiento Psicológico, 17</a:t>
            </a:r>
            <a:r>
              <a:rPr lang="es-ES" sz="1800" dirty="0" smtClean="0"/>
              <a:t>(1), 113-120. doi:10.11144/Javerianacali.PPSI17-1.ifce</a:t>
            </a:r>
          </a:p>
          <a:p>
            <a:r>
              <a:rPr lang="es-ES" sz="1800" dirty="0" smtClean="0"/>
              <a:t>Moreno Mora R. Atención temprana comunitaria en niños con retardo en el neurodesarrollo. </a:t>
            </a:r>
            <a:r>
              <a:rPr lang="es-ES" sz="1800" dirty="0" err="1" smtClean="0"/>
              <a:t>Rev</a:t>
            </a:r>
            <a:r>
              <a:rPr lang="es-ES" sz="1800" dirty="0" smtClean="0"/>
              <a:t> Cubana </a:t>
            </a:r>
            <a:r>
              <a:rPr lang="es-ES" sz="1800" dirty="0" err="1" smtClean="0"/>
              <a:t>Pediatr</a:t>
            </a:r>
            <a:r>
              <a:rPr lang="es-ES" sz="1800" dirty="0" smtClean="0"/>
              <a:t>. 2014 [citado 12 </a:t>
            </a:r>
            <a:r>
              <a:rPr lang="es-ES" sz="1800" dirty="0" err="1" smtClean="0"/>
              <a:t>nov</a:t>
            </a:r>
            <a:r>
              <a:rPr lang="es-ES" sz="1800" dirty="0" smtClean="0"/>
              <a:t> 2018]; 86 (1): 5-17. Disponible en: http://scielo.sld.cu/scielo.php?script=sci_arttext&amp;pid=S0034-75312014000100002&amp;lng=es [ </a:t>
            </a:r>
            <a:r>
              <a:rPr lang="es-ES" sz="1800" u="sng" dirty="0" smtClean="0"/>
              <a:t>Links</a:t>
            </a:r>
            <a:r>
              <a:rPr lang="es-ES" sz="1800" dirty="0" smtClean="0"/>
              <a:t> ]</a:t>
            </a:r>
          </a:p>
          <a:p>
            <a:pPr lvl="0"/>
            <a:r>
              <a:rPr lang="es-ES" sz="1800" dirty="0" smtClean="0"/>
              <a:t>García-Sánchez, Francisco, Escorcia, Claudia, Sánchez, María, Orcajada, Noelia y Hernández, Encarnación. (2014). Atención temprana centrada en la familia. Siglo Cero, ( 45(3), 6-27.  </a:t>
            </a:r>
          </a:p>
          <a:p>
            <a:pPr>
              <a:buNone/>
            </a:pPr>
            <a:r>
              <a:rPr lang="es-ES" sz="1800" dirty="0" smtClean="0"/>
              <a:t> 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357158" y="142853"/>
            <a:ext cx="8572560" cy="357189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Papel de la estimulación temprana en la primera infancia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001056" cy="4643470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Tema II </a:t>
            </a:r>
          </a:p>
          <a:p>
            <a:r>
              <a:rPr lang="es-ES" sz="3600" b="1" dirty="0" smtClean="0">
                <a:solidFill>
                  <a:schemeClr val="tx1"/>
                </a:solidFill>
              </a:rPr>
              <a:t>Definición y aplicación  de la estimulación temprana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143248"/>
            <a:ext cx="62865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Estimulación Temprana:</a:t>
            </a:r>
            <a:endParaRPr lang="es-ES" dirty="0" smtClean="0"/>
          </a:p>
          <a:p>
            <a:r>
              <a:rPr lang="es-ES" dirty="0" smtClean="0"/>
              <a:t>La estimulación o atención temprana, </a:t>
            </a:r>
            <a:r>
              <a:rPr lang="es-ES" u="sng" dirty="0" smtClean="0"/>
              <a:t>es  un conjunto de actividades y ejercicios de estimulación, enfocados en los primeros años de vida del menor para un mejor desarrollo físico, intelectual y social.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 descr="F:\1CURSO 2020-2021\0CUADRO DE CLASIFICACIÓN\8.2.5.317- Expediente Tiempo Electivo\CURSO OPTATIVO, ESTIMULACION TEMPRANA\BIBLIOGRAFIA\fotos para copt\descarga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714884"/>
            <a:ext cx="289560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14356"/>
            <a:ext cx="8929718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Se pueden aplicar  desde el nacimiento hasta los 6 u 8 años , aunque tiene mayor efectividad  de 0 a  3 años, porque  existe  mayor </a:t>
            </a:r>
            <a:r>
              <a:rPr lang="es-ES" b="1" u="sng" dirty="0" smtClean="0"/>
              <a:t>plasticidad cerebral. </a:t>
            </a:r>
            <a:r>
              <a:rPr lang="es-ES" dirty="0" smtClean="0"/>
              <a:t>(</a:t>
            </a:r>
            <a:r>
              <a:rPr lang="es-ES" sz="2400" dirty="0" smtClean="0"/>
              <a:t>Alta capacidad del SNC para crear  nuevos circuitos neuronales basado en  los nuevos aprendizajes y las experiencias vividas</a:t>
            </a:r>
            <a:r>
              <a:rPr lang="es-ES" dirty="0" smtClean="0"/>
              <a:t>) Esto hace que se establezcan conexiones entre las neuronas con más facilidad, rapidez y eficacia. 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F:\1CURSO 2020-2021\0CUADRO DE CLASIFICACIÓN\8.2.5.330- Expediente Tiempo Electivo\CURSO OPTATIVO, ESTIMULACION TEMPRANA\BIBLIOGRAFIA\descarga (1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572008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</a:t>
            </a:r>
            <a:r>
              <a:rPr kumimoji="0" lang="es-E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falta de estimulación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en </a:t>
            </a:r>
            <a:r>
              <a:rPr lang="es-ES" sz="3200" dirty="0" smtClean="0">
                <a:ea typeface="Times New Roman" pitchFamily="18" charset="0"/>
                <a:cs typeface="Arial" pitchFamily="34" charset="0"/>
              </a:rPr>
              <a:t>esta etapa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 vida del bebé pueden </a:t>
            </a:r>
            <a:r>
              <a:rPr kumimoji="0" lang="es-E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tener consecuencias en el desarrollo óptimo de sus habilidades motoras, cognitivas, lingüísticas y sociales.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 ahí la importancia de iniciar lo más precozmente posible los programas de intervención, especialmente en niños con alteraciones del desarrollo o con alto riesgo de padecerlos, donde </a:t>
            </a:r>
            <a:r>
              <a:rPr kumimoji="0" lang="es-E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 familia juega un rol fundamental.</a:t>
            </a:r>
            <a:endParaRPr kumimoji="0" lang="es-E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2290" name="Picture 2" descr="F:\1CURSO 2020-2021\0CUADRO DE CLASIFICACIÓN\8.2.5.317- Expediente Tiempo Electivo\CURSO OPTATIVO, ESTIMULACION TEMPRANA\BIBLIOGRAFIA\fotos para copt\descarga (2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000636"/>
            <a:ext cx="284797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Grupos riesgo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ES" dirty="0" smtClean="0"/>
              <a:t>Niños prematuros de menos de 32 semanas. </a:t>
            </a:r>
          </a:p>
          <a:p>
            <a:pPr lvl="0"/>
            <a:r>
              <a:rPr lang="es-ES" dirty="0" smtClean="0"/>
              <a:t>Embarazos en la adolescencia y en mujeres añosas(mayores de 35 años).</a:t>
            </a:r>
          </a:p>
          <a:p>
            <a:pPr lvl="0"/>
            <a:r>
              <a:rPr lang="es-ES" dirty="0" smtClean="0"/>
              <a:t>Niños con discapacidades desde el nacimiento.</a:t>
            </a:r>
          </a:p>
          <a:p>
            <a:pPr lvl="0"/>
            <a:r>
              <a:rPr lang="es-ES" dirty="0" smtClean="0"/>
              <a:t>Niños con antecedentes bajo peso, hipoxia, hemorragias cerebrales, enfermedades genéticas.</a:t>
            </a:r>
          </a:p>
          <a:p>
            <a:pPr lvl="0"/>
            <a:r>
              <a:rPr lang="es-ES" dirty="0" smtClean="0"/>
              <a:t>Niños con estimulación social inadecuadas. </a:t>
            </a:r>
          </a:p>
          <a:p>
            <a:pPr lvl="0"/>
            <a:r>
              <a:rPr lang="es-ES" dirty="0" smtClean="0"/>
              <a:t>Familias disfuncionales.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301038" cy="4214842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§"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>
                <a:latin typeface="+mn-lt"/>
              </a:rPr>
              <a:t>Para favorecer el optimo desarrollo del niño, las actividades de estimulación se enfocan en  cuatro áreas: </a:t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/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>1. Cognitiva</a:t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>2. Motriz</a:t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>3. Lenguaje</a:t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>4. Socioemocional </a:t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/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/>
            </a:r>
            <a:br>
              <a:rPr lang="es-ES" sz="3600" dirty="0" smtClean="0">
                <a:latin typeface="+mn-lt"/>
              </a:rPr>
            </a:br>
            <a:r>
              <a:rPr lang="es-ES" sz="3600" dirty="0" smtClean="0">
                <a:latin typeface="+mn-lt"/>
              </a:rPr>
              <a:t/>
            </a:r>
            <a:br>
              <a:rPr lang="es-ES" sz="3600" dirty="0" smtClean="0">
                <a:latin typeface="+mn-lt"/>
              </a:rPr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10241" name="Picture 1" descr="F:\1CURSO 2020-2021\0CUADRO DE CLASIFICACIÓN\8.2.5.317- Expediente Tiempo Electivo\CURSO OPTATIVO, ESTIMULACION TEMPRANA\BIBLIOGRAFIA\fotos para copt\images (5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714884"/>
            <a:ext cx="2514600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latin typeface="+mn-lt"/>
              </a:rPr>
              <a:t>El área cognitiva</a:t>
            </a:r>
            <a:endParaRPr lang="es-ES" sz="40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txBody>
          <a:bodyPr/>
          <a:lstStyle/>
          <a:p>
            <a:pPr lvl="0">
              <a:buNone/>
            </a:pP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Picture 3" descr="F:\1CURSO 2020-2021\0CUADRO DE CLASIFICACIÓN\8.2.5.317- Expediente Tiempo Electivo\CURSO OPTATIVO, ESTIMULACION TEMPRANA\BIBLIOGRAFIA\fotos para copt\image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357694"/>
            <a:ext cx="2895603" cy="221456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6" y="1571612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Le permitirá al niño </a:t>
            </a:r>
            <a:r>
              <a:rPr lang="es-ES" sz="3200" u="sng" dirty="0" smtClean="0"/>
              <a:t>comprender</a:t>
            </a:r>
            <a:r>
              <a:rPr lang="es-ES" sz="3200" dirty="0" smtClean="0"/>
              <a:t>, </a:t>
            </a:r>
            <a:r>
              <a:rPr lang="es-ES" sz="3200" u="sng" dirty="0" smtClean="0"/>
              <a:t>relacionar y adaptarse</a:t>
            </a:r>
            <a:r>
              <a:rPr lang="es-ES" sz="3200" dirty="0" smtClean="0"/>
              <a:t> a nuevas situaciones, haciendo uso del pensamiento y la interacción directa con los objetos y el mundo que lo rodea.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Área</a:t>
            </a:r>
            <a:r>
              <a:rPr lang="es-ES" sz="4000" dirty="0" smtClean="0"/>
              <a:t> </a:t>
            </a:r>
            <a:r>
              <a:rPr lang="es-ES" sz="4000" b="1" dirty="0" smtClean="0"/>
              <a:t>Motriz</a:t>
            </a:r>
            <a:endParaRPr lang="es-ES" sz="40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043246"/>
          </a:xfrm>
        </p:spPr>
        <p:txBody>
          <a:bodyPr/>
          <a:lstStyle/>
          <a:p>
            <a:pPr lvl="0">
              <a:buNone/>
            </a:pP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28596" y="1571612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Esta área está relacionada con la habilidad para </a:t>
            </a:r>
            <a:r>
              <a:rPr lang="es-ES" sz="3200" u="sng" dirty="0" smtClean="0"/>
              <a:t>moverse y desplazarse</a:t>
            </a:r>
            <a:r>
              <a:rPr lang="es-ES" sz="3200" dirty="0" smtClean="0"/>
              <a:t>, permitiendo al niño tener  contacto con el mundo. Permite una   coordinación entre lo que se ve y lo que se toca.</a:t>
            </a:r>
            <a:endParaRPr lang="es-ES" sz="3200" dirty="0"/>
          </a:p>
        </p:txBody>
      </p:sp>
      <p:pic>
        <p:nvPicPr>
          <p:cNvPr id="27650" name="Picture 2" descr="F:\1CURSO 2020-2021\0CUADRO DE CLASIFICACIÓN\8.2.5.317- Expediente Tiempo Electivo\CURSO OPTATIVO, ESTIMULACION TEMPRANA\BIBLIOGRAFIA\fotos para copt\images (3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357694"/>
            <a:ext cx="312896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492</Words>
  <Application>Microsoft Office PowerPoint</Application>
  <PresentationFormat>Presentación en pantalla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 PAPEL DE LA ESTIMULACION TEMPRANA EN LA PRIMERA INFANCIA  CURSO OPTATIVO III</vt:lpstr>
      <vt:lpstr>Papel de la estimulación temprana en la primera infancia</vt:lpstr>
      <vt:lpstr>Diapositiva 3</vt:lpstr>
      <vt:lpstr>Diapositiva 4</vt:lpstr>
      <vt:lpstr>Diapositiva 5</vt:lpstr>
      <vt:lpstr>Grupos riesgo</vt:lpstr>
      <vt:lpstr>   Para favorecer el optimo desarrollo del niño, las actividades de estimulación se enfocan en  cuatro áreas:   1. Cognitiva 2. Motriz 3. Lenguaje 4. Socioemocional      </vt:lpstr>
      <vt:lpstr>El área cognitiva</vt:lpstr>
      <vt:lpstr>Área Motriz</vt:lpstr>
      <vt:lpstr>Área de lenguaje</vt:lpstr>
      <vt:lpstr>Área Socio-emocional</vt:lpstr>
      <vt:lpstr> </vt:lpstr>
      <vt:lpstr>Diapositiva 13</vt:lpstr>
      <vt:lpstr>         Estudio Independiente  Papel de la atención primaria de salud, en la estimulación temprana en la primera infancia      </vt:lpstr>
      <vt:lpstr> Bibliografía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PAPEL DE LA ESTIMULACION TEMPRANA EN LA PRIMERA INFANCIA”  CURSO OPTATIVO III</dc:title>
  <dc:creator>Nereida</dc:creator>
  <cp:lastModifiedBy>Nereida</cp:lastModifiedBy>
  <cp:revision>38</cp:revision>
  <dcterms:created xsi:type="dcterms:W3CDTF">2021-03-17T14:52:10Z</dcterms:created>
  <dcterms:modified xsi:type="dcterms:W3CDTF">2011-09-02T11:00:24Z</dcterms:modified>
</cp:coreProperties>
</file>