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1" r:id="rId4"/>
    <p:sldId id="262" r:id="rId5"/>
    <p:sldId id="263" r:id="rId6"/>
    <p:sldId id="272" r:id="rId7"/>
    <p:sldId id="277" r:id="rId8"/>
    <p:sldId id="278" r:id="rId9"/>
    <p:sldId id="280" r:id="rId10"/>
    <p:sldId id="282" r:id="rId11"/>
    <p:sldId id="283" r:id="rId12"/>
    <p:sldId id="287" r:id="rId13"/>
    <p:sldId id="288" r:id="rId14"/>
    <p:sldId id="270" r:id="rId15"/>
    <p:sldId id="271"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C0AE"/>
    <a:srgbClr val="79C3F5"/>
    <a:srgbClr val="C4C6A8"/>
    <a:srgbClr val="ED8392"/>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2570A-DD96-4797-87E6-757DA4ED0FC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1CURSO 2020-2021\0CUADRO DE CLASIFICACIÓN\8.2.5.317- Expediente Tiempo Electivo\CURSO OPTATIVO, ESTIMULACION TEMPRANA\BIBLIOGRAFIA\cp\ejercicios-de-estimulacion-temprana-para-bebes-de-0-a-12-meses-798x515.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a:xfrm>
            <a:off x="785786" y="1142984"/>
            <a:ext cx="7672414" cy="1000132"/>
          </a:xfrm>
        </p:spPr>
        <p:txBody>
          <a:bodyPr>
            <a:normAutofit fontScale="90000"/>
          </a:bodyPr>
          <a:lstStyle/>
          <a:p>
            <a:r>
              <a:rPr lang="es-ES" dirty="0" smtClean="0"/>
              <a:t/>
            </a:r>
            <a:br>
              <a:rPr lang="es-ES" dirty="0" smtClean="0"/>
            </a:br>
            <a:r>
              <a:rPr lang="es-ES" b="1" dirty="0"/>
              <a:t>PAPEL DE LA ESTIMULACION TEMPRANA EN LA PRIMERA </a:t>
            </a:r>
            <a:r>
              <a:rPr lang="es-ES" b="1" dirty="0" smtClean="0"/>
              <a:t>INFANCIA</a:t>
            </a:r>
            <a:r>
              <a:rPr lang="es-ES" dirty="0"/>
              <a:t/>
            </a:r>
            <a:br>
              <a:rPr lang="es-ES" dirty="0"/>
            </a:br>
            <a:r>
              <a:rPr lang="es-ES" dirty="0" smtClean="0"/>
              <a:t/>
            </a:r>
            <a:br>
              <a:rPr lang="es-ES" dirty="0" smtClean="0"/>
            </a:br>
            <a:r>
              <a:rPr lang="es-ES" sz="3100" b="1" dirty="0" smtClean="0"/>
              <a:t>CURSO OPTATIVO III</a:t>
            </a:r>
            <a:endParaRPr lang="es-ES" sz="3100" b="1" dirty="0"/>
          </a:p>
        </p:txBody>
      </p:sp>
      <p:sp>
        <p:nvSpPr>
          <p:cNvPr id="3" name="2 Subtítulo"/>
          <p:cNvSpPr>
            <a:spLocks noGrp="1"/>
          </p:cNvSpPr>
          <p:nvPr>
            <p:ph type="subTitle" idx="1"/>
          </p:nvPr>
        </p:nvSpPr>
        <p:spPr>
          <a:xfrm>
            <a:off x="785786" y="3786190"/>
            <a:ext cx="7572428" cy="2214578"/>
          </a:xfrm>
        </p:spPr>
        <p:txBody>
          <a:bodyPr/>
          <a:lstStyle/>
          <a:p>
            <a:endParaRPr lang="es-ES" sz="2400" dirty="0" smtClean="0">
              <a:solidFill>
                <a:schemeClr val="tx1"/>
              </a:solidFill>
            </a:endParaRPr>
          </a:p>
          <a:p>
            <a:endParaRPr lang="es-ES" sz="2400" dirty="0" smtClean="0">
              <a:solidFill>
                <a:schemeClr val="tx1"/>
              </a:solidFill>
            </a:endParaRPr>
          </a:p>
          <a:p>
            <a:r>
              <a:rPr lang="es-ES" sz="2400" b="1" dirty="0" smtClean="0">
                <a:solidFill>
                  <a:schemeClr val="tx1"/>
                </a:solidFill>
              </a:rPr>
              <a:t>Profesores</a:t>
            </a:r>
            <a:r>
              <a:rPr lang="es-ES" sz="2400" dirty="0" smtClean="0">
                <a:solidFill>
                  <a:schemeClr val="tx1"/>
                </a:solidFill>
              </a:rPr>
              <a:t>: Dra. Nereyda Caraballo Moya</a:t>
            </a:r>
          </a:p>
          <a:p>
            <a:r>
              <a:rPr lang="es-ES" sz="2400" smtClean="0">
                <a:solidFill>
                  <a:schemeClr val="tx1"/>
                </a:solidFill>
              </a:rPr>
              <a:t>                     </a:t>
            </a:r>
            <a:endParaRPr lang="es-ES" sz="2400" dirty="0" smtClean="0">
              <a:solidFill>
                <a:schemeClr val="tx1"/>
              </a:solidFill>
            </a:endParaRPr>
          </a:p>
          <a:p>
            <a:endParaRPr lang="es-ES" sz="2400" dirty="0">
              <a:solidFill>
                <a:schemeClr val="tx1"/>
              </a:solidFill>
            </a:endParaRP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428736"/>
            <a:ext cx="8429684" cy="4143404"/>
          </a:xfrm>
        </p:spPr>
        <p:txBody>
          <a:bodyPr>
            <a:normAutofit/>
          </a:bodyPr>
          <a:lstStyle/>
          <a:p>
            <a:pPr lvl="0">
              <a:buNone/>
            </a:pPr>
            <a:r>
              <a:rPr lang="es-ES" sz="2400" b="1" u="sng" dirty="0" smtClean="0">
                <a:latin typeface="+mj-lt"/>
              </a:rPr>
              <a:t>V. MODELO SISTEMICO</a:t>
            </a:r>
            <a:endParaRPr lang="es-ES" sz="2400" u="sng" dirty="0" smtClean="0">
              <a:latin typeface="+mj-lt"/>
            </a:endParaRPr>
          </a:p>
          <a:p>
            <a:pPr lvl="0">
              <a:buNone/>
            </a:pPr>
            <a:r>
              <a:rPr lang="es-ES" sz="2400" b="1" u="sng" dirty="0" smtClean="0">
                <a:latin typeface="+mj-lt"/>
              </a:rPr>
              <a:t>Objetivos del programa:</a:t>
            </a:r>
            <a:r>
              <a:rPr lang="es-ES" sz="2400" u="sng" dirty="0" smtClean="0">
                <a:latin typeface="+mj-lt"/>
              </a:rPr>
              <a:t> </a:t>
            </a:r>
            <a:r>
              <a:rPr lang="es-ES" sz="2400" dirty="0" smtClean="0">
                <a:latin typeface="+mj-lt"/>
              </a:rPr>
              <a:t>trabajar con un modelo sistemático de intercambio mutuo entre el niño los padres, y los cuidadores, para aprovechar el potencial existente el sistema nervioso central del niño.</a:t>
            </a:r>
          </a:p>
          <a:p>
            <a:pPr>
              <a:buNone/>
            </a:pPr>
            <a:r>
              <a:rPr lang="es-ES" sz="2400" b="1" u="sng" dirty="0" smtClean="0">
                <a:latin typeface="+mj-lt"/>
              </a:rPr>
              <a:t>Participantes:</a:t>
            </a:r>
            <a:r>
              <a:rPr lang="es-ES" sz="2400" u="sng" dirty="0" smtClean="0">
                <a:latin typeface="+mj-lt"/>
              </a:rPr>
              <a:t> </a:t>
            </a:r>
            <a:r>
              <a:rPr lang="es-ES" sz="2400" dirty="0" smtClean="0">
                <a:latin typeface="+mj-lt"/>
              </a:rPr>
              <a:t>profesionales en estimulación temprana, padres y cuidadores. </a:t>
            </a:r>
          </a:p>
          <a:p>
            <a:pPr>
              <a:buNone/>
            </a:pPr>
            <a:r>
              <a:rPr lang="es-ES" sz="2400" b="1" u="sng" dirty="0" smtClean="0">
                <a:latin typeface="+mj-lt"/>
              </a:rPr>
              <a:t>Funciones de los participantes</a:t>
            </a:r>
            <a:r>
              <a:rPr lang="es-ES" sz="2400" u="sng" dirty="0" smtClean="0">
                <a:latin typeface="+mj-lt"/>
              </a:rPr>
              <a:t>: </a:t>
            </a:r>
            <a:r>
              <a:rPr lang="es-ES" sz="2400" dirty="0" smtClean="0">
                <a:latin typeface="+mj-lt"/>
              </a:rPr>
              <a:t>facilitar la funcionalidad de los sistemas en que se desarrolla el niño.</a:t>
            </a:r>
          </a:p>
          <a:p>
            <a:pPr lvl="0">
              <a:buNone/>
            </a:pPr>
            <a:endParaRPr lang="es-ES" dirty="0"/>
          </a:p>
        </p:txBody>
      </p:sp>
      <p:sp>
        <p:nvSpPr>
          <p:cNvPr id="6145" name="Rectangle 1"/>
          <p:cNvSpPr>
            <a:spLocks noChangeArrowheads="1"/>
          </p:cNvSpPr>
          <p:nvPr/>
        </p:nvSpPr>
        <p:spPr bwMode="auto">
          <a:xfrm>
            <a:off x="0" y="0"/>
            <a:ext cx="234360"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es-ES" sz="11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es-ES" sz="1100" b="1" dirty="0" smtClean="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s-ES" sz="11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es-ES" sz="1100" b="1" dirty="0" smtClean="0">
              <a:latin typeface="Arial" pitchFamily="34" charset="0"/>
              <a:ea typeface="Calibri" pitchFamily="34" charset="0"/>
              <a:cs typeface="Arial" pitchFamily="34" charset="0"/>
            </a:endParaRPr>
          </a:p>
        </p:txBody>
      </p:sp>
      <p:sp>
        <p:nvSpPr>
          <p:cNvPr id="5" name="4 Título"/>
          <p:cNvSpPr txBox="1">
            <a:spLocks noGrp="1"/>
          </p:cNvSpPr>
          <p:nvPr>
            <p:ph type="title"/>
          </p:nvPr>
        </p:nvSpPr>
        <p:spPr>
          <a:xfrm>
            <a:off x="457200" y="274638"/>
            <a:ext cx="8229600" cy="725470"/>
          </a:xfrm>
          <a:prstGeom prst="rect">
            <a:avLst/>
          </a:prstGeom>
          <a:solidFill>
            <a:schemeClr val="accent2">
              <a:lumMod val="40000"/>
              <a:lumOff val="60000"/>
            </a:scheme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none" strike="noStrike" kern="1200" cap="none" spc="0" normalizeH="0" baseline="0" noProof="0" dirty="0" smtClean="0">
                <a:ln>
                  <a:noFill/>
                </a:ln>
                <a:solidFill>
                  <a:schemeClr val="tx1"/>
                </a:solidFill>
                <a:effectLst/>
                <a:uLnTx/>
                <a:uFillTx/>
                <a:latin typeface="+mn-lt"/>
                <a:ea typeface="+mn-ea"/>
                <a:cs typeface="+mn-cs"/>
              </a:rPr>
              <a:t>MODELOS DE ATENCIÓN TEMPRANA</a:t>
            </a:r>
            <a:endParaRPr kumimoji="0" lang="es-ES" sz="2400" b="1"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a:srcRect/>
          <a:stretch>
            <a:fillRect/>
          </a:stretch>
        </p:blipFill>
        <p:spPr bwMode="auto">
          <a:xfrm>
            <a:off x="5500694" y="5000636"/>
            <a:ext cx="3028950" cy="16573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229600" cy="989034"/>
          </a:xfrm>
        </p:spPr>
        <p:txBody>
          <a:bodyPr>
            <a:normAutofit fontScale="90000"/>
          </a:bodyPr>
          <a:lstStyle/>
          <a:p>
            <a:r>
              <a:rPr lang="es-ES" b="1" dirty="0" smtClean="0"/>
              <a:t/>
            </a:r>
            <a:br>
              <a:rPr lang="es-ES" b="1" dirty="0" smtClean="0"/>
            </a:br>
            <a:endParaRPr lang="es-ES" sz="3600" dirty="0"/>
          </a:p>
        </p:txBody>
      </p:sp>
      <p:sp>
        <p:nvSpPr>
          <p:cNvPr id="3" name="2 Marcador de contenido"/>
          <p:cNvSpPr>
            <a:spLocks noGrp="1"/>
          </p:cNvSpPr>
          <p:nvPr>
            <p:ph idx="1"/>
          </p:nvPr>
        </p:nvSpPr>
        <p:spPr>
          <a:xfrm>
            <a:off x="457200" y="642918"/>
            <a:ext cx="8401080" cy="5483245"/>
          </a:xfrm>
        </p:spPr>
        <p:txBody>
          <a:bodyPr>
            <a:normAutofit/>
          </a:bodyPr>
          <a:lstStyle/>
          <a:p>
            <a:pPr lvl="0"/>
            <a:endParaRPr lang="es-ES" dirty="0" smtClean="0"/>
          </a:p>
          <a:p>
            <a:pPr lvl="0"/>
            <a:endParaRPr lang="es-ES" b="1" dirty="0" smtClean="0"/>
          </a:p>
          <a:p>
            <a:pPr lvl="0">
              <a:buNone/>
            </a:pPr>
            <a:r>
              <a:rPr lang="es-ES" sz="2600" b="1" u="sng" dirty="0" smtClean="0">
                <a:latin typeface="+mj-lt"/>
              </a:rPr>
              <a:t>VI.MODELO INTEGRAL</a:t>
            </a:r>
            <a:endParaRPr lang="es-ES" sz="2600" u="sng" dirty="0" smtClean="0">
              <a:latin typeface="+mj-lt"/>
            </a:endParaRPr>
          </a:p>
          <a:p>
            <a:pPr lvl="0"/>
            <a:r>
              <a:rPr lang="es-ES" sz="2600" b="1" u="sng" dirty="0" smtClean="0">
                <a:latin typeface="+mj-lt"/>
              </a:rPr>
              <a:t>Objetivos del programa</a:t>
            </a:r>
            <a:r>
              <a:rPr lang="es-ES" sz="2600" dirty="0" smtClean="0">
                <a:latin typeface="+mj-lt"/>
              </a:rPr>
              <a:t>:  potencializar  la capacidad física y mental del niño.</a:t>
            </a:r>
          </a:p>
          <a:p>
            <a:r>
              <a:rPr lang="es-ES" sz="2600" b="1" u="sng" dirty="0" smtClean="0">
                <a:latin typeface="+mj-lt"/>
              </a:rPr>
              <a:t>Participantes</a:t>
            </a:r>
            <a:r>
              <a:rPr lang="es-ES" sz="2600" u="sng" dirty="0" smtClean="0">
                <a:latin typeface="+mj-lt"/>
              </a:rPr>
              <a:t>: </a:t>
            </a:r>
            <a:r>
              <a:rPr lang="es-ES" sz="2600" dirty="0" smtClean="0">
                <a:latin typeface="+mj-lt"/>
              </a:rPr>
              <a:t>profesionales en estimulación temprana, terapeuta, tutor y/o padres. </a:t>
            </a:r>
          </a:p>
          <a:p>
            <a:r>
              <a:rPr lang="es-ES" sz="2600" b="1" u="sng" dirty="0" smtClean="0">
                <a:latin typeface="+mj-lt"/>
              </a:rPr>
              <a:t>Funciones de los participantes</a:t>
            </a:r>
            <a:r>
              <a:rPr lang="es-ES" sz="2600" u="sng" dirty="0" smtClean="0">
                <a:latin typeface="+mj-lt"/>
              </a:rPr>
              <a:t>: </a:t>
            </a:r>
            <a:r>
              <a:rPr lang="es-ES" sz="2600" dirty="0" smtClean="0">
                <a:latin typeface="+mj-lt"/>
              </a:rPr>
              <a:t>integración de las acciones de intervención educativa, psicológica y la intervención médico-rehabilitadora el terapeuta, elige la metodología de cada niño</a:t>
            </a:r>
          </a:p>
          <a:p>
            <a:pPr>
              <a:buNone/>
            </a:pPr>
            <a:endParaRPr lang="es-ES" sz="6000" dirty="0" smtClean="0">
              <a:latin typeface="+mj-lt"/>
            </a:endParaRPr>
          </a:p>
        </p:txBody>
      </p:sp>
      <p:sp>
        <p:nvSpPr>
          <p:cNvPr id="4" name="4 Título"/>
          <p:cNvSpPr txBox="1">
            <a:spLocks/>
          </p:cNvSpPr>
          <p:nvPr/>
        </p:nvSpPr>
        <p:spPr>
          <a:xfrm>
            <a:off x="457200" y="274638"/>
            <a:ext cx="8229600" cy="511156"/>
          </a:xfrm>
          <a:prstGeom prst="rect">
            <a:avLst/>
          </a:prstGeom>
          <a:solidFill>
            <a:schemeClr val="accent2">
              <a:lumMod val="40000"/>
              <a:lumOff val="60000"/>
            </a:scheme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none" strike="noStrike" kern="1200" cap="none" spc="0" normalizeH="0" baseline="0" noProof="0" smtClean="0">
                <a:ln>
                  <a:noFill/>
                </a:ln>
                <a:solidFill>
                  <a:schemeClr val="tx1"/>
                </a:solidFill>
                <a:effectLst/>
                <a:uLnTx/>
                <a:uFillTx/>
                <a:latin typeface="+mn-lt"/>
                <a:ea typeface="+mn-ea"/>
                <a:cs typeface="+mn-cs"/>
              </a:rPr>
              <a:t>MODELOS DE ATENCIÓN TEMPRANA</a:t>
            </a:r>
            <a:endParaRPr kumimoji="0" lang="es-ES"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44" y="928670"/>
            <a:ext cx="8858312" cy="3686188"/>
          </a:xfrm>
        </p:spPr>
        <p:txBody>
          <a:bodyPr>
            <a:noAutofit/>
          </a:bodyPr>
          <a:lstStyle/>
          <a:p>
            <a:pPr>
              <a:lnSpc>
                <a:spcPct val="150000"/>
              </a:lnSpc>
            </a:pPr>
            <a:r>
              <a:rPr lang="es-ES" sz="2400" dirty="0" smtClean="0">
                <a:latin typeface="+mj-lt"/>
              </a:rPr>
              <a:t>El entorno familiar representa la fuente primordial de experiencias para un niño, no sólo porque los miembros de la familia (o demás cuidadores primarios) le aportan la mayor cuota de contacto humano sino, también, porque median su conexión con el ambiente integral.</a:t>
            </a:r>
          </a:p>
          <a:p>
            <a:pPr>
              <a:lnSpc>
                <a:spcPct val="150000"/>
              </a:lnSpc>
            </a:pPr>
            <a:r>
              <a:rPr lang="es-ES" sz="2400" dirty="0" smtClean="0">
                <a:latin typeface="+mj-lt"/>
              </a:rPr>
              <a:t>Todo aquello que el niño experimenta durante sus primeros años de vida establece un conocimiento decisivo para toda la vida.</a:t>
            </a:r>
          </a:p>
          <a:p>
            <a:pPr lvl="0">
              <a:buNone/>
            </a:pPr>
            <a:endParaRPr lang="es-ES" sz="2400" dirty="0"/>
          </a:p>
        </p:txBody>
      </p:sp>
      <p:sp>
        <p:nvSpPr>
          <p:cNvPr id="5" name="4 Rectángulo"/>
          <p:cNvSpPr/>
          <p:nvPr/>
        </p:nvSpPr>
        <p:spPr>
          <a:xfrm>
            <a:off x="571472" y="571480"/>
            <a:ext cx="7643866" cy="584775"/>
          </a:xfrm>
          <a:prstGeom prst="rect">
            <a:avLst/>
          </a:prstGeom>
        </p:spPr>
        <p:txBody>
          <a:bodyPr wrap="square">
            <a:spAutoFit/>
          </a:bodyPr>
          <a:lstStyle/>
          <a:p>
            <a:endParaRPr lang="es-ES" sz="3200" dirty="0"/>
          </a:p>
        </p:txBody>
      </p:sp>
      <p:pic>
        <p:nvPicPr>
          <p:cNvPr id="1026" name="Picture 2"/>
          <p:cNvPicPr>
            <a:picLocks noChangeAspect="1" noChangeArrowheads="1"/>
          </p:cNvPicPr>
          <p:nvPr/>
        </p:nvPicPr>
        <p:blipFill>
          <a:blip r:embed="rId2"/>
          <a:srcRect/>
          <a:stretch>
            <a:fillRect/>
          </a:stretch>
        </p:blipFill>
        <p:spPr bwMode="auto">
          <a:xfrm>
            <a:off x="357158" y="4929198"/>
            <a:ext cx="2619375" cy="1743075"/>
          </a:xfrm>
          <a:prstGeom prst="rect">
            <a:avLst/>
          </a:prstGeom>
          <a:noFill/>
          <a:ln w="9525">
            <a:noFill/>
            <a:miter lim="800000"/>
            <a:headEnd/>
            <a:tailEnd/>
          </a:ln>
          <a:effectLst/>
        </p:spPr>
      </p:pic>
      <p:pic>
        <p:nvPicPr>
          <p:cNvPr id="1027" name="Picture 3" descr="F:\1CURSO 2020-2021\0CUADRO DE CLASIFICACIÓN\8.2.5.317- Expediente Tiempo Electivo\CURSO OPTATIVO, ESTIMULACION TEMPRANA\BIBLIOGRAFIA\cp\Nueva carpeta\images (9).jpg"/>
          <p:cNvPicPr>
            <a:picLocks noChangeAspect="1" noChangeArrowheads="1"/>
          </p:cNvPicPr>
          <p:nvPr/>
        </p:nvPicPr>
        <p:blipFill>
          <a:blip r:embed="rId3"/>
          <a:srcRect/>
          <a:stretch>
            <a:fillRect/>
          </a:stretch>
        </p:blipFill>
        <p:spPr bwMode="auto">
          <a:xfrm>
            <a:off x="5857884" y="4857760"/>
            <a:ext cx="2619375" cy="1743075"/>
          </a:xfrm>
          <a:prstGeom prst="rect">
            <a:avLst/>
          </a:prstGeom>
          <a:noFill/>
        </p:spPr>
      </p:pic>
      <p:sp>
        <p:nvSpPr>
          <p:cNvPr id="7" name="4 Título"/>
          <p:cNvSpPr txBox="1">
            <a:spLocks noGrp="1"/>
          </p:cNvSpPr>
          <p:nvPr>
            <p:ph type="title"/>
          </p:nvPr>
        </p:nvSpPr>
        <p:spPr>
          <a:xfrm>
            <a:off x="2071670" y="285728"/>
            <a:ext cx="4572032" cy="500066"/>
          </a:xfrm>
          <a:prstGeom prst="rect">
            <a:avLst/>
          </a:prstGeom>
          <a:solidFill>
            <a:schemeClr val="accent2">
              <a:lumMod val="40000"/>
              <a:lumOff val="60000"/>
            </a:scheme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none" strike="noStrike" kern="1200" cap="none" spc="0" normalizeH="0" baseline="0" noProof="0" dirty="0" smtClean="0">
                <a:ln>
                  <a:noFill/>
                </a:ln>
                <a:solidFill>
                  <a:schemeClr val="tx1"/>
                </a:solidFill>
                <a:effectLst/>
                <a:uLnTx/>
                <a:uFillTx/>
                <a:latin typeface="+mn-lt"/>
                <a:ea typeface="+mn-ea"/>
                <a:cs typeface="+mn-cs"/>
              </a:rPr>
              <a:t>CONCLUSIONES</a:t>
            </a:r>
            <a:endParaRPr kumimoji="0" lang="es-ES"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sz="2400" u="sng" dirty="0" smtClean="0">
                <a:latin typeface="+mj-lt"/>
              </a:rPr>
              <a:t>La detección temprana </a:t>
            </a:r>
            <a:r>
              <a:rPr lang="es-ES" sz="2400" dirty="0" smtClean="0">
                <a:latin typeface="+mj-lt"/>
              </a:rPr>
              <a:t>de los trastornos en el desarrollo infantil constituye el paso </a:t>
            </a:r>
            <a:r>
              <a:rPr lang="es-ES" sz="2400" u="sng" dirty="0" smtClean="0">
                <a:latin typeface="+mj-lt"/>
              </a:rPr>
              <a:t>imprescindible para el diagnóstico y la atención terapéutica. </a:t>
            </a:r>
          </a:p>
          <a:p>
            <a:r>
              <a:rPr lang="es-ES" sz="2400" u="sng" dirty="0" smtClean="0">
                <a:latin typeface="+mj-lt"/>
              </a:rPr>
              <a:t>La detección temprana </a:t>
            </a:r>
            <a:r>
              <a:rPr lang="es-ES" sz="2400" dirty="0" smtClean="0">
                <a:latin typeface="+mj-lt"/>
              </a:rPr>
              <a:t>es </a:t>
            </a:r>
            <a:r>
              <a:rPr lang="es-ES" sz="2400" u="sng" dirty="0" smtClean="0">
                <a:latin typeface="+mj-lt"/>
              </a:rPr>
              <a:t>fundamental</a:t>
            </a:r>
            <a:r>
              <a:rPr lang="es-ES" sz="2400" dirty="0" smtClean="0">
                <a:latin typeface="+mj-lt"/>
              </a:rPr>
              <a:t> para </a:t>
            </a:r>
            <a:r>
              <a:rPr lang="es-ES" sz="2400" u="sng" dirty="0" smtClean="0">
                <a:latin typeface="+mj-lt"/>
              </a:rPr>
              <a:t>poder incidir </a:t>
            </a:r>
            <a:r>
              <a:rPr lang="es-ES" sz="2400" dirty="0" smtClean="0">
                <a:latin typeface="+mj-lt"/>
              </a:rPr>
              <a:t>en una etapa </a:t>
            </a:r>
            <a:r>
              <a:rPr lang="es-ES" sz="2400" u="sng" dirty="0" smtClean="0">
                <a:latin typeface="+mj-lt"/>
              </a:rPr>
              <a:t>en la que la plasticidad del sistema nervioso es mayor </a:t>
            </a:r>
            <a:r>
              <a:rPr lang="es-ES" sz="2400" dirty="0" smtClean="0">
                <a:latin typeface="+mj-lt"/>
              </a:rPr>
              <a:t>y las posibilidades terapéuticas muestran su mayor eficacia. </a:t>
            </a:r>
          </a:p>
          <a:p>
            <a:r>
              <a:rPr lang="es-ES" sz="2400" dirty="0" smtClean="0">
                <a:latin typeface="+mj-lt"/>
              </a:rPr>
              <a:t>Es necesario </a:t>
            </a:r>
            <a:r>
              <a:rPr lang="es-ES" sz="2400" u="sng" dirty="0" smtClean="0">
                <a:latin typeface="+mj-lt"/>
              </a:rPr>
              <a:t>detectar los trastornos del desarrollo infantil </a:t>
            </a:r>
            <a:r>
              <a:rPr lang="es-ES" sz="2400" dirty="0" smtClean="0">
                <a:latin typeface="+mj-lt"/>
              </a:rPr>
              <a:t>en el </a:t>
            </a:r>
            <a:r>
              <a:rPr lang="es-ES" sz="2400" u="sng" dirty="0" smtClean="0">
                <a:latin typeface="+mj-lt"/>
              </a:rPr>
              <a:t>momento en que aparecen los primeros signos </a:t>
            </a:r>
            <a:r>
              <a:rPr lang="es-ES" sz="2400" dirty="0" smtClean="0">
                <a:latin typeface="+mj-lt"/>
              </a:rPr>
              <a:t>indicadores de los mismos.</a:t>
            </a:r>
          </a:p>
          <a:p>
            <a:pPr>
              <a:buNone/>
            </a:pPr>
            <a:endParaRPr lang="es-ES" dirty="0"/>
          </a:p>
        </p:txBody>
      </p:sp>
      <p:sp>
        <p:nvSpPr>
          <p:cNvPr id="4" name="4 Título"/>
          <p:cNvSpPr txBox="1">
            <a:spLocks noGrp="1"/>
          </p:cNvSpPr>
          <p:nvPr>
            <p:ph type="title"/>
          </p:nvPr>
        </p:nvSpPr>
        <p:spPr>
          <a:xfrm>
            <a:off x="1785918" y="274638"/>
            <a:ext cx="4929222" cy="511156"/>
          </a:xfrm>
          <a:prstGeom prst="rect">
            <a:avLst/>
          </a:prstGeom>
          <a:solidFill>
            <a:schemeClr val="accent2">
              <a:lumMod val="40000"/>
              <a:lumOff val="60000"/>
            </a:scheme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none" strike="noStrike" kern="1200" cap="none" spc="0" normalizeH="0" baseline="0" noProof="0" dirty="0" smtClean="0">
                <a:ln>
                  <a:noFill/>
                </a:ln>
                <a:solidFill>
                  <a:schemeClr val="tx1"/>
                </a:solidFill>
                <a:effectLst/>
                <a:uLnTx/>
                <a:uFillTx/>
                <a:latin typeface="+mn-lt"/>
                <a:ea typeface="+mn-ea"/>
                <a:cs typeface="+mn-cs"/>
              </a:rPr>
              <a:t>CONCLUSIONES</a:t>
            </a:r>
            <a:endParaRPr kumimoji="0" lang="es-ES" sz="2400" b="1" i="0" u="none" strike="noStrike" kern="1200" cap="none" spc="0" normalizeH="0" baseline="0" noProof="0" dirty="0">
              <a:ln>
                <a:noFill/>
              </a:ln>
              <a:solidFill>
                <a:schemeClr val="tx1"/>
              </a:solidFill>
              <a:effectLst/>
              <a:uLnTx/>
              <a:uFillTx/>
              <a:latin typeface="+mn-lt"/>
              <a:ea typeface="+mn-ea"/>
              <a:cs typeface="+mn-cs"/>
            </a:endParaRPr>
          </a:p>
        </p:txBody>
      </p:sp>
      <p:pic>
        <p:nvPicPr>
          <p:cNvPr id="2050" name="Picture 2" descr="F:\1CURSO 2020-2021\0CUADRO DE CLASIFICACIÓN\8.2.5.317- Expediente Tiempo Electivo\CURSO OPTATIVO, ESTIMULACION TEMPRANA\BIBLIOGRAFIA\cp\Nueva carpeta\images (4) (1).jpg"/>
          <p:cNvPicPr>
            <a:picLocks noChangeAspect="1" noChangeArrowheads="1"/>
          </p:cNvPicPr>
          <p:nvPr/>
        </p:nvPicPr>
        <p:blipFill>
          <a:blip r:embed="rId2"/>
          <a:srcRect/>
          <a:stretch>
            <a:fillRect/>
          </a:stretch>
        </p:blipFill>
        <p:spPr bwMode="auto">
          <a:xfrm>
            <a:off x="6000760" y="5214950"/>
            <a:ext cx="2466975" cy="142876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571480"/>
            <a:ext cx="8115328" cy="5572164"/>
          </a:xfrm>
        </p:spPr>
        <p:txBody>
          <a:bodyPr>
            <a:normAutofit fontScale="90000"/>
          </a:bodyPr>
          <a:lstStyle/>
          <a:p>
            <a:pPr>
              <a:buFont typeface="Wingdings" pitchFamily="2" charset="2"/>
              <a:buChar char="§"/>
            </a:pP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b="1" dirty="0" smtClean="0"/>
              <a:t>Estudio Independiente</a:t>
            </a:r>
            <a:r>
              <a:rPr lang="es-ES" dirty="0" smtClean="0"/>
              <a:t/>
            </a:r>
            <a:br>
              <a:rPr lang="es-ES" dirty="0" smtClean="0"/>
            </a:br>
            <a:r>
              <a:rPr lang="es-ES" dirty="0" smtClean="0"/>
              <a:t/>
            </a:r>
            <a:br>
              <a:rPr lang="es-ES" dirty="0" smtClean="0"/>
            </a:br>
            <a:r>
              <a:rPr lang="es-ES" b="1" dirty="0" smtClean="0"/>
              <a:t/>
            </a:r>
            <a:br>
              <a:rPr lang="es-ES" b="1" dirty="0" smtClean="0"/>
            </a:br>
            <a:r>
              <a:rPr lang="es-ES" sz="2700" b="1" dirty="0" smtClean="0"/>
              <a:t>Después de estudiar los modelos de estimulación temprana, realice una comparación entre ellos , en cuanto a aplicación y selección según las características </a:t>
            </a:r>
            <a:r>
              <a:rPr lang="es-ES" sz="2700" b="1" smtClean="0"/>
              <a:t>del infante. </a:t>
            </a: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dirty="0" smtClean="0"/>
              <a:t/>
            </a:r>
            <a:br>
              <a:rPr lang="es-ES" dirty="0" smtClean="0"/>
            </a:br>
            <a:r>
              <a:rPr lang="es-ES" dirty="0" smtClean="0"/>
              <a:t/>
            </a:r>
            <a:br>
              <a:rPr lang="es-ES" dirty="0" smtClean="0"/>
            </a:br>
            <a:r>
              <a:rPr lang="es-ES" sz="3600" b="1" dirty="0" smtClean="0">
                <a:latin typeface="+mn-lt"/>
              </a:rPr>
              <a:t/>
            </a:r>
            <a:br>
              <a:rPr lang="es-ES" sz="3600" b="1" dirty="0" smtClean="0">
                <a:latin typeface="+mn-lt"/>
              </a:rPr>
            </a:br>
            <a:r>
              <a:rPr lang="es-ES" dirty="0" smtClean="0"/>
              <a:t/>
            </a:r>
            <a:br>
              <a:rPr lang="es-ES" dirty="0" smtClean="0"/>
            </a:br>
            <a:endParaRPr lang="es-ES" dirty="0"/>
          </a:p>
        </p:txBody>
      </p:sp>
      <p:pic>
        <p:nvPicPr>
          <p:cNvPr id="1027" name="Picture 3" descr="F:\1CURSO 2020-2021\0CUADRO DE CLASIFICACIÓN\8.2.5.317- Expediente Tiempo Electivo\CURSO OPTATIVO, ESTIMULACION TEMPRANA\BIBLIOGRAFIA\cp\Nueva carpeta\estimulacion-temprana-power-point-5-728.jpg"/>
          <p:cNvPicPr>
            <a:picLocks noChangeAspect="1" noChangeArrowheads="1"/>
          </p:cNvPicPr>
          <p:nvPr/>
        </p:nvPicPr>
        <p:blipFill>
          <a:blip r:embed="rId2"/>
          <a:srcRect/>
          <a:stretch>
            <a:fillRect/>
          </a:stretch>
        </p:blipFill>
        <p:spPr bwMode="auto">
          <a:xfrm>
            <a:off x="6215074" y="4214818"/>
            <a:ext cx="2286016" cy="214314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b="1" dirty="0" smtClean="0"/>
              <a:t>Bibliografía</a:t>
            </a:r>
            <a:r>
              <a:rPr lang="es-ES" dirty="0" smtClean="0"/>
              <a:t/>
            </a:r>
            <a:br>
              <a:rPr lang="es-ES" dirty="0" smtClean="0"/>
            </a:br>
            <a:endParaRPr lang="es-ES" dirty="0"/>
          </a:p>
        </p:txBody>
      </p:sp>
      <p:sp>
        <p:nvSpPr>
          <p:cNvPr id="3" name="2 Marcador de contenido"/>
          <p:cNvSpPr>
            <a:spLocks noGrp="1"/>
          </p:cNvSpPr>
          <p:nvPr>
            <p:ph idx="1"/>
          </p:nvPr>
        </p:nvSpPr>
        <p:spPr>
          <a:xfrm>
            <a:off x="0" y="1142984"/>
            <a:ext cx="8929718" cy="5429288"/>
          </a:xfrm>
        </p:spPr>
        <p:txBody>
          <a:bodyPr>
            <a:noAutofit/>
          </a:bodyPr>
          <a:lstStyle/>
          <a:p>
            <a:r>
              <a:rPr lang="es-ES" sz="2400" dirty="0" smtClean="0"/>
              <a:t>Buceta Cancela, M. Manual De Atención Temprana. 1th. ed. Madrid: Síntesis; 2018</a:t>
            </a:r>
          </a:p>
          <a:p>
            <a:r>
              <a:rPr lang="es-ES" sz="2400" dirty="0" smtClean="0"/>
              <a:t>Sánchez, J., y Candel, I. Aplicación de programas de atención temprana siguiendo un modelo educativo. Educar en Revista. 2018; (43), 33-48.</a:t>
            </a:r>
          </a:p>
          <a:p>
            <a:r>
              <a:rPr lang="es-ES" sz="2400" dirty="0" smtClean="0"/>
              <a:t>Perera, J. Atención temprana: Definición, objetivos, modelos de intervención y retos planteados. Revista Síndrome de Down. </a:t>
            </a:r>
            <a:r>
              <a:rPr lang="es-ES" sz="2400" smtClean="0"/>
              <a:t>2017; </a:t>
            </a:r>
            <a:r>
              <a:rPr lang="es-ES" sz="2400" dirty="0" smtClean="0"/>
              <a:t>28, 140-152.</a:t>
            </a:r>
          </a:p>
          <a:p>
            <a:r>
              <a:rPr lang="es-ES" sz="2400" dirty="0" smtClean="0"/>
              <a:t>Trapero, M., Sierra, P., Palacios, I., García, R., y Moro, M. Atención temprana al recién nacido de riesgo. Anales de Pediatría Continuada. 2014; 12(3), 119-23.</a:t>
            </a:r>
          </a:p>
          <a:p>
            <a:pPr lvl="0"/>
            <a:endParaRPr lang="es-E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357158" y="142853"/>
            <a:ext cx="8572560" cy="357189"/>
          </a:xfr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oAutofit/>
          </a:bodyPr>
          <a:lstStyle/>
          <a:p>
            <a:r>
              <a:rPr lang="es-ES" sz="2800" dirty="0" smtClean="0">
                <a:solidFill>
                  <a:schemeClr val="tx1"/>
                </a:solidFill>
              </a:rPr>
              <a:t>Papel de la estimulación temprana en la primera infancia</a:t>
            </a:r>
            <a:endParaRPr lang="es-ES" sz="2800" dirty="0">
              <a:solidFill>
                <a:schemeClr val="tx1"/>
              </a:solidFill>
            </a:endParaRPr>
          </a:p>
        </p:txBody>
      </p:sp>
      <p:sp>
        <p:nvSpPr>
          <p:cNvPr id="7" name="6 Subtítulo"/>
          <p:cNvSpPr>
            <a:spLocks noGrp="1"/>
          </p:cNvSpPr>
          <p:nvPr>
            <p:ph type="subTitle" idx="1"/>
          </p:nvPr>
        </p:nvSpPr>
        <p:spPr>
          <a:xfrm>
            <a:off x="500034" y="1142984"/>
            <a:ext cx="8001056" cy="4643470"/>
          </a:xfrm>
        </p:spPr>
        <p:txBody>
          <a:bodyPr/>
          <a:lstStyle/>
          <a:p>
            <a:r>
              <a:rPr lang="es-ES" b="1" dirty="0" smtClean="0">
                <a:solidFill>
                  <a:schemeClr val="tx1"/>
                </a:solidFill>
              </a:rPr>
              <a:t>Tema III </a:t>
            </a:r>
          </a:p>
          <a:p>
            <a:r>
              <a:rPr lang="es-ES" b="1" dirty="0" smtClean="0">
                <a:solidFill>
                  <a:schemeClr val="tx1"/>
                </a:solidFill>
              </a:rPr>
              <a:t>Modelos de estimulación temprana</a:t>
            </a:r>
          </a:p>
          <a:p>
            <a:endParaRPr lang="es-ES" b="1"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1428728" y="2786058"/>
            <a:ext cx="6296025" cy="34290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5083" y="1000108"/>
            <a:ext cx="8704635" cy="5126055"/>
          </a:xfrm>
        </p:spPr>
        <p:txBody>
          <a:bodyPr/>
          <a:lstStyle/>
          <a:p>
            <a:pPr>
              <a:buNone/>
            </a:pPr>
            <a:r>
              <a:rPr lang="es-ES" b="1" dirty="0" smtClean="0"/>
              <a:t>Sumario: </a:t>
            </a:r>
          </a:p>
          <a:p>
            <a:pPr>
              <a:buNone/>
            </a:pPr>
            <a:r>
              <a:rPr lang="es-ES_tradnl" dirty="0" smtClean="0"/>
              <a:t>    Aplicación y selección de los  modelos de estimulación temprana,  según necesidades del infante y características familiares.</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714356"/>
            <a:ext cx="8929718" cy="5411807"/>
          </a:xfrm>
        </p:spPr>
        <p:txBody>
          <a:bodyPr>
            <a:normAutofit/>
          </a:bodyPr>
          <a:lstStyle/>
          <a:p>
            <a:pPr>
              <a:lnSpc>
                <a:spcPct val="150000"/>
              </a:lnSpc>
              <a:buNone/>
            </a:pPr>
            <a:r>
              <a:rPr lang="es-ES" dirty="0" smtClean="0"/>
              <a:t>    </a:t>
            </a:r>
            <a:r>
              <a:rPr lang="es-ES" sz="2800" b="1" dirty="0" smtClean="0"/>
              <a:t>Los modelos de atención temprana </a:t>
            </a:r>
            <a:r>
              <a:rPr lang="es-ES" sz="2800" dirty="0" smtClean="0"/>
              <a:t>vinculan al niño, la familia y el entorno, considerando todas las variables como factores causales, deben considerar el desarrollo global y el valor que tienen las experiencias e interacciones sobre el primer año de vida.</a:t>
            </a:r>
          </a:p>
          <a:p>
            <a:pPr>
              <a:buNone/>
            </a:pPr>
            <a:endParaRPr lang="es-ES" sz="2800" dirty="0" smtClean="0"/>
          </a:p>
          <a:p>
            <a:pPr>
              <a:buNone/>
            </a:pPr>
            <a:endParaRPr lang="es-ES" dirty="0"/>
          </a:p>
        </p:txBody>
      </p:sp>
      <p:pic>
        <p:nvPicPr>
          <p:cNvPr id="1027" name="Picture 3" descr="F:\1CURSO 2020-2021\0CUADRO DE CLASIFICACIÓN\8.2.5.317- Expediente Tiempo Electivo\CURSO OPTATIVO, ESTIMULACION TEMPRANA\BIBLIOGRAFIA\iStock-1147808483.jpg"/>
          <p:cNvPicPr>
            <a:picLocks noChangeAspect="1" noChangeArrowheads="1"/>
          </p:cNvPicPr>
          <p:nvPr/>
        </p:nvPicPr>
        <p:blipFill>
          <a:blip r:embed="rId2"/>
          <a:srcRect/>
          <a:stretch>
            <a:fillRect/>
          </a:stretch>
        </p:blipFill>
        <p:spPr bwMode="auto">
          <a:xfrm>
            <a:off x="1643041" y="4214818"/>
            <a:ext cx="5572165" cy="228601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F:\1CURSO 2020-2021\0CUADRO DE CLASIFICACIÓN\8.2.5.317- Expediente Tiempo Electivo\CURSO OPTATIVO, ESTIMULACION TEMPRANA\BIBLIOGRAFIA\fotos para copt\descarga (2).jfif"/>
          <p:cNvPicPr>
            <a:picLocks noChangeAspect="1" noChangeArrowheads="1"/>
          </p:cNvPicPr>
          <p:nvPr/>
        </p:nvPicPr>
        <p:blipFill>
          <a:blip r:embed="rId2"/>
          <a:srcRect/>
          <a:stretch>
            <a:fillRect/>
          </a:stretch>
        </p:blipFill>
        <p:spPr bwMode="auto">
          <a:xfrm>
            <a:off x="5786446" y="5000636"/>
            <a:ext cx="2847975" cy="1600200"/>
          </a:xfrm>
          <a:prstGeom prst="rect">
            <a:avLst/>
          </a:prstGeom>
          <a:noFill/>
        </p:spPr>
      </p:pic>
      <p:sp>
        <p:nvSpPr>
          <p:cNvPr id="3" name="Rectangle 2"/>
          <p:cNvSpPr>
            <a:spLocks noChangeArrowheads="1"/>
          </p:cNvSpPr>
          <p:nvPr/>
        </p:nvSpPr>
        <p:spPr bwMode="auto">
          <a:xfrm>
            <a:off x="0" y="357166"/>
            <a:ext cx="892971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ES" sz="2400" dirty="0" smtClean="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457200" lvl="0" indent="-457200" fontAlgn="base">
              <a:lnSpc>
                <a:spcPct val="150000"/>
              </a:lnSpc>
              <a:spcBef>
                <a:spcPct val="0"/>
              </a:spcBef>
              <a:spcAft>
                <a:spcPct val="0"/>
              </a:spcAft>
              <a:buAutoNum type="arabicPeriod"/>
            </a:pPr>
            <a:r>
              <a:rPr kumimoji="0" lang="es-ES" sz="2400" b="0" i="0" u="none" strike="noStrike" cap="none" normalizeH="0" dirty="0" smtClean="0">
                <a:ln>
                  <a:noFill/>
                </a:ln>
                <a:solidFill>
                  <a:schemeClr val="tx1"/>
                </a:solidFill>
                <a:effectLst/>
                <a:latin typeface="Arial" pitchFamily="34" charset="0"/>
                <a:ea typeface="Calibri" pitchFamily="34" charset="0"/>
                <a:cs typeface="Arial" pitchFamily="34" charset="0"/>
              </a:rPr>
              <a:t>Ofrecen </a:t>
            </a:r>
            <a:r>
              <a:rPr lang="es-ES" sz="2400" dirty="0" smtClean="0">
                <a:latin typeface="Arial" pitchFamily="34" charset="0"/>
                <a:ea typeface="Calibri" pitchFamily="34" charset="0"/>
                <a:cs typeface="Arial" pitchFamily="34" charset="0"/>
              </a:rPr>
              <a:t>apoyo y asesoría a toda </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familia</a:t>
            </a:r>
          </a:p>
          <a:p>
            <a:pPr marL="457200" marR="0" lvl="0" indent="-457200" algn="l" defTabSz="914400" rtl="0" eaLnBrk="1" fontAlgn="base" latinLnBrk="0" hangingPunct="1">
              <a:lnSpc>
                <a:spcPct val="150000"/>
              </a:lnSpc>
              <a:spcBef>
                <a:spcPct val="0"/>
              </a:spcBef>
              <a:spcAft>
                <a:spcPct val="0"/>
              </a:spcAft>
              <a:buClrTx/>
              <a:buSzTx/>
              <a:buFontTx/>
              <a:buAutoNum type="arabicPeriod"/>
              <a:tabLst/>
            </a:pPr>
            <a:r>
              <a:rPr lang="es-ES" sz="2400" dirty="0" smtClean="0">
                <a:latin typeface="Arial" pitchFamily="34" charset="0"/>
                <a:ea typeface="Calibri" pitchFamily="34" charset="0"/>
                <a:cs typeface="Arial" pitchFamily="34" charset="0"/>
              </a:rPr>
              <a:t>E</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levan </a:t>
            </a:r>
            <a:r>
              <a:rPr lang="es-ES" sz="2400" dirty="0" smtClean="0">
                <a:latin typeface="Arial" pitchFamily="34" charset="0"/>
                <a:ea typeface="Calibri" pitchFamily="34" charset="0"/>
                <a:cs typeface="Arial" pitchFamily="34" charset="0"/>
              </a:rPr>
              <a:t> </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los progresos individuales de cada niño, para lograr su independencia. </a:t>
            </a:r>
          </a:p>
          <a:p>
            <a:pPr marL="457200" marR="0" lvl="0" indent="-457200" algn="l" defTabSz="914400" rtl="0" eaLnBrk="1" fontAlgn="base" latinLnBrk="0" hangingPunct="1">
              <a:lnSpc>
                <a:spcPct val="150000"/>
              </a:lnSpc>
              <a:spcBef>
                <a:spcPct val="0"/>
              </a:spcBef>
              <a:spcAft>
                <a:spcPct val="0"/>
              </a:spcAft>
              <a:buClrTx/>
              <a:buSzTx/>
              <a:buFontTx/>
              <a:buAutoNum type="arabicPeriod"/>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Emplean estrategias de prevención frente a </a:t>
            </a:r>
            <a:r>
              <a:rPr kumimoji="0" lang="es-ES" sz="24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las rutinas </a:t>
            </a:r>
            <a:endParaRPr lang="es-ES" sz="2400" dirty="0" smtClean="0">
              <a:latin typeface="Arial" pitchFamily="34" charset="0"/>
              <a:ea typeface="Calibri" pitchFamily="34" charset="0"/>
              <a:cs typeface="Arial" pitchFamily="34" charset="0"/>
            </a:endParaRPr>
          </a:p>
          <a:p>
            <a:pPr marL="457200" marR="0" lvl="0" indent="-457200" algn="l" defTabSz="914400" rtl="0" eaLnBrk="1" fontAlgn="base" latinLnBrk="0" hangingPunct="1">
              <a:lnSpc>
                <a:spcPct val="150000"/>
              </a:lnSpc>
              <a:spcBef>
                <a:spcPct val="0"/>
              </a:spcBef>
              <a:spcAft>
                <a:spcPct val="0"/>
              </a:spcAft>
              <a:buClrTx/>
              <a:buSzTx/>
              <a:buFontTx/>
              <a:buAutoNum type="arabicPeriod"/>
              <a:tabLst/>
            </a:pPr>
            <a:r>
              <a:rPr lang="es-ES" sz="2400" dirty="0" smtClean="0">
                <a:latin typeface="Arial" pitchFamily="34" charset="0"/>
                <a:ea typeface="Calibri" pitchFamily="34" charset="0"/>
                <a:cs typeface="Arial" pitchFamily="34" charset="0"/>
              </a:rPr>
              <a:t>Identifica el  deterioro </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 cada nivel del desarrollo </a:t>
            </a:r>
          </a:p>
          <a:p>
            <a:pPr marL="0" marR="0" lvl="0" indent="0" algn="l" defTabSz="914400" rtl="0" eaLnBrk="1" fontAlgn="base" latinLnBrk="0" hangingPunct="1">
              <a:lnSpc>
                <a:spcPct val="15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adaptándolo a la familia y así generando de AT adecuada</a:t>
            </a:r>
            <a:r>
              <a:rPr kumimoji="0" lang="es-ES" sz="24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lang="es-ES" sz="2400" dirty="0" smtClean="0">
              <a:latin typeface="Arial" pitchFamily="34" charset="0"/>
              <a:ea typeface="Calibri"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lang="es-ES" sz="2400" dirty="0" smtClean="0">
              <a:latin typeface="Arial"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Rectángulo"/>
          <p:cNvSpPr/>
          <p:nvPr/>
        </p:nvSpPr>
        <p:spPr>
          <a:xfrm>
            <a:off x="500034" y="500042"/>
            <a:ext cx="7643866" cy="571504"/>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tx1"/>
                </a:solidFill>
              </a:rPr>
              <a:t>BENEFICIOS DEL EMPLEO DE LOS MODELOS DE ATENCION TEMPRANA</a:t>
            </a:r>
            <a:endParaRPr lang="es-ES" sz="2000" b="1" dirty="0">
              <a:solidFill>
                <a:schemeClr val="tx1"/>
              </a:solidFill>
            </a:endParaRPr>
          </a:p>
        </p:txBody>
      </p:sp>
      <p:sp>
        <p:nvSpPr>
          <p:cNvPr id="5" name="4 Rectángulo"/>
          <p:cNvSpPr/>
          <p:nvPr/>
        </p:nvSpPr>
        <p:spPr>
          <a:xfrm>
            <a:off x="214282" y="5715016"/>
            <a:ext cx="5155346" cy="400110"/>
          </a:xfrm>
          <a:prstGeom prst="rect">
            <a:avLst/>
          </a:prstGeom>
        </p:spPr>
        <p:txBody>
          <a:bodyPr wrap="square">
            <a:spAutoFit/>
          </a:bodyPr>
          <a:lstStyle/>
          <a:p>
            <a:r>
              <a:rPr lang="es-ES" sz="2000" b="1" dirty="0" smtClean="0"/>
              <a:t>ES CLAVE LA PARTICIPACIÓN FAMILIAR</a:t>
            </a:r>
            <a:endParaRPr lang="es-ES"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357298"/>
            <a:ext cx="7643866" cy="2214578"/>
          </a:xfrm>
        </p:spPr>
        <p:txBody>
          <a:bodyPr>
            <a:normAutofit fontScale="90000"/>
          </a:bodyPr>
          <a:lstStyle/>
          <a:p>
            <a:pPr algn="l"/>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sz="2700" b="1" dirty="0" smtClean="0"/>
              <a:t>Se aplican según las necesidades de los infantes </a:t>
            </a:r>
            <a:br>
              <a:rPr lang="es-ES" sz="2700" b="1" dirty="0" smtClean="0"/>
            </a:br>
            <a:r>
              <a:rPr lang="es-ES" sz="2700" b="1" dirty="0" smtClean="0"/>
              <a:t/>
            </a:r>
            <a:br>
              <a:rPr lang="es-ES" sz="2700" b="1" dirty="0" smtClean="0"/>
            </a:br>
            <a:r>
              <a:rPr lang="es-ES" sz="2700" b="1" dirty="0" smtClean="0"/>
              <a:t> </a:t>
            </a:r>
            <a:r>
              <a:rPr lang="es-ES" sz="2200" dirty="0" smtClean="0"/>
              <a:t>I. </a:t>
            </a:r>
            <a:r>
              <a:rPr lang="es-ES_tradnl" sz="2700" b="1" u="sng" dirty="0" smtClean="0"/>
              <a:t>MO</a:t>
            </a:r>
            <a:r>
              <a:rPr lang="es-ES" sz="2700" b="1" u="sng" dirty="0" smtClean="0"/>
              <a:t>DELO DE DEFICIT COMPESATORIO.</a:t>
            </a:r>
            <a:r>
              <a:rPr lang="es-ES" sz="2200" dirty="0" smtClean="0"/>
              <a:t/>
            </a:r>
            <a:br>
              <a:rPr lang="es-ES" sz="2200" dirty="0" smtClean="0"/>
            </a:br>
            <a:r>
              <a:rPr lang="es-ES" sz="2700" b="1" u="sng" dirty="0" smtClean="0"/>
              <a:t>Se usa</a:t>
            </a:r>
            <a:r>
              <a:rPr lang="es-ES" sz="2700" dirty="0" smtClean="0"/>
              <a:t>: Para contrarrestar deficiencias que pueden afectar al desarrollo del niño.</a:t>
            </a:r>
            <a:br>
              <a:rPr lang="es-ES" sz="2700" dirty="0" smtClean="0"/>
            </a:br>
            <a:r>
              <a:rPr lang="es-ES" sz="2700" dirty="0" smtClean="0"/>
              <a:t>Es un  modelo de intervención en grupos con deprivación social o rezago. </a:t>
            </a:r>
            <a:br>
              <a:rPr lang="es-ES" sz="2700" dirty="0" smtClean="0"/>
            </a:br>
            <a:r>
              <a:rPr lang="es-ES" sz="2700" b="1" u="sng" dirty="0" smtClean="0"/>
              <a:t>Participantes</a:t>
            </a:r>
            <a:r>
              <a:rPr lang="es-ES" sz="2700" dirty="0" smtClean="0"/>
              <a:t>: especialistas, padres y el niño.</a:t>
            </a:r>
            <a:br>
              <a:rPr lang="es-ES" sz="2700" dirty="0" smtClean="0"/>
            </a:br>
            <a:r>
              <a:rPr lang="es-ES" sz="2700" b="1" u="sng" dirty="0" smtClean="0"/>
              <a:t>Funciones de los participantes</a:t>
            </a:r>
            <a:r>
              <a:rPr lang="es-ES" sz="2700" dirty="0" smtClean="0"/>
              <a:t>: compensar los déficits, para favorecer el desarrollo del infante.</a:t>
            </a:r>
            <a:br>
              <a:rPr lang="es-ES" sz="2700" dirty="0" smtClean="0"/>
            </a:br>
            <a:r>
              <a:rPr lang="es-ES" dirty="0" smtClean="0"/>
              <a:t/>
            </a:r>
            <a:br>
              <a:rPr lang="es-ES" dirty="0" smtClean="0"/>
            </a:br>
            <a:r>
              <a:rPr lang="es-ES" dirty="0" smtClean="0"/>
              <a:t/>
            </a:r>
            <a:br>
              <a:rPr lang="es-ES" dirty="0" smtClean="0"/>
            </a:br>
            <a:r>
              <a:rPr lang="es-ES" sz="3600" dirty="0" smtClean="0">
                <a:latin typeface="+mn-lt"/>
              </a:rPr>
              <a:t/>
            </a:r>
            <a:br>
              <a:rPr lang="es-ES" sz="3600" dirty="0" smtClean="0">
                <a:latin typeface="+mn-lt"/>
              </a:rPr>
            </a:br>
            <a:r>
              <a:rPr lang="es-ES" sz="3600" dirty="0" smtClean="0">
                <a:latin typeface="+mn-lt"/>
              </a:rPr>
              <a:t/>
            </a:r>
            <a:br>
              <a:rPr lang="es-ES" sz="3600" dirty="0" smtClean="0">
                <a:latin typeface="+mn-lt"/>
              </a:rPr>
            </a:br>
            <a:r>
              <a:rPr lang="es-ES" sz="3600" dirty="0" smtClean="0">
                <a:latin typeface="+mn-lt"/>
              </a:rPr>
              <a:t/>
            </a:r>
            <a:br>
              <a:rPr lang="es-ES" sz="3600" dirty="0" smtClean="0">
                <a:latin typeface="+mn-lt"/>
              </a:rPr>
            </a:br>
            <a:r>
              <a:rPr lang="es-ES" sz="3600" dirty="0" smtClean="0">
                <a:latin typeface="+mn-lt"/>
              </a:rPr>
              <a:t/>
            </a:r>
            <a:br>
              <a:rPr lang="es-ES" sz="3600" dirty="0" smtClean="0">
                <a:latin typeface="+mn-lt"/>
              </a:rPr>
            </a:br>
            <a:r>
              <a:rPr lang="es-ES" dirty="0" smtClean="0"/>
              <a:t/>
            </a:r>
            <a:br>
              <a:rPr lang="es-ES" dirty="0" smtClean="0"/>
            </a:br>
            <a:endParaRPr lang="es-ES" dirty="0"/>
          </a:p>
        </p:txBody>
      </p:sp>
      <p:sp>
        <p:nvSpPr>
          <p:cNvPr id="4" name="3 Rectángulo"/>
          <p:cNvSpPr/>
          <p:nvPr/>
        </p:nvSpPr>
        <p:spPr>
          <a:xfrm>
            <a:off x="1000100" y="500042"/>
            <a:ext cx="6215106" cy="571504"/>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chemeClr val="tx1"/>
                </a:solidFill>
              </a:rPr>
              <a:t>MODELOS DE ATENCIÓN TEMPRANA</a:t>
            </a:r>
            <a:endParaRPr lang="es-ES" sz="2400" b="1" dirty="0">
              <a:solidFill>
                <a:schemeClr val="tx1"/>
              </a:solidFill>
            </a:endParaRPr>
          </a:p>
        </p:txBody>
      </p:sp>
      <p:pic>
        <p:nvPicPr>
          <p:cNvPr id="2050" name="Picture 2" descr="F:\1CURSO 2020-2021\0CUADRO DE CLASIFICACIÓN\8.2.5.317- Expediente Tiempo Electivo\CURSO OPTATIVO, ESTIMULACION TEMPRANA\BIBLIOGRAFIA\cp\Nueva carpeta\images (11).jpg"/>
          <p:cNvPicPr>
            <a:picLocks noChangeAspect="1" noChangeArrowheads="1"/>
          </p:cNvPicPr>
          <p:nvPr/>
        </p:nvPicPr>
        <p:blipFill>
          <a:blip r:embed="rId2"/>
          <a:srcRect/>
          <a:stretch>
            <a:fillRect/>
          </a:stretch>
        </p:blipFill>
        <p:spPr bwMode="auto">
          <a:xfrm>
            <a:off x="5786446" y="4786322"/>
            <a:ext cx="2857520" cy="18478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571612"/>
            <a:ext cx="8329642" cy="3071835"/>
          </a:xfrm>
        </p:spPr>
        <p:txBody>
          <a:bodyPr>
            <a:normAutofit fontScale="25000" lnSpcReduction="20000"/>
          </a:bodyPr>
          <a:lstStyle/>
          <a:p>
            <a:pPr lvl="0">
              <a:buNone/>
            </a:pPr>
            <a:r>
              <a:rPr lang="es-ES" sz="8000" b="1" dirty="0" smtClean="0"/>
              <a:t>II. </a:t>
            </a:r>
            <a:r>
              <a:rPr lang="es-ES" sz="9600" b="1" dirty="0" smtClean="0">
                <a:latin typeface="+mj-lt"/>
              </a:rPr>
              <a:t>MODELO EXPERTO</a:t>
            </a:r>
            <a:endParaRPr lang="es-ES" sz="9600" dirty="0" smtClean="0">
              <a:latin typeface="+mj-lt"/>
            </a:endParaRPr>
          </a:p>
          <a:p>
            <a:pPr lvl="0">
              <a:lnSpc>
                <a:spcPct val="120000"/>
              </a:lnSpc>
              <a:buNone/>
            </a:pPr>
            <a:r>
              <a:rPr lang="es-ES" sz="9600" b="1" u="sng" dirty="0" smtClean="0">
                <a:latin typeface="+mj-lt"/>
              </a:rPr>
              <a:t>Se usa</a:t>
            </a:r>
            <a:r>
              <a:rPr lang="es-ES" sz="9600" b="1" dirty="0" smtClean="0">
                <a:latin typeface="+mj-lt"/>
              </a:rPr>
              <a:t>: </a:t>
            </a:r>
            <a:r>
              <a:rPr lang="es-ES" sz="9600" dirty="0" smtClean="0">
                <a:latin typeface="+mj-lt"/>
              </a:rPr>
              <a:t>Para la estimulación temprana del niño que se desarrolla   en un ambiente familiar.</a:t>
            </a:r>
          </a:p>
          <a:p>
            <a:pPr>
              <a:lnSpc>
                <a:spcPct val="120000"/>
              </a:lnSpc>
              <a:buNone/>
            </a:pPr>
            <a:r>
              <a:rPr lang="es-ES" sz="9600" dirty="0" smtClean="0">
                <a:latin typeface="+mj-lt"/>
              </a:rPr>
              <a:t>    Proporciona  herramientas a los padres  para la estimulación  temprana del niño</a:t>
            </a:r>
          </a:p>
          <a:p>
            <a:pPr>
              <a:lnSpc>
                <a:spcPct val="120000"/>
              </a:lnSpc>
              <a:buNone/>
            </a:pPr>
            <a:r>
              <a:rPr lang="es-ES" sz="9600" b="1" u="sng" dirty="0" smtClean="0">
                <a:latin typeface="+mj-lt"/>
              </a:rPr>
              <a:t>Participantes</a:t>
            </a:r>
            <a:r>
              <a:rPr lang="es-ES" sz="9600" b="1" dirty="0" smtClean="0">
                <a:latin typeface="+mj-lt"/>
              </a:rPr>
              <a:t>:</a:t>
            </a:r>
            <a:r>
              <a:rPr lang="es-ES" sz="9600" dirty="0" smtClean="0">
                <a:latin typeface="+mj-lt"/>
              </a:rPr>
              <a:t> profesionales en estimulación temprana y padres. </a:t>
            </a:r>
          </a:p>
          <a:p>
            <a:pPr>
              <a:lnSpc>
                <a:spcPct val="120000"/>
              </a:lnSpc>
              <a:buNone/>
            </a:pPr>
            <a:r>
              <a:rPr lang="es-ES" sz="9600" b="1" u="sng" dirty="0" smtClean="0">
                <a:latin typeface="+mj-lt"/>
              </a:rPr>
              <a:t>Funciones de los participantes</a:t>
            </a:r>
            <a:r>
              <a:rPr lang="es-ES" sz="9600" dirty="0" smtClean="0">
                <a:latin typeface="+mj-lt"/>
              </a:rPr>
              <a:t>: Expertos de los centros educativos</a:t>
            </a:r>
          </a:p>
          <a:p>
            <a:pPr>
              <a:buNone/>
            </a:pPr>
            <a:endParaRPr lang="es-ES" sz="8000" dirty="0"/>
          </a:p>
        </p:txBody>
      </p:sp>
      <p:sp>
        <p:nvSpPr>
          <p:cNvPr id="5" name="4 Título"/>
          <p:cNvSpPr>
            <a:spLocks noGrp="1"/>
          </p:cNvSpPr>
          <p:nvPr>
            <p:ph type="title"/>
          </p:nvPr>
        </p:nvSpPr>
        <p:spPr>
          <a:xfrm>
            <a:off x="457200" y="274638"/>
            <a:ext cx="8229600" cy="654032"/>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chemeClr val="tx1"/>
                </a:solidFill>
              </a:rPr>
              <a:t>MODELOS DE ATENCIÓN TEMPRANA</a:t>
            </a:r>
            <a:endParaRPr lang="es-ES" sz="2400" b="1" dirty="0">
              <a:solidFill>
                <a:schemeClr val="tx1"/>
              </a:solidFill>
            </a:endParaRPr>
          </a:p>
        </p:txBody>
      </p:sp>
      <p:pic>
        <p:nvPicPr>
          <p:cNvPr id="3074" name="Picture 2" descr="F:\1CURSO 2020-2021\0CUADRO DE CLASIFICACIÓN\8.2.5.317- Expediente Tiempo Electivo\CURSO OPTATIVO, ESTIMULACION TEMPRANA\BIBLIOGRAFIA\cp\Nueva carpeta\images (5).jpg"/>
          <p:cNvPicPr>
            <a:picLocks noChangeAspect="1" noChangeArrowheads="1"/>
          </p:cNvPicPr>
          <p:nvPr/>
        </p:nvPicPr>
        <p:blipFill>
          <a:blip r:embed="rId2"/>
          <a:srcRect/>
          <a:stretch>
            <a:fillRect/>
          </a:stretch>
        </p:blipFill>
        <p:spPr bwMode="auto">
          <a:xfrm>
            <a:off x="4857752" y="4643446"/>
            <a:ext cx="3357586" cy="199072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612"/>
            <a:ext cx="8229600" cy="3043246"/>
          </a:xfrm>
        </p:spPr>
        <p:txBody>
          <a:bodyPr>
            <a:normAutofit fontScale="92500"/>
          </a:bodyPr>
          <a:lstStyle/>
          <a:p>
            <a:pPr lvl="0">
              <a:buNone/>
            </a:pPr>
            <a:r>
              <a:rPr lang="es-ES" sz="2800" b="1" dirty="0" smtClean="0"/>
              <a:t>III. </a:t>
            </a:r>
            <a:r>
              <a:rPr lang="es-ES" sz="2600" b="1" u="sng" dirty="0" smtClean="0"/>
              <a:t>MODELO ECOLOGICO</a:t>
            </a:r>
            <a:endParaRPr lang="es-ES" sz="2600" u="sng" dirty="0" smtClean="0"/>
          </a:p>
          <a:p>
            <a:pPr lvl="0">
              <a:buNone/>
            </a:pPr>
            <a:r>
              <a:rPr lang="es-ES" sz="2600" b="1" u="sng" dirty="0" smtClean="0">
                <a:latin typeface="+mj-lt"/>
              </a:rPr>
              <a:t>Se usa</a:t>
            </a:r>
            <a:r>
              <a:rPr lang="es-ES" sz="2600" b="1" dirty="0" smtClean="0">
                <a:latin typeface="+mj-lt"/>
              </a:rPr>
              <a:t>: </a:t>
            </a:r>
            <a:r>
              <a:rPr lang="es-ES" sz="2600" dirty="0" smtClean="0">
                <a:latin typeface="+mj-lt"/>
              </a:rPr>
              <a:t>mediante</a:t>
            </a:r>
            <a:r>
              <a:rPr lang="es-ES" sz="2600" b="1" dirty="0" smtClean="0">
                <a:latin typeface="+mj-lt"/>
              </a:rPr>
              <a:t> </a:t>
            </a:r>
            <a:r>
              <a:rPr lang="es-ES" sz="2600" dirty="0" smtClean="0">
                <a:latin typeface="+mj-lt"/>
              </a:rPr>
              <a:t> los padres, haciéndolos parte del modelo</a:t>
            </a:r>
            <a:r>
              <a:rPr lang="es-ES" sz="2800" dirty="0" smtClean="0"/>
              <a:t>.</a:t>
            </a:r>
          </a:p>
          <a:p>
            <a:pPr>
              <a:buNone/>
            </a:pPr>
            <a:r>
              <a:rPr lang="es-ES" sz="2200" i="1" dirty="0" smtClean="0">
                <a:latin typeface="+mj-lt"/>
              </a:rPr>
              <a:t> Los padres  se involucran de manera más activa. </a:t>
            </a:r>
          </a:p>
          <a:p>
            <a:pPr>
              <a:buNone/>
            </a:pPr>
            <a:r>
              <a:rPr lang="es-ES" sz="2600" b="1" u="sng" dirty="0" smtClean="0">
                <a:latin typeface="+mj-lt"/>
              </a:rPr>
              <a:t>Participantes</a:t>
            </a:r>
            <a:r>
              <a:rPr lang="es-ES" sz="2600" b="1" dirty="0" smtClean="0">
                <a:latin typeface="+mj-lt"/>
              </a:rPr>
              <a:t>:</a:t>
            </a:r>
            <a:r>
              <a:rPr lang="es-ES" sz="2600" dirty="0" smtClean="0">
                <a:latin typeface="+mj-lt"/>
              </a:rPr>
              <a:t> profesionales en estimulación temprana y padres </a:t>
            </a:r>
          </a:p>
          <a:p>
            <a:pPr>
              <a:buNone/>
            </a:pPr>
            <a:r>
              <a:rPr lang="es-ES" sz="2600" b="1" u="sng" dirty="0" smtClean="0">
                <a:latin typeface="+mj-lt"/>
              </a:rPr>
              <a:t>Funciones de los participantes</a:t>
            </a:r>
            <a:r>
              <a:rPr lang="es-ES" sz="2600" u="sng" dirty="0" smtClean="0">
                <a:latin typeface="+mj-lt"/>
              </a:rPr>
              <a:t>: </a:t>
            </a:r>
            <a:r>
              <a:rPr lang="es-ES" sz="2600" dirty="0" smtClean="0">
                <a:latin typeface="+mj-lt"/>
              </a:rPr>
              <a:t>trabajar mediante la selección de los servicios de la conveniencia de los padres para el logro de los objetivos.</a:t>
            </a:r>
          </a:p>
          <a:p>
            <a:pPr lvl="0">
              <a:buNone/>
            </a:pPr>
            <a:endParaRPr lang="es-ES" sz="2800" dirty="0" smtClean="0"/>
          </a:p>
          <a:p>
            <a:pPr>
              <a:buNone/>
            </a:pPr>
            <a:endParaRPr lang="es-ES" dirty="0"/>
          </a:p>
        </p:txBody>
      </p:sp>
      <p:sp>
        <p:nvSpPr>
          <p:cNvPr id="4" name="4 Título"/>
          <p:cNvSpPr>
            <a:spLocks noGrp="1"/>
          </p:cNvSpPr>
          <p:nvPr>
            <p:ph type="title"/>
          </p:nvPr>
        </p:nvSpPr>
        <p:spPr>
          <a:xfrm>
            <a:off x="457200" y="274638"/>
            <a:ext cx="8229600" cy="725470"/>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chemeClr val="tx1"/>
                </a:solidFill>
              </a:rPr>
              <a:t>MODELOS DE ATENCIÓN TEMPRANA</a:t>
            </a:r>
            <a:endParaRPr lang="es-ES" sz="2400" b="1" dirty="0">
              <a:solidFill>
                <a:schemeClr val="tx1"/>
              </a:solidFill>
            </a:endParaRPr>
          </a:p>
        </p:txBody>
      </p:sp>
      <p:pic>
        <p:nvPicPr>
          <p:cNvPr id="4098" name="Picture 2" descr="F:\1CURSO 2020-2021\0CUADRO DE CLASIFICACIÓN\8.2.5.317- Expediente Tiempo Electivo\CURSO OPTATIVO, ESTIMULACION TEMPRANA\BIBLIOGRAFIA\cp\Nueva carpeta\images (7).jpg"/>
          <p:cNvPicPr>
            <a:picLocks noChangeAspect="1" noChangeArrowheads="1"/>
          </p:cNvPicPr>
          <p:nvPr/>
        </p:nvPicPr>
        <p:blipFill>
          <a:blip r:embed="rId2"/>
          <a:srcRect/>
          <a:stretch>
            <a:fillRect/>
          </a:stretch>
        </p:blipFill>
        <p:spPr bwMode="auto">
          <a:xfrm>
            <a:off x="4786314" y="4500570"/>
            <a:ext cx="2857520" cy="18573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15328" cy="796908"/>
          </a:xfrm>
        </p:spPr>
        <p:txBody>
          <a:bodyPr>
            <a:normAutofit/>
          </a:bodyPr>
          <a:lstStyle/>
          <a:p>
            <a:endParaRPr lang="es-ES" sz="4000" b="1" dirty="0">
              <a:latin typeface="+mn-lt"/>
            </a:endParaRPr>
          </a:p>
        </p:txBody>
      </p:sp>
      <p:sp>
        <p:nvSpPr>
          <p:cNvPr id="3" name="2 Marcador de contenido"/>
          <p:cNvSpPr>
            <a:spLocks noGrp="1"/>
          </p:cNvSpPr>
          <p:nvPr>
            <p:ph idx="1"/>
          </p:nvPr>
        </p:nvSpPr>
        <p:spPr>
          <a:xfrm>
            <a:off x="428596" y="1428736"/>
            <a:ext cx="8229600" cy="3186122"/>
          </a:xfrm>
        </p:spPr>
        <p:txBody>
          <a:bodyPr/>
          <a:lstStyle/>
          <a:p>
            <a:pPr lvl="0">
              <a:buNone/>
            </a:pPr>
            <a:r>
              <a:rPr lang="es-ES" dirty="0" smtClean="0"/>
              <a:t>    </a:t>
            </a:r>
          </a:p>
          <a:p>
            <a:pPr>
              <a:buNone/>
            </a:pPr>
            <a:endParaRPr lang="es-ES" dirty="0"/>
          </a:p>
        </p:txBody>
      </p:sp>
      <p:sp>
        <p:nvSpPr>
          <p:cNvPr id="7170" name="Rectangle 2"/>
          <p:cNvSpPr>
            <a:spLocks noChangeArrowheads="1"/>
          </p:cNvSpPr>
          <p:nvPr/>
        </p:nvSpPr>
        <p:spPr bwMode="auto">
          <a:xfrm>
            <a:off x="500034" y="1643051"/>
            <a:ext cx="7715304"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s-ES" sz="2400" b="1" u="sng" dirty="0" smtClean="0">
                <a:latin typeface="+mj-lt"/>
                <a:ea typeface="Calibri" pitchFamily="34" charset="0"/>
                <a:cs typeface="Arial" pitchFamily="34" charset="0"/>
              </a:rPr>
              <a:t>IV. </a:t>
            </a:r>
            <a:r>
              <a:rPr kumimoji="0" lang="es-ES" sz="2400" b="1" i="0" u="sng" strike="noStrike" cap="none" normalizeH="0" baseline="0" dirty="0" smtClean="0">
                <a:ln>
                  <a:noFill/>
                </a:ln>
                <a:solidFill>
                  <a:schemeClr val="tx1"/>
                </a:solidFill>
                <a:effectLst/>
                <a:latin typeface="+mj-lt"/>
                <a:ea typeface="Calibri" pitchFamily="34" charset="0"/>
                <a:cs typeface="Arial" pitchFamily="34" charset="0"/>
              </a:rPr>
              <a:t>MODELO TRANSPLANTE</a:t>
            </a:r>
          </a:p>
          <a:p>
            <a:pPr lvl="0" eaLnBrk="0" fontAlgn="base" hangingPunct="0">
              <a:lnSpc>
                <a:spcPct val="150000"/>
              </a:lnSpc>
              <a:spcBef>
                <a:spcPct val="0"/>
              </a:spcBef>
              <a:spcAft>
                <a:spcPct val="0"/>
              </a:spcAft>
            </a:pPr>
            <a:r>
              <a:rPr kumimoji="0" lang="es-ES" sz="2000" b="1" i="0" u="sng" strike="noStrike" cap="none" normalizeH="0" baseline="0" dirty="0" smtClean="0">
                <a:ln>
                  <a:noFill/>
                </a:ln>
                <a:solidFill>
                  <a:schemeClr val="tx1"/>
                </a:solidFill>
                <a:effectLst/>
                <a:latin typeface="Arial" pitchFamily="34" charset="0"/>
                <a:ea typeface="Calibri" pitchFamily="34" charset="0"/>
                <a:cs typeface="Arial" pitchFamily="34" charset="0"/>
              </a:rPr>
              <a:t>Objetivos del programa</a:t>
            </a:r>
            <a:r>
              <a:rPr kumimoji="0" lang="es-E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Que los padres lleven a cabo la metodología guiados por</a:t>
            </a:r>
            <a:r>
              <a:rPr kumimoji="0" lang="es-ES" sz="2000" b="0" i="0" u="none" strike="noStrike" cap="none" normalizeH="0" dirty="0" smtClean="0">
                <a:ln>
                  <a:noFill/>
                </a:ln>
                <a:solidFill>
                  <a:schemeClr val="tx1"/>
                </a:solidFill>
                <a:effectLst/>
                <a:latin typeface="Arial" pitchFamily="34" charset="0"/>
                <a:ea typeface="Calibri" pitchFamily="34" charset="0"/>
                <a:cs typeface="Arial" pitchFamily="34" charset="0"/>
              </a:rPr>
              <a:t> los expertos </a:t>
            </a:r>
            <a:r>
              <a:rPr lang="es-ES" sz="2000" dirty="0" smtClean="0">
                <a:latin typeface="Arial" pitchFamily="34" charset="0"/>
                <a:ea typeface="Calibri" pitchFamily="34" charset="0"/>
                <a:cs typeface="Arial" pitchFamily="34" charset="0"/>
              </a:rPr>
              <a:t>con acciones que estimulen a su hijo.</a:t>
            </a:r>
            <a:endParaRPr kumimoji="0" lang="es-E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tabLst/>
            </a:pPr>
            <a:r>
              <a:rPr kumimoji="0" lang="es-ES" sz="2000" b="1" i="0" u="sng" strike="noStrike" cap="none" normalizeH="0" baseline="0" dirty="0" smtClean="0">
                <a:ln>
                  <a:noFill/>
                </a:ln>
                <a:solidFill>
                  <a:schemeClr val="tx1"/>
                </a:solidFill>
                <a:effectLst/>
                <a:latin typeface="Arial" pitchFamily="34" charset="0"/>
                <a:ea typeface="Calibri" pitchFamily="34" charset="0"/>
                <a:cs typeface="Arial" pitchFamily="34" charset="0"/>
              </a:rPr>
              <a:t>Participantes</a:t>
            </a:r>
            <a:r>
              <a:rPr kumimoji="0" lang="es-E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los expertos y  padres.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sz="2000" b="1" i="0" u="sng" strike="noStrike" cap="none" normalizeH="0" baseline="0" dirty="0" smtClean="0">
                <a:ln>
                  <a:noFill/>
                </a:ln>
                <a:solidFill>
                  <a:schemeClr val="tx1"/>
                </a:solidFill>
                <a:effectLst/>
                <a:latin typeface="Arial" pitchFamily="34" charset="0"/>
                <a:ea typeface="Calibri" pitchFamily="34" charset="0"/>
                <a:cs typeface="Arial" pitchFamily="34" charset="0"/>
              </a:rPr>
              <a:t>Funciones de los participantes</a:t>
            </a:r>
            <a:r>
              <a:rPr kumimoji="0" lang="es-E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por parte de los padres aprender</a:t>
            </a:r>
            <a:r>
              <a:rPr kumimoji="0" lang="es-ES" sz="20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s-E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y del profesional la evaluación de su desempeño.</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Título"/>
          <p:cNvSpPr txBox="1">
            <a:spLocks/>
          </p:cNvSpPr>
          <p:nvPr/>
        </p:nvSpPr>
        <p:spPr>
          <a:xfrm>
            <a:off x="457200" y="274638"/>
            <a:ext cx="8229600" cy="725470"/>
          </a:xfrm>
          <a:prstGeom prst="rect">
            <a:avLst/>
          </a:prstGeom>
          <a:solidFill>
            <a:schemeClr val="accent2">
              <a:lumMod val="40000"/>
              <a:lumOff val="60000"/>
            </a:scheme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none" strike="noStrike" kern="1200" cap="none" spc="0" normalizeH="0" baseline="0" noProof="0" smtClean="0">
                <a:ln>
                  <a:noFill/>
                </a:ln>
                <a:solidFill>
                  <a:schemeClr val="tx1"/>
                </a:solidFill>
                <a:effectLst/>
                <a:uLnTx/>
                <a:uFillTx/>
                <a:latin typeface="+mn-lt"/>
                <a:ea typeface="+mn-ea"/>
                <a:cs typeface="+mn-cs"/>
              </a:rPr>
              <a:t>MODELOS DE ATENCIÓN TEMPRANA</a:t>
            </a:r>
            <a:endParaRPr kumimoji="0" lang="es-ES" sz="2400" b="1" i="0" u="none" strike="noStrike" kern="1200" cap="none" spc="0" normalizeH="0" baseline="0" noProof="0" dirty="0">
              <a:ln>
                <a:noFill/>
              </a:ln>
              <a:solidFill>
                <a:schemeClr val="tx1"/>
              </a:solidFill>
              <a:effectLst/>
              <a:uLnTx/>
              <a:uFillTx/>
              <a:latin typeface="+mn-lt"/>
              <a:ea typeface="+mn-ea"/>
              <a:cs typeface="+mn-cs"/>
            </a:endParaRPr>
          </a:p>
        </p:txBody>
      </p:sp>
      <p:pic>
        <p:nvPicPr>
          <p:cNvPr id="5122" name="Picture 2" descr="F:\1CURSO 2020-2021\0CUADRO DE CLASIFICACIÓN\8.2.5.317- Expediente Tiempo Electivo\CURSO OPTATIVO, ESTIMULACION TEMPRANA\BIBLIOGRAFIA\cp\Nueva carpeta\images (9).jpg"/>
          <p:cNvPicPr>
            <a:picLocks noChangeAspect="1" noChangeArrowheads="1"/>
          </p:cNvPicPr>
          <p:nvPr/>
        </p:nvPicPr>
        <p:blipFill>
          <a:blip r:embed="rId2"/>
          <a:srcRect/>
          <a:stretch>
            <a:fillRect/>
          </a:stretch>
        </p:blipFill>
        <p:spPr bwMode="auto">
          <a:xfrm>
            <a:off x="5643570" y="4786323"/>
            <a:ext cx="3143272" cy="185738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TotalTime>
  <Words>727</Words>
  <Application>Microsoft Office PowerPoint</Application>
  <PresentationFormat>Presentación en pantalla (4:3)</PresentationFormat>
  <Paragraphs>70</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 PAPEL DE LA ESTIMULACION TEMPRANA EN LA PRIMERA INFANCIA  CURSO OPTATIVO III</vt:lpstr>
      <vt:lpstr>Papel de la estimulación temprana en la primera infancia</vt:lpstr>
      <vt:lpstr>Diapositiva 3</vt:lpstr>
      <vt:lpstr>Diapositiva 4</vt:lpstr>
      <vt:lpstr>Diapositiva 5</vt:lpstr>
      <vt:lpstr>          Se aplican según las necesidades de los infantes    I. MODELO DE DEFICIT COMPESATORIO. Se usa: Para contrarrestar deficiencias que pueden afectar al desarrollo del niño. Es un  modelo de intervención en grupos con deprivación social o rezago.  Participantes: especialistas, padres y el niño. Funciones de los participantes: compensar los déficits, para favorecer el desarrollo del infante.        </vt:lpstr>
      <vt:lpstr>MODELOS DE ATENCIÓN TEMPRANA</vt:lpstr>
      <vt:lpstr>MODELOS DE ATENCIÓN TEMPRANA</vt:lpstr>
      <vt:lpstr>Diapositiva 9</vt:lpstr>
      <vt:lpstr>MODELOS DE ATENCIÓN TEMPRANA</vt:lpstr>
      <vt:lpstr> </vt:lpstr>
      <vt:lpstr>CONCLUSIONES</vt:lpstr>
      <vt:lpstr>CONCLUSIONES</vt:lpstr>
      <vt:lpstr>       Estudio Independiente   Después de estudiar los modelos de estimulación temprana, realice una comparación entre ellos , en cuanto a aplicación y selección según las características del infante.            </vt:lpstr>
      <vt:lpstr> Bibliografía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PAPEL DE LA ESTIMULACION TEMPRANA EN LA PRIMERA INFANCIA”  CURSO OPTATIVO III</dc:title>
  <dc:creator>Nereida</dc:creator>
  <cp:lastModifiedBy>Nereida</cp:lastModifiedBy>
  <cp:revision>80</cp:revision>
  <dcterms:created xsi:type="dcterms:W3CDTF">2021-03-17T14:52:10Z</dcterms:created>
  <dcterms:modified xsi:type="dcterms:W3CDTF">2011-09-02T11:00:48Z</dcterms:modified>
</cp:coreProperties>
</file>