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89" r:id="rId6"/>
    <p:sldId id="263" r:id="rId7"/>
    <p:sldId id="290" r:id="rId8"/>
    <p:sldId id="272" r:id="rId9"/>
    <p:sldId id="277" r:id="rId10"/>
    <p:sldId id="278" r:id="rId11"/>
    <p:sldId id="280" r:id="rId12"/>
    <p:sldId id="291" r:id="rId13"/>
    <p:sldId id="292" r:id="rId14"/>
    <p:sldId id="293" r:id="rId15"/>
    <p:sldId id="294" r:id="rId16"/>
    <p:sldId id="295" r:id="rId17"/>
    <p:sldId id="287" r:id="rId18"/>
    <p:sldId id="270" r:id="rId19"/>
    <p:sldId id="271"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0AE"/>
    <a:srgbClr val="79C3F5"/>
    <a:srgbClr val="C4C6A8"/>
    <a:srgbClr val="ED8392"/>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2DA4C6-3C04-43FA-B37A-F5D4AE8E88D9}" type="datetimeFigureOut">
              <a:rPr lang="es-ES" smtClean="0"/>
              <a:pPr/>
              <a:t>02/09/2011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672570A-DD96-4797-87E6-757DA4ED0FC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DA4C6-3C04-43FA-B37A-F5D4AE8E88D9}" type="datetimeFigureOut">
              <a:rPr lang="es-ES" smtClean="0"/>
              <a:pPr/>
              <a:t>02/09/2011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2570A-DD96-4797-87E6-757DA4ED0FC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blogger.com/page-edit.g?blogID=3887362314527436678&amp;pageID=663471592461990558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1CURSO 2020-2021\0CUADRO DE CLASIFICACIÓN\8.2.5.317- Expediente Tiempo Electivo\CURSO OPTATIVO, ESTIMULACION TEMPRANA\BIBLIOGRAFIA\cp\ejercicios-de-estimulacion-temprana-para-bebes-de-0-a-12-meses-798x51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785786" y="1142984"/>
            <a:ext cx="7672414" cy="1000132"/>
          </a:xfrm>
        </p:spPr>
        <p:txBody>
          <a:bodyPr>
            <a:normAutofit fontScale="90000"/>
          </a:bodyPr>
          <a:lstStyle/>
          <a:p>
            <a:r>
              <a:rPr lang="es-ES" dirty="0" smtClean="0"/>
              <a:t/>
            </a:r>
            <a:br>
              <a:rPr lang="es-ES" dirty="0" smtClean="0"/>
            </a:br>
            <a:r>
              <a:rPr lang="es-ES" b="1" dirty="0"/>
              <a:t>PAPEL DE LA ESTIMULACION TEMPRANA EN LA PRIMERA </a:t>
            </a:r>
            <a:r>
              <a:rPr lang="es-ES" b="1" dirty="0" smtClean="0"/>
              <a:t>INFANCIA</a:t>
            </a:r>
            <a:r>
              <a:rPr lang="es-ES" dirty="0"/>
              <a:t/>
            </a:r>
            <a:br>
              <a:rPr lang="es-ES" dirty="0"/>
            </a:br>
            <a:r>
              <a:rPr lang="es-ES" dirty="0" smtClean="0"/>
              <a:t/>
            </a:r>
            <a:br>
              <a:rPr lang="es-ES" dirty="0" smtClean="0"/>
            </a:br>
            <a:r>
              <a:rPr lang="es-ES" sz="3100" b="1" dirty="0" smtClean="0"/>
              <a:t>CURSO OPTATIVO III</a:t>
            </a:r>
            <a:endParaRPr lang="es-ES" sz="3100" b="1" dirty="0"/>
          </a:p>
        </p:txBody>
      </p:sp>
      <p:sp>
        <p:nvSpPr>
          <p:cNvPr id="3" name="2 Subtítulo"/>
          <p:cNvSpPr>
            <a:spLocks noGrp="1"/>
          </p:cNvSpPr>
          <p:nvPr>
            <p:ph type="subTitle" idx="1"/>
          </p:nvPr>
        </p:nvSpPr>
        <p:spPr>
          <a:xfrm>
            <a:off x="785786" y="3786190"/>
            <a:ext cx="7572428" cy="2214578"/>
          </a:xfrm>
        </p:spPr>
        <p:txBody>
          <a:bodyPr/>
          <a:lstStyle/>
          <a:p>
            <a:endParaRPr lang="es-ES" sz="2400" dirty="0" smtClean="0">
              <a:solidFill>
                <a:schemeClr val="tx1"/>
              </a:solidFill>
            </a:endParaRPr>
          </a:p>
          <a:p>
            <a:endParaRPr lang="es-ES" sz="2400" dirty="0" smtClean="0">
              <a:solidFill>
                <a:schemeClr val="tx1"/>
              </a:solidFill>
            </a:endParaRPr>
          </a:p>
          <a:p>
            <a:r>
              <a:rPr lang="es-ES" sz="2400" b="1" dirty="0" smtClean="0">
                <a:solidFill>
                  <a:schemeClr val="tx1"/>
                </a:solidFill>
              </a:rPr>
              <a:t>Profesores</a:t>
            </a:r>
            <a:r>
              <a:rPr lang="es-ES" sz="2400" dirty="0" smtClean="0">
                <a:solidFill>
                  <a:schemeClr val="tx1"/>
                </a:solidFill>
              </a:rPr>
              <a:t>: Dra. Nereyda Caraballo Moya</a:t>
            </a:r>
          </a:p>
          <a:p>
            <a:r>
              <a:rPr lang="es-ES" sz="2400" dirty="0" smtClean="0">
                <a:solidFill>
                  <a:schemeClr val="tx1"/>
                </a:solidFill>
              </a:rPr>
              <a:t>                      </a:t>
            </a:r>
          </a:p>
          <a:p>
            <a:endParaRPr lang="es-ES" sz="2400" dirty="0">
              <a:solidFill>
                <a:schemeClr val="tx1"/>
              </a:solidFill>
            </a:endParaRP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857232"/>
            <a:ext cx="8072494" cy="5429288"/>
          </a:xfrm>
        </p:spPr>
        <p:txBody>
          <a:bodyPr>
            <a:normAutofit fontScale="25000" lnSpcReduction="20000"/>
          </a:bodyPr>
          <a:lstStyle/>
          <a:p>
            <a:pPr lvl="0">
              <a:lnSpc>
                <a:spcPct val="120000"/>
              </a:lnSpc>
            </a:pPr>
            <a:r>
              <a:rPr lang="es-ES" sz="9600" dirty="0" smtClean="0"/>
              <a:t>Promueve </a:t>
            </a:r>
            <a:r>
              <a:rPr lang="es-ES" sz="9600" dirty="0" smtClean="0"/>
              <a:t>las condiciones fisiológicas, educativas, sociales y recreativas de los </a:t>
            </a:r>
            <a:r>
              <a:rPr lang="es-ES" sz="9600" dirty="0" smtClean="0"/>
              <a:t>niños.</a:t>
            </a:r>
          </a:p>
          <a:p>
            <a:pPr lvl="0">
              <a:lnSpc>
                <a:spcPct val="120000"/>
              </a:lnSpc>
            </a:pPr>
            <a:r>
              <a:rPr lang="es-ES" sz="9600" dirty="0" smtClean="0"/>
              <a:t>Proporciona </a:t>
            </a:r>
            <a:r>
              <a:rPr lang="es-ES" sz="9600" dirty="0" smtClean="0"/>
              <a:t>elementos básicos que estimulan el proceso madurativo y de aprendizaje en las áreas, intelectual, afectiva y psicomotriz del </a:t>
            </a:r>
            <a:r>
              <a:rPr lang="es-ES" sz="9600" dirty="0" smtClean="0"/>
              <a:t>niño.</a:t>
            </a:r>
          </a:p>
          <a:p>
            <a:pPr lvl="0">
              <a:lnSpc>
                <a:spcPct val="120000"/>
              </a:lnSpc>
            </a:pPr>
            <a:r>
              <a:rPr lang="es-ES" sz="9600" dirty="0" smtClean="0"/>
              <a:t>Favorece </a:t>
            </a:r>
            <a:r>
              <a:rPr lang="es-ES" sz="9600" dirty="0" smtClean="0"/>
              <a:t>la curiosidad y observación del niño, </a:t>
            </a:r>
            <a:r>
              <a:rPr lang="es-ES" sz="9600" dirty="0" smtClean="0"/>
              <a:t>en </a:t>
            </a:r>
            <a:r>
              <a:rPr lang="es-ES" sz="9600" dirty="0" smtClean="0"/>
              <a:t>la comprensión e interpretación del mundo que lo rodea</a:t>
            </a:r>
            <a:r>
              <a:rPr lang="es-ES" sz="9600" dirty="0" smtClean="0"/>
              <a:t>.</a:t>
            </a:r>
          </a:p>
          <a:p>
            <a:pPr lvl="0">
              <a:lnSpc>
                <a:spcPct val="120000"/>
              </a:lnSpc>
            </a:pPr>
            <a:r>
              <a:rPr lang="es-ES" sz="9600" dirty="0" smtClean="0"/>
              <a:t> </a:t>
            </a:r>
            <a:r>
              <a:rPr lang="es-ES" sz="9600" dirty="0" smtClean="0"/>
              <a:t>La puedes realizar al mismo tiempo que cualquier otra actividad de tu rutina diaria.</a:t>
            </a:r>
          </a:p>
          <a:p>
            <a:pPr lvl="0">
              <a:lnSpc>
                <a:spcPct val="170000"/>
              </a:lnSpc>
            </a:pPr>
            <a:r>
              <a:rPr lang="es-ES" sz="9600" dirty="0" smtClean="0"/>
              <a:t>Ayuda en la detección de problemas de </a:t>
            </a:r>
            <a:r>
              <a:rPr lang="es-ES" sz="9600" dirty="0" smtClean="0"/>
              <a:t>aprendizaje.</a:t>
            </a:r>
            <a:endParaRPr lang="es-ES" sz="9600" dirty="0" smtClean="0"/>
          </a:p>
          <a:p>
            <a:pPr lvl="0">
              <a:buNone/>
            </a:pPr>
            <a:endParaRPr lang="es-ES" sz="2400" dirty="0" smtClean="0"/>
          </a:p>
          <a:p>
            <a:pPr lvl="0">
              <a:buNone/>
            </a:pPr>
            <a:endParaRPr lang="es-ES" sz="2400" dirty="0" smtClean="0"/>
          </a:p>
          <a:p>
            <a:pPr>
              <a:buNone/>
            </a:pPr>
            <a:endParaRPr lang="es-ES" sz="2400" dirty="0" smtClean="0"/>
          </a:p>
          <a:p>
            <a:pPr lvl="0">
              <a:buNone/>
            </a:pPr>
            <a:endParaRPr lang="es-ES" sz="2400" dirty="0" smtClean="0"/>
          </a:p>
          <a:p>
            <a:pPr>
              <a:buNone/>
            </a:pPr>
            <a:endParaRPr lang="es-ES" dirty="0"/>
          </a:p>
        </p:txBody>
      </p:sp>
      <p:sp>
        <p:nvSpPr>
          <p:cNvPr id="4" name="4 Título"/>
          <p:cNvSpPr>
            <a:spLocks noGrp="1"/>
          </p:cNvSpPr>
          <p:nvPr>
            <p:ph type="title"/>
          </p:nvPr>
        </p:nvSpPr>
        <p:spPr>
          <a:xfrm>
            <a:off x="571472" y="142852"/>
            <a:ext cx="7858180" cy="428628"/>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s-ES" sz="2800" b="1" dirty="0" smtClean="0">
                <a:solidFill>
                  <a:schemeClr val="tx1"/>
                </a:solidFill>
              </a:rPr>
              <a:t/>
            </a:r>
            <a:br>
              <a:rPr lang="es-ES" sz="2800" b="1" dirty="0" smtClean="0">
                <a:solidFill>
                  <a:schemeClr val="tx1"/>
                </a:solidFill>
              </a:rPr>
            </a:br>
            <a:r>
              <a:rPr lang="es-ES" sz="2800" b="1" dirty="0" smtClean="0">
                <a:solidFill>
                  <a:schemeClr val="tx1"/>
                </a:solidFill>
              </a:rPr>
              <a:t>Ventajas </a:t>
            </a:r>
            <a:r>
              <a:rPr lang="es-ES" sz="2800" b="1" dirty="0" smtClean="0">
                <a:solidFill>
                  <a:schemeClr val="tx1"/>
                </a:solidFill>
              </a:rPr>
              <a:t>de </a:t>
            </a:r>
            <a:r>
              <a:rPr lang="es-ES" sz="2800" b="1" dirty="0" smtClean="0">
                <a:solidFill>
                  <a:schemeClr val="tx1"/>
                </a:solidFill>
              </a:rPr>
              <a:t>la </a:t>
            </a:r>
            <a:r>
              <a:rPr lang="es-ES" sz="2800" b="1" dirty="0" smtClean="0">
                <a:solidFill>
                  <a:schemeClr val="tx1"/>
                </a:solidFill>
              </a:rPr>
              <a:t>Estimulación Temprana:</a:t>
            </a:r>
            <a:r>
              <a:rPr lang="es-ES" sz="2800" dirty="0" smtClean="0">
                <a:solidFill>
                  <a:schemeClr val="tx1"/>
                </a:solidFill>
              </a:rPr>
              <a:t/>
            </a:r>
            <a:br>
              <a:rPr lang="es-ES" sz="2800" dirty="0" smtClean="0">
                <a:solidFill>
                  <a:schemeClr val="tx1"/>
                </a:solidFill>
              </a:rPr>
            </a:br>
            <a:endParaRPr lang="es-ES" sz="2800" b="1" dirty="0">
              <a:solidFill>
                <a:schemeClr val="tx1"/>
              </a:solidFill>
            </a:endParaRPr>
          </a:p>
        </p:txBody>
      </p:sp>
      <p:pic>
        <p:nvPicPr>
          <p:cNvPr id="11265" name="Picture 1"/>
          <p:cNvPicPr>
            <a:picLocks noChangeAspect="1" noChangeArrowheads="1"/>
          </p:cNvPicPr>
          <p:nvPr/>
        </p:nvPicPr>
        <p:blipFill>
          <a:blip r:embed="rId2"/>
          <a:srcRect/>
          <a:stretch>
            <a:fillRect/>
          </a:stretch>
        </p:blipFill>
        <p:spPr bwMode="auto">
          <a:xfrm>
            <a:off x="5643570" y="5072074"/>
            <a:ext cx="2895600" cy="1581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86766" cy="725470"/>
          </a:xfrm>
        </p:spPr>
        <p:txBody>
          <a:bodyPr>
            <a:normAutofit/>
          </a:bodyPr>
          <a:lstStyle/>
          <a:p>
            <a:endParaRPr lang="es-ES" sz="4000" b="1" dirty="0">
              <a:latin typeface="+mn-lt"/>
            </a:endParaRPr>
          </a:p>
        </p:txBody>
      </p:sp>
      <p:sp>
        <p:nvSpPr>
          <p:cNvPr id="3" name="2 Marcador de contenido"/>
          <p:cNvSpPr>
            <a:spLocks noGrp="1"/>
          </p:cNvSpPr>
          <p:nvPr>
            <p:ph idx="1"/>
          </p:nvPr>
        </p:nvSpPr>
        <p:spPr>
          <a:xfrm>
            <a:off x="428596" y="1428736"/>
            <a:ext cx="8229600" cy="3186122"/>
          </a:xfrm>
        </p:spPr>
        <p:txBody>
          <a:bodyPr/>
          <a:lstStyle/>
          <a:p>
            <a:pPr lvl="0">
              <a:buNone/>
            </a:pPr>
            <a:r>
              <a:rPr lang="es-ES" dirty="0" smtClean="0"/>
              <a:t>    </a:t>
            </a:r>
          </a:p>
          <a:p>
            <a:pPr>
              <a:buNone/>
            </a:pPr>
            <a:endParaRPr lang="es-ES" dirty="0"/>
          </a:p>
        </p:txBody>
      </p:sp>
      <p:sp>
        <p:nvSpPr>
          <p:cNvPr id="5" name="4 Título"/>
          <p:cNvSpPr txBox="1">
            <a:spLocks/>
          </p:cNvSpPr>
          <p:nvPr/>
        </p:nvSpPr>
        <p:spPr>
          <a:xfrm>
            <a:off x="457200" y="274638"/>
            <a:ext cx="8229600" cy="725470"/>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none" spc="0" normalizeH="0" baseline="0" noProof="0" dirty="0" smtClean="0">
                <a:ln>
                  <a:noFill/>
                </a:ln>
                <a:solidFill>
                  <a:schemeClr val="tx1"/>
                </a:solidFill>
                <a:effectLst/>
                <a:uLnTx/>
                <a:uFillTx/>
                <a:latin typeface="+mn-lt"/>
                <a:ea typeface="+mn-ea"/>
                <a:cs typeface="+mn-cs"/>
              </a:rPr>
              <a:t>Desventajas de la Estimulación </a:t>
            </a:r>
            <a:r>
              <a:rPr lang="es-ES" sz="2800" b="1" dirty="0" smtClean="0">
                <a:solidFill>
                  <a:schemeClr val="tx1"/>
                </a:solidFill>
              </a:rPr>
              <a:t>T</a:t>
            </a:r>
            <a:r>
              <a:rPr kumimoji="0" lang="es-ES" sz="2800" b="1" i="0" u="none" strike="noStrike" kern="1200" cap="none" spc="0" normalizeH="0" baseline="0" noProof="0" dirty="0" err="1" smtClean="0">
                <a:ln>
                  <a:noFill/>
                </a:ln>
                <a:solidFill>
                  <a:schemeClr val="tx1"/>
                </a:solidFill>
                <a:effectLst/>
                <a:uLnTx/>
                <a:uFillTx/>
                <a:latin typeface="+mn-lt"/>
                <a:ea typeface="+mn-ea"/>
                <a:cs typeface="+mn-cs"/>
              </a:rPr>
              <a:t>empra</a:t>
            </a:r>
            <a:r>
              <a:rPr kumimoji="0" lang="es-ES" sz="2400" b="1" i="0" u="none" strike="noStrike" kern="1200" cap="none" spc="0" normalizeH="0" baseline="0" noProof="0" dirty="0" err="1" smtClean="0">
                <a:ln>
                  <a:noFill/>
                </a:ln>
                <a:solidFill>
                  <a:schemeClr val="tx1"/>
                </a:solidFill>
                <a:effectLst/>
                <a:uLnTx/>
                <a:uFillTx/>
                <a:latin typeface="+mn-lt"/>
                <a:ea typeface="+mn-ea"/>
                <a:cs typeface="+mn-cs"/>
              </a:rPr>
              <a:t>na</a:t>
            </a:r>
            <a:r>
              <a:rPr kumimoji="0" lang="es-ES" sz="2400" b="1" i="0" u="none" strike="noStrike" kern="1200" cap="none" spc="0" normalizeH="0" baseline="0" noProof="0" dirty="0" smtClean="0">
                <a:ln>
                  <a:noFill/>
                </a:ln>
                <a:solidFill>
                  <a:schemeClr val="tx1"/>
                </a:solidFill>
                <a:effectLst/>
                <a:uLnTx/>
                <a:uFillTx/>
                <a:latin typeface="+mn-lt"/>
                <a:ea typeface="+mn-ea"/>
                <a:cs typeface="+mn-cs"/>
              </a:rPr>
              <a:t> </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6 Rectángulo"/>
          <p:cNvSpPr/>
          <p:nvPr/>
        </p:nvSpPr>
        <p:spPr>
          <a:xfrm>
            <a:off x="357158" y="1714488"/>
            <a:ext cx="8001056" cy="1938992"/>
          </a:xfrm>
          <a:prstGeom prst="rect">
            <a:avLst/>
          </a:prstGeom>
        </p:spPr>
        <p:txBody>
          <a:bodyPr wrap="square">
            <a:spAutoFit/>
          </a:bodyPr>
          <a:lstStyle/>
          <a:p>
            <a:pPr lvl="0">
              <a:buFont typeface="Arial" pitchFamily="34" charset="0"/>
              <a:buChar char="•"/>
            </a:pPr>
            <a:r>
              <a:rPr lang="es-ES" sz="2400" dirty="0" smtClean="0"/>
              <a:t>Una persona no preparada, puede lastimar al bebé, principalmente en las actividades </a:t>
            </a:r>
            <a:r>
              <a:rPr lang="es-ES" sz="2400" dirty="0" smtClean="0"/>
              <a:t>motrices.</a:t>
            </a:r>
          </a:p>
          <a:p>
            <a:pPr lvl="0">
              <a:buFont typeface="Arial" pitchFamily="34" charset="0"/>
              <a:buChar char="•"/>
            </a:pPr>
            <a:endParaRPr lang="es-ES" sz="2400" dirty="0" smtClean="0"/>
          </a:p>
          <a:p>
            <a:pPr lvl="0">
              <a:buFont typeface="Arial" pitchFamily="34" charset="0"/>
              <a:buChar char="•"/>
            </a:pPr>
            <a:r>
              <a:rPr lang="es-ES" sz="2400" dirty="0" smtClean="0"/>
              <a:t>Llevar </a:t>
            </a:r>
            <a:r>
              <a:rPr lang="es-ES" sz="2400" dirty="0" smtClean="0"/>
              <a:t>al bebé a un estado de ansiedad, cuando se le exige más de lo que él puede dar.</a:t>
            </a:r>
            <a:endParaRPr lang="es-ES" sz="2400" dirty="0"/>
          </a:p>
        </p:txBody>
      </p:sp>
      <p:pic>
        <p:nvPicPr>
          <p:cNvPr id="10241" name="Picture 1" descr="F:\1CURSO 2020-2021\Año 2022\CUADRO DE CLASIFICACIÓN\8.2.5.317- Expediente Tiempo Electivo\CURSO OPTATIVO, ESTIMULACION TEMPRANA\BIBLIOGRAFIA\cp\Nueva carpeta\images (1).jpg"/>
          <p:cNvPicPr>
            <a:picLocks noChangeAspect="1" noChangeArrowheads="1"/>
          </p:cNvPicPr>
          <p:nvPr/>
        </p:nvPicPr>
        <p:blipFill>
          <a:blip r:embed="rId2"/>
          <a:srcRect/>
          <a:stretch>
            <a:fillRect/>
          </a:stretch>
        </p:blipFill>
        <p:spPr bwMode="auto">
          <a:xfrm>
            <a:off x="5500694" y="4071942"/>
            <a:ext cx="2714644" cy="19907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normAutofit/>
          </a:bodyPr>
          <a:lstStyle/>
          <a:p>
            <a:r>
              <a:rPr lang="es-ES" dirty="0" smtClean="0"/>
              <a:t>Para favorecer el óptimo desarrollo del niño, las actividades de estimulación se enfocan en cuatro áreas:</a:t>
            </a:r>
          </a:p>
          <a:p>
            <a:pPr>
              <a:buNone/>
            </a:pPr>
            <a:r>
              <a:rPr lang="es-ES" dirty="0" smtClean="0"/>
              <a:t>       Área cognitiva</a:t>
            </a:r>
          </a:p>
          <a:p>
            <a:pPr>
              <a:buNone/>
            </a:pPr>
            <a:r>
              <a:rPr lang="es-ES" dirty="0" smtClean="0"/>
              <a:t> </a:t>
            </a:r>
            <a:r>
              <a:rPr lang="es-ES" dirty="0" smtClean="0"/>
              <a:t>      Área Motriz</a:t>
            </a:r>
          </a:p>
          <a:p>
            <a:pPr>
              <a:buNone/>
            </a:pPr>
            <a:r>
              <a:rPr lang="es-ES" dirty="0" smtClean="0"/>
              <a:t> </a:t>
            </a:r>
            <a:r>
              <a:rPr lang="es-ES" dirty="0" smtClean="0"/>
              <a:t>      Área del lenguaje</a:t>
            </a:r>
          </a:p>
          <a:p>
            <a:pPr>
              <a:buNone/>
            </a:pPr>
            <a:r>
              <a:rPr lang="es-ES" dirty="0" smtClean="0"/>
              <a:t> </a:t>
            </a:r>
            <a:r>
              <a:rPr lang="es-ES" dirty="0" smtClean="0"/>
              <a:t>      Área socioemocional </a:t>
            </a:r>
            <a:r>
              <a:rPr lang="es-ES" dirty="0" smtClean="0"/>
              <a:t> </a:t>
            </a:r>
            <a:endParaRPr lang="es-ES" dirty="0" smtClean="0"/>
          </a:p>
          <a:p>
            <a:endParaRPr lang="es-ES" dirty="0" smtClean="0"/>
          </a:p>
          <a:p>
            <a:endParaRPr lang="es-ES" dirty="0" smtClean="0"/>
          </a:p>
          <a:p>
            <a:pPr>
              <a:buNone/>
            </a:pPr>
            <a:endParaRPr lang="es-ES" dirty="0" smtClean="0"/>
          </a:p>
          <a:p>
            <a:endParaRPr lang="es-ES" dirty="0"/>
          </a:p>
        </p:txBody>
      </p:sp>
      <p:pic>
        <p:nvPicPr>
          <p:cNvPr id="30722" name="Picture 2" descr="F:\1CURSO 2020-2021\Año 2022\CUADRO DE CLASIFICACIÓN\8.2.5.317- Expediente Tiempo Electivo\CURSO OPTATIVO, ESTIMULACION TEMPRANA\BIBLIOGRAFIA\cp\Nueva carpeta\images (4) (1).jpg"/>
          <p:cNvPicPr>
            <a:picLocks noChangeAspect="1" noChangeArrowheads="1"/>
          </p:cNvPicPr>
          <p:nvPr/>
        </p:nvPicPr>
        <p:blipFill>
          <a:blip r:embed="rId2"/>
          <a:srcRect/>
          <a:stretch>
            <a:fillRect/>
          </a:stretch>
        </p:blipFill>
        <p:spPr bwMode="auto">
          <a:xfrm>
            <a:off x="5786446" y="4714884"/>
            <a:ext cx="2752727" cy="18478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Á</a:t>
            </a:r>
            <a:r>
              <a:rPr lang="es-ES" dirty="0" smtClean="0"/>
              <a:t>rea </a:t>
            </a:r>
            <a:r>
              <a:rPr lang="es-ES" dirty="0" smtClean="0"/>
              <a:t>cognitiva</a:t>
            </a:r>
            <a:endParaRPr lang="es-ES" dirty="0"/>
          </a:p>
        </p:txBody>
      </p:sp>
      <p:sp>
        <p:nvSpPr>
          <p:cNvPr id="3" name="2 Marcador de contenido"/>
          <p:cNvSpPr>
            <a:spLocks noGrp="1"/>
          </p:cNvSpPr>
          <p:nvPr>
            <p:ph idx="1"/>
          </p:nvPr>
        </p:nvSpPr>
        <p:spPr>
          <a:xfrm>
            <a:off x="214282" y="1600200"/>
            <a:ext cx="8472518" cy="4525963"/>
          </a:xfrm>
        </p:spPr>
        <p:txBody>
          <a:bodyPr>
            <a:normAutofit/>
          </a:bodyPr>
          <a:lstStyle/>
          <a:p>
            <a:pPr>
              <a:lnSpc>
                <a:spcPct val="150000"/>
              </a:lnSpc>
              <a:buNone/>
            </a:pPr>
            <a:r>
              <a:rPr lang="es-ES" dirty="0" smtClean="0"/>
              <a:t> </a:t>
            </a:r>
            <a:r>
              <a:rPr lang="es-ES" dirty="0" smtClean="0"/>
              <a:t>  </a:t>
            </a:r>
            <a:r>
              <a:rPr lang="es-ES" sz="2800" dirty="0" smtClean="0"/>
              <a:t>Le permite  </a:t>
            </a:r>
            <a:r>
              <a:rPr lang="es-ES" sz="2800" dirty="0" smtClean="0"/>
              <a:t>comprender, </a:t>
            </a:r>
            <a:r>
              <a:rPr lang="es-ES" sz="2800" dirty="0" smtClean="0"/>
              <a:t>relacionarse , adaptarse </a:t>
            </a:r>
            <a:r>
              <a:rPr lang="es-ES" sz="2800" dirty="0" smtClean="0"/>
              <a:t>a nuevas situaciones, haciendo uso del pensamiento y la interacción directa con los objetos y el mundo que lo rodea. </a:t>
            </a:r>
            <a:endParaRPr lang="es-ES" sz="2800" dirty="0" smtClean="0"/>
          </a:p>
          <a:p>
            <a:pPr>
              <a:buNone/>
            </a:pPr>
            <a:endParaRPr lang="es-ES" dirty="0"/>
          </a:p>
        </p:txBody>
      </p:sp>
      <p:pic>
        <p:nvPicPr>
          <p:cNvPr id="31746" name="Picture 2"/>
          <p:cNvPicPr>
            <a:picLocks noChangeAspect="1" noChangeArrowheads="1"/>
          </p:cNvPicPr>
          <p:nvPr/>
        </p:nvPicPr>
        <p:blipFill>
          <a:blip r:embed="rId2"/>
          <a:srcRect/>
          <a:stretch>
            <a:fillRect/>
          </a:stretch>
        </p:blipFill>
        <p:spPr bwMode="auto">
          <a:xfrm>
            <a:off x="5857884" y="4357694"/>
            <a:ext cx="2514600" cy="1819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Área Motriz</a:t>
            </a:r>
            <a:endParaRPr lang="es-ES" dirty="0"/>
          </a:p>
        </p:txBody>
      </p:sp>
      <p:sp>
        <p:nvSpPr>
          <p:cNvPr id="3" name="2 Marcador de contenido"/>
          <p:cNvSpPr>
            <a:spLocks noGrp="1"/>
          </p:cNvSpPr>
          <p:nvPr>
            <p:ph idx="1"/>
          </p:nvPr>
        </p:nvSpPr>
        <p:spPr>
          <a:xfrm>
            <a:off x="457200" y="1428736"/>
            <a:ext cx="8229600" cy="4697427"/>
          </a:xfrm>
        </p:spPr>
        <p:txBody>
          <a:bodyPr>
            <a:normAutofit/>
          </a:bodyPr>
          <a:lstStyle/>
          <a:p>
            <a:pPr>
              <a:lnSpc>
                <a:spcPct val="150000"/>
              </a:lnSpc>
            </a:pPr>
            <a:r>
              <a:rPr lang="es-ES" sz="2800" dirty="0" smtClean="0"/>
              <a:t>Esta área está relacionada con la habilidad para moverse y desplazarse, permitiendo al niño tomar contacto con el mundo. También comprende la coordinación entre lo que se ve y lo que se toca, lo que lo hace capaz de tomar los objetos con los dedos, pintar, dibujar, hacer nudos</a:t>
            </a:r>
            <a:endParaRPr lang="es-ES" sz="2800" dirty="0"/>
          </a:p>
        </p:txBody>
      </p:sp>
      <p:pic>
        <p:nvPicPr>
          <p:cNvPr id="4" name="Picture 4"/>
          <p:cNvPicPr>
            <a:picLocks noChangeAspect="1" noChangeArrowheads="1"/>
          </p:cNvPicPr>
          <p:nvPr/>
        </p:nvPicPr>
        <p:blipFill>
          <a:blip r:embed="rId2"/>
          <a:srcRect/>
          <a:stretch>
            <a:fillRect/>
          </a:stretch>
        </p:blipFill>
        <p:spPr bwMode="auto">
          <a:xfrm>
            <a:off x="6286512" y="4929198"/>
            <a:ext cx="2628900" cy="1743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Área del lenguaje</a:t>
            </a:r>
            <a:endParaRPr lang="es-ES" dirty="0"/>
          </a:p>
        </p:txBody>
      </p:sp>
      <p:sp>
        <p:nvSpPr>
          <p:cNvPr id="3" name="2 Marcador de contenido"/>
          <p:cNvSpPr>
            <a:spLocks noGrp="1"/>
          </p:cNvSpPr>
          <p:nvPr>
            <p:ph idx="1"/>
          </p:nvPr>
        </p:nvSpPr>
        <p:spPr/>
        <p:txBody>
          <a:bodyPr>
            <a:normAutofit/>
          </a:bodyPr>
          <a:lstStyle/>
          <a:p>
            <a:r>
              <a:rPr lang="es-ES" dirty="0" smtClean="0"/>
              <a:t>Estas </a:t>
            </a:r>
            <a:r>
              <a:rPr lang="es-ES" dirty="0" smtClean="0"/>
              <a:t>habilidades </a:t>
            </a:r>
            <a:r>
              <a:rPr lang="es-ES" dirty="0" smtClean="0"/>
              <a:t> </a:t>
            </a:r>
            <a:r>
              <a:rPr lang="es-ES" dirty="0" smtClean="0"/>
              <a:t>le </a:t>
            </a:r>
            <a:r>
              <a:rPr lang="es-ES" dirty="0" smtClean="0"/>
              <a:t>permiten </a:t>
            </a:r>
            <a:r>
              <a:rPr lang="es-ES" dirty="0" smtClean="0"/>
              <a:t>al niño comunicarse con su </a:t>
            </a:r>
            <a:r>
              <a:rPr lang="es-ES" dirty="0" smtClean="0"/>
              <a:t>entorno</a:t>
            </a:r>
          </a:p>
          <a:p>
            <a:pPr>
              <a:buNone/>
            </a:pPr>
            <a:r>
              <a:rPr lang="es-ES" b="1" dirty="0" smtClean="0"/>
              <a:t>abarca </a:t>
            </a:r>
            <a:r>
              <a:rPr lang="es-ES" b="1" dirty="0" smtClean="0"/>
              <a:t>tres aspectos</a:t>
            </a:r>
            <a:r>
              <a:rPr lang="es-ES" dirty="0" smtClean="0"/>
              <a:t>: </a:t>
            </a:r>
            <a:endParaRPr lang="es-ES" dirty="0" smtClean="0"/>
          </a:p>
          <a:p>
            <a:pPr>
              <a:buNone/>
            </a:pPr>
            <a:r>
              <a:rPr lang="es-ES" dirty="0" smtClean="0"/>
              <a:t>La </a:t>
            </a:r>
            <a:r>
              <a:rPr lang="es-ES" dirty="0" smtClean="0"/>
              <a:t>capacidad comprensiva, expresiva y gestual. </a:t>
            </a:r>
            <a:endParaRPr lang="es-ES" dirty="0" smtClean="0"/>
          </a:p>
        </p:txBody>
      </p:sp>
      <p:pic>
        <p:nvPicPr>
          <p:cNvPr id="32770" name="Picture 2" descr="F:\1CURSO 2020-2021\Año 2022\CUADRO DE CLASIFICACIÓN\8.2.5.317- Expediente Tiempo Electivo\CURSO OPTATIVO, ESTIMULACION TEMPRANA\BIBLIOGRAFIA\cp\Nueva carpeta\images (1) (1).jpg"/>
          <p:cNvPicPr>
            <a:picLocks noChangeAspect="1" noChangeArrowheads="1"/>
          </p:cNvPicPr>
          <p:nvPr/>
        </p:nvPicPr>
        <p:blipFill>
          <a:blip r:embed="rId2"/>
          <a:srcRect/>
          <a:stretch>
            <a:fillRect/>
          </a:stretch>
        </p:blipFill>
        <p:spPr bwMode="auto">
          <a:xfrm>
            <a:off x="5572132" y="4643446"/>
            <a:ext cx="2466975" cy="18478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Área socioemocional</a:t>
            </a:r>
            <a:endParaRPr lang="es-ES" dirty="0"/>
          </a:p>
        </p:txBody>
      </p:sp>
      <p:sp>
        <p:nvSpPr>
          <p:cNvPr id="3" name="2 Marcador de contenido"/>
          <p:cNvSpPr>
            <a:spLocks noGrp="1"/>
          </p:cNvSpPr>
          <p:nvPr>
            <p:ph idx="1"/>
          </p:nvPr>
        </p:nvSpPr>
        <p:spPr>
          <a:xfrm>
            <a:off x="457200" y="1600200"/>
            <a:ext cx="8472518" cy="4525963"/>
          </a:xfrm>
        </p:spPr>
        <p:txBody>
          <a:bodyPr>
            <a:normAutofit/>
          </a:bodyPr>
          <a:lstStyle/>
          <a:p>
            <a:pPr>
              <a:lnSpc>
                <a:spcPct val="150000"/>
              </a:lnSpc>
            </a:pPr>
            <a:r>
              <a:rPr lang="es-ES" dirty="0" smtClean="0"/>
              <a:t> Incluye </a:t>
            </a:r>
            <a:r>
              <a:rPr lang="es-ES" dirty="0" smtClean="0"/>
              <a:t>las experiencias afectivas y la socialización del niño, que le permitirá sentirse querido y seguro, capaz de relacionarse con otros de acuerdo a normas </a:t>
            </a:r>
            <a:r>
              <a:rPr lang="es-ES" dirty="0" smtClean="0"/>
              <a:t>comunes</a:t>
            </a:r>
            <a:endParaRPr lang="es-ES" b="1" dirty="0" smtClean="0">
              <a:hlinkClick r:id="rId2"/>
            </a:endParaRPr>
          </a:p>
          <a:p>
            <a:pPr>
              <a:buNone/>
            </a:pPr>
            <a:r>
              <a:rPr lang="es-ES" dirty="0" smtClean="0">
                <a:hlinkClick r:id="rId2"/>
              </a:rPr>
              <a:t/>
            </a:r>
            <a:br>
              <a:rPr lang="es-ES" dirty="0" smtClean="0">
                <a:hlinkClick r:id="rId2"/>
              </a:rPr>
            </a:br>
            <a:endParaRPr lang="es-ES" dirty="0" smtClean="0"/>
          </a:p>
          <a:p>
            <a:endParaRPr lang="es-ES" dirty="0"/>
          </a:p>
        </p:txBody>
      </p:sp>
      <p:pic>
        <p:nvPicPr>
          <p:cNvPr id="33794" name="Picture 2" descr="F:\1CURSO 2020-2021\Año 2022\CUADRO DE CLASIFICACIÓN\8.2.5.317- Expediente Tiempo Electivo\CURSO OPTATIVO, ESTIMULACION TEMPRANA\BIBLIOGRAFIA\cp\Nueva carpeta\images (5).jpg"/>
          <p:cNvPicPr>
            <a:picLocks noChangeAspect="1" noChangeArrowheads="1"/>
          </p:cNvPicPr>
          <p:nvPr/>
        </p:nvPicPr>
        <p:blipFill>
          <a:blip r:embed="rId3"/>
          <a:srcRect/>
          <a:stretch>
            <a:fillRect/>
          </a:stretch>
        </p:blipFill>
        <p:spPr bwMode="auto">
          <a:xfrm>
            <a:off x="6072198" y="4643446"/>
            <a:ext cx="2571768" cy="199072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44" y="1142984"/>
            <a:ext cx="8858312" cy="4000528"/>
          </a:xfrm>
        </p:spPr>
        <p:txBody>
          <a:bodyPr>
            <a:noAutofit/>
          </a:bodyPr>
          <a:lstStyle/>
          <a:p>
            <a:pPr lvl="0">
              <a:lnSpc>
                <a:spcPct val="150000"/>
              </a:lnSpc>
              <a:buNone/>
            </a:pPr>
            <a:r>
              <a:rPr lang="es-ES" sz="2400" dirty="0" smtClean="0"/>
              <a:t>    La estimulación temprana es de gran importancia para el desarrollo del niño </a:t>
            </a:r>
            <a:r>
              <a:rPr lang="es-ES" sz="2400" dirty="0" smtClean="0"/>
              <a:t>y para </a:t>
            </a:r>
            <a:r>
              <a:rPr lang="es-ES" sz="2400" dirty="0" smtClean="0"/>
              <a:t>la adquisición de habilidades y </a:t>
            </a:r>
            <a:r>
              <a:rPr lang="es-ES" sz="2400" dirty="0" smtClean="0"/>
              <a:t>destrezas. </a:t>
            </a:r>
          </a:p>
          <a:p>
            <a:pPr lvl="0">
              <a:lnSpc>
                <a:spcPct val="150000"/>
              </a:lnSpc>
              <a:buNone/>
            </a:pPr>
            <a:r>
              <a:rPr lang="es-ES" sz="2400" dirty="0" smtClean="0"/>
              <a:t>    Este período </a:t>
            </a:r>
            <a:r>
              <a:rPr lang="es-ES" sz="2400" dirty="0" smtClean="0"/>
              <a:t>es importante debido a que el desarrollo del cerebro dentro de estas edades es el eje primordial para la adquisición de conocimientos. Los primeros cinco años de vida se caracterizan por tener un alto grado de plasticidad neuronal, </a:t>
            </a:r>
            <a:r>
              <a:rPr lang="es-ES" sz="2400" dirty="0" smtClean="0"/>
              <a:t>lo que </a:t>
            </a:r>
            <a:r>
              <a:rPr lang="es-ES" sz="2400" dirty="0" smtClean="0"/>
              <a:t>permite la adquisición de funciones básicas como el control postural, la marcha </a:t>
            </a:r>
            <a:r>
              <a:rPr lang="es-ES" sz="2400" dirty="0" smtClean="0"/>
              <a:t>, </a:t>
            </a:r>
            <a:r>
              <a:rPr lang="es-ES" sz="2400" dirty="0" smtClean="0"/>
              <a:t>el </a:t>
            </a:r>
            <a:r>
              <a:rPr lang="es-ES" sz="2400" dirty="0" smtClean="0"/>
              <a:t>lenguaje, capacidades cognitivas y psíquicas </a:t>
            </a:r>
          </a:p>
        </p:txBody>
      </p:sp>
      <p:sp>
        <p:nvSpPr>
          <p:cNvPr id="5" name="4 Rectángulo"/>
          <p:cNvSpPr/>
          <p:nvPr/>
        </p:nvSpPr>
        <p:spPr>
          <a:xfrm>
            <a:off x="571472" y="571480"/>
            <a:ext cx="7643866" cy="584775"/>
          </a:xfrm>
          <a:prstGeom prst="rect">
            <a:avLst/>
          </a:prstGeom>
        </p:spPr>
        <p:txBody>
          <a:bodyPr wrap="square">
            <a:spAutoFit/>
          </a:bodyPr>
          <a:lstStyle/>
          <a:p>
            <a:endParaRPr lang="es-ES" sz="3200" dirty="0"/>
          </a:p>
        </p:txBody>
      </p:sp>
      <p:sp>
        <p:nvSpPr>
          <p:cNvPr id="7" name="4 Título"/>
          <p:cNvSpPr txBox="1">
            <a:spLocks noGrp="1"/>
          </p:cNvSpPr>
          <p:nvPr>
            <p:ph type="title"/>
          </p:nvPr>
        </p:nvSpPr>
        <p:spPr>
          <a:xfrm>
            <a:off x="2071670" y="285728"/>
            <a:ext cx="4572032" cy="500066"/>
          </a:xfrm>
          <a:prstGeom prst="rect">
            <a:avLst/>
          </a:prstGeom>
          <a:solidFill>
            <a:schemeClr val="accent2">
              <a:lumMod val="40000"/>
              <a:lumOff val="60000"/>
            </a:scheme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dirty="0" smtClean="0">
                <a:ln>
                  <a:noFill/>
                </a:ln>
                <a:solidFill>
                  <a:schemeClr val="tx1"/>
                </a:solidFill>
                <a:effectLst/>
                <a:uLnTx/>
                <a:uFillTx/>
                <a:latin typeface="+mn-lt"/>
                <a:ea typeface="+mn-ea"/>
                <a:cs typeface="+mn-cs"/>
              </a:rPr>
              <a:t>CONCLUSIONES</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71480"/>
            <a:ext cx="8115328" cy="5572164"/>
          </a:xfrm>
        </p:spPr>
        <p:txBody>
          <a:bodyPr>
            <a:normAutofit fontScale="90000"/>
          </a:bodyPr>
          <a:lstStyle/>
          <a:p>
            <a:pPr algn="l">
              <a:buFont typeface="Wingdings" pitchFamily="2" charset="2"/>
              <a:buChar char="§"/>
            </a:pP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b="1" dirty="0" smtClean="0"/>
              <a:t>Estudio Independiente</a:t>
            </a:r>
            <a:r>
              <a:rPr lang="es-ES" dirty="0" smtClean="0"/>
              <a:t/>
            </a:r>
            <a:br>
              <a:rPr lang="es-ES" dirty="0" smtClean="0"/>
            </a:br>
            <a:r>
              <a:rPr lang="es-ES" dirty="0" smtClean="0"/>
              <a:t/>
            </a:r>
            <a:br>
              <a:rPr lang="es-ES" dirty="0" smtClean="0"/>
            </a:br>
            <a:r>
              <a:rPr lang="es-ES" sz="3100" dirty="0" smtClean="0"/>
              <a:t>Después del estudio del tema, realice una investigación en el portal de Infomed sobre las actividades que realiza la Atención Primaria de Salud en la Estimulación Temprana en la primera infancia </a:t>
            </a: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
            </a:r>
            <a:br>
              <a:rPr lang="es-ES" b="1" dirty="0" smtClean="0"/>
            </a:br>
            <a:r>
              <a:rPr lang="es-ES" dirty="0" smtClean="0"/>
              <a:t/>
            </a:r>
            <a:br>
              <a:rPr lang="es-ES" dirty="0" smtClean="0"/>
            </a:br>
            <a:r>
              <a:rPr lang="es-ES" dirty="0" smtClean="0"/>
              <a:t/>
            </a:r>
            <a:br>
              <a:rPr lang="es-ES" dirty="0" smtClean="0"/>
            </a:br>
            <a:r>
              <a:rPr lang="es-ES" sz="3600" b="1" dirty="0" smtClean="0">
                <a:latin typeface="+mn-lt"/>
              </a:rPr>
              <a:t/>
            </a:r>
            <a:br>
              <a:rPr lang="es-ES" sz="3600" b="1" dirty="0" smtClean="0">
                <a:latin typeface="+mn-lt"/>
              </a:rPr>
            </a:br>
            <a:r>
              <a:rPr lang="es-ES" dirty="0" smtClean="0"/>
              <a:t/>
            </a:r>
            <a:br>
              <a:rPr lang="es-ES" dirty="0" smtClean="0"/>
            </a:br>
            <a:endParaRPr lang="es-ES" dirty="0"/>
          </a:p>
        </p:txBody>
      </p:sp>
      <p:pic>
        <p:nvPicPr>
          <p:cNvPr id="5121" name="Picture 1" descr="F:\1CURSO 2020-2021\Año 2022\CUADRO DE CLASIFICACIÓN\8.2.5.317- Expediente Tiempo Electivo\CURSO OPTATIVO, ESTIMULACION TEMPRANA\BIBLIOGRAFIA\cp\Nueva carpeta\images.jpg"/>
          <p:cNvPicPr>
            <a:picLocks noChangeAspect="1" noChangeArrowheads="1"/>
          </p:cNvPicPr>
          <p:nvPr/>
        </p:nvPicPr>
        <p:blipFill>
          <a:blip r:embed="rId2"/>
          <a:srcRect/>
          <a:stretch>
            <a:fillRect/>
          </a:stretch>
        </p:blipFill>
        <p:spPr bwMode="auto">
          <a:xfrm>
            <a:off x="6429388" y="3929066"/>
            <a:ext cx="2009777" cy="26479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b="1" dirty="0" smtClean="0"/>
              <a:t>Bibliografía</a:t>
            </a:r>
            <a:r>
              <a:rPr lang="es-ES" dirty="0" smtClean="0"/>
              <a:t/>
            </a:r>
            <a:br>
              <a:rPr lang="es-ES" dirty="0" smtClean="0"/>
            </a:br>
            <a:endParaRPr lang="es-ES" dirty="0"/>
          </a:p>
        </p:txBody>
      </p:sp>
      <p:sp>
        <p:nvSpPr>
          <p:cNvPr id="3" name="2 Marcador de contenido"/>
          <p:cNvSpPr>
            <a:spLocks noGrp="1"/>
          </p:cNvSpPr>
          <p:nvPr>
            <p:ph idx="1"/>
          </p:nvPr>
        </p:nvSpPr>
        <p:spPr>
          <a:xfrm>
            <a:off x="285720" y="1142984"/>
            <a:ext cx="8643998" cy="5429288"/>
          </a:xfrm>
        </p:spPr>
        <p:txBody>
          <a:bodyPr>
            <a:noAutofit/>
          </a:bodyPr>
          <a:lstStyle/>
          <a:p>
            <a:pPr>
              <a:buNone/>
            </a:pPr>
            <a:r>
              <a:rPr lang="es-ES" sz="2400" dirty="0" smtClean="0"/>
              <a:t>1.Coriat, Elsa “El psicoanálisis en la Clínica de bebés y niños pequeños” Editorial La Campana, 1996</a:t>
            </a:r>
          </a:p>
          <a:p>
            <a:pPr>
              <a:buNone/>
            </a:pPr>
            <a:r>
              <a:rPr lang="es-ES" sz="2400" dirty="0" smtClean="0"/>
              <a:t>2.Troncoso,J. 2007 chile Objetivos de la estimulación temprana </a:t>
            </a:r>
            <a:r>
              <a:rPr lang="es-ES" sz="2400" dirty="0" err="1" smtClean="0"/>
              <a:t>jimena</a:t>
            </a:r>
            <a:r>
              <a:rPr lang="es-ES" sz="2400" dirty="0" smtClean="0"/>
              <a:t> Troncoso </a:t>
            </a:r>
            <a:r>
              <a:rPr lang="es-ES" sz="2400" dirty="0" err="1" smtClean="0"/>
              <a:t>Osmer</a:t>
            </a:r>
            <a:r>
              <a:rPr lang="es-ES" sz="2400" dirty="0" smtClean="0"/>
              <a:t> . Recuperado de: http://www.facemama.com/sobre-nosotros.html</a:t>
            </a:r>
          </a:p>
          <a:p>
            <a:pPr>
              <a:buNone/>
            </a:pPr>
            <a:r>
              <a:rPr lang="es-ES" sz="2400" dirty="0" smtClean="0"/>
              <a:t>3.Laura Eugenia Ruiz Cervantes </a:t>
            </a:r>
            <a:r>
              <a:rPr lang="es-ES" sz="2400" dirty="0" err="1" smtClean="0"/>
              <a:t>mexico</a:t>
            </a:r>
            <a:r>
              <a:rPr lang="es-ES" sz="2400" dirty="0" smtClean="0"/>
              <a:t> 2005 “La </a:t>
            </a:r>
            <a:r>
              <a:rPr lang="es-ES" sz="2400" dirty="0" err="1" smtClean="0"/>
              <a:t>estimulacion</a:t>
            </a:r>
            <a:r>
              <a:rPr lang="es-ES" sz="2400" dirty="0" smtClean="0"/>
              <a:t> temprana” Recuperado de: http://www.actygym.com/documentos/Estimulacion_Temprana.pdf</a:t>
            </a:r>
          </a:p>
          <a:p>
            <a:pPr>
              <a:buNone/>
            </a:pPr>
            <a:r>
              <a:rPr lang="es-ES" sz="2400" dirty="0" smtClean="0"/>
              <a:t>4.La estimulación temprana: Un punto de partida. </a:t>
            </a:r>
            <a:r>
              <a:rPr lang="es-ES" sz="2400" dirty="0" err="1" smtClean="0"/>
              <a:t>Rev</a:t>
            </a:r>
            <a:r>
              <a:rPr lang="es-ES" sz="2400" dirty="0" smtClean="0"/>
              <a:t> Cubana </a:t>
            </a:r>
            <a:r>
              <a:rPr lang="es-ES" sz="2400" dirty="0" err="1" smtClean="0"/>
              <a:t>Pediatr</a:t>
            </a:r>
            <a:r>
              <a:rPr lang="es-ES" sz="2400" dirty="0" smtClean="0"/>
              <a:t>  [Internet]. 1996  </a:t>
            </a:r>
            <a:r>
              <a:rPr lang="es-ES" sz="2400" dirty="0" err="1" smtClean="0"/>
              <a:t>Ago</a:t>
            </a:r>
            <a:r>
              <a:rPr lang="es-ES" sz="2400" dirty="0" smtClean="0"/>
              <a:t> [citado  2021  Ene  22] ;  68( 2 ): 138-140. Disponible en: http://scielo.sld.cu/scielo.php?script=sci_arttext&amp;pid=S0034-75311996000200011&amp;lng=es.</a:t>
            </a:r>
          </a:p>
          <a:p>
            <a:pPr lvl="0"/>
            <a:endParaRPr lang="es-E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357158" y="142853"/>
            <a:ext cx="8572560" cy="357189"/>
          </a:xfr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oAutofit/>
          </a:bodyPr>
          <a:lstStyle/>
          <a:p>
            <a:r>
              <a:rPr lang="es-ES" sz="2800" dirty="0" smtClean="0">
                <a:solidFill>
                  <a:schemeClr val="tx1"/>
                </a:solidFill>
              </a:rPr>
              <a:t>Papel de la estimulación temprana en la primera infancia</a:t>
            </a:r>
            <a:endParaRPr lang="es-ES" sz="2800" dirty="0">
              <a:solidFill>
                <a:schemeClr val="tx1"/>
              </a:solidFill>
            </a:endParaRPr>
          </a:p>
        </p:txBody>
      </p:sp>
      <p:sp>
        <p:nvSpPr>
          <p:cNvPr id="7" name="6 Subtítulo"/>
          <p:cNvSpPr>
            <a:spLocks noGrp="1"/>
          </p:cNvSpPr>
          <p:nvPr>
            <p:ph type="subTitle" idx="1"/>
          </p:nvPr>
        </p:nvSpPr>
        <p:spPr>
          <a:xfrm>
            <a:off x="500034" y="1142984"/>
            <a:ext cx="8001056" cy="4643470"/>
          </a:xfrm>
        </p:spPr>
        <p:txBody>
          <a:bodyPr/>
          <a:lstStyle/>
          <a:p>
            <a:r>
              <a:rPr lang="es-ES" b="1" dirty="0" smtClean="0">
                <a:solidFill>
                  <a:schemeClr val="tx1"/>
                </a:solidFill>
              </a:rPr>
              <a:t>Tema </a:t>
            </a:r>
            <a:r>
              <a:rPr lang="es-ES" b="1" dirty="0" smtClean="0">
                <a:solidFill>
                  <a:schemeClr val="tx1"/>
                </a:solidFill>
              </a:rPr>
              <a:t>IV </a:t>
            </a:r>
            <a:endParaRPr lang="es-ES" b="1" dirty="0" smtClean="0">
              <a:solidFill>
                <a:schemeClr val="tx1"/>
              </a:solidFill>
            </a:endParaRPr>
          </a:p>
          <a:p>
            <a:r>
              <a:rPr lang="es-ES" dirty="0" smtClean="0">
                <a:solidFill>
                  <a:schemeClr val="tx1"/>
                </a:solidFill>
              </a:rPr>
              <a:t>Importancia de la estimulación temprana en la infancia</a:t>
            </a:r>
            <a:endParaRPr lang="es-ES" b="1" dirty="0" smtClean="0">
              <a:solidFill>
                <a:schemeClr val="tx1"/>
              </a:solidFill>
            </a:endParaRPr>
          </a:p>
        </p:txBody>
      </p:sp>
      <p:pic>
        <p:nvPicPr>
          <p:cNvPr id="2" name="Picture 2"/>
          <p:cNvPicPr>
            <a:picLocks noChangeAspect="1" noChangeArrowheads="1"/>
          </p:cNvPicPr>
          <p:nvPr/>
        </p:nvPicPr>
        <p:blipFill>
          <a:blip r:embed="rId2"/>
          <a:srcRect/>
          <a:stretch>
            <a:fillRect/>
          </a:stretch>
        </p:blipFill>
        <p:spPr bwMode="auto">
          <a:xfrm>
            <a:off x="1428728" y="3214686"/>
            <a:ext cx="5715040"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5083" y="1000108"/>
            <a:ext cx="8704635" cy="5126055"/>
          </a:xfrm>
        </p:spPr>
        <p:txBody>
          <a:bodyPr/>
          <a:lstStyle/>
          <a:p>
            <a:pPr>
              <a:buNone/>
            </a:pPr>
            <a:r>
              <a:rPr lang="es-ES" b="1" dirty="0" smtClean="0"/>
              <a:t>Sumario: </a:t>
            </a:r>
          </a:p>
          <a:p>
            <a:pPr>
              <a:buNone/>
            </a:pPr>
            <a:r>
              <a:rPr lang="es-ES_tradnl" dirty="0" smtClean="0"/>
              <a:t> </a:t>
            </a:r>
            <a:r>
              <a:rPr lang="es-ES_tradnl" dirty="0" smtClean="0"/>
              <a:t>  </a:t>
            </a:r>
            <a:r>
              <a:rPr lang="es-ES" dirty="0" smtClean="0"/>
              <a:t>Beneficios </a:t>
            </a:r>
            <a:r>
              <a:rPr lang="es-ES" dirty="0" smtClean="0"/>
              <a:t>de la estimulación temprana en la primera infancia. Ventajas de la estimulación temprana. Papel de la familia en la aplicación de la estimulación temprana</a:t>
            </a:r>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428604"/>
            <a:ext cx="8358246" cy="6072230"/>
          </a:xfrm>
        </p:spPr>
        <p:txBody>
          <a:bodyPr>
            <a:normAutofit/>
          </a:bodyPr>
          <a:lstStyle/>
          <a:p>
            <a:pPr>
              <a:lnSpc>
                <a:spcPct val="120000"/>
              </a:lnSpc>
              <a:buNone/>
            </a:pPr>
            <a:r>
              <a:rPr lang="es-ES" dirty="0" smtClean="0"/>
              <a:t> </a:t>
            </a:r>
            <a:r>
              <a:rPr lang="es-ES" dirty="0" smtClean="0"/>
              <a:t>   </a:t>
            </a:r>
            <a:r>
              <a:rPr lang="es-ES" dirty="0" smtClean="0"/>
              <a:t>La </a:t>
            </a:r>
            <a:r>
              <a:rPr lang="es-ES" dirty="0" smtClean="0"/>
              <a:t>Educación o Estimulación Temprana es un conjunto de técnicas de intervención educativas que pretende impulsar el desarrollo cognitivo, social y emocional del niño durante la etapa infantil (de 0 a 8 años). </a:t>
            </a:r>
            <a:endParaRPr lang="es-ES" dirty="0" smtClean="0"/>
          </a:p>
          <a:p>
            <a:pPr>
              <a:lnSpc>
                <a:spcPct val="120000"/>
              </a:lnSpc>
              <a:buNone/>
            </a:pPr>
            <a:endParaRPr lang="es-ES" sz="3300" dirty="0" smtClean="0"/>
          </a:p>
          <a:p>
            <a:pPr>
              <a:lnSpc>
                <a:spcPct val="150000"/>
              </a:lnSpc>
              <a:spcAft>
                <a:spcPts val="1200"/>
              </a:spcAft>
              <a:buNone/>
            </a:pPr>
            <a:r>
              <a:rPr lang="es-ES" dirty="0" smtClean="0"/>
              <a:t> </a:t>
            </a:r>
            <a:endParaRPr lang="es-ES" sz="2800" dirty="0" smtClean="0"/>
          </a:p>
          <a:p>
            <a:pPr>
              <a:buNone/>
            </a:pPr>
            <a:endParaRPr lang="es-ES" sz="2800" dirty="0" smtClean="0"/>
          </a:p>
          <a:p>
            <a:pPr>
              <a:buNone/>
            </a:pPr>
            <a:endParaRPr lang="es-ES" dirty="0"/>
          </a:p>
        </p:txBody>
      </p:sp>
      <p:pic>
        <p:nvPicPr>
          <p:cNvPr id="2051" name="Picture 3"/>
          <p:cNvPicPr>
            <a:picLocks noChangeAspect="1" noChangeArrowheads="1"/>
          </p:cNvPicPr>
          <p:nvPr/>
        </p:nvPicPr>
        <p:blipFill>
          <a:blip r:embed="rId2"/>
          <a:srcRect/>
          <a:stretch>
            <a:fillRect/>
          </a:stretch>
        </p:blipFill>
        <p:spPr bwMode="auto">
          <a:xfrm>
            <a:off x="5643570" y="4357694"/>
            <a:ext cx="2466975" cy="184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543956" cy="5054617"/>
          </a:xfrm>
        </p:spPr>
        <p:txBody>
          <a:bodyPr/>
          <a:lstStyle/>
          <a:p>
            <a:pPr>
              <a:buNone/>
            </a:pPr>
            <a:r>
              <a:rPr lang="es-ES" dirty="0" smtClean="0"/>
              <a:t>    En </a:t>
            </a:r>
            <a:r>
              <a:rPr lang="es-ES" dirty="0" smtClean="0"/>
              <a:t>los primeros años de la infancia el cerebro del niño tiene una </a:t>
            </a:r>
            <a:r>
              <a:rPr lang="es-ES" b="1" dirty="0" smtClean="0"/>
              <a:t>alta capacidad para crear nuevos circuitos neuronales</a:t>
            </a:r>
            <a:r>
              <a:rPr lang="es-ES" dirty="0" smtClean="0"/>
              <a:t> en base a los nuevos aprendizajes y las experiencias vividas. Es lo que </a:t>
            </a:r>
            <a:r>
              <a:rPr lang="es-ES" b="1" u="sng" dirty="0" smtClean="0"/>
              <a:t>se conoce como plasticidad cerebral</a:t>
            </a:r>
            <a:r>
              <a:rPr lang="es-ES" dirty="0" smtClean="0"/>
              <a:t>. </a:t>
            </a:r>
            <a:endParaRPr lang="es-ES" dirty="0"/>
          </a:p>
        </p:txBody>
      </p:sp>
      <p:pic>
        <p:nvPicPr>
          <p:cNvPr id="3076" name="Picture 4"/>
          <p:cNvPicPr>
            <a:picLocks noChangeAspect="1" noChangeArrowheads="1"/>
          </p:cNvPicPr>
          <p:nvPr/>
        </p:nvPicPr>
        <p:blipFill>
          <a:blip r:embed="rId2"/>
          <a:srcRect/>
          <a:stretch>
            <a:fillRect/>
          </a:stretch>
        </p:blipFill>
        <p:spPr bwMode="auto">
          <a:xfrm>
            <a:off x="5000628" y="4357694"/>
            <a:ext cx="2786082" cy="185738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357166"/>
            <a:ext cx="892971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24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457200" lvl="0" indent="-457200" fontAlgn="base">
              <a:lnSpc>
                <a:spcPct val="150000"/>
              </a:lnSpc>
              <a:spcBef>
                <a:spcPct val="0"/>
              </a:spcBef>
              <a:spcAft>
                <a:spcPct val="0"/>
              </a:spcAft>
            </a:pPr>
            <a:r>
              <a:rPr kumimoji="0" lang="es-E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lang="es-ES" sz="2400" dirty="0"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lang="es-ES" sz="2400" dirty="0" smtClean="0">
              <a:latin typeface="Arial"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p:cNvSpPr/>
          <p:nvPr/>
        </p:nvSpPr>
        <p:spPr>
          <a:xfrm>
            <a:off x="642910" y="142852"/>
            <a:ext cx="7500990" cy="571504"/>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s-ES" sz="2000" b="1" dirty="0" smtClean="0">
              <a:solidFill>
                <a:schemeClr val="tx1"/>
              </a:solidFill>
              <a:latin typeface="Arial" pitchFamily="34" charset="0"/>
              <a:ea typeface="Calibri" pitchFamily="34" charset="0"/>
              <a:cs typeface="Arial" pitchFamily="34" charset="0"/>
            </a:endParaRPr>
          </a:p>
          <a:p>
            <a:pPr lvl="0" algn="ctr"/>
            <a:r>
              <a:rPr lang="es-ES" sz="2800" b="1" dirty="0" smtClean="0">
                <a:solidFill>
                  <a:schemeClr val="tx1"/>
                </a:solidFill>
                <a:ea typeface="Calibri" pitchFamily="34" charset="0"/>
                <a:cs typeface="Arial" pitchFamily="34" charset="0"/>
              </a:rPr>
              <a:t>Beneficios </a:t>
            </a:r>
            <a:r>
              <a:rPr lang="es-ES" sz="2800" b="1" dirty="0" smtClean="0">
                <a:solidFill>
                  <a:schemeClr val="tx1"/>
                </a:solidFill>
                <a:ea typeface="Calibri" pitchFamily="34" charset="0"/>
                <a:cs typeface="Arial" pitchFamily="34" charset="0"/>
              </a:rPr>
              <a:t>de la Educación Temprana</a:t>
            </a:r>
            <a:endParaRPr lang="es-ES" sz="2800" dirty="0" smtClean="0">
              <a:solidFill>
                <a:schemeClr val="tx1"/>
              </a:solidFill>
              <a:cs typeface="Arial" pitchFamily="34" charset="0"/>
            </a:endParaRPr>
          </a:p>
          <a:p>
            <a:pPr algn="ctr"/>
            <a:endParaRPr lang="es-ES" sz="2000" b="1" dirty="0">
              <a:solidFill>
                <a:schemeClr val="tx1"/>
              </a:solidFill>
            </a:endParaRPr>
          </a:p>
        </p:txBody>
      </p:sp>
      <p:sp>
        <p:nvSpPr>
          <p:cNvPr id="14339" name="Rectangle 3"/>
          <p:cNvSpPr>
            <a:spLocks noChangeArrowheads="1"/>
          </p:cNvSpPr>
          <p:nvPr/>
        </p:nvSpPr>
        <p:spPr bwMode="auto">
          <a:xfrm>
            <a:off x="285720" y="1000108"/>
            <a:ext cx="8429684" cy="63082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ea typeface="Calibri" pitchFamily="34" charset="0"/>
                <a:cs typeface="Arial" pitchFamily="34" charset="0"/>
              </a:rPr>
              <a:t>Mejora la</a:t>
            </a:r>
            <a:r>
              <a:rPr kumimoji="0" lang="es-ES" sz="2400" b="1" i="0" u="none" strike="noStrike" cap="none" normalizeH="0" baseline="0" dirty="0" smtClean="0">
                <a:ln>
                  <a:noFill/>
                </a:ln>
                <a:solidFill>
                  <a:schemeClr val="tx1"/>
                </a:solidFill>
                <a:effectLst/>
                <a:ea typeface="Calibri" pitchFamily="34" charset="0"/>
                <a:cs typeface="Arial" pitchFamily="34" charset="0"/>
              </a:rPr>
              <a:t> capacidad de concentración, memoria y</a:t>
            </a:r>
            <a:r>
              <a:rPr kumimoji="0" lang="es-ES" sz="2400" b="0" i="0" u="none" strike="noStrike" cap="none" normalizeH="0" baseline="0" dirty="0" smtClean="0">
                <a:ln>
                  <a:noFill/>
                </a:ln>
                <a:solidFill>
                  <a:schemeClr val="tx1"/>
                </a:solidFill>
                <a:effectLst/>
                <a:ea typeface="Calibri" pitchFamily="34" charset="0"/>
                <a:cs typeface="Arial" pitchFamily="34" charset="0"/>
              </a:rPr>
              <a:t> </a:t>
            </a:r>
            <a:r>
              <a:rPr kumimoji="0" lang="es-ES" sz="2400" b="1" i="0" u="none" strike="noStrike" cap="none" normalizeH="0" baseline="0" dirty="0" smtClean="0">
                <a:ln>
                  <a:noFill/>
                </a:ln>
                <a:solidFill>
                  <a:schemeClr val="tx1"/>
                </a:solidFill>
                <a:effectLst/>
                <a:ea typeface="Calibri" pitchFamily="34" charset="0"/>
                <a:cs typeface="Arial" pitchFamily="34" charset="0"/>
              </a:rPr>
              <a:t>creatividad</a:t>
            </a:r>
            <a:r>
              <a:rPr kumimoji="0" lang="es-ES" sz="2400" b="0" i="0" u="none" strike="noStrike" cap="none" normalizeH="0" baseline="0" dirty="0" smtClean="0">
                <a:ln>
                  <a:noFill/>
                </a:ln>
                <a:solidFill>
                  <a:schemeClr val="tx1"/>
                </a:solidFill>
                <a:effectLst/>
                <a:ea typeface="Calibri" pitchFamily="34" charset="0"/>
                <a:cs typeface="Arial" pitchFamily="34" charset="0"/>
              </a:rPr>
              <a:t> del niño</a:t>
            </a:r>
            <a:endParaRPr lang="es-ES" sz="2400" dirty="0" smtClean="0">
              <a:ea typeface="Calibri" pitchFamily="34" charset="0"/>
              <a:cs typeface="Arial" pitchFamily="34" charset="0"/>
            </a:endParaRPr>
          </a:p>
          <a:p>
            <a:pPr marL="0" marR="0" lvl="0" indent="0" algn="l" defTabSz="914400" rtl="0" eaLnBrk="1" fontAlgn="base" latinLnBrk="0" hangingPunct="1">
              <a:lnSpc>
                <a:spcPct val="15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ea typeface="Calibri" pitchFamily="34" charset="0"/>
                <a:cs typeface="Arial" pitchFamily="34" charset="0"/>
              </a:rPr>
              <a:t> Impulsa las</a:t>
            </a:r>
            <a:r>
              <a:rPr kumimoji="0" lang="es-ES" sz="2400" b="0" i="0" u="none" strike="noStrike" cap="none" normalizeH="0" dirty="0" smtClean="0">
                <a:ln>
                  <a:noFill/>
                </a:ln>
                <a:solidFill>
                  <a:schemeClr val="tx1"/>
                </a:solidFill>
                <a:effectLst/>
                <a:ea typeface="Calibri" pitchFamily="34" charset="0"/>
                <a:cs typeface="Arial" pitchFamily="34" charset="0"/>
              </a:rPr>
              <a:t> </a:t>
            </a:r>
            <a:r>
              <a:rPr kumimoji="0" lang="es-ES" sz="2400" b="0" i="0" u="none" strike="noStrike" cap="none" normalizeH="0" baseline="0" dirty="0" smtClean="0">
                <a:ln>
                  <a:noFill/>
                </a:ln>
                <a:solidFill>
                  <a:schemeClr val="tx1"/>
                </a:solidFill>
                <a:effectLst/>
                <a:ea typeface="Calibri" pitchFamily="34" charset="0"/>
                <a:cs typeface="Arial" pitchFamily="34" charset="0"/>
              </a:rPr>
              <a:t> </a:t>
            </a:r>
            <a:r>
              <a:rPr kumimoji="0" lang="es-ES" sz="2400" b="1" i="0" u="none" strike="noStrike" cap="none" normalizeH="0" baseline="0" dirty="0" smtClean="0">
                <a:ln>
                  <a:noFill/>
                </a:ln>
                <a:solidFill>
                  <a:schemeClr val="tx1"/>
                </a:solidFill>
                <a:effectLst/>
                <a:ea typeface="Calibri" pitchFamily="34" charset="0"/>
                <a:cs typeface="Arial" pitchFamily="34" charset="0"/>
              </a:rPr>
              <a:t>competencias psicomotoras</a:t>
            </a:r>
            <a:r>
              <a:rPr lang="es-ES" sz="2400" dirty="0" smtClean="0">
                <a:ea typeface="Calibri" pitchFamily="34" charset="0"/>
                <a:cs typeface="Arial" pitchFamily="34" charset="0"/>
              </a:rPr>
              <a:t>.</a:t>
            </a:r>
            <a:endParaRPr kumimoji="0" lang="es-E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ea typeface="Calibri" pitchFamily="34" charset="0"/>
                <a:cs typeface="Arial" pitchFamily="34" charset="0"/>
              </a:rPr>
              <a:t> Facilita la </a:t>
            </a:r>
            <a:r>
              <a:rPr kumimoji="0" lang="es-ES" sz="2400" b="1" i="0" u="none" strike="noStrike" cap="none" normalizeH="0" baseline="0" dirty="0" smtClean="0">
                <a:ln>
                  <a:noFill/>
                </a:ln>
                <a:solidFill>
                  <a:schemeClr val="tx1"/>
                </a:solidFill>
                <a:effectLst/>
                <a:ea typeface="Calibri" pitchFamily="34" charset="0"/>
                <a:cs typeface="Arial" pitchFamily="34" charset="0"/>
              </a:rPr>
              <a:t>adquisición del lenguaje</a:t>
            </a:r>
            <a:r>
              <a:rPr lang="es-ES" sz="2400" dirty="0" smtClean="0">
                <a:ea typeface="Calibri" pitchFamily="34" charset="0"/>
                <a:cs typeface="Arial" pitchFamily="34" charset="0"/>
              </a:rPr>
              <a:t> </a:t>
            </a:r>
            <a:r>
              <a:rPr lang="es-ES" sz="2400" dirty="0" smtClean="0">
                <a:ea typeface="Calibri" pitchFamily="34" charset="0"/>
                <a:cs typeface="Arial" pitchFamily="34" charset="0"/>
              </a:rPr>
              <a:t>y comprensión.</a:t>
            </a:r>
            <a:endParaRPr kumimoji="0" lang="es-E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ea typeface="Calibri" pitchFamily="34" charset="0"/>
                <a:cs typeface="Arial" pitchFamily="34" charset="0"/>
              </a:rPr>
              <a:t>Despierta en el niño el interés por explorar </a:t>
            </a:r>
            <a:r>
              <a:rPr lang="es-ES" sz="2400" dirty="0" smtClean="0">
                <a:ea typeface="Calibri" pitchFamily="34" charset="0"/>
                <a:cs typeface="Arial" pitchFamily="34" charset="0"/>
              </a:rPr>
              <a:t>, </a:t>
            </a:r>
            <a:r>
              <a:rPr kumimoji="0" lang="es-ES" sz="2400" b="0" i="0" u="none" strike="noStrike" cap="none" normalizeH="0" baseline="0" dirty="0" smtClean="0">
                <a:ln>
                  <a:noFill/>
                </a:ln>
                <a:solidFill>
                  <a:schemeClr val="tx1"/>
                </a:solidFill>
                <a:effectLst/>
                <a:ea typeface="Calibri" pitchFamily="34" charset="0"/>
                <a:cs typeface="Arial" pitchFamily="34" charset="0"/>
              </a:rPr>
              <a:t>aprender</a:t>
            </a:r>
            <a:r>
              <a:rPr kumimoji="0" lang="es-ES" sz="2400" b="0" i="0" u="none" strike="noStrike" cap="none" normalizeH="0" dirty="0" smtClean="0">
                <a:ln>
                  <a:noFill/>
                </a:ln>
                <a:solidFill>
                  <a:schemeClr val="tx1"/>
                </a:solidFill>
                <a:effectLst/>
                <a:ea typeface="Calibri" pitchFamily="34" charset="0"/>
                <a:cs typeface="Arial" pitchFamily="34" charset="0"/>
              </a:rPr>
              <a:t> </a:t>
            </a:r>
            <a:r>
              <a:rPr kumimoji="0" lang="es-ES" sz="2400" b="0" i="0" u="none" strike="noStrike" cap="none" normalizeH="0" baseline="0" dirty="0" smtClean="0">
                <a:ln>
                  <a:noFill/>
                </a:ln>
                <a:solidFill>
                  <a:schemeClr val="tx1"/>
                </a:solidFill>
                <a:effectLst/>
                <a:ea typeface="Calibri" pitchFamily="34" charset="0"/>
                <a:cs typeface="Arial" pitchFamily="34" charset="0"/>
              </a:rPr>
              <a:t>y a </a:t>
            </a:r>
            <a:r>
              <a:rPr kumimoji="0" lang="es-ES" sz="2400" b="1" i="0" u="none" strike="noStrike" cap="none" normalizeH="0" baseline="0" dirty="0" smtClean="0">
                <a:ln>
                  <a:noFill/>
                </a:ln>
                <a:solidFill>
                  <a:schemeClr val="tx1"/>
                </a:solidFill>
                <a:effectLst/>
                <a:ea typeface="Calibri" pitchFamily="34" charset="0"/>
                <a:cs typeface="Arial" pitchFamily="34" charset="0"/>
              </a:rPr>
              <a:t>disfrutar lo  aprendiendo</a:t>
            </a:r>
            <a:r>
              <a:rPr kumimoji="0" lang="es-ES" sz="2400" b="0" i="0" u="none" strike="noStrike" cap="none" normalizeH="0" baseline="0" dirty="0" smtClean="0">
                <a:ln>
                  <a:noFill/>
                </a:ln>
                <a:solidFill>
                  <a:schemeClr val="tx1"/>
                </a:solidFill>
                <a:effectLst/>
                <a:ea typeface="Calibri" pitchFamily="34" charset="0"/>
                <a:cs typeface="Arial" pitchFamily="34" charset="0"/>
              </a:rPr>
              <a:t>.</a:t>
            </a:r>
            <a:r>
              <a:rPr kumimoji="0" lang="es-ES" sz="2400" b="0" i="0" u="none" strike="noStrike" cap="none" normalizeH="0" dirty="0" smtClean="0">
                <a:ln>
                  <a:noFill/>
                </a:ln>
                <a:solidFill>
                  <a:schemeClr val="tx1"/>
                </a:solidFill>
                <a:effectLst/>
                <a:ea typeface="Calibri" pitchFamily="34"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Char char="•"/>
              <a:tabLst/>
            </a:pPr>
            <a:r>
              <a:rPr lang="es-ES" sz="2400" dirty="0" smtClean="0">
                <a:cs typeface="Arial" pitchFamily="34" charset="0"/>
              </a:rPr>
              <a:t>Aumenta la capacidad de autonomía </a:t>
            </a:r>
          </a:p>
          <a:p>
            <a:pPr marL="0" marR="0" lvl="0" indent="0" algn="l" defTabSz="914400" rtl="0" eaLnBrk="0" fontAlgn="base" latinLnBrk="0" hangingPunct="0">
              <a:lnSpc>
                <a:spcPct val="150000"/>
              </a:lnSpc>
              <a:spcBef>
                <a:spcPct val="0"/>
              </a:spcBef>
              <a:spcAft>
                <a:spcPct val="0"/>
              </a:spcAft>
              <a:buClrTx/>
              <a:buSzTx/>
              <a:buFontTx/>
              <a:buChar char="•"/>
              <a:tabLst/>
            </a:pPr>
            <a:r>
              <a:rPr lang="es-ES" sz="2400" dirty="0" smtClean="0"/>
              <a:t> Favorece las </a:t>
            </a:r>
            <a:r>
              <a:rPr lang="es-ES" sz="2400" b="1" dirty="0" smtClean="0"/>
              <a:t>habilidades </a:t>
            </a:r>
            <a:r>
              <a:rPr lang="es-ES" sz="2400" b="1" dirty="0" smtClean="0"/>
              <a:t>sociales.</a:t>
            </a:r>
            <a:endParaRPr lang="es-ES" sz="2400" b="1" dirty="0" smtClean="0"/>
          </a:p>
          <a:p>
            <a:pPr marL="0" marR="0" lvl="0" indent="0" algn="l" defTabSz="914400" rtl="0" eaLnBrk="0" fontAlgn="base" latinLnBrk="0" hangingPunct="0">
              <a:lnSpc>
                <a:spcPct val="150000"/>
              </a:lnSpc>
              <a:spcBef>
                <a:spcPct val="0"/>
              </a:spcBef>
              <a:spcAft>
                <a:spcPct val="0"/>
              </a:spcAft>
              <a:buClrTx/>
              <a:buSzTx/>
              <a:buFontTx/>
              <a:buChar char="•"/>
              <a:tabLst/>
            </a:pPr>
            <a:r>
              <a:rPr lang="es-ES" sz="2400" dirty="0" smtClean="0"/>
              <a:t>Refuerza </a:t>
            </a:r>
            <a:r>
              <a:rPr lang="es-ES" sz="2400" dirty="0" smtClean="0"/>
              <a:t>la </a:t>
            </a:r>
            <a:r>
              <a:rPr lang="es-ES" sz="2400" b="1" dirty="0" smtClean="0"/>
              <a:t>autoestima</a:t>
            </a:r>
            <a:r>
              <a:rPr lang="es-ES" sz="2400" dirty="0" smtClean="0"/>
              <a:t>.</a:t>
            </a:r>
          </a:p>
          <a:p>
            <a:pPr marL="0" marR="0" lvl="0" indent="0" algn="l" defTabSz="914400" rtl="0" eaLnBrk="0" fontAlgn="base" latinLnBrk="0" hangingPunct="0">
              <a:lnSpc>
                <a:spcPct val="150000"/>
              </a:lnSpc>
              <a:spcBef>
                <a:spcPct val="0"/>
              </a:spcBef>
              <a:spcAft>
                <a:spcPct val="0"/>
              </a:spcAft>
              <a:buClrTx/>
              <a:buSzTx/>
              <a:buFontTx/>
              <a:buChar char="•"/>
              <a:tabLst/>
            </a:pPr>
            <a:endParaRPr kumimoji="0" lang="es-ES"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cs typeface="Arial" pitchFamily="34" charset="0"/>
            </a:endParaRPr>
          </a:p>
        </p:txBody>
      </p:sp>
      <p:pic>
        <p:nvPicPr>
          <p:cNvPr id="14340" name="Picture 4"/>
          <p:cNvPicPr>
            <a:picLocks noChangeAspect="1" noChangeArrowheads="1"/>
          </p:cNvPicPr>
          <p:nvPr/>
        </p:nvPicPr>
        <p:blipFill>
          <a:blip r:embed="rId2"/>
          <a:srcRect/>
          <a:stretch>
            <a:fillRect/>
          </a:stretch>
        </p:blipFill>
        <p:spPr bwMode="auto">
          <a:xfrm>
            <a:off x="6072198" y="4857760"/>
            <a:ext cx="2628900" cy="1743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1"/>
            <a:ext cx="8229600" cy="4714908"/>
          </a:xfrm>
        </p:spPr>
        <p:txBody>
          <a:bodyPr/>
          <a:lstStyle/>
          <a:p>
            <a:r>
              <a:rPr lang="es-ES" dirty="0" smtClean="0"/>
              <a:t>Los programas de Estimulación Temprana o precoz inciden en las </a:t>
            </a:r>
            <a:r>
              <a:rPr lang="es-ES" b="1" dirty="0" smtClean="0"/>
              <a:t>tres </a:t>
            </a:r>
            <a:r>
              <a:rPr lang="es-ES" b="1" dirty="0" smtClean="0"/>
              <a:t>áreas claves </a:t>
            </a:r>
            <a:r>
              <a:rPr lang="es-ES" b="1" dirty="0" smtClean="0"/>
              <a:t>del neurodesarrollo </a:t>
            </a:r>
            <a:r>
              <a:rPr lang="es-ES" dirty="0" smtClean="0"/>
              <a:t> en estas edades:</a:t>
            </a:r>
          </a:p>
          <a:p>
            <a:pPr lvl="0">
              <a:buNone/>
            </a:pPr>
            <a:r>
              <a:rPr lang="es-ES" dirty="0" smtClean="0"/>
              <a:t>1. El </a:t>
            </a:r>
            <a:r>
              <a:rPr lang="es-ES" dirty="0" smtClean="0"/>
              <a:t>desarrollo psicomotor y su autonomía personal</a:t>
            </a:r>
          </a:p>
          <a:p>
            <a:pPr lvl="0">
              <a:buNone/>
            </a:pPr>
            <a:r>
              <a:rPr lang="es-ES" dirty="0" smtClean="0"/>
              <a:t>2. El </a:t>
            </a:r>
            <a:r>
              <a:rPr lang="es-ES" dirty="0" smtClean="0"/>
              <a:t>desarrollo del lenguaje y comunicación</a:t>
            </a:r>
          </a:p>
          <a:p>
            <a:pPr lvl="0">
              <a:buNone/>
            </a:pPr>
            <a:r>
              <a:rPr lang="es-ES" dirty="0" smtClean="0"/>
              <a:t>3. Sus </a:t>
            </a:r>
            <a:r>
              <a:rPr lang="es-ES" dirty="0" smtClean="0"/>
              <a:t>habilidades para relacionarse con el entorno físico y </a:t>
            </a:r>
            <a:r>
              <a:rPr lang="es-ES" dirty="0" smtClean="0"/>
              <a:t>social</a:t>
            </a:r>
          </a:p>
          <a:p>
            <a:pPr lvl="0">
              <a:buNone/>
            </a:pPr>
            <a:endParaRPr lang="es-ES" dirty="0" smtClean="0"/>
          </a:p>
          <a:p>
            <a:endParaRPr lang="es-ES" dirty="0"/>
          </a:p>
        </p:txBody>
      </p:sp>
      <p:pic>
        <p:nvPicPr>
          <p:cNvPr id="29698" name="Picture 2" descr="F:\1CURSO 2020-2021\Año 2022\CUADRO DE CLASIFICACIÓN\8.2.5.317- Expediente Tiempo Electivo\CURSO OPTATIVO, ESTIMULACION TEMPRANA\BIBLIOGRAFIA\cp\Nueva carpeta\images (9).jpg"/>
          <p:cNvPicPr>
            <a:picLocks noChangeAspect="1" noChangeArrowheads="1"/>
          </p:cNvPicPr>
          <p:nvPr/>
        </p:nvPicPr>
        <p:blipFill>
          <a:blip r:embed="rId2"/>
          <a:srcRect/>
          <a:stretch>
            <a:fillRect/>
          </a:stretch>
        </p:blipFill>
        <p:spPr bwMode="auto">
          <a:xfrm>
            <a:off x="6000760" y="4857760"/>
            <a:ext cx="2619375" cy="17430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857364"/>
            <a:ext cx="8215370" cy="5000636"/>
          </a:xfrm>
        </p:spPr>
        <p:txBody>
          <a:bodyPr>
            <a:normAutofit fontScale="90000"/>
          </a:bodyPr>
          <a:lstStyle/>
          <a:p>
            <a:pPr lvl="0" algn="l">
              <a:lnSpc>
                <a:spcPct val="150000"/>
              </a:lnSpc>
            </a:pP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t>
            </a:r>
            <a:br>
              <a:rPr lang="es-ES" dirty="0" smtClean="0"/>
            </a:br>
            <a:r>
              <a:rPr lang="es-ES" dirty="0" smtClean="0"/>
              <a:t/>
            </a:r>
            <a:br>
              <a:rPr lang="es-ES" dirty="0" smtClean="0"/>
            </a:br>
            <a:r>
              <a:rPr lang="es-ES" dirty="0" smtClean="0"/>
              <a:t/>
            </a:r>
            <a:br>
              <a:rPr lang="es-ES" dirty="0" smtClean="0"/>
            </a:br>
            <a:r>
              <a:rPr lang="es-ES" sz="2700" dirty="0" smtClean="0">
                <a:latin typeface="+mn-lt"/>
              </a:rPr>
              <a:t>. </a:t>
            </a:r>
            <a:r>
              <a:rPr lang="es-ES" sz="2700" b="1" dirty="0" smtClean="0">
                <a:latin typeface="+mn-lt"/>
              </a:rPr>
              <a:t>Permitir </a:t>
            </a:r>
            <a:r>
              <a:rPr lang="es-ES" sz="2700" b="1" dirty="0" smtClean="0">
                <a:latin typeface="+mn-lt"/>
              </a:rPr>
              <a:t>el máximo desarrollo </a:t>
            </a:r>
            <a:r>
              <a:rPr lang="es-ES" sz="2700" dirty="0" smtClean="0">
                <a:latin typeface="+mn-lt"/>
              </a:rPr>
              <a:t>del niño a escala general o en áreas </a:t>
            </a:r>
            <a:r>
              <a:rPr lang="es-ES" sz="2700" dirty="0" smtClean="0">
                <a:latin typeface="+mn-lt"/>
              </a:rPr>
              <a:t>específicas. </a:t>
            </a:r>
            <a:br>
              <a:rPr lang="es-ES" sz="2700" dirty="0" smtClean="0">
                <a:latin typeface="+mn-lt"/>
              </a:rPr>
            </a:br>
            <a:r>
              <a:rPr lang="es-ES" sz="2700" dirty="0" smtClean="0">
                <a:latin typeface="+mn-lt"/>
              </a:rPr>
              <a:t>. </a:t>
            </a:r>
            <a:r>
              <a:rPr lang="es-ES" sz="2700" b="1" dirty="0" smtClean="0">
                <a:latin typeface="+mn-lt"/>
              </a:rPr>
              <a:t>Adaptar </a:t>
            </a:r>
            <a:r>
              <a:rPr lang="es-ES" sz="2700" b="1" dirty="0" smtClean="0">
                <a:latin typeface="+mn-lt"/>
              </a:rPr>
              <a:t>las actividades </a:t>
            </a:r>
            <a:r>
              <a:rPr lang="es-ES" sz="2700" dirty="0" smtClean="0">
                <a:latin typeface="+mn-lt"/>
              </a:rPr>
              <a:t>a la etapa de desarrollo </a:t>
            </a:r>
            <a:r>
              <a:rPr lang="es-ES" sz="2700" dirty="0" smtClean="0">
                <a:latin typeface="+mn-lt"/>
              </a:rPr>
              <a:t>del niño </a:t>
            </a:r>
            <a:br>
              <a:rPr lang="es-ES" sz="2700" dirty="0" smtClean="0">
                <a:latin typeface="+mn-lt"/>
              </a:rPr>
            </a:br>
            <a:r>
              <a:rPr lang="es-ES" sz="2700" dirty="0" smtClean="0">
                <a:latin typeface="+mn-lt"/>
              </a:rPr>
              <a:t>. </a:t>
            </a:r>
            <a:r>
              <a:rPr lang="es-ES" sz="2700" b="1" dirty="0" smtClean="0">
                <a:latin typeface="+mn-lt"/>
              </a:rPr>
              <a:t>Evitar forzar </a:t>
            </a:r>
            <a:r>
              <a:rPr lang="es-ES" sz="2700" dirty="0" smtClean="0">
                <a:latin typeface="+mn-lt"/>
              </a:rPr>
              <a:t>al niño a realizar una actividad para la cual no está </a:t>
            </a:r>
            <a:r>
              <a:rPr lang="es-ES" sz="2700" dirty="0" smtClean="0">
                <a:latin typeface="+mn-lt"/>
              </a:rPr>
              <a:t>preparado.</a:t>
            </a:r>
            <a:br>
              <a:rPr lang="es-ES" sz="2700" dirty="0" smtClean="0">
                <a:latin typeface="+mn-lt"/>
              </a:rPr>
            </a:br>
            <a:r>
              <a:rPr lang="es-ES" sz="2700" dirty="0" smtClean="0">
                <a:latin typeface="+mn-lt"/>
              </a:rPr>
              <a:t>.</a:t>
            </a:r>
            <a:r>
              <a:rPr lang="es-ES" sz="2700" b="1" dirty="0" smtClean="0">
                <a:latin typeface="+mn-lt"/>
              </a:rPr>
              <a:t> Favorecer un cambio</a:t>
            </a:r>
            <a:r>
              <a:rPr lang="es-ES" sz="2700" dirty="0" smtClean="0">
                <a:latin typeface="+mn-lt"/>
              </a:rPr>
              <a:t> de actitud de los </a:t>
            </a:r>
            <a:r>
              <a:rPr lang="es-ES" sz="2700" dirty="0" smtClean="0">
                <a:latin typeface="+mn-lt"/>
              </a:rPr>
              <a:t>padres en cuanto al manejo del ambiente</a:t>
            </a:r>
            <a:br>
              <a:rPr lang="es-ES" sz="2700" dirty="0" smtClean="0">
                <a:latin typeface="+mn-lt"/>
              </a:rPr>
            </a:br>
            <a:r>
              <a:rPr lang="es-ES" sz="2700" dirty="0" smtClean="0">
                <a:latin typeface="+mn-lt"/>
              </a:rPr>
              <a:t>.</a:t>
            </a:r>
            <a:r>
              <a:rPr lang="es-ES" sz="2700" b="1" dirty="0" smtClean="0">
                <a:latin typeface="+mn-lt"/>
              </a:rPr>
              <a:t> Canalizar el deseo</a:t>
            </a:r>
            <a:r>
              <a:rPr lang="es-ES" sz="2700" dirty="0" smtClean="0">
                <a:latin typeface="+mn-lt"/>
              </a:rPr>
              <a:t> innato de aprender de cada niño para desarrollar su potencial creativo </a:t>
            </a:r>
            <a:r>
              <a:rPr lang="es-ES" sz="2700" dirty="0" smtClean="0">
                <a:latin typeface="+mn-lt"/>
              </a:rPr>
              <a:t/>
            </a:r>
            <a:br>
              <a:rPr lang="es-ES" sz="2700" dirty="0" smtClean="0">
                <a:latin typeface="+mn-lt"/>
              </a:rPr>
            </a:br>
            <a:r>
              <a:rPr lang="es-ES" sz="2700" dirty="0" smtClean="0">
                <a:latin typeface="+mn-lt"/>
              </a:rPr>
              <a:t> </a:t>
            </a:r>
            <a:r>
              <a:rPr lang="es-ES" sz="2000" dirty="0" smtClean="0"/>
              <a:t/>
            </a:r>
            <a:br>
              <a:rPr lang="es-ES" sz="2000" dirty="0" smtClean="0"/>
            </a:br>
            <a:r>
              <a:rPr lang="es-ES" sz="2400" dirty="0" smtClean="0"/>
              <a:t/>
            </a:r>
            <a:br>
              <a:rPr lang="es-ES" sz="2400" dirty="0" smtClean="0"/>
            </a:br>
            <a:r>
              <a:rPr lang="es-ES" sz="2700" dirty="0" smtClean="0">
                <a:latin typeface="+mn-lt"/>
              </a:rPr>
              <a:t/>
            </a:r>
            <a:br>
              <a:rPr lang="es-ES" sz="2700" dirty="0" smtClean="0">
                <a:latin typeface="+mn-lt"/>
              </a:rPr>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sz="2700" dirty="0" smtClean="0"/>
              <a:t/>
            </a:r>
            <a:br>
              <a:rPr lang="es-ES" sz="2700" dirty="0" smtClean="0"/>
            </a:br>
            <a:r>
              <a:rPr lang="es-ES" dirty="0" smtClean="0"/>
              <a:t/>
            </a:r>
            <a:br>
              <a:rPr lang="es-ES" dirty="0" smtClean="0"/>
            </a:br>
            <a:r>
              <a:rPr lang="es-ES" dirty="0" smtClean="0"/>
              <a:t/>
            </a:r>
            <a:br>
              <a:rPr lang="es-ES" dirty="0" smtClean="0"/>
            </a:br>
            <a:r>
              <a:rPr lang="es-ES" sz="3600" dirty="0" smtClean="0">
                <a:latin typeface="+mn-lt"/>
              </a:rPr>
              <a:t/>
            </a:r>
            <a:br>
              <a:rPr lang="es-ES" sz="3600" dirty="0" smtClean="0">
                <a:latin typeface="+mn-lt"/>
              </a:rPr>
            </a:br>
            <a:r>
              <a:rPr lang="es-ES" sz="3600" dirty="0" smtClean="0">
                <a:latin typeface="+mn-lt"/>
              </a:rPr>
              <a:t/>
            </a:r>
            <a:br>
              <a:rPr lang="es-ES" sz="3600" dirty="0" smtClean="0">
                <a:latin typeface="+mn-lt"/>
              </a:rPr>
            </a:br>
            <a:r>
              <a:rPr lang="es-ES" sz="3600" dirty="0" smtClean="0">
                <a:latin typeface="+mn-lt"/>
              </a:rPr>
              <a:t/>
            </a:r>
            <a:br>
              <a:rPr lang="es-ES" sz="3600" dirty="0" smtClean="0">
                <a:latin typeface="+mn-lt"/>
              </a:rPr>
            </a:br>
            <a:r>
              <a:rPr lang="es-ES" sz="3600" dirty="0" smtClean="0">
                <a:latin typeface="+mn-lt"/>
              </a:rPr>
              <a:t/>
            </a:r>
            <a:br>
              <a:rPr lang="es-ES" sz="3600" dirty="0" smtClean="0">
                <a:latin typeface="+mn-lt"/>
              </a:rPr>
            </a:br>
            <a:r>
              <a:rPr lang="es-ES" dirty="0" smtClean="0"/>
              <a:t/>
            </a:r>
            <a:br>
              <a:rPr lang="es-ES" dirty="0" smtClean="0"/>
            </a:br>
            <a:endParaRPr lang="es-ES" dirty="0"/>
          </a:p>
        </p:txBody>
      </p:sp>
      <p:sp>
        <p:nvSpPr>
          <p:cNvPr id="4" name="3 Rectángulo"/>
          <p:cNvSpPr/>
          <p:nvPr/>
        </p:nvSpPr>
        <p:spPr>
          <a:xfrm>
            <a:off x="928662" y="428604"/>
            <a:ext cx="6858048" cy="571504"/>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solidFill>
                  <a:schemeClr val="tx1"/>
                </a:solidFill>
              </a:rPr>
              <a:t>Objetivos  de </a:t>
            </a:r>
            <a:r>
              <a:rPr lang="es-ES" sz="2800" dirty="0" smtClean="0">
                <a:solidFill>
                  <a:schemeClr val="tx1"/>
                </a:solidFill>
              </a:rPr>
              <a:t>la estimulación temprana </a:t>
            </a:r>
            <a:endParaRPr lang="es-ES" sz="28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571612"/>
            <a:ext cx="8329642" cy="4929222"/>
          </a:xfrm>
        </p:spPr>
        <p:txBody>
          <a:bodyPr>
            <a:normAutofit/>
          </a:bodyPr>
          <a:lstStyle/>
          <a:p>
            <a:pPr>
              <a:lnSpc>
                <a:spcPct val="150000"/>
              </a:lnSpc>
              <a:buNone/>
            </a:pPr>
            <a:r>
              <a:rPr lang="es-ES" sz="2400" dirty="0" smtClean="0"/>
              <a:t>.</a:t>
            </a:r>
            <a:r>
              <a:rPr lang="es-ES" sz="2400" b="1" dirty="0" smtClean="0"/>
              <a:t> Despertar la sensibilidad </a:t>
            </a:r>
            <a:r>
              <a:rPr lang="es-ES" sz="2400" dirty="0" smtClean="0"/>
              <a:t>artística desde temprana edad a través de experiencias </a:t>
            </a:r>
            <a:r>
              <a:rPr lang="es-ES" sz="2400" dirty="0" smtClean="0"/>
              <a:t>sensoriales.</a:t>
            </a:r>
          </a:p>
          <a:p>
            <a:pPr>
              <a:lnSpc>
                <a:spcPct val="150000"/>
              </a:lnSpc>
              <a:buNone/>
            </a:pPr>
            <a:r>
              <a:rPr lang="es-ES" sz="2400" dirty="0" smtClean="0"/>
              <a:t>.</a:t>
            </a:r>
            <a:r>
              <a:rPr lang="es-ES" sz="2400" b="1" dirty="0" smtClean="0"/>
              <a:t> Darle la oportunidad </a:t>
            </a:r>
            <a:r>
              <a:rPr lang="es-ES" sz="2400" dirty="0" smtClean="0"/>
              <a:t>al niño de manipular diferentes materiales para favorecer el desarrollo satisfactorio de las destrezas </a:t>
            </a:r>
            <a:r>
              <a:rPr lang="es-ES" sz="2400" dirty="0" smtClean="0"/>
              <a:t>.</a:t>
            </a:r>
          </a:p>
          <a:p>
            <a:pPr>
              <a:lnSpc>
                <a:spcPct val="150000"/>
              </a:lnSpc>
              <a:buNone/>
            </a:pPr>
            <a:r>
              <a:rPr lang="es-ES" sz="2400" dirty="0" smtClean="0"/>
              <a:t>.</a:t>
            </a:r>
            <a:r>
              <a:rPr lang="es-ES" sz="2400" b="1" dirty="0" smtClean="0"/>
              <a:t> Aprovechar el tiempo </a:t>
            </a:r>
            <a:r>
              <a:rPr lang="es-ES" sz="2400" dirty="0" smtClean="0"/>
              <a:t>padre-hijo, enriqueciendo la relación interpersonal y el goce de estar juntos. </a:t>
            </a:r>
            <a:endParaRPr lang="es-ES" sz="2400" dirty="0"/>
          </a:p>
        </p:txBody>
      </p:sp>
      <p:sp>
        <p:nvSpPr>
          <p:cNvPr id="5" name="4 Título"/>
          <p:cNvSpPr>
            <a:spLocks noGrp="1"/>
          </p:cNvSpPr>
          <p:nvPr>
            <p:ph type="title"/>
          </p:nvPr>
        </p:nvSpPr>
        <p:spPr>
          <a:xfrm>
            <a:off x="457200" y="357166"/>
            <a:ext cx="8229600" cy="71438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s-ES" sz="2800" dirty="0" smtClean="0">
                <a:solidFill>
                  <a:schemeClr val="tx1"/>
                </a:solidFill>
              </a:rPr>
              <a:t/>
            </a:r>
            <a:br>
              <a:rPr lang="es-ES" sz="2800" dirty="0" smtClean="0">
                <a:solidFill>
                  <a:schemeClr val="tx1"/>
                </a:solidFill>
              </a:rPr>
            </a:br>
            <a:r>
              <a:rPr lang="es-ES" sz="2800" b="1" dirty="0" smtClean="0">
                <a:solidFill>
                  <a:schemeClr val="tx1"/>
                </a:solidFill>
              </a:rPr>
              <a:t>Objetivos  </a:t>
            </a:r>
            <a:r>
              <a:rPr lang="es-ES" sz="2800" b="1" dirty="0" smtClean="0">
                <a:solidFill>
                  <a:schemeClr val="tx1"/>
                </a:solidFill>
              </a:rPr>
              <a:t>de la </a:t>
            </a:r>
            <a:r>
              <a:rPr lang="es-ES" sz="2800" b="1" dirty="0" smtClean="0">
                <a:solidFill>
                  <a:schemeClr val="tx1"/>
                </a:solidFill>
              </a:rPr>
              <a:t>Estimulación Temprana </a:t>
            </a:r>
            <a:r>
              <a:rPr lang="es-ES" sz="2800" b="1" dirty="0" smtClean="0">
                <a:solidFill>
                  <a:schemeClr val="tx1"/>
                </a:solidFill>
              </a:rPr>
              <a:t/>
            </a:r>
            <a:br>
              <a:rPr lang="es-ES" sz="2800" b="1" dirty="0" smtClean="0">
                <a:solidFill>
                  <a:schemeClr val="tx1"/>
                </a:solidFill>
              </a:rPr>
            </a:br>
            <a:endParaRPr lang="es-ES" sz="2800" b="1" dirty="0">
              <a:solidFill>
                <a:schemeClr val="tx1"/>
              </a:solidFill>
            </a:endParaRPr>
          </a:p>
        </p:txBody>
      </p:sp>
      <p:pic>
        <p:nvPicPr>
          <p:cNvPr id="12290" name="Picture 2" descr="F:\1CURSO 2020-2021\Año 2022\CUADRO DE CLASIFICACIÓN\8.2.5.317- Expediente Tiempo Electivo\CURSO OPTATIVO, ESTIMULACION TEMPRANA\BIBLIOGRAFIA\cp\Nueva carpeta\images (12).jpg"/>
          <p:cNvPicPr>
            <a:picLocks noChangeAspect="1" noChangeArrowheads="1"/>
          </p:cNvPicPr>
          <p:nvPr/>
        </p:nvPicPr>
        <p:blipFill>
          <a:blip r:embed="rId2"/>
          <a:srcRect/>
          <a:stretch>
            <a:fillRect/>
          </a:stretch>
        </p:blipFill>
        <p:spPr bwMode="auto">
          <a:xfrm>
            <a:off x="5857884" y="4857760"/>
            <a:ext cx="2628900" cy="17430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510</TotalTime>
  <Words>563</Words>
  <Application>Microsoft Office PowerPoint</Application>
  <PresentationFormat>Presentación en pantalla (4:3)</PresentationFormat>
  <Paragraphs>79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 PAPEL DE LA ESTIMULACION TEMPRANA EN LA PRIMERA INFANCIA  CURSO OPTATIVO III</vt:lpstr>
      <vt:lpstr>Papel de la estimulación temprana en la primera infancia</vt:lpstr>
      <vt:lpstr>Diapositiva 3</vt:lpstr>
      <vt:lpstr>Diapositiva 4</vt:lpstr>
      <vt:lpstr>Diapositiva 5</vt:lpstr>
      <vt:lpstr>Diapositiva 6</vt:lpstr>
      <vt:lpstr>Diapositiva 7</vt:lpstr>
      <vt:lpstr>              . Permitir el máximo desarrollo del niño a escala general o en áreas específicas.  . Adaptar las actividades a la etapa de desarrollo del niño  . Evitar forzar al niño a realizar una actividad para la cual no está preparado. . Favorecer un cambio de actitud de los padres en cuanto al manejo del ambiente . Canalizar el deseo innato de aprender de cada niño para desarrollar su potencial creativo                  </vt:lpstr>
      <vt:lpstr> Objetivos  de la Estimulación Temprana  </vt:lpstr>
      <vt:lpstr> Ventajas de la Estimulación Temprana: </vt:lpstr>
      <vt:lpstr>Diapositiva 11</vt:lpstr>
      <vt:lpstr>Diapositiva 12</vt:lpstr>
      <vt:lpstr>Área cognitiva</vt:lpstr>
      <vt:lpstr>Área Motriz</vt:lpstr>
      <vt:lpstr> Área del lenguaje</vt:lpstr>
      <vt:lpstr>Área socioemocional</vt:lpstr>
      <vt:lpstr>CONCLUSIONES</vt:lpstr>
      <vt:lpstr>       Estudio Independiente  Después del estudio del tema, realice una investigación en el portal de Infomed sobre las actividades que realiza la Atención Primaria de Salud en la Estimulación Temprana en la primera infancia             </vt:lpstr>
      <vt:lpstr> Bibliografía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PAPEL DE LA ESTIMULACION TEMPRANA EN LA PRIMERA INFANCIA”  CURSO OPTATIVO III</dc:title>
  <dc:creator>Nereida</dc:creator>
  <cp:lastModifiedBy>Nereida</cp:lastModifiedBy>
  <cp:revision>98</cp:revision>
  <dcterms:created xsi:type="dcterms:W3CDTF">2021-03-17T14:52:10Z</dcterms:created>
  <dcterms:modified xsi:type="dcterms:W3CDTF">2011-09-02T10:55:45Z</dcterms:modified>
</cp:coreProperties>
</file>