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89" r:id="rId6"/>
    <p:sldId id="263" r:id="rId7"/>
    <p:sldId id="290" r:id="rId8"/>
    <p:sldId id="272" r:id="rId9"/>
    <p:sldId id="278" r:id="rId10"/>
    <p:sldId id="277" r:id="rId11"/>
    <p:sldId id="291" r:id="rId12"/>
    <p:sldId id="292" r:id="rId13"/>
    <p:sldId id="293" r:id="rId14"/>
    <p:sldId id="294" r:id="rId15"/>
    <p:sldId id="295" r:id="rId16"/>
    <p:sldId id="287" r:id="rId17"/>
    <p:sldId id="270" r:id="rId18"/>
    <p:sldId id="271"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0AE"/>
    <a:srgbClr val="79C3F5"/>
    <a:srgbClr val="C4C6A8"/>
    <a:srgbClr val="ED8392"/>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2570A-DD96-4797-87E6-757DA4ED0FC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logger.com/page-edit.g?blogID=3887362314527436678&amp;pageID=663471592461990558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1CURSO 2020-2021\0CUADRO DE CLASIFICACIÓN\8.2.5.317- Expediente Tiempo Electivo\CURSO OPTATIVO, ESTIMULACION TEMPRANA\BIBLIOGRAFIA\cp\ejercicios-de-estimulacion-temprana-para-bebes-de-0-a-12-meses-798x51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785786" y="1142984"/>
            <a:ext cx="7672414" cy="1000132"/>
          </a:xfrm>
        </p:spPr>
        <p:txBody>
          <a:bodyPr>
            <a:normAutofit fontScale="90000"/>
          </a:bodyPr>
          <a:lstStyle/>
          <a:p>
            <a:r>
              <a:rPr lang="es-ES" dirty="0" smtClean="0"/>
              <a:t/>
            </a:r>
            <a:br>
              <a:rPr lang="es-ES" dirty="0" smtClean="0"/>
            </a:br>
            <a:r>
              <a:rPr lang="es-ES" b="1" dirty="0"/>
              <a:t>PAPEL DE LA ESTIMULACION TEMPRANA EN LA PRIMERA </a:t>
            </a:r>
            <a:r>
              <a:rPr lang="es-ES" b="1" dirty="0" smtClean="0"/>
              <a:t>INFANCIA</a:t>
            </a:r>
            <a:r>
              <a:rPr lang="es-ES" dirty="0"/>
              <a:t/>
            </a:r>
            <a:br>
              <a:rPr lang="es-ES" dirty="0"/>
            </a:br>
            <a:r>
              <a:rPr lang="es-ES" dirty="0" smtClean="0"/>
              <a:t/>
            </a:r>
            <a:br>
              <a:rPr lang="es-ES" dirty="0" smtClean="0"/>
            </a:br>
            <a:r>
              <a:rPr lang="es-ES" sz="3100" b="1" dirty="0" smtClean="0"/>
              <a:t>CURSO OPTATIVO III</a:t>
            </a:r>
            <a:endParaRPr lang="es-ES" sz="3100" b="1" dirty="0"/>
          </a:p>
        </p:txBody>
      </p:sp>
      <p:sp>
        <p:nvSpPr>
          <p:cNvPr id="3" name="2 Subtítulo"/>
          <p:cNvSpPr>
            <a:spLocks noGrp="1"/>
          </p:cNvSpPr>
          <p:nvPr>
            <p:ph type="subTitle" idx="1"/>
          </p:nvPr>
        </p:nvSpPr>
        <p:spPr>
          <a:xfrm>
            <a:off x="785786" y="3786190"/>
            <a:ext cx="7572428" cy="2214578"/>
          </a:xfrm>
        </p:spPr>
        <p:txBody>
          <a:bodyPr/>
          <a:lstStyle/>
          <a:p>
            <a:endParaRPr lang="es-ES" sz="2400" dirty="0" smtClean="0">
              <a:solidFill>
                <a:schemeClr val="tx1"/>
              </a:solidFill>
            </a:endParaRPr>
          </a:p>
          <a:p>
            <a:endParaRPr lang="es-ES" sz="2400" dirty="0" smtClean="0">
              <a:solidFill>
                <a:schemeClr val="tx1"/>
              </a:solidFill>
            </a:endParaRPr>
          </a:p>
          <a:p>
            <a:r>
              <a:rPr lang="es-ES" sz="2400" b="1" dirty="0" smtClean="0">
                <a:solidFill>
                  <a:schemeClr val="tx1"/>
                </a:solidFill>
              </a:rPr>
              <a:t>Profesores</a:t>
            </a:r>
            <a:r>
              <a:rPr lang="es-ES" sz="2400" dirty="0" smtClean="0">
                <a:solidFill>
                  <a:schemeClr val="tx1"/>
                </a:solidFill>
              </a:rPr>
              <a:t>: Dra. Nereyda Caraballo Moya</a:t>
            </a:r>
          </a:p>
          <a:p>
            <a:r>
              <a:rPr lang="es-ES" sz="2400" dirty="0" smtClean="0">
                <a:solidFill>
                  <a:schemeClr val="tx1"/>
                </a:solidFill>
              </a:rPr>
              <a:t>                      </a:t>
            </a:r>
          </a:p>
          <a:p>
            <a:endParaRPr lang="es-ES" sz="2400" dirty="0">
              <a:solidFill>
                <a:schemeClr val="tx1"/>
              </a:solidFill>
            </a:endParaRP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980728"/>
            <a:ext cx="8329642" cy="5520106"/>
          </a:xfrm>
        </p:spPr>
        <p:txBody>
          <a:bodyPr>
            <a:normAutofit fontScale="70000" lnSpcReduction="20000"/>
          </a:bodyPr>
          <a:lstStyle/>
          <a:p>
            <a:pPr>
              <a:lnSpc>
                <a:spcPct val="170000"/>
              </a:lnSpc>
              <a:spcAft>
                <a:spcPts val="0"/>
              </a:spcAft>
            </a:pPr>
            <a:r>
              <a:rPr lang="es-ES" sz="3600" dirty="0">
                <a:solidFill>
                  <a:srgbClr val="000000"/>
                </a:solidFill>
                <a:ea typeface="Calibri"/>
              </a:rPr>
              <a:t>Se </a:t>
            </a:r>
            <a:r>
              <a:rPr lang="es-ES" sz="3600" dirty="0" smtClean="0">
                <a:solidFill>
                  <a:srgbClr val="000000"/>
                </a:solidFill>
                <a:ea typeface="Calibri"/>
              </a:rPr>
              <a:t>plantea  </a:t>
            </a:r>
            <a:r>
              <a:rPr lang="es-ES" sz="3600" dirty="0">
                <a:solidFill>
                  <a:srgbClr val="000000"/>
                </a:solidFill>
                <a:ea typeface="Calibri"/>
              </a:rPr>
              <a:t>que el estar frente a una pantalla tecnológica, los niños no obtienen el desarrollo que se necesita para esa edad temprana, los músculos tienen limitantes así como problemas de movimiento. Se recomienda no cambiar las actividades en las que se utilicen papel y colores, ya que de esta forma los músculos están en constante movimiento y no llegan a atrofiarse. </a:t>
            </a:r>
          </a:p>
          <a:p>
            <a:pPr marL="0" indent="0">
              <a:lnSpc>
                <a:spcPct val="150000"/>
              </a:lnSpc>
              <a:spcAft>
                <a:spcPts val="0"/>
              </a:spcAft>
              <a:buNone/>
            </a:pPr>
            <a:r>
              <a:rPr lang="es-ES" dirty="0">
                <a:solidFill>
                  <a:srgbClr val="000000"/>
                </a:solidFill>
                <a:latin typeface="Arial"/>
                <a:ea typeface="Calibri"/>
              </a:rPr>
              <a:t> </a:t>
            </a:r>
            <a:endParaRPr lang="es-ES" sz="3600" dirty="0">
              <a:solidFill>
                <a:srgbClr val="000000"/>
              </a:solidFill>
              <a:latin typeface="Times New Roman"/>
              <a:ea typeface="Calibri"/>
            </a:endParaRPr>
          </a:p>
          <a:p>
            <a:pPr>
              <a:lnSpc>
                <a:spcPct val="150000"/>
              </a:lnSpc>
              <a:buNone/>
            </a:pPr>
            <a:endParaRPr lang="es-ES" dirty="0"/>
          </a:p>
        </p:txBody>
      </p:sp>
      <p:pic>
        <p:nvPicPr>
          <p:cNvPr id="6" name="5 Imagen" descr="F:\1 CURSO 2022\Año 2022\CUADRO DE CLASIFICACIÓN\8.2.5.317- Expediente Tiempo Electivo\CURSO OPTATIVO, ESTIMULACION TEMPRANA\BIBLIOGRAFIA\Nueva carpeta\images.jfif 1.jfif"/>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725144"/>
            <a:ext cx="2466975" cy="184594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normAutofit/>
          </a:bodyPr>
          <a:lstStyle/>
          <a:p>
            <a:pPr marL="0" indent="0">
              <a:buNone/>
            </a:pPr>
            <a:r>
              <a:rPr lang="es-ES" dirty="0" smtClean="0"/>
              <a:t> </a:t>
            </a:r>
          </a:p>
          <a:p>
            <a:endParaRPr lang="es-ES" dirty="0" smtClean="0"/>
          </a:p>
          <a:p>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214282" y="1600200"/>
            <a:ext cx="8472518" cy="4525963"/>
          </a:xfrm>
        </p:spPr>
        <p:txBody>
          <a:bodyPr>
            <a:normAutofit/>
          </a:bodyPr>
          <a:lstStyle/>
          <a:p>
            <a:pPr>
              <a:lnSpc>
                <a:spcPct val="150000"/>
              </a:lnSpc>
              <a:buNone/>
            </a:pPr>
            <a:r>
              <a:rPr lang="es-ES" dirty="0" smtClean="0"/>
              <a:t> </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1428736"/>
            <a:ext cx="8229600" cy="4697427"/>
          </a:xfrm>
        </p:spPr>
        <p:txBody>
          <a:bodyPr>
            <a:normAutofit/>
          </a:bodyPr>
          <a:lstStyle/>
          <a:p>
            <a:pPr>
              <a:lnSpc>
                <a:spcPct val="150000"/>
              </a:lnSpc>
            </a:pPr>
            <a:endParaRPr lang="es-E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idx="1"/>
          </p:nvPr>
        </p:nvSpPr>
        <p:spPr/>
        <p:txBody>
          <a:bodyPr>
            <a:normAutofit/>
          </a:bodyPr>
          <a:lstStyle/>
          <a:p>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1600200"/>
            <a:ext cx="8472518" cy="4525963"/>
          </a:xfrm>
        </p:spPr>
        <p:txBody>
          <a:bodyPr>
            <a:normAutofit/>
          </a:bodyPr>
          <a:lstStyle/>
          <a:p>
            <a:pPr>
              <a:lnSpc>
                <a:spcPct val="150000"/>
              </a:lnSpc>
            </a:pPr>
            <a:r>
              <a:rPr lang="es-ES" dirty="0" smtClean="0"/>
              <a:t> </a:t>
            </a:r>
            <a:r>
              <a:rPr lang="es-ES" dirty="0" smtClean="0">
                <a:hlinkClick r:id="rId2"/>
              </a:rPr>
              <a:t/>
            </a:r>
            <a:br>
              <a:rPr lang="es-ES" dirty="0" smtClean="0">
                <a:hlinkClick r:id="rId2"/>
              </a:rPr>
            </a:br>
            <a:endParaRPr lang="es-ES"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1142984"/>
            <a:ext cx="8858312" cy="4000528"/>
          </a:xfrm>
        </p:spPr>
        <p:txBody>
          <a:bodyPr>
            <a:noAutofit/>
          </a:bodyPr>
          <a:lstStyle/>
          <a:p>
            <a:pPr lvl="0">
              <a:lnSpc>
                <a:spcPct val="150000"/>
              </a:lnSpc>
              <a:buNone/>
            </a:pPr>
            <a:r>
              <a:rPr lang="es-ES" sz="2400" dirty="0" smtClean="0"/>
              <a:t>    </a:t>
            </a:r>
          </a:p>
        </p:txBody>
      </p:sp>
      <p:sp>
        <p:nvSpPr>
          <p:cNvPr id="5" name="4 Rectángulo"/>
          <p:cNvSpPr/>
          <p:nvPr/>
        </p:nvSpPr>
        <p:spPr>
          <a:xfrm>
            <a:off x="571472" y="571480"/>
            <a:ext cx="7643866" cy="584775"/>
          </a:xfrm>
          <a:prstGeom prst="rect">
            <a:avLst/>
          </a:prstGeom>
        </p:spPr>
        <p:txBody>
          <a:bodyPr wrap="square">
            <a:spAutoFit/>
          </a:bodyPr>
          <a:lstStyle/>
          <a:p>
            <a:endParaRPr lang="es-ES" sz="3200" dirty="0"/>
          </a:p>
        </p:txBody>
      </p:sp>
      <p:sp>
        <p:nvSpPr>
          <p:cNvPr id="7" name="4 Título"/>
          <p:cNvSpPr txBox="1">
            <a:spLocks noGrp="1"/>
          </p:cNvSpPr>
          <p:nvPr>
            <p:ph type="title"/>
          </p:nvPr>
        </p:nvSpPr>
        <p:spPr>
          <a:xfrm>
            <a:off x="2071670" y="285728"/>
            <a:ext cx="4572032" cy="500066"/>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CONCLUSIONES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115328" cy="5572164"/>
          </a:xfrm>
        </p:spPr>
        <p:txBody>
          <a:bodyPr>
            <a:normAutofit fontScale="90000"/>
          </a:bodyPr>
          <a:lstStyle/>
          <a:p>
            <a:pPr algn="l">
              <a:buFont typeface="Wingdings" pitchFamily="2" charset="2"/>
              <a:buChar char="§"/>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b="1" dirty="0" smtClean="0"/>
              <a:t>Estudio Independiente</a:t>
            </a:r>
            <a:r>
              <a:rPr lang="es-ES" dirty="0" smtClean="0"/>
              <a:t/>
            </a:r>
            <a:br>
              <a:rPr lang="es-ES" dirty="0" smtClean="0"/>
            </a:br>
            <a:r>
              <a:rPr lang="es-ES" dirty="0" smtClean="0"/>
              <a:t/>
            </a:r>
            <a:br>
              <a:rPr lang="es-ES" dirty="0" smtClean="0"/>
            </a:br>
            <a:r>
              <a:rPr lang="es-ES" sz="3100" dirty="0" smtClean="0"/>
              <a:t>Después del estudio del tema, realice una investigación en el portal de Infomed sobre las actividades que realiza la Atención Primaria de Salud en la Estimulación Temprana en la primera infancia </a:t>
            </a: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dirty="0" smtClean="0"/>
              <a:t/>
            </a:r>
            <a:br>
              <a:rPr lang="es-ES" dirty="0" smtClean="0"/>
            </a:br>
            <a:r>
              <a:rPr lang="es-ES" dirty="0" smtClean="0"/>
              <a:t/>
            </a:r>
            <a:br>
              <a:rPr lang="es-ES" dirty="0" smtClean="0"/>
            </a:br>
            <a:r>
              <a:rPr lang="es-ES" sz="3600" b="1" dirty="0" smtClean="0">
                <a:latin typeface="+mn-lt"/>
              </a:rPr>
              <a:t/>
            </a:r>
            <a:br>
              <a:rPr lang="es-ES" sz="3600" b="1" dirty="0" smtClean="0">
                <a:latin typeface="+mn-lt"/>
              </a:rPr>
            </a:br>
            <a:r>
              <a:rPr lang="es-ES" dirty="0" smtClean="0"/>
              <a:t/>
            </a:r>
            <a:br>
              <a:rPr lang="es-ES" dirty="0" smtClean="0"/>
            </a:br>
            <a:endParaRPr lang="es-ES" dirty="0"/>
          </a:p>
        </p:txBody>
      </p:sp>
      <p:pic>
        <p:nvPicPr>
          <p:cNvPr id="5121" name="Picture 1" descr="F:\1CURSO 2020-2021\Año 2022\CUADRO DE CLASIFICACIÓN\8.2.5.317- Expediente Tiempo Electivo\CURSO OPTATIVO, ESTIMULACION TEMPRANA\BIBLIOGRAFIA\cp\Nueva carpeta\images.jpg"/>
          <p:cNvPicPr>
            <a:picLocks noChangeAspect="1" noChangeArrowheads="1"/>
          </p:cNvPicPr>
          <p:nvPr/>
        </p:nvPicPr>
        <p:blipFill>
          <a:blip r:embed="rId2"/>
          <a:srcRect/>
          <a:stretch>
            <a:fillRect/>
          </a:stretch>
        </p:blipFill>
        <p:spPr bwMode="auto">
          <a:xfrm>
            <a:off x="6429388" y="3929066"/>
            <a:ext cx="2009777" cy="26479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b="1" dirty="0" smtClean="0"/>
              <a:t>Bibliografía</a:t>
            </a:r>
            <a:r>
              <a:rPr lang="es-ES" dirty="0" smtClean="0"/>
              <a:t/>
            </a:r>
            <a:br>
              <a:rPr lang="es-ES" dirty="0" smtClean="0"/>
            </a:br>
            <a:endParaRPr lang="es-ES" dirty="0"/>
          </a:p>
        </p:txBody>
      </p:sp>
      <p:sp>
        <p:nvSpPr>
          <p:cNvPr id="3" name="2 Marcador de contenido"/>
          <p:cNvSpPr>
            <a:spLocks noGrp="1"/>
          </p:cNvSpPr>
          <p:nvPr>
            <p:ph idx="1"/>
          </p:nvPr>
        </p:nvSpPr>
        <p:spPr>
          <a:xfrm>
            <a:off x="285720" y="1142984"/>
            <a:ext cx="8643998" cy="5429288"/>
          </a:xfrm>
        </p:spPr>
        <p:txBody>
          <a:bodyPr>
            <a:noAutofit/>
          </a:bodyPr>
          <a:lstStyle/>
          <a:p>
            <a:pPr lvl="0"/>
            <a:endParaRPr lang="es-E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357158" y="142853"/>
            <a:ext cx="8572560" cy="357189"/>
          </a:xfr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oAutofit/>
          </a:bodyPr>
          <a:lstStyle/>
          <a:p>
            <a:r>
              <a:rPr lang="es-ES" sz="2800" dirty="0" smtClean="0">
                <a:solidFill>
                  <a:schemeClr val="tx1"/>
                </a:solidFill>
              </a:rPr>
              <a:t>Papel de la estimulación temprana en la primera infancia</a:t>
            </a:r>
            <a:endParaRPr lang="es-ES" sz="2800" dirty="0">
              <a:solidFill>
                <a:schemeClr val="tx1"/>
              </a:solidFill>
            </a:endParaRPr>
          </a:p>
        </p:txBody>
      </p:sp>
      <p:sp>
        <p:nvSpPr>
          <p:cNvPr id="7" name="6 Subtítulo"/>
          <p:cNvSpPr>
            <a:spLocks noGrp="1"/>
          </p:cNvSpPr>
          <p:nvPr>
            <p:ph type="subTitle" idx="1"/>
          </p:nvPr>
        </p:nvSpPr>
        <p:spPr>
          <a:xfrm>
            <a:off x="500034" y="1142984"/>
            <a:ext cx="8001056" cy="4643470"/>
          </a:xfrm>
        </p:spPr>
        <p:txBody>
          <a:bodyPr/>
          <a:lstStyle/>
          <a:p>
            <a:r>
              <a:rPr lang="es-ES" b="1" dirty="0" smtClean="0">
                <a:solidFill>
                  <a:schemeClr val="tx1"/>
                </a:solidFill>
              </a:rPr>
              <a:t>Tema V </a:t>
            </a:r>
          </a:p>
          <a:p>
            <a:r>
              <a:rPr lang="es-ES"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Influencia de la tecnología </a:t>
            </a:r>
            <a:r>
              <a:rPr lang="es-ES"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informática en </a:t>
            </a:r>
            <a:r>
              <a:rPr lang="es-ES"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estimulación temprana</a:t>
            </a:r>
            <a:endParaRPr lang="es-ES" b="1" dirty="0" smtClean="0">
              <a:solidFill>
                <a:schemeClr val="tx1"/>
              </a:solidFill>
            </a:endParaRPr>
          </a:p>
        </p:txBody>
      </p:sp>
      <p:pic>
        <p:nvPicPr>
          <p:cNvPr id="3" name="Imagen 2"/>
          <p:cNvPicPr>
            <a:picLocks noChangeAspect="1"/>
          </p:cNvPicPr>
          <p:nvPr/>
        </p:nvPicPr>
        <p:blipFill>
          <a:blip r:embed="rId2"/>
          <a:stretch>
            <a:fillRect/>
          </a:stretch>
        </p:blipFill>
        <p:spPr>
          <a:xfrm>
            <a:off x="2267744" y="3068960"/>
            <a:ext cx="5112568" cy="3240360"/>
          </a:xfrm>
          <a:prstGeom prst="rect">
            <a:avLst/>
          </a:prstGeom>
          <a:solidFill>
            <a:schemeClr val="accent2">
              <a:lumMod val="20000"/>
              <a:lumOff val="80000"/>
            </a:schemeClr>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5083" y="1000108"/>
            <a:ext cx="8704635" cy="5126055"/>
          </a:xfrm>
        </p:spPr>
        <p:txBody>
          <a:bodyPr/>
          <a:lstStyle/>
          <a:p>
            <a:pPr>
              <a:buNone/>
            </a:pPr>
            <a:r>
              <a:rPr lang="es-ES" b="1" dirty="0" smtClean="0"/>
              <a:t>Sumario: </a:t>
            </a:r>
          </a:p>
          <a:p>
            <a:pPr marL="457200">
              <a:lnSpc>
                <a:spcPct val="115000"/>
              </a:lnSpc>
              <a:spcAft>
                <a:spcPts val="0"/>
              </a:spcAft>
            </a:pPr>
            <a:r>
              <a:rPr lang="es-ES_tradnl" dirty="0" smtClean="0"/>
              <a:t>   </a:t>
            </a:r>
            <a:r>
              <a:rPr lang="es-ES_tradnl" dirty="0">
                <a:latin typeface="Arial" panose="020B0604020202020204" pitchFamily="34" charset="0"/>
                <a:ea typeface="Calibri" panose="020F0502020204030204" pitchFamily="34" charset="0"/>
              </a:rPr>
              <a:t>Influencias tecnológicas positivas y negativas en la estimulación temprana en la primera infancia</a:t>
            </a:r>
            <a:endParaRPr lang="es-ES" sz="2800" dirty="0">
              <a:latin typeface="Calibri" panose="020F0502020204030204" pitchFamily="34" charset="0"/>
              <a:ea typeface="Calibri" panose="020F0502020204030204" pitchFamily="34" charset="0"/>
            </a:endParaRPr>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28604"/>
            <a:ext cx="8534752" cy="6072230"/>
          </a:xfrm>
        </p:spPr>
        <p:txBody>
          <a:bodyPr>
            <a:normAutofit/>
          </a:bodyPr>
          <a:lstStyle/>
          <a:p>
            <a:pPr marL="0" indent="0">
              <a:buNone/>
            </a:pPr>
            <a:r>
              <a:rPr lang="es-ES" dirty="0" smtClean="0"/>
              <a:t>Los  avances </a:t>
            </a:r>
            <a:r>
              <a:rPr lang="es-ES" dirty="0"/>
              <a:t>de las Tecnologías de la </a:t>
            </a:r>
            <a:r>
              <a:rPr lang="es-ES" dirty="0" smtClean="0"/>
              <a:t>Información </a:t>
            </a:r>
            <a:r>
              <a:rPr lang="es-ES" dirty="0"/>
              <a:t>y de la Comunicación (TIC) </a:t>
            </a:r>
            <a:r>
              <a:rPr lang="es-ES" dirty="0" smtClean="0"/>
              <a:t>en </a:t>
            </a:r>
            <a:r>
              <a:rPr lang="es-ES" dirty="0"/>
              <a:t>las últimas décadas </a:t>
            </a:r>
            <a:r>
              <a:rPr lang="es-ES" dirty="0" smtClean="0"/>
              <a:t>han </a:t>
            </a:r>
            <a:r>
              <a:rPr lang="es-ES" dirty="0"/>
              <a:t>marcado y caracterizado la entrada en el siglo XXI. “La era digital” ha </a:t>
            </a:r>
            <a:r>
              <a:rPr lang="es-ES" dirty="0" smtClean="0"/>
              <a:t>creado </a:t>
            </a:r>
            <a:r>
              <a:rPr lang="es-ES" dirty="0"/>
              <a:t>un nombre nuevo para los niños que nacen con </a:t>
            </a:r>
            <a:r>
              <a:rPr lang="es-ES" dirty="0" smtClean="0"/>
              <a:t>ella</a:t>
            </a:r>
            <a:r>
              <a:rPr lang="es-ES" dirty="0"/>
              <a:t>, conocido como "</a:t>
            </a:r>
            <a:r>
              <a:rPr lang="es-ES" u="sng" dirty="0"/>
              <a:t>Nativo</a:t>
            </a:r>
            <a:r>
              <a:rPr lang="es-ES" dirty="0"/>
              <a:t> </a:t>
            </a:r>
            <a:r>
              <a:rPr lang="es-ES" u="sng" dirty="0"/>
              <a:t>Digital</a:t>
            </a:r>
            <a:r>
              <a:rPr lang="es-ES" dirty="0" smtClean="0"/>
              <a:t>”, </a:t>
            </a:r>
            <a:r>
              <a:rPr lang="es-ES" dirty="0" smtClean="0"/>
              <a:t>para </a:t>
            </a:r>
            <a:r>
              <a:rPr lang="es-ES" dirty="0"/>
              <a:t>todos aquellos que </a:t>
            </a:r>
            <a:r>
              <a:rPr lang="es-ES" dirty="0" smtClean="0"/>
              <a:t>han </a:t>
            </a:r>
            <a:r>
              <a:rPr lang="es-ES" dirty="0"/>
              <a:t>nacido y se han formado utilizando la particular “</a:t>
            </a:r>
            <a:r>
              <a:rPr lang="es-ES" u="sng" dirty="0"/>
              <a:t>lengua digital</a:t>
            </a:r>
            <a:r>
              <a:rPr lang="es-ES" dirty="0"/>
              <a:t>” de juegos por ordenador, </a:t>
            </a:r>
            <a:r>
              <a:rPr lang="es-ES" dirty="0" smtClean="0"/>
              <a:t>vídeo </a:t>
            </a:r>
            <a:r>
              <a:rPr lang="es-ES" dirty="0"/>
              <a:t>e </a:t>
            </a:r>
            <a:r>
              <a:rPr lang="es-ES" dirty="0" smtClean="0"/>
              <a:t>Internet. </a:t>
            </a:r>
            <a:endParaRPr lang="es-ES" dirty="0"/>
          </a:p>
        </p:txBody>
      </p:sp>
      <p:pic>
        <p:nvPicPr>
          <p:cNvPr id="2" name="Imagen 1"/>
          <p:cNvPicPr>
            <a:picLocks noChangeAspect="1"/>
          </p:cNvPicPr>
          <p:nvPr/>
        </p:nvPicPr>
        <p:blipFill>
          <a:blip r:embed="rId2"/>
          <a:stretch>
            <a:fillRect/>
          </a:stretch>
        </p:blipFill>
        <p:spPr>
          <a:xfrm>
            <a:off x="6012160" y="5085184"/>
            <a:ext cx="2448272" cy="16561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821644" cy="5937523"/>
          </a:xfrm>
        </p:spPr>
        <p:txBody>
          <a:bodyPr>
            <a:normAutofit/>
          </a:bodyPr>
          <a:lstStyle/>
          <a:p>
            <a:pPr>
              <a:buNone/>
            </a:pPr>
            <a:r>
              <a:rPr lang="es-ES" dirty="0" smtClean="0">
                <a:ea typeface="Times New Roman"/>
              </a:rPr>
              <a:t>   Hay autores </a:t>
            </a:r>
            <a:r>
              <a:rPr lang="es-ES" dirty="0">
                <a:ea typeface="Times New Roman"/>
              </a:rPr>
              <a:t>que </a:t>
            </a:r>
            <a:r>
              <a:rPr lang="es-ES" dirty="0" smtClean="0">
                <a:ea typeface="Times New Roman"/>
              </a:rPr>
              <a:t>sugieren el uso de las TIC en las edades tempranas, como medio de estimulación, aprendizaje y comunicación. Otros  plantean    que es conveniente  </a:t>
            </a:r>
            <a:r>
              <a:rPr lang="es-ES" dirty="0">
                <a:ea typeface="Times New Roman"/>
              </a:rPr>
              <a:t>retrasar el uso de las TIC en niños de preescolar, quienes indican que es mejor que el niño esté expuesto al mundo exterior, haciendo aviso de los peligros a los que están expuestos con el uso de la tecnología, planteando   que es preocupante que los niños se alejen del contacto humano tan importante.</a:t>
            </a:r>
            <a:endParaRPr lang="es-ES" dirty="0"/>
          </a:p>
        </p:txBody>
      </p:sp>
      <p:pic>
        <p:nvPicPr>
          <p:cNvPr id="4" name="3 Imagen" descr="F:\1 CURSO 2022\Año 2022\CUADRO DE CLASIFICACIÓN\8.2.5.317- Expediente Tiempo Electivo\CURSO OPTATIVO, ESTIMULACION TEMPRANA\BIBLIOGRAFIA\Nueva carpeta\images.jfif7.jfif"/>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085184"/>
            <a:ext cx="1906270" cy="1772816"/>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357166"/>
            <a:ext cx="89297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457200" lvl="0" indent="-457200" fontAlgn="base">
              <a:lnSpc>
                <a:spcPct val="150000"/>
              </a:lnSpc>
              <a:spcBef>
                <a:spcPct val="0"/>
              </a:spcBef>
              <a:spcAft>
                <a:spcPct val="0"/>
              </a:spcAf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lang="es-ES" sz="2400" dirty="0" smtClean="0">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642910" y="142852"/>
            <a:ext cx="6881418"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s-ES" sz="2000" b="1" dirty="0" smtClean="0">
                <a:solidFill>
                  <a:schemeClr val="tx1"/>
                </a:solidFill>
                <a:latin typeface="Arial"/>
                <a:ea typeface="Calibri"/>
              </a:rPr>
              <a:t>                 Beneficios </a:t>
            </a:r>
            <a:r>
              <a:rPr lang="es-ES" sz="2000" b="1" dirty="0">
                <a:solidFill>
                  <a:schemeClr val="tx1"/>
                </a:solidFill>
                <a:latin typeface="Arial"/>
                <a:ea typeface="Calibri"/>
              </a:rPr>
              <a:t>del uso de las tecnologías </a:t>
            </a:r>
            <a:endParaRPr lang="es-ES" sz="2400" dirty="0">
              <a:solidFill>
                <a:schemeClr val="tx1"/>
              </a:solidFill>
              <a:effectLst/>
              <a:latin typeface="Times New Roman"/>
              <a:ea typeface="Calibri"/>
            </a:endParaRPr>
          </a:p>
        </p:txBody>
      </p:sp>
      <p:sp>
        <p:nvSpPr>
          <p:cNvPr id="14339" name="Rectangle 3"/>
          <p:cNvSpPr>
            <a:spLocks noChangeArrowheads="1"/>
          </p:cNvSpPr>
          <p:nvPr/>
        </p:nvSpPr>
        <p:spPr bwMode="auto">
          <a:xfrm>
            <a:off x="285720" y="3600255"/>
            <a:ext cx="842968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Char char="•"/>
              <a:tabLst/>
            </a:pPr>
            <a:endParaRPr kumimoji="0" lang="es-E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cs typeface="Arial" pitchFamily="34" charset="0"/>
            </a:endParaRPr>
          </a:p>
        </p:txBody>
      </p:sp>
      <p:pic>
        <p:nvPicPr>
          <p:cNvPr id="6" name="5 Imagen" descr="F:\1 CURSO 2022\Año 2022\CUADRO DE CLASIFICACIÓN\8.2.5.317- Expediente Tiempo Electivo\CURSO OPTATIVO, ESTIMULACION TEMPRANA\BIBLIOGRAFIA\Nueva carpeta\images.jfif 5.jfif"/>
          <p:cNvPicPr/>
          <p:nvPr/>
        </p:nvPicPr>
        <p:blipFill>
          <a:blip r:embed="rId2">
            <a:extLst>
              <a:ext uri="{28A0092B-C50C-407E-A947-70E740481C1C}">
                <a14:useLocalDpi xmlns:a14="http://schemas.microsoft.com/office/drawing/2010/main" val="0"/>
              </a:ext>
            </a:extLst>
          </a:blip>
          <a:srcRect/>
          <a:stretch>
            <a:fillRect/>
          </a:stretch>
        </p:blipFill>
        <p:spPr bwMode="auto">
          <a:xfrm>
            <a:off x="6678008" y="5229200"/>
            <a:ext cx="2251710" cy="1492250"/>
          </a:xfrm>
          <a:prstGeom prst="rect">
            <a:avLst/>
          </a:prstGeom>
          <a:noFill/>
          <a:ln>
            <a:noFill/>
          </a:ln>
        </p:spPr>
      </p:pic>
      <p:sp>
        <p:nvSpPr>
          <p:cNvPr id="2" name="1 Rectángulo"/>
          <p:cNvSpPr/>
          <p:nvPr/>
        </p:nvSpPr>
        <p:spPr>
          <a:xfrm>
            <a:off x="285720" y="1268847"/>
            <a:ext cx="8643998" cy="4247317"/>
          </a:xfrm>
          <a:prstGeom prst="rect">
            <a:avLst/>
          </a:prstGeom>
        </p:spPr>
        <p:txBody>
          <a:bodyPr wrap="square">
            <a:spAutoFit/>
          </a:bodyPr>
          <a:lstStyle/>
          <a:p>
            <a:pPr>
              <a:lnSpc>
                <a:spcPct val="150000"/>
              </a:lnSpc>
              <a:spcAft>
                <a:spcPts val="0"/>
              </a:spcAft>
            </a:pPr>
            <a:r>
              <a:rPr lang="es-ES" sz="2000" dirty="0">
                <a:solidFill>
                  <a:srgbClr val="000000"/>
                </a:solidFill>
                <a:ea typeface="Calibri"/>
              </a:rPr>
              <a:t>1. Simplifican la enseñanza y comprensión de conocimientos. </a:t>
            </a:r>
          </a:p>
          <a:p>
            <a:pPr>
              <a:lnSpc>
                <a:spcPct val="150000"/>
              </a:lnSpc>
              <a:spcAft>
                <a:spcPts val="0"/>
              </a:spcAft>
            </a:pPr>
            <a:r>
              <a:rPr lang="es-ES" sz="2000" dirty="0">
                <a:solidFill>
                  <a:srgbClr val="000000"/>
                </a:solidFill>
                <a:ea typeface="Calibri"/>
              </a:rPr>
              <a:t>2. Acercan a los alumnos a la información y a los hechos que necesitan estudiar. </a:t>
            </a:r>
          </a:p>
          <a:p>
            <a:pPr>
              <a:lnSpc>
                <a:spcPct val="150000"/>
              </a:lnSpc>
              <a:spcAft>
                <a:spcPts val="0"/>
              </a:spcAft>
            </a:pPr>
            <a:r>
              <a:rPr lang="es-ES" sz="2000" dirty="0">
                <a:solidFill>
                  <a:srgbClr val="000000"/>
                </a:solidFill>
                <a:ea typeface="Calibri"/>
              </a:rPr>
              <a:t>3. Facilitan la explicación de lo que normalmente se expone de manera tradicional o de manera verbal. </a:t>
            </a:r>
          </a:p>
          <a:p>
            <a:pPr>
              <a:lnSpc>
                <a:spcPct val="150000"/>
              </a:lnSpc>
              <a:spcAft>
                <a:spcPts val="0"/>
              </a:spcAft>
            </a:pPr>
            <a:r>
              <a:rPr lang="es-ES" sz="2000" dirty="0">
                <a:solidFill>
                  <a:srgbClr val="000000"/>
                </a:solidFill>
                <a:ea typeface="Calibri"/>
              </a:rPr>
              <a:t>4.  Permiten que se desarrollen habilidades y actitudes en los alumnos. </a:t>
            </a:r>
          </a:p>
          <a:p>
            <a:pPr>
              <a:lnSpc>
                <a:spcPct val="150000"/>
              </a:lnSpc>
              <a:spcAft>
                <a:spcPts val="0"/>
              </a:spcAft>
            </a:pPr>
            <a:r>
              <a:rPr lang="es-ES" sz="2000" dirty="0">
                <a:solidFill>
                  <a:srgbClr val="000000"/>
                </a:solidFill>
                <a:ea typeface="Calibri"/>
              </a:rPr>
              <a:t>5. Las tecnologías son nuevos materiales para aprender y desarrollar conocimientos.</a:t>
            </a:r>
          </a:p>
          <a:p>
            <a:pPr>
              <a:lnSpc>
                <a:spcPct val="150000"/>
              </a:lnSpc>
              <a:spcAft>
                <a:spcPts val="0"/>
              </a:spcAft>
            </a:pPr>
            <a:r>
              <a:rPr lang="es-ES" sz="2000" dirty="0">
                <a:solidFill>
                  <a:srgbClr val="000000"/>
                </a:solidFill>
                <a:ea typeface="Calibri"/>
              </a:rPr>
              <a:t>6.  El desarrollo psicomotor se ve beneficiado, así como el progreso y avance en las habilidades de lenguaje y comunicación.</a:t>
            </a:r>
            <a:endParaRPr lang="es-ES" sz="2000" dirty="0">
              <a:solidFill>
                <a:srgbClr val="000000"/>
              </a:solidFill>
              <a:effectLst/>
              <a:ea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28671"/>
            <a:ext cx="8496944" cy="4714908"/>
          </a:xfrm>
        </p:spPr>
        <p:txBody>
          <a:bodyPr/>
          <a:lstStyle/>
          <a:p>
            <a:pPr lvl="0">
              <a:buNone/>
            </a:pPr>
            <a:endParaRPr lang="es-ES" dirty="0" smtClean="0"/>
          </a:p>
          <a:p>
            <a:endParaRPr lang="es-ES" dirty="0"/>
          </a:p>
        </p:txBody>
      </p:sp>
      <p:sp>
        <p:nvSpPr>
          <p:cNvPr id="2" name="1 Rectángulo"/>
          <p:cNvSpPr/>
          <p:nvPr/>
        </p:nvSpPr>
        <p:spPr>
          <a:xfrm>
            <a:off x="323528" y="332656"/>
            <a:ext cx="8496944" cy="4832092"/>
          </a:xfrm>
          <a:prstGeom prst="rect">
            <a:avLst/>
          </a:prstGeom>
        </p:spPr>
        <p:txBody>
          <a:bodyPr wrap="square">
            <a:spAutoFit/>
          </a:bodyPr>
          <a:lstStyle/>
          <a:p>
            <a:r>
              <a:rPr lang="es-ES" sz="2800" dirty="0" smtClean="0">
                <a:solidFill>
                  <a:srgbClr val="000000"/>
                </a:solidFill>
                <a:ea typeface="+mj-ea"/>
                <a:cs typeface="+mj-cs"/>
              </a:rPr>
              <a:t> </a:t>
            </a:r>
          </a:p>
          <a:p>
            <a:r>
              <a:rPr lang="es-ES" sz="2800" dirty="0" smtClean="0">
                <a:solidFill>
                  <a:srgbClr val="000000"/>
                </a:solidFill>
                <a:ea typeface="+mj-ea"/>
                <a:cs typeface="+mj-cs"/>
              </a:rPr>
              <a:t>La </a:t>
            </a:r>
            <a:r>
              <a:rPr lang="es-ES" sz="2800" dirty="0">
                <a:solidFill>
                  <a:srgbClr val="000000"/>
                </a:solidFill>
                <a:ea typeface="+mj-ea"/>
                <a:cs typeface="+mj-cs"/>
              </a:rPr>
              <a:t>OMS (2019), CERLALC (2019) destacan que el uso de los dispositivos electrónicos puede afectar de forma negativa si se utilizan a temprana edad y por lapsos largos de tiempo. Señalan que no se deben usar pantallas hasta los dos años y después, durante una hora al día como máximo </a:t>
            </a:r>
            <a:r>
              <a:rPr lang="es-ES" sz="2800" dirty="0" smtClean="0">
                <a:solidFill>
                  <a:srgbClr val="000000"/>
                </a:solidFill>
                <a:ea typeface="+mj-ea"/>
                <a:cs typeface="+mj-cs"/>
              </a:rPr>
              <a:t>.Sin </a:t>
            </a:r>
            <a:r>
              <a:rPr lang="es-ES" sz="2800" dirty="0">
                <a:solidFill>
                  <a:srgbClr val="000000"/>
                </a:solidFill>
                <a:ea typeface="+mj-ea"/>
                <a:cs typeface="+mj-cs"/>
              </a:rPr>
              <a:t>embargo, la OMS no considera como actividades “pasivas” si el niño está, por ejemplo, imitando los movimientos de baile de un video o hablando con una familiar en otro país por el celular, pues existe una “interacción”. </a:t>
            </a:r>
            <a:endParaRPr lang="es-ES" sz="2800" dirty="0"/>
          </a:p>
        </p:txBody>
      </p:sp>
      <p:pic>
        <p:nvPicPr>
          <p:cNvPr id="5" name="4 Imagen" descr="F:\1 CURSO 2022\Año 2022\CUADRO DE CLASIFICACIÓN\8.2.5.317- Expediente Tiempo Electivo\CURSO OPTATIVO, ESTIMULACION TEMPRANA\BIBLIOGRAFIA\Nueva carpeta\images.jfif 66.jfif"/>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869160"/>
            <a:ext cx="2466975" cy="184594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340768"/>
            <a:ext cx="8215370" cy="2880320"/>
          </a:xfrm>
        </p:spPr>
        <p:txBody>
          <a:bodyPr>
            <a:noAutofit/>
          </a:bodyPr>
          <a:lstStyle/>
          <a:p>
            <a:pPr lvl="0" algn="l">
              <a:lnSpc>
                <a:spcPct val="150000"/>
              </a:lnSpc>
              <a:spcAft>
                <a:spcPts val="0"/>
              </a:spcAft>
            </a:pPr>
            <a:r>
              <a:rPr lang="es-ES" sz="1800" dirty="0" smtClean="0">
                <a:solidFill>
                  <a:srgbClr val="000000"/>
                </a:solidFill>
                <a:latin typeface="+mn-lt"/>
                <a:ea typeface="Calibri"/>
              </a:rPr>
              <a:t/>
            </a:r>
            <a:br>
              <a:rPr lang="es-ES" sz="1800" dirty="0" smtClean="0">
                <a:solidFill>
                  <a:srgbClr val="000000"/>
                </a:solidFill>
                <a:latin typeface="+mn-lt"/>
                <a:ea typeface="Calibri"/>
              </a:rPr>
            </a:br>
            <a:r>
              <a:rPr lang="es-ES" sz="1800" dirty="0">
                <a:solidFill>
                  <a:srgbClr val="000000"/>
                </a:solidFill>
                <a:latin typeface="+mn-lt"/>
                <a:ea typeface="Calibri"/>
              </a:rPr>
              <a:t/>
            </a:r>
            <a:br>
              <a:rPr lang="es-ES" sz="1800" dirty="0">
                <a:solidFill>
                  <a:srgbClr val="000000"/>
                </a:solidFill>
                <a:latin typeface="+mn-lt"/>
                <a:ea typeface="Calibri"/>
              </a:rPr>
            </a:br>
            <a:r>
              <a:rPr lang="es-ES" sz="2400" dirty="0" smtClean="0">
                <a:solidFill>
                  <a:srgbClr val="000000"/>
                </a:solidFill>
                <a:latin typeface="+mn-lt"/>
                <a:ea typeface="Calibri"/>
              </a:rPr>
              <a:t/>
            </a:r>
            <a:br>
              <a:rPr lang="es-ES" sz="2400" dirty="0" smtClean="0">
                <a:solidFill>
                  <a:srgbClr val="000000"/>
                </a:solidFill>
                <a:latin typeface="+mn-lt"/>
                <a:ea typeface="Calibri"/>
              </a:rPr>
            </a:br>
            <a:r>
              <a:rPr lang="es-ES" sz="2400" dirty="0" smtClean="0">
                <a:solidFill>
                  <a:srgbClr val="000000"/>
                </a:solidFill>
                <a:latin typeface="+mn-lt"/>
                <a:ea typeface="Calibri"/>
              </a:rPr>
              <a:t>1. Provoca  </a:t>
            </a:r>
            <a:r>
              <a:rPr lang="es-ES" sz="2400" dirty="0">
                <a:solidFill>
                  <a:srgbClr val="000000"/>
                </a:solidFill>
                <a:latin typeface="+mn-lt"/>
                <a:ea typeface="Calibri"/>
              </a:rPr>
              <a:t>diferencias sociales, </a:t>
            </a:r>
            <a:r>
              <a:rPr lang="es-ES" sz="2400" dirty="0" smtClean="0">
                <a:solidFill>
                  <a:srgbClr val="000000"/>
                </a:solidFill>
                <a:latin typeface="+mn-lt"/>
                <a:ea typeface="Calibri"/>
              </a:rPr>
              <a:t>debido a </a:t>
            </a:r>
            <a:r>
              <a:rPr lang="es-ES" sz="2400" dirty="0">
                <a:solidFill>
                  <a:srgbClr val="000000"/>
                </a:solidFill>
                <a:latin typeface="+mn-lt"/>
                <a:ea typeface="Calibri"/>
              </a:rPr>
              <a:t>que no  todos los alumnos tienen acceso a las tecnologías y a su uso. </a:t>
            </a:r>
            <a:r>
              <a:rPr lang="es-ES" sz="2400" dirty="0" smtClean="0">
                <a:solidFill>
                  <a:srgbClr val="000000"/>
                </a:solidFill>
                <a:latin typeface="+mn-lt"/>
                <a:ea typeface="Calibri"/>
              </a:rPr>
              <a:t/>
            </a:r>
            <a:br>
              <a:rPr lang="es-ES" sz="2400" dirty="0" smtClean="0">
                <a:solidFill>
                  <a:srgbClr val="000000"/>
                </a:solidFill>
                <a:latin typeface="+mn-lt"/>
                <a:ea typeface="Calibri"/>
              </a:rPr>
            </a:br>
            <a:r>
              <a:rPr lang="es-ES" sz="2400" dirty="0" smtClean="0">
                <a:solidFill>
                  <a:srgbClr val="000000"/>
                </a:solidFill>
                <a:latin typeface="+mn-lt"/>
                <a:ea typeface="Calibri"/>
              </a:rPr>
              <a:t>2. Su </a:t>
            </a:r>
            <a:r>
              <a:rPr lang="es-ES" sz="2400" dirty="0">
                <a:solidFill>
                  <a:srgbClr val="000000"/>
                </a:solidFill>
                <a:latin typeface="+mn-lt"/>
                <a:ea typeface="Calibri"/>
              </a:rPr>
              <a:t>utilización es limitada  y  los profesores  requieren tener cierta capacitación o enseñanza en el uso de las tecnologías.</a:t>
            </a:r>
            <a:br>
              <a:rPr lang="es-ES" sz="2400" dirty="0">
                <a:solidFill>
                  <a:srgbClr val="000000"/>
                </a:solidFill>
                <a:latin typeface="+mn-lt"/>
                <a:ea typeface="Calibri"/>
              </a:rPr>
            </a:br>
            <a:r>
              <a:rPr lang="es-ES" sz="2400" dirty="0" smtClean="0">
                <a:solidFill>
                  <a:srgbClr val="000000"/>
                </a:solidFill>
                <a:latin typeface="+mn-lt"/>
                <a:ea typeface="Calibri"/>
              </a:rPr>
              <a:t>3. Pueden </a:t>
            </a:r>
            <a:r>
              <a:rPr lang="es-ES" sz="2400" dirty="0">
                <a:solidFill>
                  <a:srgbClr val="000000"/>
                </a:solidFill>
                <a:latin typeface="+mn-lt"/>
                <a:ea typeface="Calibri"/>
              </a:rPr>
              <a:t>cambiar la forma de realizar actividades, y con esto reemplazar a la escuela o enseñanza tradicional y su forma de desarrollarse. </a:t>
            </a:r>
            <a:br>
              <a:rPr lang="es-ES" sz="2400" dirty="0">
                <a:solidFill>
                  <a:srgbClr val="000000"/>
                </a:solidFill>
                <a:latin typeface="+mn-lt"/>
                <a:ea typeface="Calibri"/>
              </a:rPr>
            </a:br>
            <a:endParaRPr lang="es-ES" sz="2400" dirty="0">
              <a:solidFill>
                <a:srgbClr val="000000"/>
              </a:solidFill>
              <a:effectLst/>
              <a:latin typeface="+mn-lt"/>
              <a:ea typeface="Calibri"/>
            </a:endParaRPr>
          </a:p>
        </p:txBody>
      </p:sp>
      <p:sp>
        <p:nvSpPr>
          <p:cNvPr id="4" name="3 Rectángulo"/>
          <p:cNvSpPr/>
          <p:nvPr/>
        </p:nvSpPr>
        <p:spPr>
          <a:xfrm>
            <a:off x="928662" y="428604"/>
            <a:ext cx="7387754"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s-ES" sz="2800" dirty="0">
                <a:solidFill>
                  <a:schemeClr val="tx1"/>
                </a:solidFill>
                <a:latin typeface="Arial"/>
                <a:ea typeface="Calibri"/>
              </a:rPr>
              <a:t>Desventajas del uso de las tecnologías </a:t>
            </a:r>
            <a:endParaRPr lang="es-ES" sz="3200" dirty="0">
              <a:solidFill>
                <a:schemeClr val="tx1"/>
              </a:solidFill>
              <a:effectLst/>
              <a:latin typeface="Times New Roman"/>
              <a:ea typeface="Calibri"/>
            </a:endParaRPr>
          </a:p>
        </p:txBody>
      </p:sp>
      <p:pic>
        <p:nvPicPr>
          <p:cNvPr id="5" name="4 Imagen" descr="F:\1 CURSO 2022\Año 2022\CUADRO DE CLASIFICACIÓN\8.2.5.317- Expediente Tiempo Electivo\CURSO OPTATIVO, ESTIMULACION TEMPRANA\BIBLIOGRAFIA\Nueva carpeta\índice.jfif"/>
          <p:cNvPicPr/>
          <p:nvPr/>
        </p:nvPicPr>
        <p:blipFill>
          <a:blip r:embed="rId2">
            <a:extLst>
              <a:ext uri="{28A0092B-C50C-407E-A947-70E740481C1C}">
                <a14:useLocalDpi xmlns:a14="http://schemas.microsoft.com/office/drawing/2010/main" val="0"/>
              </a:ext>
            </a:extLst>
          </a:blip>
          <a:srcRect/>
          <a:stretch>
            <a:fillRect/>
          </a:stretch>
        </p:blipFill>
        <p:spPr bwMode="auto">
          <a:xfrm>
            <a:off x="6341566" y="4653136"/>
            <a:ext cx="1974850" cy="201622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857232"/>
            <a:ext cx="8072494" cy="5429288"/>
          </a:xfrm>
        </p:spPr>
        <p:txBody>
          <a:bodyPr>
            <a:normAutofit/>
          </a:bodyPr>
          <a:lstStyle/>
          <a:p>
            <a:pPr lvl="0">
              <a:buNone/>
            </a:pPr>
            <a:endParaRPr lang="es-ES" sz="2400" dirty="0" smtClean="0"/>
          </a:p>
          <a:p>
            <a:pPr lvl="0">
              <a:buNone/>
            </a:pPr>
            <a:endParaRPr lang="es-ES" sz="2400" dirty="0" smtClean="0"/>
          </a:p>
          <a:p>
            <a:pPr>
              <a:buNone/>
            </a:pPr>
            <a:endParaRPr lang="es-ES" sz="2400" dirty="0" smtClean="0"/>
          </a:p>
          <a:p>
            <a:pPr lvl="0">
              <a:buNone/>
            </a:pPr>
            <a:endParaRPr lang="es-ES" sz="2400" dirty="0" smtClean="0"/>
          </a:p>
          <a:p>
            <a:pPr>
              <a:buNone/>
            </a:pPr>
            <a:endParaRPr lang="es-ES" dirty="0"/>
          </a:p>
        </p:txBody>
      </p:sp>
      <p:sp>
        <p:nvSpPr>
          <p:cNvPr id="4" name="4 Título"/>
          <p:cNvSpPr>
            <a:spLocks noGrp="1"/>
          </p:cNvSpPr>
          <p:nvPr>
            <p:ph type="title"/>
          </p:nvPr>
        </p:nvSpPr>
        <p:spPr>
          <a:xfrm>
            <a:off x="571472" y="142852"/>
            <a:ext cx="7858180" cy="69386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l">
              <a:lnSpc>
                <a:spcPct val="150000"/>
              </a:lnSpc>
              <a:spcBef>
                <a:spcPts val="0"/>
              </a:spcBef>
            </a:pPr>
            <a:r>
              <a:rPr lang="es-ES" sz="2800" dirty="0">
                <a:solidFill>
                  <a:prstClr val="black"/>
                </a:solidFill>
                <a:latin typeface="Arial"/>
                <a:ea typeface="Calibri"/>
              </a:rPr>
              <a:t>Desventajas del uso de las tecnologías </a:t>
            </a:r>
            <a:endParaRPr lang="es-ES" sz="3200" dirty="0">
              <a:solidFill>
                <a:prstClr val="black"/>
              </a:solidFill>
              <a:latin typeface="Times New Roman"/>
              <a:ea typeface="Calibri"/>
            </a:endParaRPr>
          </a:p>
        </p:txBody>
      </p:sp>
      <p:sp>
        <p:nvSpPr>
          <p:cNvPr id="2" name="1 Rectángulo"/>
          <p:cNvSpPr/>
          <p:nvPr/>
        </p:nvSpPr>
        <p:spPr>
          <a:xfrm>
            <a:off x="179512" y="1268760"/>
            <a:ext cx="8640960" cy="5078313"/>
          </a:xfrm>
          <a:prstGeom prst="rect">
            <a:avLst/>
          </a:prstGeom>
        </p:spPr>
        <p:txBody>
          <a:bodyPr wrap="square">
            <a:spAutoFit/>
          </a:bodyPr>
          <a:lstStyle/>
          <a:p>
            <a:pPr>
              <a:lnSpc>
                <a:spcPct val="150000"/>
              </a:lnSpc>
            </a:pPr>
            <a:r>
              <a:rPr lang="es-ES" sz="2400" dirty="0" smtClean="0">
                <a:solidFill>
                  <a:srgbClr val="000000"/>
                </a:solidFill>
                <a:ea typeface="Calibri"/>
                <a:cs typeface="+mj-cs"/>
              </a:rPr>
              <a:t>4. Puede originar  </a:t>
            </a:r>
            <a:r>
              <a:rPr lang="es-ES" sz="2400" dirty="0">
                <a:solidFill>
                  <a:srgbClr val="000000"/>
                </a:solidFill>
                <a:ea typeface="Calibri"/>
                <a:cs typeface="+mj-cs"/>
              </a:rPr>
              <a:t>retrasos en la habilidad y desarrollo de </a:t>
            </a:r>
            <a:r>
              <a:rPr lang="es-ES" sz="2400" dirty="0" smtClean="0">
                <a:solidFill>
                  <a:srgbClr val="000000"/>
                </a:solidFill>
                <a:ea typeface="Calibri"/>
                <a:cs typeface="+mj-cs"/>
              </a:rPr>
              <a:t>lenguaje.</a:t>
            </a:r>
          </a:p>
          <a:p>
            <a:pPr>
              <a:lnSpc>
                <a:spcPct val="150000"/>
              </a:lnSpc>
            </a:pPr>
            <a:r>
              <a:rPr lang="es-ES" sz="2400" dirty="0" smtClean="0">
                <a:solidFill>
                  <a:srgbClr val="000000"/>
                </a:solidFill>
                <a:ea typeface="Calibri"/>
                <a:cs typeface="+mj-cs"/>
              </a:rPr>
              <a:t>5. Fomenta </a:t>
            </a:r>
            <a:r>
              <a:rPr lang="es-ES" sz="2400" dirty="0">
                <a:solidFill>
                  <a:srgbClr val="000000"/>
                </a:solidFill>
                <a:ea typeface="Calibri"/>
                <a:cs typeface="+mj-cs"/>
              </a:rPr>
              <a:t>el ser pasivo, el no interactuar teniendo como resultado niños que son aislados y que de cierta forma tienen problemas para crear relaciones con otras personas.</a:t>
            </a:r>
            <a:br>
              <a:rPr lang="es-ES" sz="2400" dirty="0">
                <a:solidFill>
                  <a:srgbClr val="000000"/>
                </a:solidFill>
                <a:ea typeface="Calibri"/>
                <a:cs typeface="+mj-cs"/>
              </a:rPr>
            </a:br>
            <a:r>
              <a:rPr lang="es-ES" sz="2400" dirty="0">
                <a:solidFill>
                  <a:srgbClr val="000000"/>
                </a:solidFill>
                <a:ea typeface="Calibri"/>
                <a:cs typeface="+mj-cs"/>
              </a:rPr>
              <a:t>6. Promueve el desinterés del pequeño en tener actividades al aire libre o en grupo, existe menos actividad física y por consecuencia mayores índices de </a:t>
            </a:r>
            <a:r>
              <a:rPr lang="es-ES" sz="2400" dirty="0" smtClean="0">
                <a:solidFill>
                  <a:srgbClr val="000000"/>
                </a:solidFill>
                <a:ea typeface="Calibri"/>
                <a:cs typeface="+mj-cs"/>
              </a:rPr>
              <a:t>enfermedades</a:t>
            </a:r>
          </a:p>
          <a:p>
            <a:pPr>
              <a:lnSpc>
                <a:spcPct val="150000"/>
              </a:lnSpc>
            </a:pPr>
            <a:r>
              <a:rPr lang="es-ES" sz="2400" dirty="0" smtClean="0">
                <a:solidFill>
                  <a:srgbClr val="000000"/>
                </a:solidFill>
                <a:cs typeface="+mj-cs"/>
              </a:rPr>
              <a:t>7. </a:t>
            </a:r>
            <a:r>
              <a:rPr lang="es-ES" sz="2400" dirty="0">
                <a:solidFill>
                  <a:srgbClr val="000000"/>
                </a:solidFill>
              </a:rPr>
              <a:t>limitado el intercambio en la comunicación personal entre los </a:t>
            </a:r>
            <a:r>
              <a:rPr lang="es-ES" sz="2400" dirty="0" smtClean="0">
                <a:solidFill>
                  <a:srgbClr val="000000"/>
                </a:solidFill>
              </a:rPr>
              <a:t>miembros de la familia.</a:t>
            </a:r>
            <a:endParaRPr lang="es-E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TotalTime>
  <Words>543</Words>
  <Application>Microsoft Office PowerPoint</Application>
  <PresentationFormat>Presentación en pantalla (4:3)</PresentationFormat>
  <Paragraphs>47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 PAPEL DE LA ESTIMULACION TEMPRANA EN LA PRIMERA INFANCIA  CURSO OPTATIVO III</vt:lpstr>
      <vt:lpstr>Papel de la estimulación temprana en la primera infancia</vt:lpstr>
      <vt:lpstr>Presentación de PowerPoint</vt:lpstr>
      <vt:lpstr>Presentación de PowerPoint</vt:lpstr>
      <vt:lpstr>Presentación de PowerPoint</vt:lpstr>
      <vt:lpstr>Presentación de PowerPoint</vt:lpstr>
      <vt:lpstr>Presentación de PowerPoint</vt:lpstr>
      <vt:lpstr>   1. Provoca  diferencias sociales, debido a que no  todos los alumnos tienen acceso a las tecnologías y a su uso.  2. Su utilización es limitada  y  los profesores  requieren tener cierta capacitación o enseñanza en el uso de las tecnologías. 3. Pueden cambiar la forma de realizar actividades, y con esto reemplazar a la escuela o enseñanza tradicional y su forma de desarrollarse.  </vt:lpstr>
      <vt:lpstr>Desventajas del uso de las tecnologías </vt:lpstr>
      <vt:lpstr>Presentación de PowerPoint</vt:lpstr>
      <vt:lpstr>Presentación de PowerPoint</vt:lpstr>
      <vt:lpstr>Presentación de PowerPoint</vt:lpstr>
      <vt:lpstr>Presentación de PowerPoint</vt:lpstr>
      <vt:lpstr> </vt:lpstr>
      <vt:lpstr>Presentación de PowerPoint</vt:lpstr>
      <vt:lpstr>CONCLUSIONES</vt:lpstr>
      <vt:lpstr>       Estudio Independiente  Después del estudio del tema, realice una investigación en el portal de Infomed sobre las actividades que realiza la Atención Primaria de Salud en la Estimulación Temprana en la primera infancia             </vt:lpstr>
      <vt:lpstr> Bibliografía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PAPEL DE LA ESTIMULACION TEMPRANA EN LA PRIMERA INFANCIA”  CURSO OPTATIVO III</dc:title>
  <dc:creator>Nereida</dc:creator>
  <cp:lastModifiedBy>Nereida</cp:lastModifiedBy>
  <cp:revision>118</cp:revision>
  <dcterms:created xsi:type="dcterms:W3CDTF">2021-03-17T14:52:10Z</dcterms:created>
  <dcterms:modified xsi:type="dcterms:W3CDTF">2011-09-02T00:32:11Z</dcterms:modified>
</cp:coreProperties>
</file>