
<file path=[Content_Types].xml><?xml version="1.0" encoding="utf-8"?>
<Types xmlns="http://schemas.openxmlformats.org/package/2006/content-types">
  <Default Extension="jfif" ContentType="image/jpeg"/>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4" r:id="rId2"/>
  </p:sldMasterIdLst>
  <p:notesMasterIdLst>
    <p:notesMasterId r:id="rId27"/>
  </p:notesMasterIdLst>
  <p:handoutMasterIdLst>
    <p:handoutMasterId r:id="rId28"/>
  </p:handoutMasterIdLst>
  <p:sldIdLst>
    <p:sldId id="257" r:id="rId3"/>
    <p:sldId id="258" r:id="rId4"/>
    <p:sldId id="273" r:id="rId5"/>
    <p:sldId id="274" r:id="rId6"/>
    <p:sldId id="259" r:id="rId7"/>
    <p:sldId id="260" r:id="rId8"/>
    <p:sldId id="261" r:id="rId9"/>
    <p:sldId id="264" r:id="rId10"/>
    <p:sldId id="262" r:id="rId11"/>
    <p:sldId id="265" r:id="rId12"/>
    <p:sldId id="268" r:id="rId13"/>
    <p:sldId id="263" r:id="rId14"/>
    <p:sldId id="266" r:id="rId15"/>
    <p:sldId id="267" r:id="rId16"/>
    <p:sldId id="275" r:id="rId17"/>
    <p:sldId id="276" r:id="rId18"/>
    <p:sldId id="277" r:id="rId19"/>
    <p:sldId id="278" r:id="rId20"/>
    <p:sldId id="279" r:id="rId21"/>
    <p:sldId id="280" r:id="rId22"/>
    <p:sldId id="281" r:id="rId23"/>
    <p:sldId id="282" r:id="rId24"/>
    <p:sldId id="271" r:id="rId25"/>
    <p:sldId id="272" r:id="rId26"/>
  </p:sldIdLst>
  <p:sldSz cx="12192000" cy="6858000"/>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Arial" charset="0"/>
        <a:ea typeface="+mn-ea"/>
        <a:cs typeface="DejaVu Sans" pitchFamily="34" charset="0"/>
      </a:defRPr>
    </a:lvl1pPr>
    <a:lvl2pPr marL="742950" indent="-285750" algn="l" defTabSz="449263" rtl="0" eaLnBrk="0" fontAlgn="base" hangingPunct="0">
      <a:spcBef>
        <a:spcPct val="0"/>
      </a:spcBef>
      <a:spcAft>
        <a:spcPct val="0"/>
      </a:spcAft>
      <a:defRPr sz="2400" kern="1200">
        <a:solidFill>
          <a:schemeClr val="bg1"/>
        </a:solidFill>
        <a:latin typeface="Arial" charset="0"/>
        <a:ea typeface="+mn-ea"/>
        <a:cs typeface="DejaVu Sans" pitchFamily="34" charset="0"/>
      </a:defRPr>
    </a:lvl2pPr>
    <a:lvl3pPr marL="1143000" indent="-228600" algn="l" defTabSz="449263" rtl="0" eaLnBrk="0" fontAlgn="base" hangingPunct="0">
      <a:spcBef>
        <a:spcPct val="0"/>
      </a:spcBef>
      <a:spcAft>
        <a:spcPct val="0"/>
      </a:spcAft>
      <a:defRPr sz="2400" kern="1200">
        <a:solidFill>
          <a:schemeClr val="bg1"/>
        </a:solidFill>
        <a:latin typeface="Arial" charset="0"/>
        <a:ea typeface="+mn-ea"/>
        <a:cs typeface="DejaVu Sans" pitchFamily="34" charset="0"/>
      </a:defRPr>
    </a:lvl3pPr>
    <a:lvl4pPr marL="1600200" indent="-228600" algn="l" defTabSz="449263" rtl="0" eaLnBrk="0" fontAlgn="base" hangingPunct="0">
      <a:spcBef>
        <a:spcPct val="0"/>
      </a:spcBef>
      <a:spcAft>
        <a:spcPct val="0"/>
      </a:spcAft>
      <a:defRPr sz="2400" kern="1200">
        <a:solidFill>
          <a:schemeClr val="bg1"/>
        </a:solidFill>
        <a:latin typeface="Arial" charset="0"/>
        <a:ea typeface="+mn-ea"/>
        <a:cs typeface="DejaVu Sans" pitchFamily="34" charset="0"/>
      </a:defRPr>
    </a:lvl4pPr>
    <a:lvl5pPr marL="2057400" indent="-228600" algn="l" defTabSz="449263" rtl="0" eaLnBrk="0" fontAlgn="base" hangingPunct="0">
      <a:spcBef>
        <a:spcPct val="0"/>
      </a:spcBef>
      <a:spcAft>
        <a:spcPct val="0"/>
      </a:spcAft>
      <a:defRPr sz="2400" kern="1200">
        <a:solidFill>
          <a:schemeClr val="bg1"/>
        </a:solidFill>
        <a:latin typeface="Arial" charset="0"/>
        <a:ea typeface="+mn-ea"/>
        <a:cs typeface="DejaVu Sans" pitchFamily="34" charset="0"/>
      </a:defRPr>
    </a:lvl5pPr>
    <a:lvl6pPr marL="2286000" algn="l" defTabSz="914400" rtl="0" eaLnBrk="1" latinLnBrk="0" hangingPunct="1">
      <a:defRPr sz="2400" kern="1200">
        <a:solidFill>
          <a:schemeClr val="bg1"/>
        </a:solidFill>
        <a:latin typeface="Arial" charset="0"/>
        <a:ea typeface="+mn-ea"/>
        <a:cs typeface="DejaVu Sans" pitchFamily="34" charset="0"/>
      </a:defRPr>
    </a:lvl6pPr>
    <a:lvl7pPr marL="2743200" algn="l" defTabSz="914400" rtl="0" eaLnBrk="1" latinLnBrk="0" hangingPunct="1">
      <a:defRPr sz="2400" kern="1200">
        <a:solidFill>
          <a:schemeClr val="bg1"/>
        </a:solidFill>
        <a:latin typeface="Arial" charset="0"/>
        <a:ea typeface="+mn-ea"/>
        <a:cs typeface="DejaVu Sans" pitchFamily="34" charset="0"/>
      </a:defRPr>
    </a:lvl7pPr>
    <a:lvl8pPr marL="3200400" algn="l" defTabSz="914400" rtl="0" eaLnBrk="1" latinLnBrk="0" hangingPunct="1">
      <a:defRPr sz="2400" kern="1200">
        <a:solidFill>
          <a:schemeClr val="bg1"/>
        </a:solidFill>
        <a:latin typeface="Arial" charset="0"/>
        <a:ea typeface="+mn-ea"/>
        <a:cs typeface="DejaVu Sans" pitchFamily="34" charset="0"/>
      </a:defRPr>
    </a:lvl8pPr>
    <a:lvl9pPr marL="3657600" algn="l" defTabSz="914400" rtl="0" eaLnBrk="1" latinLnBrk="0" hangingPunct="1">
      <a:defRPr sz="2400" kern="1200">
        <a:solidFill>
          <a:schemeClr val="bg1"/>
        </a:solidFill>
        <a:latin typeface="Arial" charset="0"/>
        <a:ea typeface="+mn-ea"/>
        <a:cs typeface="DejaVu Sans"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68" autoAdjust="0"/>
  </p:normalViewPr>
  <p:slideViewPr>
    <p:cSldViewPr>
      <p:cViewPr varScale="1">
        <p:scale>
          <a:sx n="63" d="100"/>
          <a:sy n="63" d="100"/>
        </p:scale>
        <p:origin x="912" y="7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181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98E3AA-AA27-4F8A-87DF-F9867B58307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21C81AC8-B9D7-4BF7-95F6-7067C7559BB1}">
      <dgm:prSet phldrT="[Texto]"/>
      <dgm:spPr/>
      <dgm:t>
        <a:bodyPr/>
        <a:lstStyle/>
        <a:p>
          <a:r>
            <a:rPr lang="es-ES" baseline="0" dirty="0" smtClean="0">
              <a:latin typeface="+mj-lt"/>
            </a:rPr>
            <a:t>Según la naturaleza de la información </a:t>
          </a:r>
          <a:endParaRPr lang="es-ES" dirty="0">
            <a:latin typeface="+mj-lt"/>
          </a:endParaRPr>
        </a:p>
      </dgm:t>
    </dgm:pt>
    <dgm:pt modelId="{244386D2-ABF9-4BD9-BAAD-E8E804D9E664}" type="parTrans" cxnId="{C29E63F8-AB86-411C-B5F3-28EDA247E22E}">
      <dgm:prSet/>
      <dgm:spPr/>
      <dgm:t>
        <a:bodyPr/>
        <a:lstStyle/>
        <a:p>
          <a:endParaRPr lang="es-ES">
            <a:latin typeface="+mj-lt"/>
          </a:endParaRPr>
        </a:p>
      </dgm:t>
    </dgm:pt>
    <dgm:pt modelId="{1E1CA7D1-1023-44A3-BA6F-4C9357622EA3}" type="sibTrans" cxnId="{C29E63F8-AB86-411C-B5F3-28EDA247E22E}">
      <dgm:prSet/>
      <dgm:spPr/>
      <dgm:t>
        <a:bodyPr/>
        <a:lstStyle/>
        <a:p>
          <a:endParaRPr lang="es-ES">
            <a:latin typeface="+mj-lt"/>
          </a:endParaRPr>
        </a:p>
      </dgm:t>
    </dgm:pt>
    <dgm:pt modelId="{4A8B8FC7-6411-480A-8FD3-C46AF72D5682}">
      <dgm:prSet phldrT="[Texto]" custT="1"/>
      <dgm:spPr/>
      <dgm:t>
        <a:bodyPr/>
        <a:lstStyle/>
        <a:p>
          <a:r>
            <a:rPr lang="es-ES" sz="2000" dirty="0" smtClean="0">
              <a:latin typeface="+mj-lt"/>
            </a:rPr>
            <a:t>Referencia</a:t>
          </a:r>
          <a:endParaRPr lang="es-ES" sz="2000" dirty="0">
            <a:latin typeface="+mj-lt"/>
          </a:endParaRPr>
        </a:p>
      </dgm:t>
    </dgm:pt>
    <dgm:pt modelId="{29F3E04C-6019-42C2-AEA2-6E2C5F86FFA8}" type="parTrans" cxnId="{220F2386-5321-4B89-AF3C-8F571FE6385E}">
      <dgm:prSet/>
      <dgm:spPr/>
      <dgm:t>
        <a:bodyPr/>
        <a:lstStyle/>
        <a:p>
          <a:endParaRPr lang="es-ES">
            <a:latin typeface="+mj-lt"/>
          </a:endParaRPr>
        </a:p>
      </dgm:t>
    </dgm:pt>
    <dgm:pt modelId="{8A2D333C-94B1-4800-A3A7-946E51605C66}" type="sibTrans" cxnId="{220F2386-5321-4B89-AF3C-8F571FE6385E}">
      <dgm:prSet/>
      <dgm:spPr/>
      <dgm:t>
        <a:bodyPr/>
        <a:lstStyle/>
        <a:p>
          <a:endParaRPr lang="es-ES">
            <a:latin typeface="+mj-lt"/>
          </a:endParaRPr>
        </a:p>
      </dgm:t>
    </dgm:pt>
    <dgm:pt modelId="{12A2BFB6-DEB3-4A22-A3A4-3D46F04023ED}">
      <dgm:prSet phldrT="[Texto]" custT="1"/>
      <dgm:spPr/>
      <dgm:t>
        <a:bodyPr/>
        <a:lstStyle/>
        <a:p>
          <a:r>
            <a:rPr lang="es-ES" sz="2000" dirty="0" smtClean="0">
              <a:latin typeface="+mj-lt"/>
            </a:rPr>
            <a:t>Bibliográfica</a:t>
          </a:r>
          <a:endParaRPr lang="es-ES" sz="2000" dirty="0">
            <a:latin typeface="+mj-lt"/>
          </a:endParaRPr>
        </a:p>
      </dgm:t>
    </dgm:pt>
    <dgm:pt modelId="{438742E7-76DE-4AE5-A456-5CBE7DF0A06F}" type="parTrans" cxnId="{EC7458AD-2B26-4C02-9F48-9997157173C2}">
      <dgm:prSet/>
      <dgm:spPr/>
      <dgm:t>
        <a:bodyPr/>
        <a:lstStyle/>
        <a:p>
          <a:endParaRPr lang="es-ES">
            <a:latin typeface="+mj-lt"/>
          </a:endParaRPr>
        </a:p>
      </dgm:t>
    </dgm:pt>
    <dgm:pt modelId="{6B21197C-DA5A-4ACB-BC57-5E74DAE7BDDB}" type="sibTrans" cxnId="{EC7458AD-2B26-4C02-9F48-9997157173C2}">
      <dgm:prSet/>
      <dgm:spPr/>
      <dgm:t>
        <a:bodyPr/>
        <a:lstStyle/>
        <a:p>
          <a:endParaRPr lang="es-ES">
            <a:latin typeface="+mj-lt"/>
          </a:endParaRPr>
        </a:p>
      </dgm:t>
    </dgm:pt>
    <dgm:pt modelId="{48E73728-CD4C-4E28-8723-61D0EE2A7D24}">
      <dgm:prSet phldrT="[Texto]"/>
      <dgm:spPr/>
      <dgm:t>
        <a:bodyPr/>
        <a:lstStyle/>
        <a:p>
          <a:r>
            <a:rPr lang="es-ES" dirty="0" smtClean="0">
              <a:latin typeface="+mj-lt"/>
            </a:rPr>
            <a:t>Según la cobertura temática</a:t>
          </a:r>
          <a:endParaRPr lang="es-ES" dirty="0">
            <a:latin typeface="+mj-lt"/>
          </a:endParaRPr>
        </a:p>
      </dgm:t>
    </dgm:pt>
    <dgm:pt modelId="{4127C16E-4CE8-43A4-AE87-4C0A79F9F8B3}" type="parTrans" cxnId="{6FA4B654-AD03-48FD-AC25-27C19AAE0548}">
      <dgm:prSet/>
      <dgm:spPr/>
      <dgm:t>
        <a:bodyPr/>
        <a:lstStyle/>
        <a:p>
          <a:endParaRPr lang="es-ES">
            <a:latin typeface="+mj-lt"/>
          </a:endParaRPr>
        </a:p>
      </dgm:t>
    </dgm:pt>
    <dgm:pt modelId="{FF62183D-00EA-4C1D-B90D-0B064E2C0089}" type="sibTrans" cxnId="{6FA4B654-AD03-48FD-AC25-27C19AAE0548}">
      <dgm:prSet/>
      <dgm:spPr/>
      <dgm:t>
        <a:bodyPr/>
        <a:lstStyle/>
        <a:p>
          <a:endParaRPr lang="es-ES">
            <a:latin typeface="+mj-lt"/>
          </a:endParaRPr>
        </a:p>
      </dgm:t>
    </dgm:pt>
    <dgm:pt modelId="{AD158E13-D16C-4A43-A141-619873099A6D}">
      <dgm:prSet phldrT="[Texto]" custT="1"/>
      <dgm:spPr/>
      <dgm:t>
        <a:bodyPr/>
        <a:lstStyle/>
        <a:p>
          <a:r>
            <a:rPr lang="es-ES" sz="2000" dirty="0" smtClean="0">
              <a:latin typeface="+mj-lt"/>
            </a:rPr>
            <a:t>Multidisciplinaria</a:t>
          </a:r>
          <a:endParaRPr lang="es-ES" sz="2000" dirty="0">
            <a:latin typeface="+mj-lt"/>
          </a:endParaRPr>
        </a:p>
      </dgm:t>
    </dgm:pt>
    <dgm:pt modelId="{6A371FA4-617E-47F3-BE9A-70263429F126}" type="parTrans" cxnId="{460C1D82-7E11-44ED-8945-B60AD624162A}">
      <dgm:prSet/>
      <dgm:spPr/>
      <dgm:t>
        <a:bodyPr/>
        <a:lstStyle/>
        <a:p>
          <a:endParaRPr lang="es-ES">
            <a:latin typeface="+mj-lt"/>
          </a:endParaRPr>
        </a:p>
      </dgm:t>
    </dgm:pt>
    <dgm:pt modelId="{1CC546E3-F2C4-4E77-8665-D35E9BE38D5E}" type="sibTrans" cxnId="{460C1D82-7E11-44ED-8945-B60AD624162A}">
      <dgm:prSet/>
      <dgm:spPr/>
      <dgm:t>
        <a:bodyPr/>
        <a:lstStyle/>
        <a:p>
          <a:endParaRPr lang="es-ES">
            <a:latin typeface="+mj-lt"/>
          </a:endParaRPr>
        </a:p>
      </dgm:t>
    </dgm:pt>
    <dgm:pt modelId="{DA83676A-3C5D-4F65-B47F-217F6782D2AA}">
      <dgm:prSet phldrT="[Texto]" custT="1"/>
      <dgm:spPr/>
      <dgm:t>
        <a:bodyPr/>
        <a:lstStyle/>
        <a:p>
          <a:r>
            <a:rPr lang="es-ES" sz="2000" dirty="0" smtClean="0">
              <a:latin typeface="+mj-lt"/>
            </a:rPr>
            <a:t>Especializada</a:t>
          </a:r>
          <a:endParaRPr lang="es-ES" sz="2000" dirty="0">
            <a:latin typeface="+mj-lt"/>
          </a:endParaRPr>
        </a:p>
      </dgm:t>
    </dgm:pt>
    <dgm:pt modelId="{477A9EA1-75B0-4538-8A0B-50561A33EAD3}" type="parTrans" cxnId="{CA7AC911-5A53-409A-880E-6E8828791E86}">
      <dgm:prSet/>
      <dgm:spPr/>
      <dgm:t>
        <a:bodyPr/>
        <a:lstStyle/>
        <a:p>
          <a:endParaRPr lang="es-ES">
            <a:latin typeface="+mj-lt"/>
          </a:endParaRPr>
        </a:p>
      </dgm:t>
    </dgm:pt>
    <dgm:pt modelId="{44BBA1AA-6E87-4B5F-B2F8-EBA470A66DAA}" type="sibTrans" cxnId="{CA7AC911-5A53-409A-880E-6E8828791E86}">
      <dgm:prSet/>
      <dgm:spPr/>
      <dgm:t>
        <a:bodyPr/>
        <a:lstStyle/>
        <a:p>
          <a:endParaRPr lang="es-ES">
            <a:latin typeface="+mj-lt"/>
          </a:endParaRPr>
        </a:p>
      </dgm:t>
    </dgm:pt>
    <dgm:pt modelId="{EB9FE799-AF99-4623-B980-29A66C374295}" type="pres">
      <dgm:prSet presAssocID="{6E98E3AA-AA27-4F8A-87DF-F9867B58307F}" presName="diagram" presStyleCnt="0">
        <dgm:presLayoutVars>
          <dgm:chPref val="1"/>
          <dgm:dir/>
          <dgm:animOne val="branch"/>
          <dgm:animLvl val="lvl"/>
          <dgm:resizeHandles/>
        </dgm:presLayoutVars>
      </dgm:prSet>
      <dgm:spPr/>
      <dgm:t>
        <a:bodyPr/>
        <a:lstStyle/>
        <a:p>
          <a:endParaRPr lang="es-ES"/>
        </a:p>
      </dgm:t>
    </dgm:pt>
    <dgm:pt modelId="{9F6F83A0-77F1-4A84-B62B-CA99367C62FE}" type="pres">
      <dgm:prSet presAssocID="{21C81AC8-B9D7-4BF7-95F6-7067C7559BB1}" presName="root" presStyleCnt="0"/>
      <dgm:spPr/>
    </dgm:pt>
    <dgm:pt modelId="{0095BA0B-BAA4-4708-BEBE-C0B3A9E0F464}" type="pres">
      <dgm:prSet presAssocID="{21C81AC8-B9D7-4BF7-95F6-7067C7559BB1}" presName="rootComposite" presStyleCnt="0"/>
      <dgm:spPr/>
    </dgm:pt>
    <dgm:pt modelId="{53B59611-9F7A-4DC4-891A-18E9FEC09261}" type="pres">
      <dgm:prSet presAssocID="{21C81AC8-B9D7-4BF7-95F6-7067C7559BB1}" presName="rootText" presStyleLbl="node1" presStyleIdx="0" presStyleCnt="2" custScaleX="168321" custLinFactNeighborX="846" custLinFactNeighborY="23192"/>
      <dgm:spPr/>
      <dgm:t>
        <a:bodyPr/>
        <a:lstStyle/>
        <a:p>
          <a:endParaRPr lang="es-ES"/>
        </a:p>
      </dgm:t>
    </dgm:pt>
    <dgm:pt modelId="{58C2DFF9-3B67-45D7-9722-2E87282A26E4}" type="pres">
      <dgm:prSet presAssocID="{21C81AC8-B9D7-4BF7-95F6-7067C7559BB1}" presName="rootConnector" presStyleLbl="node1" presStyleIdx="0" presStyleCnt="2"/>
      <dgm:spPr/>
      <dgm:t>
        <a:bodyPr/>
        <a:lstStyle/>
        <a:p>
          <a:endParaRPr lang="es-ES"/>
        </a:p>
      </dgm:t>
    </dgm:pt>
    <dgm:pt modelId="{D72CCE8B-D1FD-4323-96E7-DC87C5F70ED4}" type="pres">
      <dgm:prSet presAssocID="{21C81AC8-B9D7-4BF7-95F6-7067C7559BB1}" presName="childShape" presStyleCnt="0"/>
      <dgm:spPr/>
    </dgm:pt>
    <dgm:pt modelId="{9302F975-81A2-4E75-943A-FFE092602214}" type="pres">
      <dgm:prSet presAssocID="{29F3E04C-6019-42C2-AEA2-6E2C5F86FFA8}" presName="Name13" presStyleLbl="parChTrans1D2" presStyleIdx="0" presStyleCnt="4"/>
      <dgm:spPr/>
      <dgm:t>
        <a:bodyPr/>
        <a:lstStyle/>
        <a:p>
          <a:endParaRPr lang="es-ES"/>
        </a:p>
      </dgm:t>
    </dgm:pt>
    <dgm:pt modelId="{4574B4D1-F4EF-4A86-BAE5-9C92BE33F2FF}" type="pres">
      <dgm:prSet presAssocID="{4A8B8FC7-6411-480A-8FD3-C46AF72D5682}" presName="childText" presStyleLbl="bgAcc1" presStyleIdx="0" presStyleCnt="4" custScaleX="197953">
        <dgm:presLayoutVars>
          <dgm:bulletEnabled val="1"/>
        </dgm:presLayoutVars>
      </dgm:prSet>
      <dgm:spPr/>
      <dgm:t>
        <a:bodyPr/>
        <a:lstStyle/>
        <a:p>
          <a:endParaRPr lang="es-ES"/>
        </a:p>
      </dgm:t>
    </dgm:pt>
    <dgm:pt modelId="{98BCC02E-B744-4C98-8AF7-8F33A2B03952}" type="pres">
      <dgm:prSet presAssocID="{438742E7-76DE-4AE5-A456-5CBE7DF0A06F}" presName="Name13" presStyleLbl="parChTrans1D2" presStyleIdx="1" presStyleCnt="4"/>
      <dgm:spPr/>
      <dgm:t>
        <a:bodyPr/>
        <a:lstStyle/>
        <a:p>
          <a:endParaRPr lang="es-ES"/>
        </a:p>
      </dgm:t>
    </dgm:pt>
    <dgm:pt modelId="{E4535158-2E22-4C44-875E-C85CAC5D885A}" type="pres">
      <dgm:prSet presAssocID="{12A2BFB6-DEB3-4A22-A3A4-3D46F04023ED}" presName="childText" presStyleLbl="bgAcc1" presStyleIdx="1" presStyleCnt="4" custScaleX="197953">
        <dgm:presLayoutVars>
          <dgm:bulletEnabled val="1"/>
        </dgm:presLayoutVars>
      </dgm:prSet>
      <dgm:spPr/>
      <dgm:t>
        <a:bodyPr/>
        <a:lstStyle/>
        <a:p>
          <a:endParaRPr lang="es-ES"/>
        </a:p>
      </dgm:t>
    </dgm:pt>
    <dgm:pt modelId="{77014564-3D02-4F2F-8E26-69907F770AC7}" type="pres">
      <dgm:prSet presAssocID="{48E73728-CD4C-4E28-8723-61D0EE2A7D24}" presName="root" presStyleCnt="0"/>
      <dgm:spPr/>
    </dgm:pt>
    <dgm:pt modelId="{9DFA6BBB-F513-4FBF-8CA7-9D10EC31DB6A}" type="pres">
      <dgm:prSet presAssocID="{48E73728-CD4C-4E28-8723-61D0EE2A7D24}" presName="rootComposite" presStyleCnt="0"/>
      <dgm:spPr/>
    </dgm:pt>
    <dgm:pt modelId="{C4443A9F-ED92-4E14-AEAF-40AEC29D0FA4}" type="pres">
      <dgm:prSet presAssocID="{48E73728-CD4C-4E28-8723-61D0EE2A7D24}" presName="rootText" presStyleLbl="node1" presStyleIdx="1" presStyleCnt="2" custScaleX="148133"/>
      <dgm:spPr/>
      <dgm:t>
        <a:bodyPr/>
        <a:lstStyle/>
        <a:p>
          <a:endParaRPr lang="es-ES"/>
        </a:p>
      </dgm:t>
    </dgm:pt>
    <dgm:pt modelId="{EB19517C-B2FF-4240-B17F-A461A9CB68A3}" type="pres">
      <dgm:prSet presAssocID="{48E73728-CD4C-4E28-8723-61D0EE2A7D24}" presName="rootConnector" presStyleLbl="node1" presStyleIdx="1" presStyleCnt="2"/>
      <dgm:spPr/>
      <dgm:t>
        <a:bodyPr/>
        <a:lstStyle/>
        <a:p>
          <a:endParaRPr lang="es-ES"/>
        </a:p>
      </dgm:t>
    </dgm:pt>
    <dgm:pt modelId="{E075EB39-4126-4708-A9CC-CDA903266CD5}" type="pres">
      <dgm:prSet presAssocID="{48E73728-CD4C-4E28-8723-61D0EE2A7D24}" presName="childShape" presStyleCnt="0"/>
      <dgm:spPr/>
    </dgm:pt>
    <dgm:pt modelId="{CA063386-C9EF-4A04-BE57-9FAB06B64735}" type="pres">
      <dgm:prSet presAssocID="{6A371FA4-617E-47F3-BE9A-70263429F126}" presName="Name13" presStyleLbl="parChTrans1D2" presStyleIdx="2" presStyleCnt="4"/>
      <dgm:spPr/>
      <dgm:t>
        <a:bodyPr/>
        <a:lstStyle/>
        <a:p>
          <a:endParaRPr lang="es-ES"/>
        </a:p>
      </dgm:t>
    </dgm:pt>
    <dgm:pt modelId="{01072CA8-0E8D-44B9-8E73-82CD6F070202}" type="pres">
      <dgm:prSet presAssocID="{AD158E13-D16C-4A43-A141-619873099A6D}" presName="childText" presStyleLbl="bgAcc1" presStyleIdx="2" presStyleCnt="4" custScaleX="197953">
        <dgm:presLayoutVars>
          <dgm:bulletEnabled val="1"/>
        </dgm:presLayoutVars>
      </dgm:prSet>
      <dgm:spPr/>
      <dgm:t>
        <a:bodyPr/>
        <a:lstStyle/>
        <a:p>
          <a:endParaRPr lang="es-ES"/>
        </a:p>
      </dgm:t>
    </dgm:pt>
    <dgm:pt modelId="{7BFA3C55-14F4-4B9E-BE46-283F854DD33A}" type="pres">
      <dgm:prSet presAssocID="{477A9EA1-75B0-4538-8A0B-50561A33EAD3}" presName="Name13" presStyleLbl="parChTrans1D2" presStyleIdx="3" presStyleCnt="4"/>
      <dgm:spPr/>
      <dgm:t>
        <a:bodyPr/>
        <a:lstStyle/>
        <a:p>
          <a:endParaRPr lang="es-ES"/>
        </a:p>
      </dgm:t>
    </dgm:pt>
    <dgm:pt modelId="{96B1A09F-0F56-4B1C-A41F-9AEA32828808}" type="pres">
      <dgm:prSet presAssocID="{DA83676A-3C5D-4F65-B47F-217F6782D2AA}" presName="childText" presStyleLbl="bgAcc1" presStyleIdx="3" presStyleCnt="4" custScaleX="197953">
        <dgm:presLayoutVars>
          <dgm:bulletEnabled val="1"/>
        </dgm:presLayoutVars>
      </dgm:prSet>
      <dgm:spPr/>
      <dgm:t>
        <a:bodyPr/>
        <a:lstStyle/>
        <a:p>
          <a:endParaRPr lang="es-ES"/>
        </a:p>
      </dgm:t>
    </dgm:pt>
  </dgm:ptLst>
  <dgm:cxnLst>
    <dgm:cxn modelId="{360A9E40-7A18-41CF-B136-B0255F036C39}" type="presOf" srcId="{12A2BFB6-DEB3-4A22-A3A4-3D46F04023ED}" destId="{E4535158-2E22-4C44-875E-C85CAC5D885A}" srcOrd="0" destOrd="0" presId="urn:microsoft.com/office/officeart/2005/8/layout/hierarchy3"/>
    <dgm:cxn modelId="{C283E168-7C2F-4938-800A-0EF08FEA6B4F}" type="presOf" srcId="{4A8B8FC7-6411-480A-8FD3-C46AF72D5682}" destId="{4574B4D1-F4EF-4A86-BAE5-9C92BE33F2FF}" srcOrd="0" destOrd="0" presId="urn:microsoft.com/office/officeart/2005/8/layout/hierarchy3"/>
    <dgm:cxn modelId="{6FA4B654-AD03-48FD-AC25-27C19AAE0548}" srcId="{6E98E3AA-AA27-4F8A-87DF-F9867B58307F}" destId="{48E73728-CD4C-4E28-8723-61D0EE2A7D24}" srcOrd="1" destOrd="0" parTransId="{4127C16E-4CE8-43A4-AE87-4C0A79F9F8B3}" sibTransId="{FF62183D-00EA-4C1D-B90D-0B064E2C0089}"/>
    <dgm:cxn modelId="{06B24959-08BB-4337-8A12-9C64A6DB74E2}" type="presOf" srcId="{21C81AC8-B9D7-4BF7-95F6-7067C7559BB1}" destId="{53B59611-9F7A-4DC4-891A-18E9FEC09261}" srcOrd="0" destOrd="0" presId="urn:microsoft.com/office/officeart/2005/8/layout/hierarchy3"/>
    <dgm:cxn modelId="{58EF03C0-30A6-4826-8FBC-781EBC467950}" type="presOf" srcId="{477A9EA1-75B0-4538-8A0B-50561A33EAD3}" destId="{7BFA3C55-14F4-4B9E-BE46-283F854DD33A}" srcOrd="0" destOrd="0" presId="urn:microsoft.com/office/officeart/2005/8/layout/hierarchy3"/>
    <dgm:cxn modelId="{0BC36E36-743F-489F-9E12-2CC66FC3118C}" type="presOf" srcId="{AD158E13-D16C-4A43-A141-619873099A6D}" destId="{01072CA8-0E8D-44B9-8E73-82CD6F070202}" srcOrd="0" destOrd="0" presId="urn:microsoft.com/office/officeart/2005/8/layout/hierarchy3"/>
    <dgm:cxn modelId="{76D003D8-7A4F-4E47-AFFB-EB95367145AA}" type="presOf" srcId="{48E73728-CD4C-4E28-8723-61D0EE2A7D24}" destId="{EB19517C-B2FF-4240-B17F-A461A9CB68A3}" srcOrd="1" destOrd="0" presId="urn:microsoft.com/office/officeart/2005/8/layout/hierarchy3"/>
    <dgm:cxn modelId="{A4870E85-ED45-4E6D-BFF9-8141F6BBAA1A}" type="presOf" srcId="{6A371FA4-617E-47F3-BE9A-70263429F126}" destId="{CA063386-C9EF-4A04-BE57-9FAB06B64735}" srcOrd="0" destOrd="0" presId="urn:microsoft.com/office/officeart/2005/8/layout/hierarchy3"/>
    <dgm:cxn modelId="{220F2386-5321-4B89-AF3C-8F571FE6385E}" srcId="{21C81AC8-B9D7-4BF7-95F6-7067C7559BB1}" destId="{4A8B8FC7-6411-480A-8FD3-C46AF72D5682}" srcOrd="0" destOrd="0" parTransId="{29F3E04C-6019-42C2-AEA2-6E2C5F86FFA8}" sibTransId="{8A2D333C-94B1-4800-A3A7-946E51605C66}"/>
    <dgm:cxn modelId="{20A8CDC1-AEFB-4B87-8EE2-D628FD0DEFFC}" type="presOf" srcId="{438742E7-76DE-4AE5-A456-5CBE7DF0A06F}" destId="{98BCC02E-B744-4C98-8AF7-8F33A2B03952}" srcOrd="0" destOrd="0" presId="urn:microsoft.com/office/officeart/2005/8/layout/hierarchy3"/>
    <dgm:cxn modelId="{7162BA8A-C6C0-4612-97ED-6C59F0C31B50}" type="presOf" srcId="{6E98E3AA-AA27-4F8A-87DF-F9867B58307F}" destId="{EB9FE799-AF99-4623-B980-29A66C374295}" srcOrd="0" destOrd="0" presId="urn:microsoft.com/office/officeart/2005/8/layout/hierarchy3"/>
    <dgm:cxn modelId="{29ADD5DB-F181-4D01-AF6D-C49355D1C758}" type="presOf" srcId="{21C81AC8-B9D7-4BF7-95F6-7067C7559BB1}" destId="{58C2DFF9-3B67-45D7-9722-2E87282A26E4}" srcOrd="1" destOrd="0" presId="urn:microsoft.com/office/officeart/2005/8/layout/hierarchy3"/>
    <dgm:cxn modelId="{2FC51DC0-8941-4674-B169-C05FFBAF7F1C}" type="presOf" srcId="{29F3E04C-6019-42C2-AEA2-6E2C5F86FFA8}" destId="{9302F975-81A2-4E75-943A-FFE092602214}" srcOrd="0" destOrd="0" presId="urn:microsoft.com/office/officeart/2005/8/layout/hierarchy3"/>
    <dgm:cxn modelId="{460C1D82-7E11-44ED-8945-B60AD624162A}" srcId="{48E73728-CD4C-4E28-8723-61D0EE2A7D24}" destId="{AD158E13-D16C-4A43-A141-619873099A6D}" srcOrd="0" destOrd="0" parTransId="{6A371FA4-617E-47F3-BE9A-70263429F126}" sibTransId="{1CC546E3-F2C4-4E77-8665-D35E9BE38D5E}"/>
    <dgm:cxn modelId="{C29E63F8-AB86-411C-B5F3-28EDA247E22E}" srcId="{6E98E3AA-AA27-4F8A-87DF-F9867B58307F}" destId="{21C81AC8-B9D7-4BF7-95F6-7067C7559BB1}" srcOrd="0" destOrd="0" parTransId="{244386D2-ABF9-4BD9-BAAD-E8E804D9E664}" sibTransId="{1E1CA7D1-1023-44A3-BA6F-4C9357622EA3}"/>
    <dgm:cxn modelId="{CA7AC911-5A53-409A-880E-6E8828791E86}" srcId="{48E73728-CD4C-4E28-8723-61D0EE2A7D24}" destId="{DA83676A-3C5D-4F65-B47F-217F6782D2AA}" srcOrd="1" destOrd="0" parTransId="{477A9EA1-75B0-4538-8A0B-50561A33EAD3}" sibTransId="{44BBA1AA-6E87-4B5F-B2F8-EBA470A66DAA}"/>
    <dgm:cxn modelId="{EC7458AD-2B26-4C02-9F48-9997157173C2}" srcId="{21C81AC8-B9D7-4BF7-95F6-7067C7559BB1}" destId="{12A2BFB6-DEB3-4A22-A3A4-3D46F04023ED}" srcOrd="1" destOrd="0" parTransId="{438742E7-76DE-4AE5-A456-5CBE7DF0A06F}" sibTransId="{6B21197C-DA5A-4ACB-BC57-5E74DAE7BDDB}"/>
    <dgm:cxn modelId="{4521E35D-60BC-4456-B597-753EC35279C3}" type="presOf" srcId="{48E73728-CD4C-4E28-8723-61D0EE2A7D24}" destId="{C4443A9F-ED92-4E14-AEAF-40AEC29D0FA4}" srcOrd="0" destOrd="0" presId="urn:microsoft.com/office/officeart/2005/8/layout/hierarchy3"/>
    <dgm:cxn modelId="{04AB9E82-6112-4FBF-B9B8-53E7E75FD72C}" type="presOf" srcId="{DA83676A-3C5D-4F65-B47F-217F6782D2AA}" destId="{96B1A09F-0F56-4B1C-A41F-9AEA32828808}" srcOrd="0" destOrd="0" presId="urn:microsoft.com/office/officeart/2005/8/layout/hierarchy3"/>
    <dgm:cxn modelId="{72F83992-6CE1-4738-BE37-3E266DB86354}" type="presParOf" srcId="{EB9FE799-AF99-4623-B980-29A66C374295}" destId="{9F6F83A0-77F1-4A84-B62B-CA99367C62FE}" srcOrd="0" destOrd="0" presId="urn:microsoft.com/office/officeart/2005/8/layout/hierarchy3"/>
    <dgm:cxn modelId="{E8156A97-C005-47DB-9BDC-6CF070FF321B}" type="presParOf" srcId="{9F6F83A0-77F1-4A84-B62B-CA99367C62FE}" destId="{0095BA0B-BAA4-4708-BEBE-C0B3A9E0F464}" srcOrd="0" destOrd="0" presId="urn:microsoft.com/office/officeart/2005/8/layout/hierarchy3"/>
    <dgm:cxn modelId="{CE0297F9-5725-46B0-9D0A-9F9520B7F405}" type="presParOf" srcId="{0095BA0B-BAA4-4708-BEBE-C0B3A9E0F464}" destId="{53B59611-9F7A-4DC4-891A-18E9FEC09261}" srcOrd="0" destOrd="0" presId="urn:microsoft.com/office/officeart/2005/8/layout/hierarchy3"/>
    <dgm:cxn modelId="{C75ADECB-405A-4A40-B3A3-9C03B8953266}" type="presParOf" srcId="{0095BA0B-BAA4-4708-BEBE-C0B3A9E0F464}" destId="{58C2DFF9-3B67-45D7-9722-2E87282A26E4}" srcOrd="1" destOrd="0" presId="urn:microsoft.com/office/officeart/2005/8/layout/hierarchy3"/>
    <dgm:cxn modelId="{39C0E667-4128-480D-93B5-6C44B67529C1}" type="presParOf" srcId="{9F6F83A0-77F1-4A84-B62B-CA99367C62FE}" destId="{D72CCE8B-D1FD-4323-96E7-DC87C5F70ED4}" srcOrd="1" destOrd="0" presId="urn:microsoft.com/office/officeart/2005/8/layout/hierarchy3"/>
    <dgm:cxn modelId="{2897A515-BE54-4ED5-AD8A-2CC67BD272C2}" type="presParOf" srcId="{D72CCE8B-D1FD-4323-96E7-DC87C5F70ED4}" destId="{9302F975-81A2-4E75-943A-FFE092602214}" srcOrd="0" destOrd="0" presId="urn:microsoft.com/office/officeart/2005/8/layout/hierarchy3"/>
    <dgm:cxn modelId="{D308DD2C-4895-428D-9781-2978A851CD64}" type="presParOf" srcId="{D72CCE8B-D1FD-4323-96E7-DC87C5F70ED4}" destId="{4574B4D1-F4EF-4A86-BAE5-9C92BE33F2FF}" srcOrd="1" destOrd="0" presId="urn:microsoft.com/office/officeart/2005/8/layout/hierarchy3"/>
    <dgm:cxn modelId="{02899C3B-3591-48FA-AF51-7D4483963FC7}" type="presParOf" srcId="{D72CCE8B-D1FD-4323-96E7-DC87C5F70ED4}" destId="{98BCC02E-B744-4C98-8AF7-8F33A2B03952}" srcOrd="2" destOrd="0" presId="urn:microsoft.com/office/officeart/2005/8/layout/hierarchy3"/>
    <dgm:cxn modelId="{EB9DD807-8825-4CE3-92BF-43586D3D0D23}" type="presParOf" srcId="{D72CCE8B-D1FD-4323-96E7-DC87C5F70ED4}" destId="{E4535158-2E22-4C44-875E-C85CAC5D885A}" srcOrd="3" destOrd="0" presId="urn:microsoft.com/office/officeart/2005/8/layout/hierarchy3"/>
    <dgm:cxn modelId="{BA4F6DBB-D5CF-4ABD-8FB4-D8FAAB19A9FA}" type="presParOf" srcId="{EB9FE799-AF99-4623-B980-29A66C374295}" destId="{77014564-3D02-4F2F-8E26-69907F770AC7}" srcOrd="1" destOrd="0" presId="urn:microsoft.com/office/officeart/2005/8/layout/hierarchy3"/>
    <dgm:cxn modelId="{E95734EC-8C3A-493B-A084-A930EAA80CBF}" type="presParOf" srcId="{77014564-3D02-4F2F-8E26-69907F770AC7}" destId="{9DFA6BBB-F513-4FBF-8CA7-9D10EC31DB6A}" srcOrd="0" destOrd="0" presId="urn:microsoft.com/office/officeart/2005/8/layout/hierarchy3"/>
    <dgm:cxn modelId="{1B21B515-6C5F-4BE8-A39F-67F03F44694D}" type="presParOf" srcId="{9DFA6BBB-F513-4FBF-8CA7-9D10EC31DB6A}" destId="{C4443A9F-ED92-4E14-AEAF-40AEC29D0FA4}" srcOrd="0" destOrd="0" presId="urn:microsoft.com/office/officeart/2005/8/layout/hierarchy3"/>
    <dgm:cxn modelId="{4C2A4CC3-D651-4C3A-AB52-0E185733921D}" type="presParOf" srcId="{9DFA6BBB-F513-4FBF-8CA7-9D10EC31DB6A}" destId="{EB19517C-B2FF-4240-B17F-A461A9CB68A3}" srcOrd="1" destOrd="0" presId="urn:microsoft.com/office/officeart/2005/8/layout/hierarchy3"/>
    <dgm:cxn modelId="{02B5F261-0DE0-4D50-ADC2-B77CE51587B4}" type="presParOf" srcId="{77014564-3D02-4F2F-8E26-69907F770AC7}" destId="{E075EB39-4126-4708-A9CC-CDA903266CD5}" srcOrd="1" destOrd="0" presId="urn:microsoft.com/office/officeart/2005/8/layout/hierarchy3"/>
    <dgm:cxn modelId="{D5B46044-0D40-49D4-8CFF-2831AD82A5ED}" type="presParOf" srcId="{E075EB39-4126-4708-A9CC-CDA903266CD5}" destId="{CA063386-C9EF-4A04-BE57-9FAB06B64735}" srcOrd="0" destOrd="0" presId="urn:microsoft.com/office/officeart/2005/8/layout/hierarchy3"/>
    <dgm:cxn modelId="{BD4C7FA8-709D-481B-9B9E-A349DA31C7D5}" type="presParOf" srcId="{E075EB39-4126-4708-A9CC-CDA903266CD5}" destId="{01072CA8-0E8D-44B9-8E73-82CD6F070202}" srcOrd="1" destOrd="0" presId="urn:microsoft.com/office/officeart/2005/8/layout/hierarchy3"/>
    <dgm:cxn modelId="{70895C6C-B57E-4B93-A101-5F476BD5E420}" type="presParOf" srcId="{E075EB39-4126-4708-A9CC-CDA903266CD5}" destId="{7BFA3C55-14F4-4B9E-BE46-283F854DD33A}" srcOrd="2" destOrd="0" presId="urn:microsoft.com/office/officeart/2005/8/layout/hierarchy3"/>
    <dgm:cxn modelId="{27BC96B3-6020-4678-A051-66A993F7D8D8}" type="presParOf" srcId="{E075EB39-4126-4708-A9CC-CDA903266CD5}" destId="{96B1A09F-0F56-4B1C-A41F-9AEA32828808}"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59611-9F7A-4DC4-891A-18E9FEC09261}">
      <dsp:nvSpPr>
        <dsp:cNvPr id="0" name=""/>
        <dsp:cNvSpPr/>
      </dsp:nvSpPr>
      <dsp:spPr>
        <a:xfrm>
          <a:off x="33705" y="201041"/>
          <a:ext cx="2907489" cy="863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baseline="0" dirty="0" smtClean="0">
              <a:latin typeface="+mj-lt"/>
            </a:rPr>
            <a:t>Según la naturaleza de la información </a:t>
          </a:r>
          <a:endParaRPr lang="es-ES" sz="2200" kern="1200" dirty="0">
            <a:latin typeface="+mj-lt"/>
          </a:endParaRPr>
        </a:p>
      </dsp:txBody>
      <dsp:txXfrm>
        <a:off x="59001" y="226337"/>
        <a:ext cx="2856897" cy="813082"/>
      </dsp:txXfrm>
    </dsp:sp>
    <dsp:sp modelId="{9302F975-81A2-4E75-943A-FFE092602214}">
      <dsp:nvSpPr>
        <dsp:cNvPr id="0" name=""/>
        <dsp:cNvSpPr/>
      </dsp:nvSpPr>
      <dsp:spPr>
        <a:xfrm>
          <a:off x="324454" y="1064715"/>
          <a:ext cx="276135" cy="447452"/>
        </a:xfrm>
        <a:custGeom>
          <a:avLst/>
          <a:gdLst/>
          <a:ahLst/>
          <a:cxnLst/>
          <a:rect l="0" t="0" r="0" b="0"/>
          <a:pathLst>
            <a:path>
              <a:moveTo>
                <a:pt x="0" y="0"/>
              </a:moveTo>
              <a:lnTo>
                <a:pt x="0" y="447452"/>
              </a:lnTo>
              <a:lnTo>
                <a:pt x="276135" y="4474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74B4D1-F4EF-4A86-BAE5-9C92BE33F2FF}">
      <dsp:nvSpPr>
        <dsp:cNvPr id="0" name=""/>
        <dsp:cNvSpPr/>
      </dsp:nvSpPr>
      <dsp:spPr>
        <a:xfrm>
          <a:off x="600590" y="1080330"/>
          <a:ext cx="2735469" cy="8636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mj-lt"/>
            </a:rPr>
            <a:t>Referencia</a:t>
          </a:r>
          <a:endParaRPr lang="es-ES" sz="2000" kern="1200" dirty="0">
            <a:latin typeface="+mj-lt"/>
          </a:endParaRPr>
        </a:p>
      </dsp:txBody>
      <dsp:txXfrm>
        <a:off x="625886" y="1105626"/>
        <a:ext cx="2684877" cy="813082"/>
      </dsp:txXfrm>
    </dsp:sp>
    <dsp:sp modelId="{98BCC02E-B744-4C98-8AF7-8F33A2B03952}">
      <dsp:nvSpPr>
        <dsp:cNvPr id="0" name=""/>
        <dsp:cNvSpPr/>
      </dsp:nvSpPr>
      <dsp:spPr>
        <a:xfrm>
          <a:off x="324454" y="1064715"/>
          <a:ext cx="276135" cy="1527044"/>
        </a:xfrm>
        <a:custGeom>
          <a:avLst/>
          <a:gdLst/>
          <a:ahLst/>
          <a:cxnLst/>
          <a:rect l="0" t="0" r="0" b="0"/>
          <a:pathLst>
            <a:path>
              <a:moveTo>
                <a:pt x="0" y="0"/>
              </a:moveTo>
              <a:lnTo>
                <a:pt x="0" y="1527044"/>
              </a:lnTo>
              <a:lnTo>
                <a:pt x="276135" y="1527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535158-2E22-4C44-875E-C85CAC5D885A}">
      <dsp:nvSpPr>
        <dsp:cNvPr id="0" name=""/>
        <dsp:cNvSpPr/>
      </dsp:nvSpPr>
      <dsp:spPr>
        <a:xfrm>
          <a:off x="600590" y="2159923"/>
          <a:ext cx="2735469" cy="8636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mj-lt"/>
            </a:rPr>
            <a:t>Bibliográfica</a:t>
          </a:r>
          <a:endParaRPr lang="es-ES" sz="2000" kern="1200" dirty="0">
            <a:latin typeface="+mj-lt"/>
          </a:endParaRPr>
        </a:p>
      </dsp:txBody>
      <dsp:txXfrm>
        <a:off x="625886" y="2185219"/>
        <a:ext cx="2684877" cy="813082"/>
      </dsp:txXfrm>
    </dsp:sp>
    <dsp:sp modelId="{C4443A9F-ED92-4E14-AEAF-40AEC29D0FA4}">
      <dsp:nvSpPr>
        <dsp:cNvPr id="0" name=""/>
        <dsp:cNvSpPr/>
      </dsp:nvSpPr>
      <dsp:spPr>
        <a:xfrm>
          <a:off x="3358419" y="738"/>
          <a:ext cx="2558772" cy="863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latin typeface="+mj-lt"/>
            </a:rPr>
            <a:t>Según la cobertura temática</a:t>
          </a:r>
          <a:endParaRPr lang="es-ES" sz="2200" kern="1200" dirty="0">
            <a:latin typeface="+mj-lt"/>
          </a:endParaRPr>
        </a:p>
      </dsp:txBody>
      <dsp:txXfrm>
        <a:off x="3383715" y="26034"/>
        <a:ext cx="2508180" cy="813082"/>
      </dsp:txXfrm>
    </dsp:sp>
    <dsp:sp modelId="{CA063386-C9EF-4A04-BE57-9FAB06B64735}">
      <dsp:nvSpPr>
        <dsp:cNvPr id="0" name=""/>
        <dsp:cNvSpPr/>
      </dsp:nvSpPr>
      <dsp:spPr>
        <a:xfrm>
          <a:off x="3614296" y="864412"/>
          <a:ext cx="255877" cy="647755"/>
        </a:xfrm>
        <a:custGeom>
          <a:avLst/>
          <a:gdLst/>
          <a:ahLst/>
          <a:cxnLst/>
          <a:rect l="0" t="0" r="0" b="0"/>
          <a:pathLst>
            <a:path>
              <a:moveTo>
                <a:pt x="0" y="0"/>
              </a:moveTo>
              <a:lnTo>
                <a:pt x="0" y="647755"/>
              </a:lnTo>
              <a:lnTo>
                <a:pt x="255877" y="6477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072CA8-0E8D-44B9-8E73-82CD6F070202}">
      <dsp:nvSpPr>
        <dsp:cNvPr id="0" name=""/>
        <dsp:cNvSpPr/>
      </dsp:nvSpPr>
      <dsp:spPr>
        <a:xfrm>
          <a:off x="3870173" y="1080330"/>
          <a:ext cx="2735469" cy="8636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mj-lt"/>
            </a:rPr>
            <a:t>Multidisciplinaria</a:t>
          </a:r>
          <a:endParaRPr lang="es-ES" sz="2000" kern="1200" dirty="0">
            <a:latin typeface="+mj-lt"/>
          </a:endParaRPr>
        </a:p>
      </dsp:txBody>
      <dsp:txXfrm>
        <a:off x="3895469" y="1105626"/>
        <a:ext cx="2684877" cy="813082"/>
      </dsp:txXfrm>
    </dsp:sp>
    <dsp:sp modelId="{7BFA3C55-14F4-4B9E-BE46-283F854DD33A}">
      <dsp:nvSpPr>
        <dsp:cNvPr id="0" name=""/>
        <dsp:cNvSpPr/>
      </dsp:nvSpPr>
      <dsp:spPr>
        <a:xfrm>
          <a:off x="3614296" y="864412"/>
          <a:ext cx="255877" cy="1727348"/>
        </a:xfrm>
        <a:custGeom>
          <a:avLst/>
          <a:gdLst/>
          <a:ahLst/>
          <a:cxnLst/>
          <a:rect l="0" t="0" r="0" b="0"/>
          <a:pathLst>
            <a:path>
              <a:moveTo>
                <a:pt x="0" y="0"/>
              </a:moveTo>
              <a:lnTo>
                <a:pt x="0" y="1727348"/>
              </a:lnTo>
              <a:lnTo>
                <a:pt x="255877" y="17273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B1A09F-0F56-4B1C-A41F-9AEA32828808}">
      <dsp:nvSpPr>
        <dsp:cNvPr id="0" name=""/>
        <dsp:cNvSpPr/>
      </dsp:nvSpPr>
      <dsp:spPr>
        <a:xfrm>
          <a:off x="3870173" y="2159923"/>
          <a:ext cx="2735469" cy="8636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mj-lt"/>
            </a:rPr>
            <a:t>Especializada</a:t>
          </a:r>
          <a:endParaRPr lang="es-ES" sz="2000" kern="1200" dirty="0">
            <a:latin typeface="+mj-lt"/>
          </a:endParaRPr>
        </a:p>
      </dsp:txBody>
      <dsp:txXfrm>
        <a:off x="3895469" y="2185219"/>
        <a:ext cx="2684877" cy="8130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buClr>
                <a:srgbClr val="000000"/>
              </a:buClr>
              <a:buSzPct val="100000"/>
              <a:buFont typeface="Times New Roman" panose="02020603050405020304" pitchFamily="18" charset="0"/>
              <a:buNone/>
              <a:defRPr sz="1200">
                <a:latin typeface="Arial" charset="0"/>
                <a:ea typeface="+mn-ea"/>
                <a:cs typeface="DejaVu Sans" charset="0"/>
              </a:defRPr>
            </a:lvl1pPr>
          </a:lstStyle>
          <a:p>
            <a:pPr>
              <a:defRPr/>
            </a:pPr>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buClr>
                <a:srgbClr val="000000"/>
              </a:buClr>
              <a:buSzPct val="100000"/>
              <a:buFont typeface="Times New Roman" panose="02020603050405020304" pitchFamily="18" charset="0"/>
              <a:buNone/>
              <a:defRPr sz="1200">
                <a:latin typeface="Arial" charset="0"/>
                <a:ea typeface="+mn-ea"/>
                <a:cs typeface="DejaVu Sans" charset="0"/>
              </a:defRPr>
            </a:lvl1pPr>
          </a:lstStyle>
          <a:p>
            <a:pPr>
              <a:defRPr/>
            </a:pPr>
            <a:fld id="{AB764996-184C-400D-BD4D-8CDD38694834}" type="datetimeFigureOut">
              <a:rPr lang="es-MX"/>
              <a:pPr>
                <a:defRPr/>
              </a:pPr>
              <a:t>23/01/2022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buClr>
                <a:srgbClr val="000000"/>
              </a:buClr>
              <a:buSzPct val="100000"/>
              <a:buFont typeface="Times New Roman" panose="02020603050405020304" pitchFamily="18" charset="0"/>
              <a:buNone/>
              <a:defRPr sz="1200">
                <a:latin typeface="Arial" charset="0"/>
                <a:ea typeface="+mn-ea"/>
                <a:cs typeface="DejaVu Sans" charset="0"/>
              </a:defRPr>
            </a:lvl1pPr>
          </a:lstStyle>
          <a:p>
            <a:pPr>
              <a:defRPr/>
            </a:pPr>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itchFamily="18" charset="0"/>
              <a:buNone/>
              <a:defRPr sz="1200" smtClean="0"/>
            </a:lvl1pPr>
          </a:lstStyle>
          <a:p>
            <a:pPr>
              <a:defRPr/>
            </a:pPr>
            <a:fld id="{17071600-4387-412F-97D7-9AD8D8BDDC6E}" type="slidenum">
              <a:rPr lang="es-MX"/>
              <a:pPr>
                <a:defRPr/>
              </a:pPr>
              <a:t>‹Nº›</a:t>
            </a:fld>
            <a:endParaRPr lang="es-MX"/>
          </a:p>
        </p:txBody>
      </p:sp>
    </p:spTree>
    <p:extLst>
      <p:ext uri="{BB962C8B-B14F-4D97-AF65-F5344CB8AC3E}">
        <p14:creationId xmlns:p14="http://schemas.microsoft.com/office/powerpoint/2010/main" val="1846271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es-PE" altLang="es-ES" sz="1800"/>
          </a:p>
        </p:txBody>
      </p:sp>
      <p:sp>
        <p:nvSpPr>
          <p:cNvPr id="3074" name="Rectangle 2"/>
          <p:cNvSpPr>
            <a:spLocks noGrp="1" noChangeArrowheads="1"/>
          </p:cNvSpPr>
          <p:nvPr>
            <p:ph type="hdr"/>
          </p:nvPr>
        </p:nvSpPr>
        <p:spPr bwMode="auto">
          <a:xfrm>
            <a:off x="0" y="0"/>
            <a:ext cx="2970213" cy="4556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mn-ea"/>
                <a:cs typeface="DejaVu Sans" charset="0"/>
              </a:defRPr>
            </a:lvl1pPr>
          </a:lstStyle>
          <a:p>
            <a:pPr>
              <a:defRPr/>
            </a:pPr>
            <a:endParaRPr lang="es-ES"/>
          </a:p>
        </p:txBody>
      </p:sp>
      <p:sp>
        <p:nvSpPr>
          <p:cNvPr id="3075" name="Rectangle 3"/>
          <p:cNvSpPr>
            <a:spLocks noGrp="1" noChangeArrowheads="1"/>
          </p:cNvSpPr>
          <p:nvPr>
            <p:ph type="dt"/>
          </p:nvPr>
        </p:nvSpPr>
        <p:spPr bwMode="auto">
          <a:xfrm>
            <a:off x="3884613" y="0"/>
            <a:ext cx="2970212" cy="4556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mn-ea"/>
                <a:cs typeface="DejaVu Sans" charset="0"/>
              </a:defRPr>
            </a:lvl1pPr>
          </a:lstStyle>
          <a:p>
            <a:pPr>
              <a:defRPr/>
            </a:pPr>
            <a:endParaRPr lang="es-ES"/>
          </a:p>
        </p:txBody>
      </p:sp>
      <p:sp>
        <p:nvSpPr>
          <p:cNvPr id="18437" name="Rectangle 4"/>
          <p:cNvSpPr>
            <a:spLocks noGrp="1" noRot="1" noChangeAspect="1" noChangeArrowheads="1"/>
          </p:cNvSpPr>
          <p:nvPr>
            <p:ph type="sldImg"/>
          </p:nvPr>
        </p:nvSpPr>
        <p:spPr bwMode="auto">
          <a:xfrm>
            <a:off x="382588" y="685800"/>
            <a:ext cx="6091237"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3077" name="Rectangle 5"/>
          <p:cNvSpPr>
            <a:spLocks noGrp="1" noChangeArrowheads="1"/>
          </p:cNvSpPr>
          <p:nvPr>
            <p:ph type="body"/>
          </p:nvPr>
        </p:nvSpPr>
        <p:spPr bwMode="auto">
          <a:xfrm>
            <a:off x="685800" y="4343400"/>
            <a:ext cx="5484813" cy="41132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s-PE" noProof="0" smtClean="0"/>
          </a:p>
        </p:txBody>
      </p:sp>
      <p:sp>
        <p:nvSpPr>
          <p:cNvPr id="3078" name="Rectangle 6"/>
          <p:cNvSpPr>
            <a:spLocks noGrp="1" noChangeArrowheads="1"/>
          </p:cNvSpPr>
          <p:nvPr>
            <p:ph type="ftr"/>
          </p:nvPr>
        </p:nvSpPr>
        <p:spPr bwMode="auto">
          <a:xfrm>
            <a:off x="0" y="8685213"/>
            <a:ext cx="2970213" cy="455612"/>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mn-ea"/>
                <a:cs typeface="DejaVu Sans" charset="0"/>
              </a:defRPr>
            </a:lvl1pPr>
          </a:lstStyle>
          <a:p>
            <a:pPr>
              <a:defRPr/>
            </a:pPr>
            <a:endParaRPr lang="es-ES"/>
          </a:p>
        </p:txBody>
      </p:sp>
      <p:sp>
        <p:nvSpPr>
          <p:cNvPr id="3079" name="Rectangle 7"/>
          <p:cNvSpPr>
            <a:spLocks noGrp="1" noChangeArrowheads="1"/>
          </p:cNvSpPr>
          <p:nvPr>
            <p:ph type="sldNum"/>
          </p:nvPr>
        </p:nvSpPr>
        <p:spPr bwMode="auto">
          <a:xfrm>
            <a:off x="3884613" y="8685213"/>
            <a:ext cx="2970212" cy="455612"/>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rgbClr val="000000"/>
                </a:solidFill>
              </a:defRPr>
            </a:lvl1pPr>
          </a:lstStyle>
          <a:p>
            <a:pPr>
              <a:defRPr/>
            </a:pPr>
            <a:fld id="{E582277E-86F2-456F-A94F-5DD460D0BD06}" type="slidenum">
              <a:rPr lang="es-ES"/>
              <a:pPr>
                <a:defRPr/>
              </a:pPr>
              <a:t>‹Nº›</a:t>
            </a:fld>
            <a:endParaRPr lang="es-ES"/>
          </a:p>
        </p:txBody>
      </p:sp>
    </p:spTree>
    <p:extLst>
      <p:ext uri="{BB962C8B-B14F-4D97-AF65-F5344CB8AC3E}">
        <p14:creationId xmlns:p14="http://schemas.microsoft.com/office/powerpoint/2010/main" val="291383236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9pPr>
          </a:lstStyle>
          <a:p>
            <a:fld id="{87E31BC1-3D93-4728-AB67-B0AA291B53C2}" type="slidenum">
              <a:rPr lang="es-ES" altLang="es-ES" sz="1200">
                <a:solidFill>
                  <a:srgbClr val="000000"/>
                </a:solidFill>
              </a:rPr>
              <a:pPr/>
              <a:t>1</a:t>
            </a:fld>
            <a:endParaRPr lang="es-ES" altLang="es-ES" sz="1200">
              <a:solidFill>
                <a:srgbClr val="000000"/>
              </a:solidFill>
            </a:endParaRPr>
          </a:p>
        </p:txBody>
      </p:sp>
      <p:sp>
        <p:nvSpPr>
          <p:cNvPr id="19459" name="Rectangle 1"/>
          <p:cNvSpPr>
            <a:spLocks noGrp="1" noRot="1" noChangeAspect="1" noChangeArrowheads="1" noTextEdit="1"/>
          </p:cNvSpPr>
          <p:nvPr>
            <p:ph type="sldImg"/>
          </p:nvPr>
        </p:nvSpPr>
        <p:spPr>
          <a:xfrm>
            <a:off x="381000" y="685800"/>
            <a:ext cx="6096000" cy="3429000"/>
          </a:xfrm>
          <a:solidFill>
            <a:srgbClr val="FFFFFF"/>
          </a:solidFill>
          <a:ln>
            <a:solidFill>
              <a:srgbClr val="000000"/>
            </a:solidFill>
            <a:miter lim="800000"/>
            <a:headEnd/>
            <a:tailEnd/>
          </a:ln>
        </p:spPr>
      </p:sp>
      <p:sp>
        <p:nvSpPr>
          <p:cNvPr id="19460"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PE" altLang="es-ES" smtClean="0">
              <a:latin typeface="Times New Roman" pitchFamily="18" charset="0"/>
            </a:endParaRPr>
          </a:p>
        </p:txBody>
      </p:sp>
    </p:spTree>
    <p:extLst>
      <p:ext uri="{BB962C8B-B14F-4D97-AF65-F5344CB8AC3E}">
        <p14:creationId xmlns:p14="http://schemas.microsoft.com/office/powerpoint/2010/main" val="48208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a:xfrm>
            <a:off x="382588" y="685800"/>
            <a:ext cx="6091237" cy="3427413"/>
          </a:xfrm>
        </p:spPr>
      </p:sp>
      <p:sp>
        <p:nvSpPr>
          <p:cNvPr id="204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latin typeface="Times New Roman" pitchFamily="18" charset="0"/>
            </a:endParaRPr>
          </a:p>
        </p:txBody>
      </p:sp>
      <p:sp>
        <p:nvSpPr>
          <p:cNvPr id="20484" name="3 Marcador de número de diapositiva"/>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9pPr>
          </a:lstStyle>
          <a:p>
            <a:fld id="{DB35A822-58FE-430E-9BD5-1786729B3122}" type="slidenum">
              <a:rPr lang="es-ES" sz="1200">
                <a:solidFill>
                  <a:srgbClr val="000000"/>
                </a:solidFill>
              </a:rPr>
              <a:pPr/>
              <a:t>5</a:t>
            </a:fld>
            <a:endParaRPr lang="es-ES" sz="1200">
              <a:solidFill>
                <a:srgbClr val="000000"/>
              </a:solidFill>
            </a:endParaRPr>
          </a:p>
        </p:txBody>
      </p:sp>
    </p:spTree>
    <p:extLst>
      <p:ext uri="{BB962C8B-B14F-4D97-AF65-F5344CB8AC3E}">
        <p14:creationId xmlns:p14="http://schemas.microsoft.com/office/powerpoint/2010/main" val="28767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imagen de diapositiva 1"/>
          <p:cNvSpPr>
            <a:spLocks noGrp="1" noRot="1" noChangeAspect="1" noTextEdit="1"/>
          </p:cNvSpPr>
          <p:nvPr>
            <p:ph type="sldImg"/>
          </p:nvPr>
        </p:nvSpPr>
        <p:spPr>
          <a:xfrm>
            <a:off x="382588" y="685800"/>
            <a:ext cx="6091237" cy="3427413"/>
          </a:xfrm>
        </p:spPr>
      </p:sp>
      <p:sp>
        <p:nvSpPr>
          <p:cNvPr id="21507"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MX" dirty="0" smtClean="0">
                <a:latin typeface="Times New Roman" pitchFamily="18" charset="0"/>
              </a:rPr>
              <a:t>Clasificación de las Bases de Datos:</a:t>
            </a:r>
          </a:p>
          <a:p>
            <a:endParaRPr lang="es-MX" dirty="0" smtClean="0">
              <a:latin typeface="Times New Roman" pitchFamily="18" charset="0"/>
            </a:endParaRPr>
          </a:p>
          <a:p>
            <a:r>
              <a:rPr lang="es-MX" dirty="0" smtClean="0">
                <a:latin typeface="Times New Roman" pitchFamily="18" charset="0"/>
              </a:rPr>
              <a:t>       - </a:t>
            </a:r>
            <a:r>
              <a:rPr lang="es-MX" b="1" dirty="0" smtClean="0">
                <a:latin typeface="Times New Roman" pitchFamily="18" charset="0"/>
              </a:rPr>
              <a:t>Referenciales</a:t>
            </a:r>
            <a:r>
              <a:rPr lang="es-MX" dirty="0" smtClean="0">
                <a:latin typeface="Times New Roman" pitchFamily="18" charset="0"/>
              </a:rPr>
              <a:t>: contienen referencias bibliográficas de documentos, pero no los documentos en si, aunque en algunos casos pueden tener enlaces al texto completo si la Institución que la contrata tiene suscripción con las editoriales a este contenido. Ej. </a:t>
            </a:r>
            <a:r>
              <a:rPr lang="es-MX" dirty="0" err="1" smtClean="0">
                <a:latin typeface="Times New Roman" pitchFamily="18" charset="0"/>
              </a:rPr>
              <a:t>Scopus</a:t>
            </a:r>
            <a:r>
              <a:rPr lang="es-MX" dirty="0" smtClean="0">
                <a:latin typeface="Times New Roman" pitchFamily="18" charset="0"/>
              </a:rPr>
              <a:t>, </a:t>
            </a:r>
            <a:r>
              <a:rPr lang="es-MX" dirty="0" err="1" smtClean="0">
                <a:latin typeface="Times New Roman" pitchFamily="18" charset="0"/>
              </a:rPr>
              <a:t>Medline</a:t>
            </a:r>
            <a:r>
              <a:rPr lang="es-MX" dirty="0" smtClean="0">
                <a:latin typeface="Times New Roman" pitchFamily="18" charset="0"/>
              </a:rPr>
              <a:t>, etc.</a:t>
            </a:r>
            <a:br>
              <a:rPr lang="es-MX" dirty="0" smtClean="0">
                <a:latin typeface="Times New Roman" pitchFamily="18" charset="0"/>
              </a:rPr>
            </a:br>
            <a:r>
              <a:rPr lang="es-MX" dirty="0" smtClean="0">
                <a:latin typeface="Times New Roman" pitchFamily="18" charset="0"/>
              </a:rPr>
              <a:t>       - </a:t>
            </a:r>
            <a:r>
              <a:rPr lang="es-MX" b="1" dirty="0" smtClean="0">
                <a:latin typeface="Times New Roman" pitchFamily="18" charset="0"/>
              </a:rPr>
              <a:t>Bibliográficas</a:t>
            </a:r>
            <a:r>
              <a:rPr lang="es-MX" dirty="0" smtClean="0">
                <a:latin typeface="Times New Roman" pitchFamily="18" charset="0"/>
              </a:rPr>
              <a:t>: Además de las referencias bibliográficas contienen los documentos a texto completo, artículos, libros, legislación, normas, etc. </a:t>
            </a:r>
          </a:p>
          <a:p>
            <a:r>
              <a:rPr lang="es-MX" dirty="0" smtClean="0">
                <a:latin typeface="Times New Roman" pitchFamily="18" charset="0"/>
              </a:rPr>
              <a:t>En cuanto a contenido podemos distinguir entre:</a:t>
            </a:r>
          </a:p>
          <a:p>
            <a:r>
              <a:rPr lang="es-MX" dirty="0" smtClean="0">
                <a:latin typeface="Times New Roman" pitchFamily="18" charset="0"/>
              </a:rPr>
              <a:t>        - </a:t>
            </a:r>
            <a:r>
              <a:rPr lang="es-MX" b="1" dirty="0" smtClean="0">
                <a:latin typeface="Times New Roman" pitchFamily="18" charset="0"/>
              </a:rPr>
              <a:t>Temáticas</a:t>
            </a:r>
            <a:r>
              <a:rPr lang="es-MX" dirty="0" smtClean="0">
                <a:latin typeface="Times New Roman" pitchFamily="18" charset="0"/>
              </a:rPr>
              <a:t>: recogen publicaciones sobre un área </a:t>
            </a:r>
            <a:r>
              <a:rPr lang="es-MX" dirty="0" err="1" smtClean="0">
                <a:latin typeface="Times New Roman" pitchFamily="18" charset="0"/>
              </a:rPr>
              <a:t>cientifica</a:t>
            </a:r>
            <a:r>
              <a:rPr lang="es-MX" dirty="0" smtClean="0">
                <a:latin typeface="Times New Roman" pitchFamily="18" charset="0"/>
              </a:rPr>
              <a:t> determinada: Medicina, Química, Física. (ej. </a:t>
            </a:r>
            <a:r>
              <a:rPr lang="es-MX" dirty="0" err="1" smtClean="0">
                <a:latin typeface="Times New Roman" pitchFamily="18" charset="0"/>
              </a:rPr>
              <a:t>Medline</a:t>
            </a:r>
            <a:r>
              <a:rPr lang="es-MX" dirty="0" smtClean="0">
                <a:latin typeface="Times New Roman" pitchFamily="18" charset="0"/>
              </a:rPr>
              <a:t>, </a:t>
            </a:r>
            <a:r>
              <a:rPr lang="es-MX" dirty="0" err="1" smtClean="0">
                <a:latin typeface="Times New Roman" pitchFamily="18" charset="0"/>
              </a:rPr>
              <a:t>Inspec</a:t>
            </a:r>
            <a:r>
              <a:rPr lang="es-MX" dirty="0" smtClean="0">
                <a:latin typeface="Times New Roman" pitchFamily="18" charset="0"/>
              </a:rPr>
              <a:t>, </a:t>
            </a:r>
            <a:r>
              <a:rPr lang="es-MX" dirty="0" err="1" smtClean="0">
                <a:latin typeface="Times New Roman" pitchFamily="18" charset="0"/>
              </a:rPr>
              <a:t>Chemical</a:t>
            </a:r>
            <a:r>
              <a:rPr lang="es-MX" dirty="0" smtClean="0">
                <a:latin typeface="Times New Roman" pitchFamily="18" charset="0"/>
              </a:rPr>
              <a:t> </a:t>
            </a:r>
            <a:r>
              <a:rPr lang="es-MX" dirty="0" err="1" smtClean="0">
                <a:latin typeface="Times New Roman" pitchFamily="18" charset="0"/>
              </a:rPr>
              <a:t>Abstracts</a:t>
            </a:r>
            <a:r>
              <a:rPr lang="es-MX" dirty="0" smtClean="0">
                <a:latin typeface="Times New Roman" pitchFamily="18" charset="0"/>
              </a:rPr>
              <a:t>).</a:t>
            </a:r>
            <a:br>
              <a:rPr lang="es-MX" dirty="0" smtClean="0">
                <a:latin typeface="Times New Roman" pitchFamily="18" charset="0"/>
              </a:rPr>
            </a:br>
            <a:r>
              <a:rPr lang="es-MX" dirty="0" smtClean="0">
                <a:latin typeface="Times New Roman" pitchFamily="18" charset="0"/>
              </a:rPr>
              <a:t>        - </a:t>
            </a:r>
            <a:r>
              <a:rPr lang="es-MX" b="1" dirty="0" smtClean="0">
                <a:latin typeface="Times New Roman" pitchFamily="18" charset="0"/>
              </a:rPr>
              <a:t>Multidisciplinares:</a:t>
            </a:r>
            <a:r>
              <a:rPr lang="es-MX" dirty="0" smtClean="0">
                <a:latin typeface="Times New Roman" pitchFamily="18" charset="0"/>
              </a:rPr>
              <a:t> agrupan varias disciplinas científicas (por ejemplo </a:t>
            </a:r>
            <a:r>
              <a:rPr lang="es-MX" dirty="0" err="1" smtClean="0">
                <a:latin typeface="Times New Roman" pitchFamily="18" charset="0"/>
              </a:rPr>
              <a:t>Scopus</a:t>
            </a:r>
            <a:r>
              <a:rPr lang="es-MX" dirty="0" smtClean="0">
                <a:latin typeface="Times New Roman" pitchFamily="18" charset="0"/>
              </a:rPr>
              <a:t>, Web of </a:t>
            </a:r>
            <a:r>
              <a:rPr lang="es-MX" dirty="0" err="1" smtClean="0">
                <a:latin typeface="Times New Roman" pitchFamily="18" charset="0"/>
              </a:rPr>
              <a:t>Science</a:t>
            </a:r>
            <a:r>
              <a:rPr lang="es-MX" dirty="0" smtClean="0">
                <a:latin typeface="Times New Roman" pitchFamily="18" charset="0"/>
              </a:rPr>
              <a:t>, </a:t>
            </a:r>
            <a:r>
              <a:rPr lang="es-MX" dirty="0" err="1" smtClean="0">
                <a:latin typeface="Times New Roman" pitchFamily="18" charset="0"/>
              </a:rPr>
              <a:t>Dialnet</a:t>
            </a:r>
            <a:r>
              <a:rPr lang="es-MX" dirty="0" smtClean="0">
                <a:latin typeface="Times New Roman" pitchFamily="18" charset="0"/>
              </a:rPr>
              <a:t>).</a:t>
            </a:r>
          </a:p>
          <a:p>
            <a:r>
              <a:rPr lang="es-MX" dirty="0" smtClean="0">
                <a:latin typeface="Times New Roman" pitchFamily="18" charset="0"/>
              </a:rPr>
              <a:t>   </a:t>
            </a:r>
          </a:p>
          <a:p>
            <a:r>
              <a:rPr lang="es-MX" dirty="0" smtClean="0">
                <a:latin typeface="Times New Roman" pitchFamily="18" charset="0"/>
              </a:rPr>
              <a:t> En cuanto a idioma predominan las que tienen todo su contenido en inglés, pero también las hay que permiten la búsqueda en otros idiomas. Hay pocas con contenido exclusivo en castellano, por ejemplo </a:t>
            </a:r>
            <a:r>
              <a:rPr lang="es-MX" dirty="0" err="1" smtClean="0">
                <a:latin typeface="Times New Roman" pitchFamily="18" charset="0"/>
              </a:rPr>
              <a:t>Dialnet</a:t>
            </a:r>
            <a:r>
              <a:rPr lang="es-MX" dirty="0" smtClean="0">
                <a:latin typeface="Times New Roman" pitchFamily="18" charset="0"/>
              </a:rPr>
              <a:t>, ISOC, ICYT, etc.</a:t>
            </a:r>
          </a:p>
          <a:p>
            <a:endParaRPr lang="es-MX" dirty="0" smtClean="0">
              <a:latin typeface="Times New Roman" pitchFamily="18" charset="0"/>
            </a:endParaRPr>
          </a:p>
        </p:txBody>
      </p:sp>
      <p:sp>
        <p:nvSpPr>
          <p:cNvPr id="21508" name="Marcador de número de diapositiva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9pPr>
          </a:lstStyle>
          <a:p>
            <a:fld id="{E9DB28E3-ED20-4A03-9C78-F1F942258208}" type="slidenum">
              <a:rPr lang="es-ES" sz="1200">
                <a:solidFill>
                  <a:srgbClr val="000000"/>
                </a:solidFill>
              </a:rPr>
              <a:pPr/>
              <a:t>7</a:t>
            </a:fld>
            <a:endParaRPr lang="es-ES" sz="1200">
              <a:solidFill>
                <a:srgbClr val="000000"/>
              </a:solidFill>
            </a:endParaRPr>
          </a:p>
        </p:txBody>
      </p:sp>
    </p:spTree>
    <p:extLst>
      <p:ext uri="{BB962C8B-B14F-4D97-AF65-F5344CB8AC3E}">
        <p14:creationId xmlns:p14="http://schemas.microsoft.com/office/powerpoint/2010/main" val="1732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p:cNvSpPr>
            <a:spLocks noGrp="1" noRot="1" noChangeAspect="1" noTextEdit="1"/>
          </p:cNvSpPr>
          <p:nvPr>
            <p:ph type="sldImg"/>
          </p:nvPr>
        </p:nvSpPr>
        <p:spPr>
          <a:xfrm>
            <a:off x="382588" y="685800"/>
            <a:ext cx="6091237" cy="3427413"/>
          </a:xfrm>
        </p:spPr>
      </p:sp>
      <p:sp>
        <p:nvSpPr>
          <p:cNvPr id="22531"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smtClean="0">
                <a:latin typeface="Times New Roman" pitchFamily="18" charset="0"/>
              </a:rPr>
              <a:t>Buscador por índices: Este tipo de buscadores nos agrupan las webs en índices agrupados por temas, lo que puede ser interesante cuando no buscamos algo concreto y queremos ver todo tipo de información sobre un tema. También permiten la búsqueda por palabras. Algunos han incorporado la tecnología de búsqueda de </a:t>
            </a:r>
            <a:r>
              <a:rPr lang="es-MX" b="1" smtClean="0">
                <a:latin typeface="Times New Roman" pitchFamily="18" charset="0"/>
              </a:rPr>
              <a:t>Google</a:t>
            </a:r>
            <a:r>
              <a:rPr lang="es-MX" smtClean="0">
                <a:latin typeface="Times New Roman" pitchFamily="18" charset="0"/>
              </a:rPr>
              <a:t>. </a:t>
            </a:r>
          </a:p>
          <a:p>
            <a:r>
              <a:rPr lang="es-MX" smtClean="0">
                <a:latin typeface="Times New Roman" pitchFamily="18" charset="0"/>
              </a:rPr>
              <a:t>Ejemplo:</a:t>
            </a:r>
          </a:p>
          <a:p>
            <a:r>
              <a:rPr lang="es-MX" b="1" smtClean="0">
                <a:latin typeface="Times New Roman" pitchFamily="18" charset="0"/>
              </a:rPr>
              <a:t>www.yahoo.es </a:t>
            </a:r>
            <a:endParaRPr lang="es-MX" smtClean="0">
              <a:latin typeface="Times New Roman" pitchFamily="18" charset="0"/>
            </a:endParaRPr>
          </a:p>
          <a:p>
            <a:r>
              <a:rPr lang="es-MX" b="1" smtClean="0">
                <a:latin typeface="Times New Roman" pitchFamily="18" charset="0"/>
              </a:rPr>
              <a:t>www.msn.es</a:t>
            </a:r>
            <a:r>
              <a:rPr lang="es-MX" smtClean="0">
                <a:latin typeface="Times New Roman" pitchFamily="18" charset="0"/>
              </a:rPr>
              <a:t>  (portal de Microsoft)</a:t>
            </a:r>
          </a:p>
          <a:p>
            <a:r>
              <a:rPr lang="es-MX" smtClean="0">
                <a:latin typeface="Times New Roman" pitchFamily="18" charset="0"/>
              </a:rPr>
              <a:t>http://www.altavista.digital.com </a:t>
            </a:r>
          </a:p>
          <a:p>
            <a:endParaRPr lang="es-MX" smtClean="0">
              <a:latin typeface="Times New Roman" pitchFamily="18" charset="0"/>
            </a:endParaRPr>
          </a:p>
          <a:p>
            <a:endParaRPr lang="es-MX" smtClean="0">
              <a:latin typeface="Times New Roman" pitchFamily="18" charset="0"/>
            </a:endParaRPr>
          </a:p>
          <a:p>
            <a:r>
              <a:rPr lang="es-MX" smtClean="0">
                <a:latin typeface="Times New Roman" pitchFamily="18" charset="0"/>
              </a:rPr>
              <a:t>Metabuscadores: Son buscadores de buscadores. Hacen la búsqueda en otros buscadores. Hay buscadores que encontrarás en el tema que desde su web permiten acceder a otros buscadores.</a:t>
            </a:r>
          </a:p>
          <a:p>
            <a:r>
              <a:rPr lang="es-MX" smtClean="0">
                <a:latin typeface="Times New Roman" pitchFamily="18" charset="0"/>
              </a:rPr>
              <a:t>Ejemplo: </a:t>
            </a:r>
          </a:p>
          <a:p>
            <a:r>
              <a:rPr lang="es-MX" b="1" smtClean="0">
                <a:latin typeface="Times New Roman" pitchFamily="18" charset="0"/>
              </a:rPr>
              <a:t>www.copernic.com. </a:t>
            </a:r>
            <a:r>
              <a:rPr lang="es-MX" smtClean="0">
                <a:latin typeface="Times New Roman" pitchFamily="18" charset="0"/>
              </a:rPr>
              <a:t>Uno de los más usados actualmente.</a:t>
            </a:r>
          </a:p>
          <a:p>
            <a:r>
              <a:rPr lang="es-MX" b="1" smtClean="0">
                <a:latin typeface="Times New Roman" pitchFamily="18" charset="0"/>
              </a:rPr>
              <a:t>www.metacrawler.com/index.html</a:t>
            </a:r>
          </a:p>
          <a:p>
            <a:r>
              <a:rPr lang="es-MX" b="1" smtClean="0">
                <a:latin typeface="Times New Roman" pitchFamily="18" charset="0"/>
              </a:rPr>
              <a:t>www.webcrawler.com</a:t>
            </a:r>
          </a:p>
          <a:p>
            <a:r>
              <a:rPr lang="es-MX" b="1" smtClean="0">
                <a:latin typeface="Times New Roman" pitchFamily="18" charset="0"/>
              </a:rPr>
              <a:t>http://www.kartoo.com</a:t>
            </a:r>
            <a:endParaRPr lang="es-MX" smtClean="0">
              <a:latin typeface="Times New Roman" pitchFamily="18" charset="0"/>
            </a:endParaRPr>
          </a:p>
          <a:p>
            <a:endParaRPr lang="es-MX" smtClean="0">
              <a:latin typeface="Times New Roman" pitchFamily="18" charset="0"/>
            </a:endParaRPr>
          </a:p>
          <a:p>
            <a:endParaRPr lang="es-MX" smtClean="0">
              <a:latin typeface="Times New Roman" pitchFamily="18" charset="0"/>
            </a:endParaRPr>
          </a:p>
          <a:p>
            <a:endParaRPr lang="es-MX" smtClean="0">
              <a:latin typeface="Times New Roman" pitchFamily="18" charset="0"/>
            </a:endParaRPr>
          </a:p>
        </p:txBody>
      </p:sp>
      <p:sp>
        <p:nvSpPr>
          <p:cNvPr id="22532" name="Marcador de número de diapositiva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9pPr>
          </a:lstStyle>
          <a:p>
            <a:fld id="{0A79C377-640E-4A18-9BAC-44A431D7C182}" type="slidenum">
              <a:rPr lang="es-ES" sz="1200">
                <a:solidFill>
                  <a:srgbClr val="000000"/>
                </a:solidFill>
              </a:rPr>
              <a:pPr/>
              <a:t>9</a:t>
            </a:fld>
            <a:endParaRPr lang="es-ES" sz="1200">
              <a:solidFill>
                <a:srgbClr val="000000"/>
              </a:solidFill>
            </a:endParaRPr>
          </a:p>
        </p:txBody>
      </p:sp>
    </p:spTree>
    <p:extLst>
      <p:ext uri="{BB962C8B-B14F-4D97-AF65-F5344CB8AC3E}">
        <p14:creationId xmlns:p14="http://schemas.microsoft.com/office/powerpoint/2010/main" val="49345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a:xfrm>
            <a:off x="382588" y="685800"/>
            <a:ext cx="6091237" cy="3427413"/>
          </a:xfrm>
        </p:spPr>
      </p:sp>
      <p:sp>
        <p:nvSpPr>
          <p:cNvPr id="25603"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latin typeface="Times New Roman" pitchFamily="18" charset="0"/>
            </a:endParaRPr>
          </a:p>
        </p:txBody>
      </p:sp>
      <p:sp>
        <p:nvSpPr>
          <p:cNvPr id="25604" name="Marcador de número de diapositiva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9pPr>
          </a:lstStyle>
          <a:p>
            <a:fld id="{B68A4A80-E1D3-4D84-85A7-32AF1DFC7D28}" type="slidenum">
              <a:rPr lang="es-ES" sz="1200">
                <a:solidFill>
                  <a:srgbClr val="000000"/>
                </a:solidFill>
              </a:rPr>
              <a:pPr/>
              <a:t>10</a:t>
            </a:fld>
            <a:endParaRPr lang="es-ES" sz="1200">
              <a:solidFill>
                <a:srgbClr val="000000"/>
              </a:solidFill>
            </a:endParaRPr>
          </a:p>
        </p:txBody>
      </p:sp>
    </p:spTree>
    <p:extLst>
      <p:ext uri="{BB962C8B-B14F-4D97-AF65-F5344CB8AC3E}">
        <p14:creationId xmlns:p14="http://schemas.microsoft.com/office/powerpoint/2010/main" val="3827334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a:xfrm>
            <a:off x="382588" y="685800"/>
            <a:ext cx="6091237" cy="3427413"/>
          </a:xfrm>
        </p:spPr>
      </p:sp>
      <p:sp>
        <p:nvSpPr>
          <p:cNvPr id="24579"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PE" smtClean="0">
                <a:solidFill>
                  <a:srgbClr val="0070C0"/>
                </a:solidFill>
                <a:latin typeface="Arial" charset="0"/>
                <a:cs typeface="Arial" charset="0"/>
              </a:rPr>
              <a:t>El diccionario trilingüe y estructurado DeCS fue creado por  BIREME para servir como un lenguaje único en la indización de artículos de revistas científicas, libros, anales de congresos, informes técnicos entre otros.</a:t>
            </a:r>
          </a:p>
          <a:p>
            <a:pPr>
              <a:buFont typeface="Arial" charset="0"/>
              <a:buNone/>
            </a:pPr>
            <a:endParaRPr lang="es-PE" smtClean="0">
              <a:solidFill>
                <a:srgbClr val="0070C0"/>
              </a:solidFill>
              <a:latin typeface="Arial" charset="0"/>
              <a:cs typeface="Arial" charset="0"/>
            </a:endParaRPr>
          </a:p>
          <a:p>
            <a:pPr>
              <a:buFont typeface="Arial" charset="0"/>
              <a:buNone/>
            </a:pPr>
            <a:endParaRPr lang="es-PE" smtClean="0">
              <a:latin typeface="Arial" charset="0"/>
              <a:cs typeface="Arial" charset="0"/>
            </a:endParaRPr>
          </a:p>
          <a:p>
            <a:r>
              <a:rPr lang="es-PE" smtClean="0">
                <a:solidFill>
                  <a:srgbClr val="0070C0"/>
                </a:solidFill>
                <a:latin typeface="Arial" charset="0"/>
                <a:cs typeface="Arial" charset="0"/>
              </a:rPr>
              <a:t>Fue creado con el objetico de permitir el uso de terminología común para búsqueda en tres idiomas, proporcionando un medio consistente y único para la recuperación de la información independiente del idioma.</a:t>
            </a:r>
          </a:p>
          <a:p>
            <a:endParaRPr lang="es-MX" smtClean="0">
              <a:latin typeface="Times New Roman" pitchFamily="18" charset="0"/>
            </a:endParaRPr>
          </a:p>
        </p:txBody>
      </p:sp>
      <p:sp>
        <p:nvSpPr>
          <p:cNvPr id="24580" name="Marcador de número de diapositiva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9pPr>
          </a:lstStyle>
          <a:p>
            <a:fld id="{F3600D5D-EBF1-4818-B4D5-37B617A6EF2B}" type="slidenum">
              <a:rPr lang="es-ES" sz="1200">
                <a:solidFill>
                  <a:srgbClr val="000000"/>
                </a:solidFill>
              </a:rPr>
              <a:pPr/>
              <a:t>11</a:t>
            </a:fld>
            <a:endParaRPr lang="es-ES" sz="1200">
              <a:solidFill>
                <a:srgbClr val="000000"/>
              </a:solidFill>
            </a:endParaRPr>
          </a:p>
        </p:txBody>
      </p:sp>
    </p:spTree>
    <p:extLst>
      <p:ext uri="{BB962C8B-B14F-4D97-AF65-F5344CB8AC3E}">
        <p14:creationId xmlns:p14="http://schemas.microsoft.com/office/powerpoint/2010/main" val="135959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382588" y="685800"/>
            <a:ext cx="6091237" cy="3427413"/>
          </a:xfrm>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ts val="375"/>
              </a:spcBef>
            </a:pPr>
            <a:r>
              <a:rPr lang="es-ES" smtClean="0">
                <a:latin typeface="Arial" charset="0"/>
                <a:ea typeface="MS Gothic" charset="-128"/>
              </a:rPr>
              <a:t>Los operadores booleanos son necesarios para que la recuperación</a:t>
            </a:r>
          </a:p>
          <a:p>
            <a:pPr algn="just" eaLnBrk="1" hangingPunct="1">
              <a:spcBef>
                <a:spcPts val="375"/>
              </a:spcBef>
            </a:pPr>
            <a:r>
              <a:rPr lang="es-ES" smtClean="0">
                <a:latin typeface="Arial" charset="0"/>
                <a:ea typeface="MS Gothic" charset="-128"/>
              </a:rPr>
              <a:t>sea precisa y efectiva. Pueden usarse individualmente o elaborarse</a:t>
            </a:r>
          </a:p>
          <a:p>
            <a:pPr algn="just" eaLnBrk="1" hangingPunct="1">
              <a:spcBef>
                <a:spcPts val="375"/>
              </a:spcBef>
            </a:pPr>
            <a:r>
              <a:rPr lang="es-ES" smtClean="0">
                <a:latin typeface="Arial" charset="0"/>
                <a:ea typeface="MS Gothic" charset="-128"/>
              </a:rPr>
              <a:t>estrategias de búsqueda que incluyan el uso de todos ellos.</a:t>
            </a:r>
          </a:p>
          <a:p>
            <a:pPr algn="just" eaLnBrk="1" hangingPunct="1">
              <a:spcBef>
                <a:spcPts val="375"/>
              </a:spcBef>
            </a:pPr>
            <a:r>
              <a:rPr lang="es-ES" smtClean="0">
                <a:latin typeface="Arial" charset="0"/>
                <a:ea typeface="MS Gothic" charset="-128"/>
              </a:rPr>
              <a:t>En el caso de utilizarlos de manera combinada se deberán usar paréntesis para establecer</a:t>
            </a:r>
          </a:p>
          <a:p>
            <a:pPr algn="just" eaLnBrk="1" hangingPunct="1">
              <a:spcBef>
                <a:spcPts val="375"/>
              </a:spcBef>
            </a:pPr>
            <a:r>
              <a:rPr lang="es-ES" smtClean="0">
                <a:latin typeface="Arial" charset="0"/>
                <a:ea typeface="MS Gothic" charset="-128"/>
              </a:rPr>
              <a:t>correctamente las relaciones deseadas entre los términos. Este procedimiento</a:t>
            </a:r>
          </a:p>
          <a:p>
            <a:pPr algn="just" eaLnBrk="1" hangingPunct="1">
              <a:spcBef>
                <a:spcPts val="375"/>
              </a:spcBef>
            </a:pPr>
            <a:r>
              <a:rPr lang="es-ES" smtClean="0">
                <a:latin typeface="Arial" charset="0"/>
                <a:ea typeface="MS Gothic" charset="-128"/>
              </a:rPr>
              <a:t>se conoce como nidación.</a:t>
            </a:r>
          </a:p>
          <a:p>
            <a:pPr algn="just" eaLnBrk="1" hangingPunct="1">
              <a:spcBef>
                <a:spcPts val="375"/>
              </a:spcBef>
            </a:pPr>
            <a:r>
              <a:rPr lang="es-ES" smtClean="0">
                <a:latin typeface="Arial" charset="0"/>
                <a:ea typeface="MS Gothic" charset="-128"/>
              </a:rPr>
              <a:t>Si por ejemplo quisiéramos recuperar información sobre pacientes</a:t>
            </a:r>
          </a:p>
          <a:p>
            <a:pPr algn="just" eaLnBrk="1" hangingPunct="1">
              <a:spcBef>
                <a:spcPts val="375"/>
              </a:spcBef>
            </a:pPr>
            <a:r>
              <a:rPr lang="es-ES" smtClean="0">
                <a:latin typeface="Arial" charset="0"/>
                <a:ea typeface="MS Gothic" charset="-128"/>
              </a:rPr>
              <a:t>hipertensos que sean diabéticos u obesos la expresión de búsqueda</a:t>
            </a:r>
          </a:p>
          <a:p>
            <a:pPr algn="just" eaLnBrk="1" hangingPunct="1">
              <a:spcBef>
                <a:spcPts val="375"/>
              </a:spcBef>
            </a:pPr>
            <a:r>
              <a:rPr lang="es-ES" smtClean="0">
                <a:latin typeface="Arial" charset="0"/>
                <a:ea typeface="MS Gothic" charset="-128"/>
              </a:rPr>
              <a:t>incluiría la siguiente estrategia: hipertensión AND (diabetes OR</a:t>
            </a:r>
          </a:p>
          <a:p>
            <a:pPr algn="just" eaLnBrk="1" hangingPunct="1">
              <a:spcBef>
                <a:spcPts val="375"/>
              </a:spcBef>
            </a:pPr>
            <a:r>
              <a:rPr lang="es-ES" smtClean="0">
                <a:latin typeface="Arial" charset="0"/>
                <a:ea typeface="MS Gothic" charset="-128"/>
              </a:rPr>
              <a:t>obesidad)</a:t>
            </a:r>
          </a:p>
          <a:p>
            <a:pPr algn="just" eaLnBrk="1" hangingPunct="1">
              <a:spcBef>
                <a:spcPts val="375"/>
              </a:spcBef>
            </a:pPr>
            <a:r>
              <a:rPr lang="es-ES" smtClean="0">
                <a:latin typeface="Arial" charset="0"/>
                <a:ea typeface="MS Gothic" charset="-128"/>
              </a:rPr>
              <a:t>Uso del truncamiento</a:t>
            </a:r>
          </a:p>
          <a:p>
            <a:pPr algn="just" eaLnBrk="1" hangingPunct="1">
              <a:spcBef>
                <a:spcPts val="375"/>
              </a:spcBef>
            </a:pPr>
            <a:r>
              <a:rPr lang="es-ES" smtClean="0">
                <a:latin typeface="Arial" charset="0"/>
                <a:ea typeface="MS Gothic" charset="-128"/>
              </a:rPr>
              <a:t>El truncamiento es la posibilidad de acortar un término que puede</a:t>
            </a:r>
          </a:p>
          <a:p>
            <a:pPr algn="just" eaLnBrk="1" hangingPunct="1">
              <a:spcBef>
                <a:spcPts val="375"/>
              </a:spcBef>
            </a:pPr>
            <a:r>
              <a:rPr lang="es-ES" smtClean="0">
                <a:latin typeface="Arial" charset="0"/>
                <a:ea typeface="MS Gothic" charset="-128"/>
              </a:rPr>
              <a:t>tener varias terminaciones.</a:t>
            </a:r>
          </a:p>
          <a:p>
            <a:pPr algn="just" eaLnBrk="1" hangingPunct="1">
              <a:spcBef>
                <a:spcPts val="375"/>
              </a:spcBef>
            </a:pPr>
            <a:r>
              <a:rPr lang="es-ES" smtClean="0">
                <a:latin typeface="Arial" charset="0"/>
                <a:ea typeface="MS Gothic" charset="-128"/>
              </a:rPr>
              <a:t>Utilizando un símbolo colocado al final de una palabra (generalmente un asterisco),</a:t>
            </a:r>
          </a:p>
          <a:p>
            <a:pPr algn="just" eaLnBrk="1" hangingPunct="1">
              <a:spcBef>
                <a:spcPts val="375"/>
              </a:spcBef>
            </a:pPr>
            <a:r>
              <a:rPr lang="es-ES" smtClean="0">
                <a:latin typeface="Arial" charset="0"/>
                <a:ea typeface="MS Gothic" charset="-128"/>
              </a:rPr>
              <a:t>se recuperan todas aquellas que empiezan con la misma raíz.</a:t>
            </a:r>
          </a:p>
          <a:p>
            <a:pPr algn="just" eaLnBrk="1" hangingPunct="1">
              <a:spcBef>
                <a:spcPts val="375"/>
              </a:spcBef>
            </a:pPr>
            <a:r>
              <a:rPr lang="es-ES" smtClean="0">
                <a:latin typeface="Arial" charset="0"/>
                <a:ea typeface="MS Gothic" charset="-128"/>
              </a:rPr>
              <a:t>Por ejemplo: epidemio* recuperará todas las terminaciones de una</a:t>
            </a:r>
          </a:p>
          <a:p>
            <a:pPr algn="just" eaLnBrk="1" hangingPunct="1">
              <a:spcBef>
                <a:spcPts val="375"/>
              </a:spcBef>
            </a:pPr>
            <a:r>
              <a:rPr lang="es-ES" smtClean="0">
                <a:latin typeface="Arial" charset="0"/>
                <a:ea typeface="MS Gothic" charset="-128"/>
              </a:rPr>
              <a:t>sola vez: epidemiología, epidemiológico, epidemiológicos. Se usa</a:t>
            </a:r>
          </a:p>
          <a:p>
            <a:pPr algn="just" eaLnBrk="1" hangingPunct="1">
              <a:spcBef>
                <a:spcPts val="375"/>
              </a:spcBef>
            </a:pPr>
            <a:r>
              <a:rPr lang="es-ES" smtClean="0">
                <a:latin typeface="Arial" charset="0"/>
                <a:ea typeface="MS Gothic" charset="-128"/>
              </a:rPr>
              <a:t>con frecuencia para la forma plural de un término: disease* = recupera</a:t>
            </a:r>
          </a:p>
          <a:p>
            <a:pPr algn="just" eaLnBrk="1" hangingPunct="1">
              <a:spcBef>
                <a:spcPts val="375"/>
              </a:spcBef>
            </a:pPr>
            <a:r>
              <a:rPr lang="es-ES" smtClean="0">
                <a:latin typeface="Arial" charset="0"/>
                <a:ea typeface="MS Gothic" charset="-128"/>
              </a:rPr>
              <a:t>tanto disease en singular como diseases (plural).</a:t>
            </a:r>
          </a:p>
          <a:p>
            <a:pPr algn="just" eaLnBrk="1" hangingPunct="1">
              <a:spcBef>
                <a:spcPts val="375"/>
              </a:spcBef>
            </a:pPr>
            <a:endParaRPr lang="es-ES" smtClean="0">
              <a:latin typeface="Arial" charset="0"/>
              <a:ea typeface="MS Gothic" charset="-128"/>
            </a:endParaRPr>
          </a:p>
        </p:txBody>
      </p:sp>
    </p:spTree>
    <p:extLst>
      <p:ext uri="{BB962C8B-B14F-4D97-AF65-F5344CB8AC3E}">
        <p14:creationId xmlns:p14="http://schemas.microsoft.com/office/powerpoint/2010/main" val="252482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a:xfrm>
            <a:off x="382588" y="685800"/>
            <a:ext cx="6091237" cy="3427413"/>
          </a:xfrm>
        </p:spPr>
      </p:sp>
      <p:sp>
        <p:nvSpPr>
          <p:cNvPr id="26627"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MX" smtClean="0">
                <a:latin typeface="Times New Roman" pitchFamily="18" charset="0"/>
              </a:rPr>
              <a:t>Revista cubana de Medicina General Integral</a:t>
            </a:r>
          </a:p>
          <a:p>
            <a:r>
              <a:rPr lang="es-MX" smtClean="0">
                <a:latin typeface="Times New Roman" pitchFamily="18" charset="0"/>
              </a:rPr>
              <a:t>http://www.revmgi.sld.cu/index.php/mgi/index</a:t>
            </a:r>
          </a:p>
          <a:p>
            <a:endParaRPr lang="es-MX" smtClean="0">
              <a:latin typeface="Times New Roman" pitchFamily="18" charset="0"/>
            </a:endParaRPr>
          </a:p>
        </p:txBody>
      </p:sp>
      <p:sp>
        <p:nvSpPr>
          <p:cNvPr id="26628" name="Marcador de número de diapositiva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9pPr>
          </a:lstStyle>
          <a:p>
            <a:fld id="{CD301473-A03D-450F-B452-C8AEDF1D1FCD}" type="slidenum">
              <a:rPr lang="es-ES" sz="1200">
                <a:solidFill>
                  <a:srgbClr val="000000"/>
                </a:solidFill>
              </a:rPr>
              <a:pPr/>
              <a:t>14</a:t>
            </a:fld>
            <a:endParaRPr lang="es-ES" sz="1200">
              <a:solidFill>
                <a:srgbClr val="000000"/>
              </a:solidFill>
            </a:endParaRPr>
          </a:p>
        </p:txBody>
      </p:sp>
    </p:spTree>
    <p:extLst>
      <p:ext uri="{BB962C8B-B14F-4D97-AF65-F5344CB8AC3E}">
        <p14:creationId xmlns:p14="http://schemas.microsoft.com/office/powerpoint/2010/main" val="3547504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s-ES"/>
          </a:p>
        </p:txBody>
      </p:sp>
      <p:sp>
        <p:nvSpPr>
          <p:cNvPr id="3" name="Rectangle 8"/>
          <p:cNvSpPr>
            <a:spLocks noGrp="1" noChangeArrowheads="1"/>
          </p:cNvSpPr>
          <p:nvPr>
            <p:ph type="ftr" idx="11"/>
          </p:nvPr>
        </p:nvSpPr>
        <p:spPr>
          <a:ln/>
        </p:spPr>
        <p:txBody>
          <a:bodyPr/>
          <a:lstStyle>
            <a:lvl1pPr>
              <a:defRPr/>
            </a:lvl1pPr>
          </a:lstStyle>
          <a:p>
            <a:pPr>
              <a:defRPr/>
            </a:pPr>
            <a:endParaRPr lang="es-ES"/>
          </a:p>
        </p:txBody>
      </p:sp>
      <p:sp>
        <p:nvSpPr>
          <p:cNvPr id="4" name="Rectangle 9"/>
          <p:cNvSpPr>
            <a:spLocks noGrp="1" noChangeArrowheads="1"/>
          </p:cNvSpPr>
          <p:nvPr>
            <p:ph type="sldNum" idx="12"/>
          </p:nvPr>
        </p:nvSpPr>
        <p:spPr>
          <a:ln/>
        </p:spPr>
        <p:txBody>
          <a:bodyPr/>
          <a:lstStyle>
            <a:lvl1pPr>
              <a:defRPr/>
            </a:lvl1pPr>
          </a:lstStyle>
          <a:p>
            <a:pPr>
              <a:defRPr/>
            </a:pPr>
            <a:fld id="{8237B3D5-D2F5-4846-9DA3-A2E85651EBB9}" type="slidenum">
              <a:rPr lang="es-ES"/>
              <a:pPr>
                <a:defRPr/>
              </a:pPr>
              <a:t>‹Nº›</a:t>
            </a:fld>
            <a:endParaRPr lang="es-ES"/>
          </a:p>
        </p:txBody>
      </p:sp>
    </p:spTree>
    <p:extLst>
      <p:ext uri="{BB962C8B-B14F-4D97-AF65-F5344CB8AC3E}">
        <p14:creationId xmlns:p14="http://schemas.microsoft.com/office/powerpoint/2010/main" val="99916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032B8D9-9440-42AF-BB31-34772611B066}" type="datetimeFigureOut">
              <a:rPr lang="es-MX"/>
              <a:pPr>
                <a:defRPr/>
              </a:pPr>
              <a:t>23/01/2022</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71AAFFDF-214B-4B4A-BC8B-694C9F6F7D2C}" type="slidenum">
              <a:rPr lang="es-MX"/>
              <a:pPr>
                <a:defRPr/>
              </a:pPr>
              <a:t>‹Nº›</a:t>
            </a:fld>
            <a:endParaRPr lang="es-MX"/>
          </a:p>
        </p:txBody>
      </p:sp>
    </p:spTree>
    <p:extLst>
      <p:ext uri="{BB962C8B-B14F-4D97-AF65-F5344CB8AC3E}">
        <p14:creationId xmlns:p14="http://schemas.microsoft.com/office/powerpoint/2010/main" val="114470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8FCB1A1F-94C0-458B-BD83-3808DBAAE04A}" type="datetimeFigureOut">
              <a:rPr lang="es-MX"/>
              <a:pPr>
                <a:defRPr/>
              </a:pPr>
              <a:t>23/01/2022</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974BA4E4-E504-407E-905A-EE751200C824}" type="slidenum">
              <a:rPr lang="es-MX"/>
              <a:pPr>
                <a:defRPr/>
              </a:pPr>
              <a:t>‹Nº›</a:t>
            </a:fld>
            <a:endParaRPr lang="es-MX"/>
          </a:p>
        </p:txBody>
      </p:sp>
    </p:spTree>
    <p:extLst>
      <p:ext uri="{BB962C8B-B14F-4D97-AF65-F5344CB8AC3E}">
        <p14:creationId xmlns:p14="http://schemas.microsoft.com/office/powerpoint/2010/main" val="1367581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DB45C67F-933E-40D3-9A42-D3B150F1ACB9}" type="datetimeFigureOut">
              <a:rPr lang="es-MX"/>
              <a:pPr>
                <a:defRPr/>
              </a:pPr>
              <a:t>23/01/2022</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566ABB90-380D-4838-92D2-A6645D59ECDC}" type="slidenum">
              <a:rPr lang="es-MX"/>
              <a:pPr>
                <a:defRPr/>
              </a:pPr>
              <a:t>‹Nº›</a:t>
            </a:fld>
            <a:endParaRPr lang="es-MX"/>
          </a:p>
        </p:txBody>
      </p:sp>
    </p:spTree>
    <p:extLst>
      <p:ext uri="{BB962C8B-B14F-4D97-AF65-F5344CB8AC3E}">
        <p14:creationId xmlns:p14="http://schemas.microsoft.com/office/powerpoint/2010/main" val="400282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156583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7F7594B6-B575-4529-9452-AC93336E721F}" type="datetimeFigureOut">
              <a:rPr lang="es-MX"/>
              <a:pPr>
                <a:defRPr/>
              </a:pPr>
              <a:t>23/01/2022</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F8D37CFD-6D0C-4F0A-A476-28C6B78D5A28}" type="slidenum">
              <a:rPr lang="es-MX"/>
              <a:pPr>
                <a:defRPr/>
              </a:pPr>
              <a:t>‹Nº›</a:t>
            </a:fld>
            <a:endParaRPr lang="es-MX"/>
          </a:p>
        </p:txBody>
      </p:sp>
    </p:spTree>
    <p:extLst>
      <p:ext uri="{BB962C8B-B14F-4D97-AF65-F5344CB8AC3E}">
        <p14:creationId xmlns:p14="http://schemas.microsoft.com/office/powerpoint/2010/main" val="327419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BD42C88-F103-4419-B00C-6C4E1CDBD70F}" type="datetimeFigureOut">
              <a:rPr lang="es-MX"/>
              <a:pPr>
                <a:defRPr/>
              </a:pPr>
              <a:t>23/01/2022</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7EFF8D8B-66B6-44D0-866D-6FB8AA3A0EAB}" type="slidenum">
              <a:rPr lang="es-MX"/>
              <a:pPr>
                <a:defRPr/>
              </a:pPr>
              <a:t>‹Nº›</a:t>
            </a:fld>
            <a:endParaRPr lang="es-MX"/>
          </a:p>
        </p:txBody>
      </p:sp>
    </p:spTree>
    <p:extLst>
      <p:ext uri="{BB962C8B-B14F-4D97-AF65-F5344CB8AC3E}">
        <p14:creationId xmlns:p14="http://schemas.microsoft.com/office/powerpoint/2010/main" val="124064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5ABC706C-9CFD-4285-821D-86B087F127C3}" type="datetimeFigureOut">
              <a:rPr lang="es-MX"/>
              <a:pPr>
                <a:defRPr/>
              </a:pPr>
              <a:t>23/01/2022</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AFCF7967-F99E-4729-BD1E-7E8836036710}" type="slidenum">
              <a:rPr lang="es-MX"/>
              <a:pPr>
                <a:defRPr/>
              </a:pPr>
              <a:t>‹Nº›</a:t>
            </a:fld>
            <a:endParaRPr lang="es-MX"/>
          </a:p>
        </p:txBody>
      </p:sp>
    </p:spTree>
    <p:extLst>
      <p:ext uri="{BB962C8B-B14F-4D97-AF65-F5344CB8AC3E}">
        <p14:creationId xmlns:p14="http://schemas.microsoft.com/office/powerpoint/2010/main" val="2313468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10BE9420-6FA6-4B83-8821-808177E0A3B8}" type="datetimeFigureOut">
              <a:rPr lang="es-MX"/>
              <a:pPr>
                <a:defRPr/>
              </a:pPr>
              <a:t>23/01/2022</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6B49A960-B342-4038-9C9E-787F2EE8C32D}" type="slidenum">
              <a:rPr lang="es-MX"/>
              <a:pPr>
                <a:defRPr/>
              </a:pPr>
              <a:t>‹Nº›</a:t>
            </a:fld>
            <a:endParaRPr lang="es-MX"/>
          </a:p>
        </p:txBody>
      </p:sp>
    </p:spTree>
    <p:extLst>
      <p:ext uri="{BB962C8B-B14F-4D97-AF65-F5344CB8AC3E}">
        <p14:creationId xmlns:p14="http://schemas.microsoft.com/office/powerpoint/2010/main" val="134347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2AD5AAD6-C71B-4A2A-9769-B2AA7B5501C2}" type="datetimeFigureOut">
              <a:rPr lang="es-MX"/>
              <a:pPr>
                <a:defRPr/>
              </a:pPr>
              <a:t>23/01/2022</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DA6B08A6-4ED8-4988-AE0D-3CC53C69E5BE}" type="slidenum">
              <a:rPr lang="es-MX"/>
              <a:pPr>
                <a:defRPr/>
              </a:pPr>
              <a:t>‹Nº›</a:t>
            </a:fld>
            <a:endParaRPr lang="es-MX"/>
          </a:p>
        </p:txBody>
      </p:sp>
    </p:spTree>
    <p:extLst>
      <p:ext uri="{BB962C8B-B14F-4D97-AF65-F5344CB8AC3E}">
        <p14:creationId xmlns:p14="http://schemas.microsoft.com/office/powerpoint/2010/main" val="77975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3058AD3-EAB8-4267-93D8-BE7A85320B26}" type="datetimeFigureOut">
              <a:rPr lang="es-MX"/>
              <a:pPr>
                <a:defRPr/>
              </a:pPr>
              <a:t>23/01/2022</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B7A2D8DB-F9BE-42D9-ADDB-7A67525EA9EA}" type="slidenum">
              <a:rPr lang="es-MX"/>
              <a:pPr>
                <a:defRPr/>
              </a:pPr>
              <a:t>‹Nº›</a:t>
            </a:fld>
            <a:endParaRPr lang="es-MX"/>
          </a:p>
        </p:txBody>
      </p:sp>
    </p:spTree>
    <p:extLst>
      <p:ext uri="{BB962C8B-B14F-4D97-AF65-F5344CB8AC3E}">
        <p14:creationId xmlns:p14="http://schemas.microsoft.com/office/powerpoint/2010/main" val="1435955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26941D7-7A27-4E4A-B80C-863137786015}" type="datetimeFigureOut">
              <a:rPr lang="es-MX"/>
              <a:pPr>
                <a:defRPr/>
              </a:pPr>
              <a:t>23/01/2022</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C51E7FD7-3917-4AA7-B29A-A31297B50152}" type="slidenum">
              <a:rPr lang="es-MX"/>
              <a:pPr>
                <a:defRPr/>
              </a:pPr>
              <a:t>‹Nº›</a:t>
            </a:fld>
            <a:endParaRPr lang="es-MX"/>
          </a:p>
        </p:txBody>
      </p:sp>
    </p:spTree>
    <p:extLst>
      <p:ext uri="{BB962C8B-B14F-4D97-AF65-F5344CB8AC3E}">
        <p14:creationId xmlns:p14="http://schemas.microsoft.com/office/powerpoint/2010/main" val="122201169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4317999" y="1"/>
            <a:ext cx="5484284" cy="3808413"/>
            <a:chOff x="-2040" y="0"/>
            <a:chExt cx="2591" cy="2399"/>
          </a:xfrm>
        </p:grpSpPr>
        <p:sp>
          <p:nvSpPr>
            <p:cNvPr id="2" name="AutoShape 2"/>
            <p:cNvSpPr>
              <a:spLocks noChangeArrowheads="1"/>
            </p:cNvSpPr>
            <p:nvPr/>
          </p:nvSpPr>
          <p:spPr bwMode="auto">
            <a:xfrm>
              <a:off x="-2040" y="432"/>
              <a:ext cx="2591" cy="196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50001476 w 64000"/>
                <a:gd name="T28" fmla="*/ 1720535752 h 64000"/>
                <a:gd name="T29" fmla="*/ 50291 w 64000"/>
                <a:gd name="T30" fmla="*/ 26257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64000" y="32000"/>
                  </a:moveTo>
                  <a:lnTo>
                    <a:pt x="64000" y="32000"/>
                  </a:lnTo>
                  <a:cubicBezTo>
                    <a:pt x="64000" y="14326"/>
                    <a:pt x="64000" y="0"/>
                    <a:pt x="64000" y="0"/>
                  </a:cubicBezTo>
                  <a:cubicBezTo>
                    <a:pt x="64000" y="0"/>
                    <a:pt x="64000" y="14326"/>
                    <a:pt x="64000" y="32000"/>
                  </a:cubicBezTo>
                  <a:cubicBezTo>
                    <a:pt x="64000" y="49673"/>
                    <a:pt x="64000" y="64000"/>
                    <a:pt x="64000" y="64000"/>
                  </a:cubicBezTo>
                  <a:cubicBezTo>
                    <a:pt x="64000" y="64000"/>
                    <a:pt x="64000" y="49673"/>
                    <a:pt x="64000" y="32000"/>
                  </a:cubicBezTo>
                  <a:lnTo>
                    <a:pt x="50296" y="32001"/>
                  </a:lnTo>
                  <a:lnTo>
                    <a:pt x="50296" y="31999"/>
                  </a:lnTo>
                  <a:lnTo>
                    <a:pt x="64000" y="32000"/>
                  </a:lnTo>
                  <a:close/>
                </a:path>
              </a:pathLst>
            </a:custGeom>
            <a:solidFill>
              <a:srgbClr val="99CCCC"/>
            </a:solidFill>
            <a:ln>
              <a:noFill/>
            </a:ln>
            <a:extLs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s-MX" sz="2400"/>
            </a:p>
          </p:txBody>
        </p:sp>
        <p:sp>
          <p:nvSpPr>
            <p:cNvPr id="1034" name="AutoShape 3"/>
            <p:cNvSpPr>
              <a:spLocks noChangeArrowheads="1"/>
            </p:cNvSpPr>
            <p:nvPr/>
          </p:nvSpPr>
          <p:spPr bwMode="auto">
            <a:xfrm>
              <a:off x="-1528" y="0"/>
              <a:ext cx="1948" cy="1986"/>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50001478 w 64000"/>
                <a:gd name="T28" fmla="*/ 1730449241 h 64000"/>
                <a:gd name="T29" fmla="*/ 50070 w 64000"/>
                <a:gd name="T30" fmla="*/ 26393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64000" y="32000"/>
                  </a:moveTo>
                  <a:lnTo>
                    <a:pt x="64000" y="32000"/>
                  </a:lnTo>
                  <a:cubicBezTo>
                    <a:pt x="64000" y="14326"/>
                    <a:pt x="64000" y="0"/>
                    <a:pt x="64000" y="0"/>
                  </a:cubicBezTo>
                  <a:cubicBezTo>
                    <a:pt x="64000" y="0"/>
                    <a:pt x="64000" y="14326"/>
                    <a:pt x="64000" y="32000"/>
                  </a:cubicBezTo>
                  <a:cubicBezTo>
                    <a:pt x="64000" y="49673"/>
                    <a:pt x="64000" y="64000"/>
                    <a:pt x="64000" y="64000"/>
                  </a:cubicBezTo>
                  <a:cubicBezTo>
                    <a:pt x="64000" y="64000"/>
                    <a:pt x="64000" y="49673"/>
                    <a:pt x="64000" y="32000"/>
                  </a:cubicBezTo>
                  <a:lnTo>
                    <a:pt x="50077" y="32001"/>
                  </a:lnTo>
                  <a:lnTo>
                    <a:pt x="50077" y="31999"/>
                  </a:lnTo>
                  <a:lnTo>
                    <a:pt x="64000" y="32000"/>
                  </a:lnTo>
                  <a:close/>
                </a:path>
              </a:pathLst>
            </a:custGeom>
            <a:solidFill>
              <a:srgbClr val="006666"/>
            </a:solidFill>
            <a:ln>
              <a:noFill/>
            </a:ln>
            <a:extLs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s-MX" sz="2400"/>
            </a:p>
          </p:txBody>
        </p:sp>
      </p:grpSp>
      <p:sp>
        <p:nvSpPr>
          <p:cNvPr id="1031" name="Rectangle 7"/>
          <p:cNvSpPr>
            <a:spLocks noGrp="1" noChangeArrowheads="1"/>
          </p:cNvSpPr>
          <p:nvPr>
            <p:ph type="dt"/>
          </p:nvPr>
        </p:nvSpPr>
        <p:spPr bwMode="auto">
          <a:xfrm>
            <a:off x="609601" y="6248401"/>
            <a:ext cx="2842684" cy="455613"/>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0000"/>
                </a:solidFill>
                <a:latin typeface="Arial" charset="0"/>
                <a:ea typeface="+mn-ea"/>
                <a:cs typeface="DejaVu Sans" charset="0"/>
              </a:defRPr>
            </a:lvl1pPr>
          </a:lstStyle>
          <a:p>
            <a:pPr>
              <a:defRPr/>
            </a:pPr>
            <a:endParaRPr lang="es-ES"/>
          </a:p>
        </p:txBody>
      </p:sp>
      <p:sp>
        <p:nvSpPr>
          <p:cNvPr id="1032" name="Rectangle 8"/>
          <p:cNvSpPr>
            <a:spLocks noGrp="1" noChangeArrowheads="1"/>
          </p:cNvSpPr>
          <p:nvPr>
            <p:ph type="ftr"/>
          </p:nvPr>
        </p:nvSpPr>
        <p:spPr bwMode="auto">
          <a:xfrm>
            <a:off x="4165601" y="6248401"/>
            <a:ext cx="3858684" cy="455613"/>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0000"/>
                </a:solidFill>
                <a:latin typeface="Arial" charset="0"/>
                <a:ea typeface="+mn-ea"/>
                <a:cs typeface="DejaVu Sans" charset="0"/>
              </a:defRPr>
            </a:lvl1pPr>
          </a:lstStyle>
          <a:p>
            <a:pPr>
              <a:defRPr/>
            </a:pPr>
            <a:endParaRPr lang="es-ES"/>
          </a:p>
        </p:txBody>
      </p:sp>
      <p:sp>
        <p:nvSpPr>
          <p:cNvPr id="1033" name="Rectangle 9"/>
          <p:cNvSpPr>
            <a:spLocks noGrp="1" noChangeArrowheads="1"/>
          </p:cNvSpPr>
          <p:nvPr>
            <p:ph type="sldNum"/>
          </p:nvPr>
        </p:nvSpPr>
        <p:spPr bwMode="auto">
          <a:xfrm>
            <a:off x="8737601" y="6248401"/>
            <a:ext cx="2842684" cy="455613"/>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smtClean="0">
                <a:solidFill>
                  <a:srgbClr val="000000"/>
                </a:solidFill>
              </a:defRPr>
            </a:lvl1pPr>
          </a:lstStyle>
          <a:p>
            <a:pPr>
              <a:defRPr/>
            </a:pPr>
            <a:fld id="{94F56D10-7E82-42B9-9861-76F04DE77682}" type="slidenum">
              <a:rPr lang="es-ES"/>
              <a:pPr>
                <a:defRPr/>
              </a:pPr>
              <a:t>‹Nº›</a:t>
            </a:fld>
            <a:endParaRPr lang="es-ES"/>
          </a:p>
        </p:txBody>
      </p:sp>
      <p:sp>
        <p:nvSpPr>
          <p:cNvPr id="13" name="1 Título"/>
          <p:cNvSpPr txBox="1">
            <a:spLocks/>
          </p:cNvSpPr>
          <p:nvPr userDrawn="1"/>
        </p:nvSpPr>
        <p:spPr>
          <a:xfrm>
            <a:off x="889001" y="3141664"/>
            <a:ext cx="10488084" cy="2232025"/>
          </a:xfrm>
          <a:prstGeom prst="rect">
            <a:avLst/>
          </a:prstGeom>
        </p:spPr>
        <p:txBody>
          <a:bodyPr/>
          <a:lstStyle>
            <a:lvl1pPr algn="l" defTabSz="449263" rtl="0" eaLnBrk="0" fontAlgn="base" hangingPunct="0">
              <a:spcBef>
                <a:spcPct val="0"/>
              </a:spcBef>
              <a:spcAft>
                <a:spcPct val="0"/>
              </a:spcAft>
              <a:buClr>
                <a:srgbClr val="000000"/>
              </a:buClr>
              <a:buSzPct val="100000"/>
              <a:buFont typeface="Times New Roman" pitchFamily="18" charset="0"/>
              <a:defRPr sz="2400" baseline="0">
                <a:solidFill>
                  <a:srgbClr val="006666"/>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a:solidFill>
                  <a:srgbClr val="006666"/>
                </a:solidFill>
                <a:latin typeface="Arial" charset="0"/>
                <a:cs typeface="DejaVu Sans" charset="0"/>
              </a:defRPr>
            </a:lvl2pPr>
            <a:lvl3pPr algn="l" defTabSz="449263" rtl="0" eaLnBrk="0" fontAlgn="base" hangingPunct="0">
              <a:spcBef>
                <a:spcPct val="0"/>
              </a:spcBef>
              <a:spcAft>
                <a:spcPct val="0"/>
              </a:spcAft>
              <a:buClr>
                <a:srgbClr val="000000"/>
              </a:buClr>
              <a:buSzPct val="100000"/>
              <a:buFont typeface="Times New Roman" pitchFamily="18" charset="0"/>
              <a:defRPr sz="3600">
                <a:solidFill>
                  <a:srgbClr val="006666"/>
                </a:solidFill>
                <a:latin typeface="Arial" charset="0"/>
                <a:cs typeface="DejaVu Sans" charset="0"/>
              </a:defRPr>
            </a:lvl3pPr>
            <a:lvl4pPr algn="l" defTabSz="449263" rtl="0" eaLnBrk="0" fontAlgn="base" hangingPunct="0">
              <a:spcBef>
                <a:spcPct val="0"/>
              </a:spcBef>
              <a:spcAft>
                <a:spcPct val="0"/>
              </a:spcAft>
              <a:buClr>
                <a:srgbClr val="000000"/>
              </a:buClr>
              <a:buSzPct val="100000"/>
              <a:buFont typeface="Times New Roman" pitchFamily="18" charset="0"/>
              <a:defRPr sz="3600">
                <a:solidFill>
                  <a:srgbClr val="006666"/>
                </a:solidFill>
                <a:latin typeface="Arial" charset="0"/>
                <a:cs typeface="DejaVu Sans" charset="0"/>
              </a:defRPr>
            </a:lvl4pPr>
            <a:lvl5pPr algn="l" defTabSz="449263" rtl="0" eaLnBrk="0" fontAlgn="base" hangingPunct="0">
              <a:spcBef>
                <a:spcPct val="0"/>
              </a:spcBef>
              <a:spcAft>
                <a:spcPct val="0"/>
              </a:spcAft>
              <a:buClr>
                <a:srgbClr val="000000"/>
              </a:buClr>
              <a:buSzPct val="100000"/>
              <a:buFont typeface="Times New Roman" pitchFamily="18" charset="0"/>
              <a:defRPr sz="3600">
                <a:solidFill>
                  <a:srgbClr val="006666"/>
                </a:solidFill>
                <a:latin typeface="Arial" charset="0"/>
                <a:cs typeface="DejaVu Sans" charset="0"/>
              </a:defRPr>
            </a:lvl5pPr>
            <a:lvl6pPr marL="2514600" indent="-228600" algn="l" defTabSz="449263" rtl="0" fontAlgn="base">
              <a:spcBef>
                <a:spcPct val="0"/>
              </a:spcBef>
              <a:spcAft>
                <a:spcPct val="0"/>
              </a:spcAft>
              <a:buClr>
                <a:srgbClr val="000000"/>
              </a:buClr>
              <a:buSzPct val="100000"/>
              <a:buFont typeface="Times New Roman" pitchFamily="16" charset="0"/>
              <a:defRPr sz="3600">
                <a:solidFill>
                  <a:srgbClr val="006666"/>
                </a:solidFill>
                <a:latin typeface="Arial" charset="0"/>
                <a:cs typeface="DejaVu Sans" charset="0"/>
              </a:defRPr>
            </a:lvl6pPr>
            <a:lvl7pPr marL="2971800" indent="-228600" algn="l" defTabSz="449263" rtl="0" fontAlgn="base">
              <a:spcBef>
                <a:spcPct val="0"/>
              </a:spcBef>
              <a:spcAft>
                <a:spcPct val="0"/>
              </a:spcAft>
              <a:buClr>
                <a:srgbClr val="000000"/>
              </a:buClr>
              <a:buSzPct val="100000"/>
              <a:buFont typeface="Times New Roman" pitchFamily="16" charset="0"/>
              <a:defRPr sz="3600">
                <a:solidFill>
                  <a:srgbClr val="006666"/>
                </a:solidFill>
                <a:latin typeface="Arial" charset="0"/>
                <a:cs typeface="DejaVu Sans" charset="0"/>
              </a:defRPr>
            </a:lvl7pPr>
            <a:lvl8pPr marL="3429000" indent="-228600" algn="l" defTabSz="449263" rtl="0" fontAlgn="base">
              <a:spcBef>
                <a:spcPct val="0"/>
              </a:spcBef>
              <a:spcAft>
                <a:spcPct val="0"/>
              </a:spcAft>
              <a:buClr>
                <a:srgbClr val="000000"/>
              </a:buClr>
              <a:buSzPct val="100000"/>
              <a:buFont typeface="Times New Roman" pitchFamily="16" charset="0"/>
              <a:defRPr sz="3600">
                <a:solidFill>
                  <a:srgbClr val="006666"/>
                </a:solidFill>
                <a:latin typeface="Arial" charset="0"/>
                <a:cs typeface="DejaVu Sans" charset="0"/>
              </a:defRPr>
            </a:lvl8pPr>
            <a:lvl9pPr marL="3886200" indent="-228600" algn="l" defTabSz="449263" rtl="0" fontAlgn="base">
              <a:spcBef>
                <a:spcPct val="0"/>
              </a:spcBef>
              <a:spcAft>
                <a:spcPct val="0"/>
              </a:spcAft>
              <a:buClr>
                <a:srgbClr val="000000"/>
              </a:buClr>
              <a:buSzPct val="100000"/>
              <a:buFont typeface="Times New Roman" pitchFamily="16" charset="0"/>
              <a:defRPr sz="3600">
                <a:solidFill>
                  <a:srgbClr val="006666"/>
                </a:solidFill>
                <a:latin typeface="Arial" charset="0"/>
                <a:cs typeface="DejaVu Sans" charset="0"/>
              </a:defRPr>
            </a:lvl9pPr>
          </a:lstStyle>
          <a:p>
            <a:pPr>
              <a:spcBef>
                <a:spcPct val="50000"/>
              </a:spcBef>
              <a:defRPr/>
            </a:pPr>
            <a:r>
              <a:rPr lang="es-ES_tradnl" sz="2800" b="1" dirty="0" smtClean="0">
                <a:latin typeface="Tahoma" pitchFamily="34" charset="0"/>
                <a:ea typeface="Tahoma" pitchFamily="34" charset="0"/>
                <a:cs typeface="Tahoma" pitchFamily="34" charset="0"/>
              </a:rPr>
              <a:t>Asignatura: </a:t>
            </a:r>
            <a:r>
              <a:rPr lang="es-ES_tradnl" sz="2800" dirty="0" smtClean="0">
                <a:latin typeface="Tahoma" pitchFamily="34" charset="0"/>
                <a:ea typeface="Tahoma" pitchFamily="34" charset="0"/>
                <a:cs typeface="Tahoma" pitchFamily="34" charset="0"/>
              </a:rPr>
              <a:t>Informática.</a:t>
            </a:r>
            <a:br>
              <a:rPr lang="es-ES_tradnl" sz="2800" dirty="0" smtClean="0">
                <a:latin typeface="Tahoma" pitchFamily="34" charset="0"/>
                <a:ea typeface="Tahoma" pitchFamily="34" charset="0"/>
                <a:cs typeface="Tahoma" pitchFamily="34" charset="0"/>
              </a:rPr>
            </a:br>
            <a:r>
              <a:rPr lang="es-ES_tradnl" sz="2800" b="1" dirty="0" smtClean="0">
                <a:latin typeface="Tahoma" pitchFamily="34" charset="0"/>
                <a:ea typeface="Tahoma" pitchFamily="34" charset="0"/>
                <a:cs typeface="Tahoma" pitchFamily="34" charset="0"/>
              </a:rPr>
              <a:t>Profesor</a:t>
            </a:r>
            <a:r>
              <a:rPr lang="es-ES_tradnl" sz="2800" dirty="0" smtClean="0">
                <a:latin typeface="Tahoma" pitchFamily="34" charset="0"/>
                <a:ea typeface="Tahoma" pitchFamily="34" charset="0"/>
                <a:cs typeface="Tahoma" pitchFamily="34" charset="0"/>
              </a:rPr>
              <a:t>: Lic. Rafael A Carballo Machado</a:t>
            </a:r>
            <a:br>
              <a:rPr lang="es-ES_tradnl" sz="2800" dirty="0" smtClean="0">
                <a:latin typeface="Tahoma" pitchFamily="34" charset="0"/>
                <a:ea typeface="Tahoma" pitchFamily="34" charset="0"/>
                <a:cs typeface="Tahoma" pitchFamily="34" charset="0"/>
              </a:rPr>
            </a:br>
            <a:r>
              <a:rPr lang="es-ES_tradnl" sz="2800" b="1" dirty="0" smtClean="0">
                <a:latin typeface="Tahoma" pitchFamily="34" charset="0"/>
                <a:ea typeface="Tahoma" pitchFamily="34" charset="0"/>
                <a:cs typeface="Tahoma" pitchFamily="34" charset="0"/>
              </a:rPr>
              <a:t>Categoría docente</a:t>
            </a:r>
            <a:r>
              <a:rPr lang="es-ES_tradnl" sz="2800" dirty="0" smtClean="0">
                <a:latin typeface="Tahoma" pitchFamily="34" charset="0"/>
                <a:ea typeface="Tahoma" pitchFamily="34" charset="0"/>
                <a:cs typeface="Tahoma" pitchFamily="34" charset="0"/>
              </a:rPr>
              <a:t>: Asistente.</a:t>
            </a:r>
            <a:br>
              <a:rPr lang="es-ES_tradnl" sz="2800" dirty="0" smtClean="0">
                <a:latin typeface="Tahoma" pitchFamily="34" charset="0"/>
                <a:ea typeface="Tahoma" pitchFamily="34" charset="0"/>
                <a:cs typeface="Tahoma" pitchFamily="34" charset="0"/>
              </a:rPr>
            </a:br>
            <a:r>
              <a:rPr lang="es-ES" sz="2800" b="1" dirty="0" smtClean="0">
                <a:latin typeface="Tahoma" pitchFamily="34" charset="0"/>
                <a:ea typeface="Tahoma" pitchFamily="34" charset="0"/>
                <a:cs typeface="Tahoma" pitchFamily="34" charset="0"/>
              </a:rPr>
              <a:t>Cargo</a:t>
            </a:r>
            <a:r>
              <a:rPr lang="es-ES" sz="2800" dirty="0" smtClean="0">
                <a:latin typeface="Tahoma" pitchFamily="34" charset="0"/>
                <a:ea typeface="Tahoma" pitchFamily="34" charset="0"/>
                <a:cs typeface="Tahoma" pitchFamily="34" charset="0"/>
              </a:rPr>
              <a:t>: Jefe de Departamento de Informática        Médica</a:t>
            </a:r>
            <a:endParaRPr lang="es-ES" sz="2800" dirty="0">
              <a:latin typeface="Tahoma" pitchFamily="34" charset="0"/>
              <a:ea typeface="Tahoma" pitchFamily="34" charset="0"/>
              <a:cs typeface="Tahoma" pitchFamily="34" charset="0"/>
            </a:endParaRPr>
          </a:p>
        </p:txBody>
      </p:sp>
      <p:cxnSp>
        <p:nvCxnSpPr>
          <p:cNvPr id="5" name="4 Conector recto"/>
          <p:cNvCxnSpPr/>
          <p:nvPr userDrawn="1"/>
        </p:nvCxnSpPr>
        <p:spPr bwMode="auto">
          <a:xfrm flipV="1">
            <a:off x="0" y="2564904"/>
            <a:ext cx="12192000" cy="72008"/>
          </a:xfrm>
          <a:prstGeom prst="line">
            <a:avLst/>
          </a:prstGeom>
          <a:solidFill>
            <a:srgbClr val="00B8FF"/>
          </a:solidFill>
          <a:ln w="22225" cap="flat" cmpd="sng" algn="ctr">
            <a:solidFill>
              <a:schemeClr val="accent2"/>
            </a:solidFill>
            <a:prstDash val="solid"/>
            <a:round/>
            <a:headEnd type="none" w="med" len="med"/>
            <a:tailEnd type="none" w="med" len="med"/>
          </a:ln>
          <a:effectLst/>
          <a:scene3d>
            <a:camera prst="orthographicFront"/>
            <a:lightRig rig="flat" dir="t"/>
          </a:scene3d>
        </p:spPr>
      </p:cxnSp>
    </p:spTree>
  </p:cSld>
  <p:clrMap bg1="lt1" tx1="dk1" bg2="lt2" tx2="dk2" accent1="accent1" accent2="accent2" accent3="accent3" accent4="accent4" accent5="accent5" accent6="accent6" hlink="hlink" folHlink="folHlink"/>
  <p:sldLayoutIdLst>
    <p:sldLayoutId id="2147483824" r:id="rId1"/>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3600">
          <a:solidFill>
            <a:srgbClr val="006666"/>
          </a:solidFill>
          <a:latin typeface="+mj-lt"/>
          <a:ea typeface="DejaVu Sans" pitchFamily="34" charset="0"/>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a:solidFill>
            <a:srgbClr val="006666"/>
          </a:solidFill>
          <a:latin typeface="Arial" charset="0"/>
          <a:ea typeface="DejaVu Sans" pitchFamily="34" charset="0"/>
          <a:cs typeface="DejaVu Sans" charset="0"/>
        </a:defRPr>
      </a:lvl2pPr>
      <a:lvl3pPr algn="l" defTabSz="449263" rtl="0" eaLnBrk="0" fontAlgn="base" hangingPunct="0">
        <a:spcBef>
          <a:spcPct val="0"/>
        </a:spcBef>
        <a:spcAft>
          <a:spcPct val="0"/>
        </a:spcAft>
        <a:buClr>
          <a:srgbClr val="000000"/>
        </a:buClr>
        <a:buSzPct val="100000"/>
        <a:buFont typeface="Times New Roman" pitchFamily="18" charset="0"/>
        <a:defRPr sz="3600">
          <a:solidFill>
            <a:srgbClr val="006666"/>
          </a:solidFill>
          <a:latin typeface="Arial" charset="0"/>
          <a:ea typeface="DejaVu Sans" pitchFamily="34" charset="0"/>
          <a:cs typeface="DejaVu Sans" charset="0"/>
        </a:defRPr>
      </a:lvl3pPr>
      <a:lvl4pPr algn="l" defTabSz="449263" rtl="0" eaLnBrk="0" fontAlgn="base" hangingPunct="0">
        <a:spcBef>
          <a:spcPct val="0"/>
        </a:spcBef>
        <a:spcAft>
          <a:spcPct val="0"/>
        </a:spcAft>
        <a:buClr>
          <a:srgbClr val="000000"/>
        </a:buClr>
        <a:buSzPct val="100000"/>
        <a:buFont typeface="Times New Roman" pitchFamily="18" charset="0"/>
        <a:defRPr sz="3600">
          <a:solidFill>
            <a:srgbClr val="006666"/>
          </a:solidFill>
          <a:latin typeface="Arial" charset="0"/>
          <a:ea typeface="DejaVu Sans" pitchFamily="34" charset="0"/>
          <a:cs typeface="DejaVu Sans" charset="0"/>
        </a:defRPr>
      </a:lvl4pPr>
      <a:lvl5pPr algn="l" defTabSz="449263" rtl="0" eaLnBrk="0" fontAlgn="base" hangingPunct="0">
        <a:spcBef>
          <a:spcPct val="0"/>
        </a:spcBef>
        <a:spcAft>
          <a:spcPct val="0"/>
        </a:spcAft>
        <a:buClr>
          <a:srgbClr val="000000"/>
        </a:buClr>
        <a:buSzPct val="100000"/>
        <a:buFont typeface="Times New Roman" pitchFamily="18" charset="0"/>
        <a:defRPr sz="3600">
          <a:solidFill>
            <a:srgbClr val="006666"/>
          </a:solidFill>
          <a:latin typeface="Arial" charset="0"/>
          <a:ea typeface="DejaVu Sans" pitchFamily="34" charset="0"/>
          <a:cs typeface="DejaVu Sans" charset="0"/>
        </a:defRPr>
      </a:lvl5pPr>
      <a:lvl6pPr marL="2514600" indent="-228600" algn="l" defTabSz="449263" rtl="0" fontAlgn="base">
        <a:spcBef>
          <a:spcPct val="0"/>
        </a:spcBef>
        <a:spcAft>
          <a:spcPct val="0"/>
        </a:spcAft>
        <a:buClr>
          <a:srgbClr val="000000"/>
        </a:buClr>
        <a:buSzPct val="100000"/>
        <a:buFont typeface="Times New Roman" pitchFamily="16" charset="0"/>
        <a:defRPr sz="3600">
          <a:solidFill>
            <a:srgbClr val="006666"/>
          </a:solidFill>
          <a:latin typeface="Arial" charset="0"/>
          <a:cs typeface="DejaVu Sans" charset="0"/>
        </a:defRPr>
      </a:lvl6pPr>
      <a:lvl7pPr marL="2971800" indent="-228600" algn="l" defTabSz="449263" rtl="0" fontAlgn="base">
        <a:spcBef>
          <a:spcPct val="0"/>
        </a:spcBef>
        <a:spcAft>
          <a:spcPct val="0"/>
        </a:spcAft>
        <a:buClr>
          <a:srgbClr val="000000"/>
        </a:buClr>
        <a:buSzPct val="100000"/>
        <a:buFont typeface="Times New Roman" pitchFamily="16" charset="0"/>
        <a:defRPr sz="3600">
          <a:solidFill>
            <a:srgbClr val="006666"/>
          </a:solidFill>
          <a:latin typeface="Arial" charset="0"/>
          <a:cs typeface="DejaVu Sans" charset="0"/>
        </a:defRPr>
      </a:lvl7pPr>
      <a:lvl8pPr marL="3429000" indent="-228600" algn="l" defTabSz="449263" rtl="0" fontAlgn="base">
        <a:spcBef>
          <a:spcPct val="0"/>
        </a:spcBef>
        <a:spcAft>
          <a:spcPct val="0"/>
        </a:spcAft>
        <a:buClr>
          <a:srgbClr val="000000"/>
        </a:buClr>
        <a:buSzPct val="100000"/>
        <a:buFont typeface="Times New Roman" pitchFamily="16" charset="0"/>
        <a:defRPr sz="3600">
          <a:solidFill>
            <a:srgbClr val="006666"/>
          </a:solidFill>
          <a:latin typeface="Arial" charset="0"/>
          <a:cs typeface="DejaVu Sans" charset="0"/>
        </a:defRPr>
      </a:lvl8pPr>
      <a:lvl9pPr marL="3886200" indent="-228600" algn="l" defTabSz="449263" rtl="0" fontAlgn="base">
        <a:spcBef>
          <a:spcPct val="0"/>
        </a:spcBef>
        <a:spcAft>
          <a:spcPct val="0"/>
        </a:spcAft>
        <a:buClr>
          <a:srgbClr val="000000"/>
        </a:buClr>
        <a:buSzPct val="100000"/>
        <a:buFont typeface="Times New Roman" pitchFamily="16" charset="0"/>
        <a:defRPr sz="3600">
          <a:solidFill>
            <a:srgbClr val="006666"/>
          </a:solidFill>
          <a:latin typeface="Arial" charset="0"/>
          <a:cs typeface="DejaVu Sans" charset="0"/>
        </a:defRPr>
      </a:lvl9pPr>
    </p:titleStyle>
    <p:bodyStyle>
      <a:lvl1pPr marL="342900" indent="-342900" algn="l" defTabSz="449263" rtl="0" eaLnBrk="0" fontAlgn="base" hangingPunct="0">
        <a:spcBef>
          <a:spcPts val="725"/>
        </a:spcBef>
        <a:spcAft>
          <a:spcPct val="0"/>
        </a:spcAft>
        <a:buClr>
          <a:srgbClr val="000000"/>
        </a:buClr>
        <a:buSzPct val="100000"/>
        <a:buFont typeface="Times New Roman" pitchFamily="18" charset="0"/>
        <a:buChar char="•"/>
        <a:defRPr sz="2900">
          <a:solidFill>
            <a:srgbClr val="000000"/>
          </a:solidFill>
          <a:latin typeface="+mn-lt"/>
          <a:ea typeface="DejaVu Sans" pitchFamily="34" charset="0"/>
          <a:cs typeface="+mn-cs"/>
        </a:defRPr>
      </a:lvl1pPr>
      <a:lvl2pPr marL="742950" indent="-285750" algn="l" defTabSz="449263" rtl="0" eaLnBrk="0" fontAlgn="base" hangingPunct="0">
        <a:spcBef>
          <a:spcPts val="625"/>
        </a:spcBef>
        <a:spcAft>
          <a:spcPct val="0"/>
        </a:spcAft>
        <a:buClr>
          <a:srgbClr val="000000"/>
        </a:buClr>
        <a:buSzPct val="100000"/>
        <a:buFont typeface="Times New Roman" pitchFamily="18" charset="0"/>
        <a:buChar char="–"/>
        <a:defRPr sz="2500">
          <a:solidFill>
            <a:srgbClr val="000000"/>
          </a:solidFill>
          <a:latin typeface="+mn-lt"/>
          <a:ea typeface="DejaVu Sans" pitchFamily="34" charset="0"/>
          <a:cs typeface="+mn-cs"/>
        </a:defRPr>
      </a:lvl2pPr>
      <a:lvl3pPr marL="1143000" indent="-228600" algn="l" defTabSz="449263" rtl="0" eaLnBrk="0" fontAlgn="base" hangingPunct="0">
        <a:spcBef>
          <a:spcPts val="550"/>
        </a:spcBef>
        <a:spcAft>
          <a:spcPct val="0"/>
        </a:spcAft>
        <a:buClr>
          <a:srgbClr val="000000"/>
        </a:buClr>
        <a:buSzPct val="100000"/>
        <a:buFont typeface="Times New Roman" pitchFamily="18" charset="0"/>
        <a:buChar char="•"/>
        <a:defRPr sz="2200">
          <a:solidFill>
            <a:srgbClr val="000000"/>
          </a:solidFill>
          <a:latin typeface="+mn-lt"/>
          <a:ea typeface="DejaVu Sans" pitchFamily="34" charset="0"/>
          <a:cs typeface="+mn-cs"/>
        </a:defRPr>
      </a:lvl3pPr>
      <a:lvl4pPr marL="1600200" indent="-228600" algn="l" defTabSz="449263" rtl="0" eaLnBrk="0" fontAlgn="base" hangingPunct="0">
        <a:spcBef>
          <a:spcPts val="475"/>
        </a:spcBef>
        <a:spcAft>
          <a:spcPct val="0"/>
        </a:spcAft>
        <a:buClr>
          <a:srgbClr val="000000"/>
        </a:buClr>
        <a:buSzPct val="100000"/>
        <a:buFont typeface="Times New Roman" pitchFamily="18" charset="0"/>
        <a:buChar char="–"/>
        <a:defRPr sz="1900">
          <a:solidFill>
            <a:srgbClr val="000000"/>
          </a:solidFill>
          <a:latin typeface="+mn-lt"/>
          <a:ea typeface="DejaVu Sans" pitchFamily="34" charset="0"/>
          <a:cs typeface="+mn-cs"/>
        </a:defRPr>
      </a:lvl4pPr>
      <a:lvl5pPr marL="2057400" indent="-228600" algn="l" defTabSz="449263" rtl="0" eaLnBrk="0" fontAlgn="base" hangingPunct="0">
        <a:spcBef>
          <a:spcPts val="475"/>
        </a:spcBef>
        <a:spcAft>
          <a:spcPct val="0"/>
        </a:spcAft>
        <a:buClr>
          <a:srgbClr val="000000"/>
        </a:buClr>
        <a:buSzPct val="100000"/>
        <a:buFont typeface="Times New Roman" pitchFamily="18" charset="0"/>
        <a:buChar char="»"/>
        <a:defRPr sz="1900">
          <a:solidFill>
            <a:srgbClr val="000000"/>
          </a:solidFill>
          <a:latin typeface="+mn-lt"/>
          <a:ea typeface="DejaVu Sans" pitchFamily="34" charset="0"/>
          <a:cs typeface="+mn-cs"/>
        </a:defRPr>
      </a:lvl5pPr>
      <a:lvl6pPr marL="2514600" indent="-228600" algn="l" defTabSz="449263" rtl="0" fontAlgn="base">
        <a:spcBef>
          <a:spcPts val="475"/>
        </a:spcBef>
        <a:spcAft>
          <a:spcPct val="0"/>
        </a:spcAft>
        <a:buClr>
          <a:srgbClr val="000000"/>
        </a:buClr>
        <a:buSzPct val="100000"/>
        <a:buFont typeface="Times New Roman" pitchFamily="16" charset="0"/>
        <a:defRPr sz="1900">
          <a:solidFill>
            <a:srgbClr val="000000"/>
          </a:solidFill>
          <a:latin typeface="+mn-lt"/>
          <a:cs typeface="+mn-cs"/>
        </a:defRPr>
      </a:lvl6pPr>
      <a:lvl7pPr marL="2971800" indent="-228600" algn="l" defTabSz="449263" rtl="0" fontAlgn="base">
        <a:spcBef>
          <a:spcPts val="475"/>
        </a:spcBef>
        <a:spcAft>
          <a:spcPct val="0"/>
        </a:spcAft>
        <a:buClr>
          <a:srgbClr val="000000"/>
        </a:buClr>
        <a:buSzPct val="100000"/>
        <a:buFont typeface="Times New Roman" pitchFamily="16" charset="0"/>
        <a:defRPr sz="1900">
          <a:solidFill>
            <a:srgbClr val="000000"/>
          </a:solidFill>
          <a:latin typeface="+mn-lt"/>
          <a:cs typeface="+mn-cs"/>
        </a:defRPr>
      </a:lvl7pPr>
      <a:lvl8pPr marL="3429000" indent="-228600" algn="l" defTabSz="449263" rtl="0" fontAlgn="base">
        <a:spcBef>
          <a:spcPts val="475"/>
        </a:spcBef>
        <a:spcAft>
          <a:spcPct val="0"/>
        </a:spcAft>
        <a:buClr>
          <a:srgbClr val="000000"/>
        </a:buClr>
        <a:buSzPct val="100000"/>
        <a:buFont typeface="Times New Roman" pitchFamily="16" charset="0"/>
        <a:defRPr sz="1900">
          <a:solidFill>
            <a:srgbClr val="000000"/>
          </a:solidFill>
          <a:latin typeface="+mn-lt"/>
          <a:cs typeface="+mn-cs"/>
        </a:defRPr>
      </a:lvl8pPr>
      <a:lvl9pPr marL="3886200" indent="-228600" algn="l" defTabSz="449263" rtl="0" fontAlgn="base">
        <a:spcBef>
          <a:spcPts val="475"/>
        </a:spcBef>
        <a:spcAft>
          <a:spcPct val="0"/>
        </a:spcAft>
        <a:buClr>
          <a:srgbClr val="000000"/>
        </a:buClr>
        <a:buSzPct val="100000"/>
        <a:buFont typeface="Times New Roman" pitchFamily="16" charset="0"/>
        <a:defRPr sz="1900">
          <a:solidFill>
            <a:srgbClr val="000000"/>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endParaRPr lang="es-MX" altLang="es-ES" smtClean="0"/>
          </a:p>
        </p:txBody>
      </p:sp>
      <p:sp>
        <p:nvSpPr>
          <p:cNvPr id="2051"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ES" smtClean="0"/>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buClr>
                <a:srgbClr val="000000"/>
              </a:buClr>
              <a:buSzPct val="100000"/>
              <a:buFont typeface="Times New Roman" panose="02020603050405020304" pitchFamily="18" charset="0"/>
              <a:buNone/>
              <a:defRPr sz="1200">
                <a:solidFill>
                  <a:schemeClr val="tx1">
                    <a:tint val="75000"/>
                  </a:schemeClr>
                </a:solidFill>
                <a:latin typeface="Arial" charset="0"/>
                <a:ea typeface="+mn-ea"/>
                <a:cs typeface="DejaVu Sans" charset="0"/>
              </a:defRPr>
            </a:lvl1pPr>
          </a:lstStyle>
          <a:p>
            <a:pPr>
              <a:defRPr/>
            </a:pPr>
            <a:fld id="{BA39A80A-7227-47C1-8C77-FAE042652062}" type="datetimeFigureOut">
              <a:rPr lang="es-MX"/>
              <a:pPr>
                <a:defRPr/>
              </a:pPr>
              <a:t>23/01/2022</a:t>
            </a:fld>
            <a:endParaRPr lang="es-MX"/>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buClr>
                <a:srgbClr val="000000"/>
              </a:buClr>
              <a:buSzPct val="100000"/>
              <a:buFont typeface="Times New Roman" panose="02020603050405020304" pitchFamily="18" charset="0"/>
              <a:buNone/>
              <a:defRPr sz="1200">
                <a:solidFill>
                  <a:schemeClr val="tx1">
                    <a:tint val="75000"/>
                  </a:schemeClr>
                </a:solidFill>
                <a:latin typeface="Arial" charset="0"/>
                <a:ea typeface="+mn-ea"/>
                <a:cs typeface="DejaVu Sans" charset="0"/>
              </a:defRPr>
            </a:lvl1pPr>
          </a:lstStyle>
          <a:p>
            <a:pPr>
              <a:defRPr/>
            </a:pPr>
            <a:endParaRPr lang="es-MX"/>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Clr>
                <a:srgbClr val="000000"/>
              </a:buClr>
              <a:buSzPct val="100000"/>
              <a:buFont typeface="Times New Roman" pitchFamily="18" charset="0"/>
              <a:buNone/>
              <a:defRPr sz="1200" smtClean="0">
                <a:solidFill>
                  <a:srgbClr val="898989"/>
                </a:solidFill>
              </a:defRPr>
            </a:lvl1pPr>
          </a:lstStyle>
          <a:p>
            <a:pPr>
              <a:defRPr/>
            </a:pPr>
            <a:fld id="{7A97CE8D-7F1F-482F-AE16-37C0F39839B2}"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835"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ahoma" panose="020B0604030504040204" pitchFamily="34" charset="0"/>
        </a:defRPr>
      </a:lvl2pPr>
      <a:lvl3pPr algn="ctr" rtl="0" eaLnBrk="0" fontAlgn="base" hangingPunct="0">
        <a:spcBef>
          <a:spcPct val="0"/>
        </a:spcBef>
        <a:spcAft>
          <a:spcPct val="0"/>
        </a:spcAft>
        <a:defRPr sz="4400">
          <a:solidFill>
            <a:schemeClr val="tx1"/>
          </a:solidFill>
          <a:latin typeface="Tahoma" panose="020B0604030504040204" pitchFamily="34" charset="0"/>
        </a:defRPr>
      </a:lvl3pPr>
      <a:lvl4pPr algn="ctr" rtl="0" eaLnBrk="0" fontAlgn="base" hangingPunct="0">
        <a:spcBef>
          <a:spcPct val="0"/>
        </a:spcBef>
        <a:spcAft>
          <a:spcPct val="0"/>
        </a:spcAft>
        <a:defRPr sz="4400">
          <a:solidFill>
            <a:schemeClr val="tx1"/>
          </a:solidFill>
          <a:latin typeface="Tahoma" panose="020B0604030504040204" pitchFamily="34" charset="0"/>
        </a:defRPr>
      </a:lvl4pPr>
      <a:lvl5pPr algn="ctr" rtl="0" eaLnBrk="0" fontAlgn="base" hangingPunct="0">
        <a:spcBef>
          <a:spcPct val="0"/>
        </a:spcBef>
        <a:spcAft>
          <a:spcPct val="0"/>
        </a:spcAft>
        <a:defRPr sz="4400">
          <a:solidFill>
            <a:schemeClr val="tx1"/>
          </a:solidFill>
          <a:latin typeface="Tahoma" panose="020B060403050404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bvs.undoso.vcl.sld.cu/"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nlm.nih.gov/mesh/meshhome.html" TargetMode="External"/><Relationship Id="rId2" Type="http://schemas.openxmlformats.org/officeDocument/2006/relationships/hyperlink" Target="http://decs.bvs.br/E/homepagee.htm" TargetMode="External"/><Relationship Id="rId1" Type="http://schemas.openxmlformats.org/officeDocument/2006/relationships/slideLayout" Target="../slideLayouts/slideLayout7.xml"/><Relationship Id="rId5" Type="http://schemas.openxmlformats.org/officeDocument/2006/relationships/hyperlink" Target="http://search.ebscohost.com/login.aspx?authtype=ip,url,uid&amp;profile=eds" TargetMode="External"/><Relationship Id="rId4" Type="http://schemas.openxmlformats.org/officeDocument/2006/relationships/hyperlink" Target="https://scholar.google.com.cu/"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pnas.org/" TargetMode="External"/><Relationship Id="rId13" Type="http://schemas.openxmlformats.org/officeDocument/2006/relationships/hyperlink" Target="http://ebooks.aappublications.org/search/advanced/" TargetMode="External"/><Relationship Id="rId18" Type="http://schemas.openxmlformats.org/officeDocument/2006/relationships/hyperlink" Target="https://web.gideononline.com/login.php?gdn_form=Y21kPXVuYXV0aCZ0YXJnZXQ9L3dlYi9kaWFnbm9zaXMvaW5kZXgucGhw" TargetMode="External"/><Relationship Id="rId3" Type="http://schemas.openxmlformats.org/officeDocument/2006/relationships/hyperlink" Target="http://www.medscape.com/" TargetMode="External"/><Relationship Id="rId7" Type="http://schemas.openxmlformats.org/officeDocument/2006/relationships/hyperlink" Target="http://www.gopubmed.org/web/gopubmed/" TargetMode="External"/><Relationship Id="rId12" Type="http://schemas.openxmlformats.org/officeDocument/2006/relationships/hyperlink" Target="https://www.aap.org/en-us/Pages/Default.aspx" TargetMode="External"/><Relationship Id="rId17" Type="http://schemas.openxmlformats.org/officeDocument/2006/relationships/hyperlink" Target="http://onlinelibrary.wiley.com/" TargetMode="External"/><Relationship Id="rId2" Type="http://schemas.openxmlformats.org/officeDocument/2006/relationships/hyperlink" Target="http://www.webmd.com/" TargetMode="External"/><Relationship Id="rId16" Type="http://schemas.openxmlformats.org/officeDocument/2006/relationships/hyperlink" Target="http://link.springer.com/" TargetMode="External"/><Relationship Id="rId20" Type="http://schemas.openxmlformats.org/officeDocument/2006/relationships/hyperlink" Target="http://www.hsls.pitt.edu/" TargetMode="External"/><Relationship Id="rId1" Type="http://schemas.openxmlformats.org/officeDocument/2006/relationships/slideLayout" Target="../slideLayouts/slideLayout7.xml"/><Relationship Id="rId6" Type="http://schemas.openxmlformats.org/officeDocument/2006/relationships/hyperlink" Target="http://www.nlm.nih.gov/" TargetMode="External"/><Relationship Id="rId11" Type="http://schemas.openxmlformats.org/officeDocument/2006/relationships/hyperlink" Target="http://jamanetwork.com/" TargetMode="External"/><Relationship Id="rId5" Type="http://schemas.openxmlformats.org/officeDocument/2006/relationships/hyperlink" Target="http://www.nih.gov/" TargetMode="External"/><Relationship Id="rId15" Type="http://schemas.openxmlformats.org/officeDocument/2006/relationships/hyperlink" Target="http://www.sciencedirect.com/science/bookbshsrw/all/subscribed" TargetMode="External"/><Relationship Id="rId10" Type="http://schemas.openxmlformats.org/officeDocument/2006/relationships/hyperlink" Target="https://www.clinicalkey.com/" TargetMode="External"/><Relationship Id="rId19" Type="http://schemas.openxmlformats.org/officeDocument/2006/relationships/hyperlink" Target="http://emeraldinsight.com/" TargetMode="External"/><Relationship Id="rId4" Type="http://schemas.openxmlformats.org/officeDocument/2006/relationships/hyperlink" Target="http://emedicine.medscape.com/" TargetMode="External"/><Relationship Id="rId9" Type="http://schemas.openxmlformats.org/officeDocument/2006/relationships/hyperlink" Target="http://www.doaj.org/" TargetMode="External"/><Relationship Id="rId14" Type="http://schemas.openxmlformats.org/officeDocument/2006/relationships/hyperlink" Target="http://www.futuremedicine.com/"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view-source:http://www.pnas.org/" TargetMode="External"/><Relationship Id="rId13" Type="http://schemas.openxmlformats.org/officeDocument/2006/relationships/hyperlink" Target="view-source:http://ebooks.aappublications.org/search/advanced/" TargetMode="External"/><Relationship Id="rId18" Type="http://schemas.openxmlformats.org/officeDocument/2006/relationships/hyperlink" Target="view-source:https://web.gideononline.com/login.php?gdn_form=Y21kPXVuYXV0aCZ0YXJnZXQ9L3dlYi9kaWFnbm9zaXMvaW5kZXgucGhw" TargetMode="External"/><Relationship Id="rId3" Type="http://schemas.openxmlformats.org/officeDocument/2006/relationships/hyperlink" Target="view-source:http://www.medscape.com/" TargetMode="External"/><Relationship Id="rId7" Type="http://schemas.openxmlformats.org/officeDocument/2006/relationships/hyperlink" Target="view-source:http://www.gopubmed.org/web/gopubmed/" TargetMode="External"/><Relationship Id="rId12" Type="http://schemas.openxmlformats.org/officeDocument/2006/relationships/hyperlink" Target="view-source:https://www.aap.org/en-us/Pages/Default.aspx" TargetMode="External"/><Relationship Id="rId17" Type="http://schemas.openxmlformats.org/officeDocument/2006/relationships/hyperlink" Target="view-source:http://onlinelibrary.wiley.com/" TargetMode="External"/><Relationship Id="rId2" Type="http://schemas.openxmlformats.org/officeDocument/2006/relationships/hyperlink" Target="http://www.webmd.com/" TargetMode="External"/><Relationship Id="rId16" Type="http://schemas.openxmlformats.org/officeDocument/2006/relationships/hyperlink" Target="view-source:http://link.springer.com/" TargetMode="External"/><Relationship Id="rId20" Type="http://schemas.openxmlformats.org/officeDocument/2006/relationships/hyperlink" Target="view-source:http://www.hsls.pitt.edu/" TargetMode="External"/><Relationship Id="rId1" Type="http://schemas.openxmlformats.org/officeDocument/2006/relationships/slideLayout" Target="../slideLayouts/slideLayout7.xml"/><Relationship Id="rId6" Type="http://schemas.openxmlformats.org/officeDocument/2006/relationships/hyperlink" Target="view-source:http://www.nlm.nih.gov/" TargetMode="External"/><Relationship Id="rId11" Type="http://schemas.openxmlformats.org/officeDocument/2006/relationships/hyperlink" Target="view-source:http://jamanetwork.com/" TargetMode="External"/><Relationship Id="rId5" Type="http://schemas.openxmlformats.org/officeDocument/2006/relationships/hyperlink" Target="view-source:http://www.nih.gov/" TargetMode="External"/><Relationship Id="rId15" Type="http://schemas.openxmlformats.org/officeDocument/2006/relationships/hyperlink" Target="view-source:http://www.sciencedirect.com/science/bookbshsrw/all/subscribed" TargetMode="External"/><Relationship Id="rId10" Type="http://schemas.openxmlformats.org/officeDocument/2006/relationships/hyperlink" Target="view-source:https://www.clinicalkey.com/" TargetMode="External"/><Relationship Id="rId19" Type="http://schemas.openxmlformats.org/officeDocument/2006/relationships/hyperlink" Target="view-source:http://emeraldinsight.com/" TargetMode="External"/><Relationship Id="rId4" Type="http://schemas.openxmlformats.org/officeDocument/2006/relationships/hyperlink" Target="view-source:http://emedicine.medscape.com/" TargetMode="External"/><Relationship Id="rId9" Type="http://schemas.openxmlformats.org/officeDocument/2006/relationships/hyperlink" Target="view-source:http://www.doaj.org/" TargetMode="External"/><Relationship Id="rId14" Type="http://schemas.openxmlformats.org/officeDocument/2006/relationships/hyperlink" Target="view-source:http://www.futuremedicine.com/"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imbiomed.com.mx/1/1/catalogo.html" TargetMode="External"/><Relationship Id="rId3" Type="http://schemas.openxmlformats.org/officeDocument/2006/relationships/hyperlink" Target="https://www.clinicalkey.es/#%21/" TargetMode="External"/><Relationship Id="rId7" Type="http://schemas.openxmlformats.org/officeDocument/2006/relationships/hyperlink" Target="http://www.fisterra.com/index.asp" TargetMode="External"/><Relationship Id="rId2" Type="http://schemas.openxmlformats.org/officeDocument/2006/relationships/hyperlink" Target="http://www.elsevier.es/es" TargetMode="External"/><Relationship Id="rId1" Type="http://schemas.openxmlformats.org/officeDocument/2006/relationships/slideLayout" Target="../slideLayouts/slideLayout7.xml"/><Relationship Id="rId6" Type="http://schemas.openxmlformats.org/officeDocument/2006/relationships/hyperlink" Target="http://www.intramed.net/" TargetMode="External"/><Relationship Id="rId5" Type="http://schemas.openxmlformats.org/officeDocument/2006/relationships/hyperlink" Target="http://ovides.ovid.com/Pages/browse.aspx" TargetMode="External"/><Relationship Id="rId10" Type="http://schemas.openxmlformats.org/officeDocument/2006/relationships/hyperlink" Target="http://www.nlm.nih.gov/medlineplus/spanish/encyclopedia.html" TargetMode="External"/><Relationship Id="rId4" Type="http://schemas.openxmlformats.org/officeDocument/2006/relationships/hyperlink" Target="http://accessmedicina.mhmedical.com/AdvancedSearch.aspx?subonly=True" TargetMode="External"/><Relationship Id="rId9" Type="http://schemas.openxmlformats.org/officeDocument/2006/relationships/hyperlink" Target="http://www.nlm.nih.gov/medlineplus/spanish/medlineplus.htm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view-source:http://www.imbiomed.com.mx/1/1/catalogo.html" TargetMode="External"/><Relationship Id="rId3" Type="http://schemas.openxmlformats.org/officeDocument/2006/relationships/hyperlink" Target="https://www.clinicalkey.es/#%21/" TargetMode="External"/><Relationship Id="rId7" Type="http://schemas.openxmlformats.org/officeDocument/2006/relationships/hyperlink" Target="view-source:http://www.fisterra.com/index.asp" TargetMode="External"/><Relationship Id="rId2" Type="http://schemas.openxmlformats.org/officeDocument/2006/relationships/hyperlink" Target="view-source:http://www.elsevier.es/es" TargetMode="External"/><Relationship Id="rId1" Type="http://schemas.openxmlformats.org/officeDocument/2006/relationships/slideLayout" Target="../slideLayouts/slideLayout7.xml"/><Relationship Id="rId6" Type="http://schemas.openxmlformats.org/officeDocument/2006/relationships/hyperlink" Target="view-source:http://www.intramed.net/" TargetMode="External"/><Relationship Id="rId5" Type="http://schemas.openxmlformats.org/officeDocument/2006/relationships/hyperlink" Target="view-source:http://ovides.ovid.com/Pages/browse.aspx" TargetMode="External"/><Relationship Id="rId10" Type="http://schemas.openxmlformats.org/officeDocument/2006/relationships/hyperlink" Target="view-source:http://www.nlm.nih.gov/medlineplus/spanish/encyclopedia.html" TargetMode="External"/><Relationship Id="rId4" Type="http://schemas.openxmlformats.org/officeDocument/2006/relationships/hyperlink" Target="view-source:http://accessmedicina.mhmedical.com/AdvancedSearch.aspx?subonly=True" TargetMode="External"/><Relationship Id="rId9" Type="http://schemas.openxmlformats.org/officeDocument/2006/relationships/hyperlink" Target="view-source:http://www.nlm.nih.gov/medlineplus/spanish/medlineplus.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ncbi.nlm.nih.gov/omim?db=omim" TargetMode="External"/><Relationship Id="rId13" Type="http://schemas.openxmlformats.org/officeDocument/2006/relationships/hyperlink" Target="http://liscuba.sld.cu/" TargetMode="External"/><Relationship Id="rId18" Type="http://schemas.openxmlformats.org/officeDocument/2006/relationships/hyperlink" Target="http://regional.bvsalud.org/php/index.php?lang=es" TargetMode="External"/><Relationship Id="rId3" Type="http://schemas.openxmlformats.org/officeDocument/2006/relationships/hyperlink" Target="http://www.ncbi.nlm.nih.gov/pubmed" TargetMode="External"/><Relationship Id="rId7" Type="http://schemas.openxmlformats.org/officeDocument/2006/relationships/hyperlink" Target="http://www.ncbi.nlm.nih.gov/gquery/gquery.fcgi" TargetMode="External"/><Relationship Id="rId12" Type="http://schemas.openxmlformats.org/officeDocument/2006/relationships/hyperlink" Target="http://lis.bvs.br/lis-Regional/xmlListT.php?x=0&amp;xml%5b%5d=@/E/define.xml&amp;xsl=http://lis.bvs.br/lis-Regional/home.xsl" TargetMode="External"/><Relationship Id="rId17" Type="http://schemas.openxmlformats.org/officeDocument/2006/relationships/hyperlink" Target="http://bvscuba.sld.cu/" TargetMode="External"/><Relationship Id="rId2" Type="http://schemas.openxmlformats.org/officeDocument/2006/relationships/hyperlink" Target="http://www.bvs.sld.cu/cgi-bin/wxis/iah/?IsisScript=iah/iah.xis&amp;base=cumed&amp;lang=e" TargetMode="External"/><Relationship Id="rId16" Type="http://schemas.openxmlformats.org/officeDocument/2006/relationships/hyperlink" Target="http://www.scielo.sld.cu/scielo.php" TargetMode="External"/><Relationship Id="rId1" Type="http://schemas.openxmlformats.org/officeDocument/2006/relationships/slideLayout" Target="../slideLayouts/slideLayout7.xml"/><Relationship Id="rId6" Type="http://schemas.openxmlformats.org/officeDocument/2006/relationships/hyperlink" Target="http://www.ncbi.nlm.nih.gov/" TargetMode="External"/><Relationship Id="rId11" Type="http://schemas.openxmlformats.org/officeDocument/2006/relationships/hyperlink" Target="http://bvs.sld.cu/xml2html/xmlListT.php?xml%5b%5d=lis-Regional/E/define.xml&amp;xml%5b%5d=lis-Regional/E/defineContent.xml&amp;xsl=lis-Regional/home.xsl&amp;t=2" TargetMode="External"/><Relationship Id="rId5" Type="http://schemas.openxmlformats.org/officeDocument/2006/relationships/hyperlink" Target="http://www.biomedcentral.com/" TargetMode="External"/><Relationship Id="rId15" Type="http://schemas.openxmlformats.org/officeDocument/2006/relationships/hyperlink" Target="http://www.scielosp.org/" TargetMode="External"/><Relationship Id="rId10" Type="http://schemas.openxmlformats.org/officeDocument/2006/relationships/hyperlink" Target="http://lilacs.bvsalud.org/es" TargetMode="External"/><Relationship Id="rId4" Type="http://schemas.openxmlformats.org/officeDocument/2006/relationships/hyperlink" Target="http://www.ncbi.nlm.nih.gov/pmc/" TargetMode="External"/><Relationship Id="rId9" Type="http://schemas.openxmlformats.org/officeDocument/2006/relationships/hyperlink" Target="http://search.ebscohost.com/" TargetMode="External"/><Relationship Id="rId14" Type="http://schemas.openxmlformats.org/officeDocument/2006/relationships/hyperlink" Target="http://www.scielo.org/"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view-source:http://www.ncbi.nlm.nih.gov/omim?db=omim" TargetMode="External"/><Relationship Id="rId3" Type="http://schemas.openxmlformats.org/officeDocument/2006/relationships/hyperlink" Target="view-source:http://www.ncbi.nlm.nih.gov/pubmed" TargetMode="External"/><Relationship Id="rId7" Type="http://schemas.openxmlformats.org/officeDocument/2006/relationships/hyperlink" Target="view-source:http://www.ncbi.nlm.nih.gov/gquery/gquery.fcgi" TargetMode="External"/><Relationship Id="rId2" Type="http://schemas.openxmlformats.org/officeDocument/2006/relationships/hyperlink" Target="http://www.bvs.sld.cu/cgi-bin/wxis/iah/?IsisScript=iah/iah.xis&amp;amp;base=cumed&amp;amp;lang=e" TargetMode="External"/><Relationship Id="rId1" Type="http://schemas.openxmlformats.org/officeDocument/2006/relationships/slideLayout" Target="../slideLayouts/slideLayout7.xml"/><Relationship Id="rId6" Type="http://schemas.openxmlformats.org/officeDocument/2006/relationships/hyperlink" Target="view-source:http://www.ncbi.nlm.nih.gov/" TargetMode="External"/><Relationship Id="rId11" Type="http://schemas.openxmlformats.org/officeDocument/2006/relationships/hyperlink" Target="view-source:http://bvs.sld.cu/xml2html/xmlListT.php?xml%5b%5d=lis-Regional/E/define.xml&amp;xml%5b%5d=lis-Regional/E/defineContent.xml&amp;xsl=lis-Regional/home.xsl&amp;t=2" TargetMode="External"/><Relationship Id="rId5" Type="http://schemas.openxmlformats.org/officeDocument/2006/relationships/hyperlink" Target="view-source:http://www.biomedcentral.com/" TargetMode="External"/><Relationship Id="rId10" Type="http://schemas.openxmlformats.org/officeDocument/2006/relationships/hyperlink" Target="view-source:http://lilacs.bvsalud.org/es" TargetMode="External"/><Relationship Id="rId4" Type="http://schemas.openxmlformats.org/officeDocument/2006/relationships/hyperlink" Target="view-source:http://www.ncbi.nlm.nih.gov/pmc/" TargetMode="External"/><Relationship Id="rId9" Type="http://schemas.openxmlformats.org/officeDocument/2006/relationships/hyperlink" Target="view-source:http://search.ebscohost.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view-source:http://www.scielo.org/" TargetMode="External"/><Relationship Id="rId7" Type="http://schemas.openxmlformats.org/officeDocument/2006/relationships/hyperlink" Target="view-source:http://regional.bvsalud.org/php/index.php?lang=es" TargetMode="External"/><Relationship Id="rId2" Type="http://schemas.openxmlformats.org/officeDocument/2006/relationships/hyperlink" Target="http://liscuba.sld.cu/" TargetMode="External"/><Relationship Id="rId1" Type="http://schemas.openxmlformats.org/officeDocument/2006/relationships/slideLayout" Target="../slideLayouts/slideLayout7.xml"/><Relationship Id="rId6" Type="http://schemas.openxmlformats.org/officeDocument/2006/relationships/hyperlink" Target="view-source:http://bvscuba.sld.cu/" TargetMode="External"/><Relationship Id="rId5" Type="http://schemas.openxmlformats.org/officeDocument/2006/relationships/hyperlink" Target="view-source:http://www.scielo.sld.cu/scielo.php" TargetMode="External"/><Relationship Id="rId4" Type="http://schemas.openxmlformats.org/officeDocument/2006/relationships/hyperlink" Target="view-source:http://www.scielosp.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bvsalud.org/e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wm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idx="4294967295"/>
          </p:nvPr>
        </p:nvSpPr>
        <p:spPr bwMode="auto">
          <a:xfrm>
            <a:off x="2747964" y="3213101"/>
            <a:ext cx="7920037" cy="2911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es-ES" sz="6600" u="sng"/>
              <a:t/>
            </a:r>
            <a:br>
              <a:rPr lang="es-ES" altLang="es-ES" sz="6600" u="sng"/>
            </a:br>
            <a:endParaRPr lang="es-ES" altLang="es-ES" sz="6600" u="sng"/>
          </a:p>
        </p:txBody>
      </p:sp>
    </p:spTree>
  </p:cSld>
  <p:clrMapOvr>
    <a:masterClrMapping/>
  </p:clrMapOvr>
  <p:transition spd="med">
    <p:cover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6" y="1"/>
            <a:ext cx="3529013"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1"/>
          <p:cNvSpPr txBox="1">
            <a:spLocks noChangeArrowheads="1"/>
          </p:cNvSpPr>
          <p:nvPr/>
        </p:nvSpPr>
        <p:spPr bwMode="auto">
          <a:xfrm>
            <a:off x="1882776" y="311151"/>
            <a:ext cx="5256213" cy="911225"/>
          </a:xfrm>
          <a:prstGeom prst="rect">
            <a:avLst/>
          </a:prstGeom>
          <a:noFill/>
          <a:ln w="57150">
            <a:solidFill>
              <a:schemeClr val="tx2">
                <a:lumMod val="60000"/>
                <a:lumOff val="40000"/>
              </a:schemeClr>
            </a:solidFill>
          </a:ln>
          <a:effectLs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9pPr>
          </a:lstStyle>
          <a:p>
            <a:pPr algn="ctr" eaLnBrk="1" hangingPunct="1">
              <a:buClr>
                <a:srgbClr val="000000"/>
              </a:buClr>
              <a:buSzPct val="100000"/>
              <a:buFont typeface="Times New Roman" pitchFamily="16" charset="0"/>
              <a:buNone/>
              <a:defRPr/>
            </a:pPr>
            <a:r>
              <a:rPr lang="es-MX" sz="3200" dirty="0">
                <a:solidFill>
                  <a:srgbClr val="000066"/>
                </a:solidFill>
                <a:effectLst>
                  <a:outerShdw blurRad="38100" dist="38100" dir="2700000" algn="tl">
                    <a:srgbClr val="C0C0C0"/>
                  </a:outerShdw>
                </a:effectLst>
                <a:latin typeface="Verdana" pitchFamily="32" charset="0"/>
                <a:ea typeface="MS Gothic" charset="-128"/>
              </a:rPr>
              <a:t>Etapas de la Búsqueda </a:t>
            </a:r>
          </a:p>
        </p:txBody>
      </p:sp>
      <p:sp>
        <p:nvSpPr>
          <p:cNvPr id="4" name="CuadroTexto 3"/>
          <p:cNvSpPr txBox="1"/>
          <p:nvPr/>
        </p:nvSpPr>
        <p:spPr>
          <a:xfrm>
            <a:off x="1638300" y="1341439"/>
            <a:ext cx="8891588" cy="5354637"/>
          </a:xfrm>
          <a:prstGeom prst="rect">
            <a:avLst/>
          </a:prstGeom>
          <a:noFill/>
          <a:ln w="28575">
            <a:solidFill>
              <a:schemeClr val="tx1"/>
            </a:solidFill>
          </a:ln>
        </p:spPr>
        <p:txBody>
          <a:bodyPr>
            <a:spAutoFit/>
          </a:bodyPr>
          <a:lstStyle/>
          <a:p>
            <a:pPr marL="457200" indent="-457200">
              <a:lnSpc>
                <a:spcPct val="150000"/>
              </a:lnSpc>
              <a:buFont typeface="+mj-lt"/>
              <a:buAutoNum type="arabicParenR"/>
              <a:defRPr/>
            </a:pPr>
            <a:r>
              <a:rPr lang="es-ES" sz="2000" dirty="0">
                <a:solidFill>
                  <a:schemeClr val="tx1"/>
                </a:solidFill>
                <a:latin typeface="+mj-lt"/>
              </a:rPr>
              <a:t>Tener claro el objetivo de la búsqueda y cuál es la necesidad de información.</a:t>
            </a:r>
          </a:p>
          <a:p>
            <a:pPr marL="365125" indent="-365125">
              <a:lnSpc>
                <a:spcPct val="150000"/>
              </a:lnSpc>
              <a:defRPr/>
            </a:pPr>
            <a:r>
              <a:rPr lang="es-ES" sz="2000" dirty="0">
                <a:solidFill>
                  <a:schemeClr val="tx1"/>
                </a:solidFill>
                <a:latin typeface="+mj-lt"/>
                <a:ea typeface="SimSun" panose="02010600030101010101" pitchFamily="2" charset="-122"/>
              </a:rPr>
              <a:t>2) </a:t>
            </a:r>
            <a:r>
              <a:rPr lang="es-ES" sz="2000" dirty="0">
                <a:solidFill>
                  <a:schemeClr val="tx1"/>
                </a:solidFill>
                <a:latin typeface="+mj-lt"/>
              </a:rPr>
              <a:t>Identificar los conceptos sobre los que se desea obtener información y hacer una relación de los términos que los van a representar. Utilizar tesauros y diccionarios terminológicos, y así localizar sinónimos, </a:t>
            </a:r>
            <a:r>
              <a:rPr lang="es-MX" sz="2000" dirty="0">
                <a:solidFill>
                  <a:schemeClr val="tx1"/>
                </a:solidFill>
                <a:latin typeface="+mj-lt"/>
              </a:rPr>
              <a:t>variantes ortográficas, abreviaturas y términos relacionados.</a:t>
            </a:r>
          </a:p>
          <a:p>
            <a:pPr marL="533400" indent="-533400">
              <a:lnSpc>
                <a:spcPct val="150000"/>
              </a:lnSpc>
              <a:defRPr/>
            </a:pPr>
            <a:r>
              <a:rPr lang="es-ES" sz="2000" dirty="0">
                <a:solidFill>
                  <a:schemeClr val="tx1"/>
                </a:solidFill>
                <a:latin typeface="+mj-lt"/>
                <a:ea typeface="SimSun" panose="02010600030101010101" pitchFamily="2" charset="-122"/>
              </a:rPr>
              <a:t>3) </a:t>
            </a:r>
            <a:r>
              <a:rPr lang="es-ES" sz="2000" dirty="0">
                <a:solidFill>
                  <a:schemeClr val="tx1"/>
                </a:solidFill>
                <a:latin typeface="+mj-lt"/>
              </a:rPr>
              <a:t>Seleccionar la fuente de información a consultar.</a:t>
            </a:r>
          </a:p>
          <a:p>
            <a:pPr marL="533400" indent="-533400">
              <a:lnSpc>
                <a:spcPct val="150000"/>
              </a:lnSpc>
              <a:defRPr/>
            </a:pPr>
            <a:r>
              <a:rPr lang="es-ES" sz="2000" dirty="0">
                <a:solidFill>
                  <a:schemeClr val="tx1"/>
                </a:solidFill>
                <a:latin typeface="+mj-lt"/>
                <a:ea typeface="SimSun" panose="02010600030101010101" pitchFamily="2" charset="-122"/>
              </a:rPr>
              <a:t>4) </a:t>
            </a:r>
            <a:r>
              <a:rPr lang="es-ES" sz="2000" dirty="0">
                <a:solidFill>
                  <a:schemeClr val="tx1"/>
                </a:solidFill>
                <a:latin typeface="+mj-lt"/>
              </a:rPr>
              <a:t>Plantear la estrategia de búsqueda.</a:t>
            </a:r>
          </a:p>
          <a:p>
            <a:pPr marL="533400" indent="-533400">
              <a:lnSpc>
                <a:spcPct val="150000"/>
              </a:lnSpc>
              <a:defRPr/>
            </a:pPr>
            <a:r>
              <a:rPr lang="es-ES" sz="2000" dirty="0">
                <a:solidFill>
                  <a:schemeClr val="tx1"/>
                </a:solidFill>
                <a:latin typeface="+mj-lt"/>
                <a:ea typeface="SimSun" panose="02010600030101010101" pitchFamily="2" charset="-122"/>
              </a:rPr>
              <a:t>5) </a:t>
            </a:r>
            <a:r>
              <a:rPr lang="es-ES" sz="2000" dirty="0">
                <a:solidFill>
                  <a:schemeClr val="tx1"/>
                </a:solidFill>
                <a:latin typeface="+mj-lt"/>
              </a:rPr>
              <a:t>Lanzar la estrategia de búsqueda y revisar el resultado obtenido.</a:t>
            </a:r>
          </a:p>
          <a:p>
            <a:pPr marL="533400" indent="-533400">
              <a:lnSpc>
                <a:spcPct val="150000"/>
              </a:lnSpc>
              <a:defRPr/>
            </a:pPr>
            <a:r>
              <a:rPr lang="es-ES" sz="2000" dirty="0">
                <a:solidFill>
                  <a:schemeClr val="tx1"/>
                </a:solidFill>
                <a:latin typeface="+mj-lt"/>
                <a:ea typeface="SimSun" panose="02010600030101010101" pitchFamily="2" charset="-122"/>
              </a:rPr>
              <a:t>6) </a:t>
            </a:r>
            <a:r>
              <a:rPr lang="es-ES" sz="2000" dirty="0">
                <a:solidFill>
                  <a:schemeClr val="tx1"/>
                </a:solidFill>
                <a:latin typeface="+mj-lt"/>
              </a:rPr>
              <a:t>Si fuese necesario, modificar la búsqueda y volver lanzarla</a:t>
            </a:r>
            <a:r>
              <a:rPr lang="es-ES" dirty="0">
                <a:solidFill>
                  <a:schemeClr val="tx1"/>
                </a:solidFill>
                <a:latin typeface="+mj-lt"/>
              </a:rPr>
              <a:t>.</a:t>
            </a:r>
          </a:p>
          <a:p>
            <a:pPr marL="533400" indent="-533400">
              <a:lnSpc>
                <a:spcPct val="150000"/>
              </a:lnSpc>
              <a:defRPr/>
            </a:pPr>
            <a:r>
              <a:rPr lang="es-ES" sz="2000" dirty="0">
                <a:solidFill>
                  <a:schemeClr val="tx1"/>
                </a:solidFill>
                <a:latin typeface="+mj-lt"/>
              </a:rPr>
              <a:t>7)</a:t>
            </a:r>
            <a:r>
              <a:rPr lang="es-ES" dirty="0">
                <a:solidFill>
                  <a:schemeClr val="tx1"/>
                </a:solidFill>
                <a:latin typeface="+mj-lt"/>
                <a:ea typeface="SimSun" panose="02010600030101010101" pitchFamily="2" charset="-122"/>
              </a:rPr>
              <a:t> </a:t>
            </a:r>
            <a:r>
              <a:rPr lang="es-ES" sz="2000" dirty="0">
                <a:solidFill>
                  <a:schemeClr val="tx1"/>
                </a:solidFill>
                <a:latin typeface="+mj-lt"/>
              </a:rPr>
              <a:t>Evaluar la información encontrada.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txBox="1">
            <a:spLocks noChangeArrowheads="1"/>
          </p:cNvSpPr>
          <p:nvPr/>
        </p:nvSpPr>
        <p:spPr bwMode="auto">
          <a:xfrm>
            <a:off x="1733550" y="274638"/>
            <a:ext cx="67389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9pPr>
          </a:lstStyle>
          <a:p>
            <a:pPr algn="ctr" defTabSz="914400" eaLnBrk="1" hangingPunct="1"/>
            <a:r>
              <a:rPr lang="es-ES" sz="2800" b="1">
                <a:solidFill>
                  <a:schemeClr val="tx1"/>
                </a:solidFill>
                <a:latin typeface="Tahoma" pitchFamily="34" charset="0"/>
              </a:rPr>
              <a:t>Descriptores  de la Ciencia de la Salud</a:t>
            </a:r>
          </a:p>
        </p:txBody>
      </p:sp>
      <p:sp>
        <p:nvSpPr>
          <p:cNvPr id="12291" name="3 CuadroTexto"/>
          <p:cNvSpPr txBox="1">
            <a:spLocks noChangeArrowheads="1"/>
          </p:cNvSpPr>
          <p:nvPr/>
        </p:nvSpPr>
        <p:spPr bwMode="auto">
          <a:xfrm>
            <a:off x="2063751" y="1143001"/>
            <a:ext cx="53578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PE">
                <a:solidFill>
                  <a:schemeClr val="tx1"/>
                </a:solidFill>
              </a:rPr>
              <a:t>Algunos recursos importantes:</a:t>
            </a:r>
          </a:p>
          <a:p>
            <a:pPr lvl="1"/>
            <a:endParaRPr lang="es-PE">
              <a:solidFill>
                <a:schemeClr val="tx1"/>
              </a:solidFill>
            </a:endParaRPr>
          </a:p>
        </p:txBody>
      </p:sp>
      <p:sp>
        <p:nvSpPr>
          <p:cNvPr id="12292" name="4 CuadroTexto"/>
          <p:cNvSpPr txBox="1">
            <a:spLocks noChangeArrowheads="1"/>
          </p:cNvSpPr>
          <p:nvPr/>
        </p:nvSpPr>
        <p:spPr bwMode="auto">
          <a:xfrm>
            <a:off x="2279651" y="1714501"/>
            <a:ext cx="7459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es-PE" b="1">
                <a:solidFill>
                  <a:schemeClr val="tx1"/>
                </a:solidFill>
              </a:rPr>
              <a:t>Terminología</a:t>
            </a:r>
            <a:endParaRPr lang="es-PE">
              <a:solidFill>
                <a:schemeClr val="tx1"/>
              </a:solidFill>
            </a:endParaRPr>
          </a:p>
          <a:p>
            <a:r>
              <a:rPr lang="es-PE">
                <a:solidFill>
                  <a:schemeClr val="tx1"/>
                </a:solidFill>
              </a:rPr>
              <a:t>      </a:t>
            </a:r>
            <a:r>
              <a:rPr lang="es-PE" b="1">
                <a:solidFill>
                  <a:schemeClr val="tx1"/>
                </a:solidFill>
              </a:rPr>
              <a:t>DeCS</a:t>
            </a:r>
            <a:r>
              <a:rPr lang="es-PE">
                <a:solidFill>
                  <a:schemeClr val="tx1"/>
                </a:solidFill>
              </a:rPr>
              <a:t> </a:t>
            </a:r>
            <a:r>
              <a:rPr lang="es-PE" b="1">
                <a:solidFill>
                  <a:schemeClr val="tx1"/>
                </a:solidFill>
              </a:rPr>
              <a:t>MsSH</a:t>
            </a:r>
          </a:p>
        </p:txBody>
      </p:sp>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6" y="1714500"/>
            <a:ext cx="47212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magen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2924175"/>
            <a:ext cx="836295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3663" y="103188"/>
            <a:ext cx="1511300" cy="12128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476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2927350" y="111126"/>
            <a:ext cx="6337300" cy="581025"/>
          </a:xfrm>
          <a:prstGeom prst="rect">
            <a:avLst/>
          </a:prstGeom>
          <a:noFill/>
          <a:ln>
            <a:noFill/>
          </a:ln>
          <a:effectLs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9pPr>
          </a:lstStyle>
          <a:p>
            <a:pPr algn="ctr" eaLnBrk="1" hangingPunct="1">
              <a:buClr>
                <a:srgbClr val="000000"/>
              </a:buClr>
              <a:buSzPct val="100000"/>
              <a:buFont typeface="Times New Roman" pitchFamily="16" charset="0"/>
              <a:buNone/>
              <a:defRPr/>
            </a:pPr>
            <a:r>
              <a:rPr lang="es-MX" sz="3200" dirty="0">
                <a:solidFill>
                  <a:srgbClr val="000066"/>
                </a:solidFill>
                <a:effectLst>
                  <a:outerShdw blurRad="38100" dist="38100" dir="2700000" algn="tl">
                    <a:srgbClr val="C0C0C0"/>
                  </a:outerShdw>
                </a:effectLst>
                <a:latin typeface="Verdana" pitchFamily="32" charset="0"/>
                <a:ea typeface="MS Gothic" charset="-128"/>
              </a:rPr>
              <a:t>Estrategias de Búsqueda</a:t>
            </a:r>
          </a:p>
        </p:txBody>
      </p:sp>
      <p:sp>
        <p:nvSpPr>
          <p:cNvPr id="11267" name="Rectangle 3"/>
          <p:cNvSpPr>
            <a:spLocks noChangeArrowheads="1"/>
          </p:cNvSpPr>
          <p:nvPr/>
        </p:nvSpPr>
        <p:spPr bwMode="auto">
          <a:xfrm>
            <a:off x="2855914" y="620713"/>
            <a:ext cx="6372225" cy="588962"/>
          </a:xfrm>
          <a:prstGeom prst="rect">
            <a:avLst/>
          </a:prstGeom>
          <a:solidFill>
            <a:srgbClr val="E8F3FC"/>
          </a:solidFill>
          <a:ln w="9360">
            <a:solidFill>
              <a:srgbClr val="E8F3FC"/>
            </a:solidFill>
            <a:miter lim="800000"/>
            <a:headEnd/>
            <a:tailEnd/>
          </a:ln>
        </p:spPr>
        <p:txBody>
          <a:bodyPr lIns="90000" tIns="46800" rIns="90000" bIns="46800">
            <a:spAutoFit/>
          </a:bodyPr>
          <a:lstStyle/>
          <a:p>
            <a:pPr algn="ctr" eaLnBrk="1" hangingPunct="1">
              <a:spcBef>
                <a:spcPts val="80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MX" sz="3200">
                <a:solidFill>
                  <a:srgbClr val="003399"/>
                </a:solidFill>
                <a:latin typeface="Arial Narrow" pitchFamily="34" charset="0"/>
                <a:ea typeface="MS Gothic" charset="-128"/>
              </a:rPr>
              <a:t>Recuperación por Operadores Boléanos</a:t>
            </a:r>
          </a:p>
        </p:txBody>
      </p:sp>
      <p:pic>
        <p:nvPicPr>
          <p:cNvPr id="11268" name="Picture 14" descr="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989" y="4579939"/>
            <a:ext cx="2808287" cy="1944687"/>
          </a:xfrm>
          <a:prstGeom prst="rect">
            <a:avLst/>
          </a:prstGeom>
          <a:noFill/>
          <a:ln w="19050">
            <a:solidFill>
              <a:srgbClr val="3366FF"/>
            </a:solidFill>
            <a:miter lim="800000"/>
            <a:headEnd/>
            <a:tailEnd/>
          </a:ln>
          <a:extLst>
            <a:ext uri="{909E8E84-426E-40DD-AFC4-6F175D3DCCD1}">
              <a14:hiddenFill xmlns:a14="http://schemas.microsoft.com/office/drawing/2010/main">
                <a:solidFill>
                  <a:srgbClr val="FFFFFF"/>
                </a:solidFill>
              </a14:hiddenFill>
            </a:ext>
          </a:extLst>
        </p:spPr>
      </p:pic>
      <p:grpSp>
        <p:nvGrpSpPr>
          <p:cNvPr id="11269" name="Group 19"/>
          <p:cNvGrpSpPr>
            <a:grpSpLocks/>
          </p:cNvGrpSpPr>
          <p:nvPr/>
        </p:nvGrpSpPr>
        <p:grpSpPr bwMode="auto">
          <a:xfrm>
            <a:off x="1738313" y="1341439"/>
            <a:ext cx="8678862" cy="5183187"/>
            <a:chOff x="135" y="845"/>
            <a:chExt cx="5467" cy="3265"/>
          </a:xfrm>
        </p:grpSpPr>
        <p:sp>
          <p:nvSpPr>
            <p:cNvPr id="11270" name="Text Box 7"/>
            <p:cNvSpPr txBox="1">
              <a:spLocks noChangeArrowheads="1"/>
            </p:cNvSpPr>
            <p:nvPr/>
          </p:nvSpPr>
          <p:spPr bwMode="auto">
            <a:xfrm>
              <a:off x="135" y="845"/>
              <a:ext cx="1746" cy="1975"/>
            </a:xfrm>
            <a:prstGeom prst="rect">
              <a:avLst/>
            </a:prstGeom>
            <a:noFill/>
            <a:ln w="22225" algn="ctr">
              <a:solidFill>
                <a:srgbClr val="3366FF"/>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Arial" charset="0"/>
                  <a:cs typeface="DejaVu Sans" pitchFamily="34" charset="0"/>
                </a:defRPr>
              </a:lvl1pPr>
              <a:lvl2pPr>
                <a:defRPr sz="2400">
                  <a:solidFill>
                    <a:schemeClr val="bg1"/>
                  </a:solidFill>
                  <a:latin typeface="Arial" charset="0"/>
                  <a:cs typeface="DejaVu Sans" pitchFamily="34" charset="0"/>
                </a:defRPr>
              </a:lvl2pPr>
              <a:lvl3pPr>
                <a:defRPr sz="2400">
                  <a:solidFill>
                    <a:schemeClr val="bg1"/>
                  </a:solidFill>
                  <a:latin typeface="Arial" charset="0"/>
                  <a:cs typeface="DejaVu Sans" pitchFamily="34" charset="0"/>
                </a:defRPr>
              </a:lvl3pPr>
              <a:lvl4pPr>
                <a:defRPr sz="2400">
                  <a:solidFill>
                    <a:schemeClr val="bg1"/>
                  </a:solidFill>
                  <a:latin typeface="Arial" charset="0"/>
                  <a:cs typeface="DejaVu Sans" pitchFamily="34" charset="0"/>
                </a:defRPr>
              </a:lvl4pPr>
              <a:lvl5pPr>
                <a:defRPr sz="2400">
                  <a:solidFill>
                    <a:schemeClr val="bg1"/>
                  </a:solidFill>
                  <a:latin typeface="Arial" charset="0"/>
                  <a:cs typeface="DejaVu Sans" pitchFamily="34" charset="0"/>
                </a:defRPr>
              </a:lvl5pPr>
              <a:lvl6pPr marL="2514600" indent="-228600" eaLnBrk="0" fontAlgn="base" hangingPunct="0">
                <a:spcBef>
                  <a:spcPct val="0"/>
                </a:spcBef>
                <a:spcAft>
                  <a:spcPct val="0"/>
                </a:spcAft>
                <a:defRPr sz="2400">
                  <a:solidFill>
                    <a:schemeClr val="bg1"/>
                  </a:solidFill>
                  <a:latin typeface="Arial" charset="0"/>
                  <a:cs typeface="DejaVu Sans" pitchFamily="34" charset="0"/>
                </a:defRPr>
              </a:lvl6pPr>
              <a:lvl7pPr marL="2971800" indent="-228600" eaLnBrk="0" fontAlgn="base" hangingPunct="0">
                <a:spcBef>
                  <a:spcPct val="0"/>
                </a:spcBef>
                <a:spcAft>
                  <a:spcPct val="0"/>
                </a:spcAft>
                <a:defRPr sz="2400">
                  <a:solidFill>
                    <a:schemeClr val="bg1"/>
                  </a:solidFill>
                  <a:latin typeface="Arial" charset="0"/>
                  <a:cs typeface="DejaVu Sans" pitchFamily="34" charset="0"/>
                </a:defRPr>
              </a:lvl7pPr>
              <a:lvl8pPr marL="3429000" indent="-228600" eaLnBrk="0" fontAlgn="base" hangingPunct="0">
                <a:spcBef>
                  <a:spcPct val="0"/>
                </a:spcBef>
                <a:spcAft>
                  <a:spcPct val="0"/>
                </a:spcAft>
                <a:defRPr sz="2400">
                  <a:solidFill>
                    <a:schemeClr val="bg1"/>
                  </a:solidFill>
                  <a:latin typeface="Arial" charset="0"/>
                  <a:cs typeface="DejaVu Sans" pitchFamily="34" charset="0"/>
                </a:defRPr>
              </a:lvl8pPr>
              <a:lvl9pPr marL="3886200" indent="-228600" eaLnBrk="0" fontAlgn="base" hangingPunct="0">
                <a:spcBef>
                  <a:spcPct val="0"/>
                </a:spcBef>
                <a:spcAft>
                  <a:spcPct val="0"/>
                </a:spcAft>
                <a:defRPr sz="2400">
                  <a:solidFill>
                    <a:schemeClr val="bg1"/>
                  </a:solidFill>
                  <a:latin typeface="Arial" charset="0"/>
                  <a:cs typeface="DejaVu Sans" pitchFamily="34" charset="0"/>
                </a:defRPr>
              </a:lvl9pPr>
            </a:lstStyle>
            <a:p>
              <a:pPr algn="just" defTabSz="914400">
                <a:spcBef>
                  <a:spcPct val="50000"/>
                </a:spcBef>
              </a:pPr>
              <a:r>
                <a:rPr lang="es-ES" sz="1800">
                  <a:solidFill>
                    <a:schemeClr val="tx1"/>
                  </a:solidFill>
                  <a:latin typeface="Tahoma" pitchFamily="34" charset="0"/>
                </a:rPr>
                <a:t>El operador AND (intersección) nos da como resultado sólo los documentos que contienen </a:t>
              </a:r>
              <a:r>
                <a:rPr lang="es-ES" sz="1800" b="1">
                  <a:solidFill>
                    <a:schemeClr val="tx1"/>
                  </a:solidFill>
                  <a:latin typeface="Tahoma" pitchFamily="34" charset="0"/>
                </a:rPr>
                <a:t>todos los términos de búsqueda. </a:t>
              </a:r>
              <a:r>
                <a:rPr lang="es-ES" sz="1800">
                  <a:solidFill>
                    <a:schemeClr val="tx1"/>
                  </a:solidFill>
                  <a:latin typeface="Tahoma" pitchFamily="34" charset="0"/>
                </a:rPr>
                <a:t>Se usa para acortar la búsqueda por ejemplo, citas de insuficiencia cardiaca e hipertensión.</a:t>
              </a:r>
            </a:p>
          </p:txBody>
        </p:sp>
        <p:pic>
          <p:nvPicPr>
            <p:cNvPr id="11271" name="Picture 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 y="2885"/>
              <a:ext cx="1746" cy="1225"/>
            </a:xfrm>
            <a:prstGeom prst="rect">
              <a:avLst/>
            </a:prstGeom>
            <a:noFill/>
            <a:ln w="19050">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11272" name="Text Box 12"/>
            <p:cNvSpPr txBox="1">
              <a:spLocks noChangeArrowheads="1"/>
            </p:cNvSpPr>
            <p:nvPr/>
          </p:nvSpPr>
          <p:spPr bwMode="auto">
            <a:xfrm>
              <a:off x="2017" y="845"/>
              <a:ext cx="1769" cy="1975"/>
            </a:xfrm>
            <a:prstGeom prst="rect">
              <a:avLst/>
            </a:prstGeom>
            <a:noFill/>
            <a:ln w="22225" algn="ctr">
              <a:solidFill>
                <a:srgbClr val="3366FF"/>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Arial" charset="0"/>
                  <a:cs typeface="DejaVu Sans" pitchFamily="34" charset="0"/>
                </a:defRPr>
              </a:lvl1pPr>
              <a:lvl2pPr>
                <a:defRPr sz="2400">
                  <a:solidFill>
                    <a:schemeClr val="bg1"/>
                  </a:solidFill>
                  <a:latin typeface="Arial" charset="0"/>
                  <a:cs typeface="DejaVu Sans" pitchFamily="34" charset="0"/>
                </a:defRPr>
              </a:lvl2pPr>
              <a:lvl3pPr>
                <a:defRPr sz="2400">
                  <a:solidFill>
                    <a:schemeClr val="bg1"/>
                  </a:solidFill>
                  <a:latin typeface="Arial" charset="0"/>
                  <a:cs typeface="DejaVu Sans" pitchFamily="34" charset="0"/>
                </a:defRPr>
              </a:lvl3pPr>
              <a:lvl4pPr>
                <a:defRPr sz="2400">
                  <a:solidFill>
                    <a:schemeClr val="bg1"/>
                  </a:solidFill>
                  <a:latin typeface="Arial" charset="0"/>
                  <a:cs typeface="DejaVu Sans" pitchFamily="34" charset="0"/>
                </a:defRPr>
              </a:lvl4pPr>
              <a:lvl5pPr>
                <a:defRPr sz="2400">
                  <a:solidFill>
                    <a:schemeClr val="bg1"/>
                  </a:solidFill>
                  <a:latin typeface="Arial" charset="0"/>
                  <a:cs typeface="DejaVu Sans" pitchFamily="34" charset="0"/>
                </a:defRPr>
              </a:lvl5pPr>
              <a:lvl6pPr marL="2514600" indent="-228600" eaLnBrk="0" fontAlgn="base" hangingPunct="0">
                <a:spcBef>
                  <a:spcPct val="0"/>
                </a:spcBef>
                <a:spcAft>
                  <a:spcPct val="0"/>
                </a:spcAft>
                <a:defRPr sz="2400">
                  <a:solidFill>
                    <a:schemeClr val="bg1"/>
                  </a:solidFill>
                  <a:latin typeface="Arial" charset="0"/>
                  <a:cs typeface="DejaVu Sans" pitchFamily="34" charset="0"/>
                </a:defRPr>
              </a:lvl6pPr>
              <a:lvl7pPr marL="2971800" indent="-228600" eaLnBrk="0" fontAlgn="base" hangingPunct="0">
                <a:spcBef>
                  <a:spcPct val="0"/>
                </a:spcBef>
                <a:spcAft>
                  <a:spcPct val="0"/>
                </a:spcAft>
                <a:defRPr sz="2400">
                  <a:solidFill>
                    <a:schemeClr val="bg1"/>
                  </a:solidFill>
                  <a:latin typeface="Arial" charset="0"/>
                  <a:cs typeface="DejaVu Sans" pitchFamily="34" charset="0"/>
                </a:defRPr>
              </a:lvl7pPr>
              <a:lvl8pPr marL="3429000" indent="-228600" eaLnBrk="0" fontAlgn="base" hangingPunct="0">
                <a:spcBef>
                  <a:spcPct val="0"/>
                </a:spcBef>
                <a:spcAft>
                  <a:spcPct val="0"/>
                </a:spcAft>
                <a:defRPr sz="2400">
                  <a:solidFill>
                    <a:schemeClr val="bg1"/>
                  </a:solidFill>
                  <a:latin typeface="Arial" charset="0"/>
                  <a:cs typeface="DejaVu Sans" pitchFamily="34" charset="0"/>
                </a:defRPr>
              </a:lvl8pPr>
              <a:lvl9pPr marL="3886200" indent="-228600" eaLnBrk="0" fontAlgn="base" hangingPunct="0">
                <a:spcBef>
                  <a:spcPct val="0"/>
                </a:spcBef>
                <a:spcAft>
                  <a:spcPct val="0"/>
                </a:spcAft>
                <a:defRPr sz="2400">
                  <a:solidFill>
                    <a:schemeClr val="bg1"/>
                  </a:solidFill>
                  <a:latin typeface="Arial" charset="0"/>
                  <a:cs typeface="DejaVu Sans" pitchFamily="34" charset="0"/>
                </a:defRPr>
              </a:lvl9pPr>
            </a:lstStyle>
            <a:p>
              <a:pPr algn="just" defTabSz="914400">
                <a:spcBef>
                  <a:spcPct val="50000"/>
                </a:spcBef>
              </a:pPr>
              <a:r>
                <a:rPr lang="es-ES" sz="1800">
                  <a:solidFill>
                    <a:schemeClr val="tx1"/>
                  </a:solidFill>
                  <a:latin typeface="Tahoma" pitchFamily="34" charset="0"/>
                </a:rPr>
                <a:t>El operador OR (unión) nos da como resultado  documentos que contienen </a:t>
              </a:r>
              <a:r>
                <a:rPr lang="es-ES" sz="1800" b="1">
                  <a:solidFill>
                    <a:schemeClr val="tx1"/>
                  </a:solidFill>
                  <a:latin typeface="Tahoma" pitchFamily="34" charset="0"/>
                </a:rPr>
                <a:t>cualquiera de  los términos de búsqueda</a:t>
              </a:r>
              <a:r>
                <a:rPr lang="es-ES" sz="1800">
                  <a:solidFill>
                    <a:schemeClr val="tx1"/>
                  </a:solidFill>
                  <a:latin typeface="Tahoma" pitchFamily="34" charset="0"/>
                </a:rPr>
                <a:t>. Se usa cuando existen diferentes formas de definir un térrmuno. Po ejemplo, podemos buscar por cáncer o carcinoma.</a:t>
              </a:r>
            </a:p>
          </p:txBody>
        </p:sp>
        <p:sp>
          <p:nvSpPr>
            <p:cNvPr id="11273" name="Text Box 15"/>
            <p:cNvSpPr txBox="1">
              <a:spLocks noChangeArrowheads="1"/>
            </p:cNvSpPr>
            <p:nvPr/>
          </p:nvSpPr>
          <p:spPr bwMode="auto">
            <a:xfrm>
              <a:off x="3923" y="845"/>
              <a:ext cx="1678" cy="1803"/>
            </a:xfrm>
            <a:prstGeom prst="rect">
              <a:avLst/>
            </a:prstGeom>
            <a:noFill/>
            <a:ln w="22225" algn="ctr">
              <a:solidFill>
                <a:srgbClr val="3366FF"/>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Arial" charset="0"/>
                  <a:cs typeface="DejaVu Sans" pitchFamily="34" charset="0"/>
                </a:defRPr>
              </a:lvl1pPr>
              <a:lvl2pPr>
                <a:defRPr sz="2400">
                  <a:solidFill>
                    <a:schemeClr val="bg1"/>
                  </a:solidFill>
                  <a:latin typeface="Arial" charset="0"/>
                  <a:cs typeface="DejaVu Sans" pitchFamily="34" charset="0"/>
                </a:defRPr>
              </a:lvl2pPr>
              <a:lvl3pPr>
                <a:defRPr sz="2400">
                  <a:solidFill>
                    <a:schemeClr val="bg1"/>
                  </a:solidFill>
                  <a:latin typeface="Arial" charset="0"/>
                  <a:cs typeface="DejaVu Sans" pitchFamily="34" charset="0"/>
                </a:defRPr>
              </a:lvl3pPr>
              <a:lvl4pPr>
                <a:defRPr sz="2400">
                  <a:solidFill>
                    <a:schemeClr val="bg1"/>
                  </a:solidFill>
                  <a:latin typeface="Arial" charset="0"/>
                  <a:cs typeface="DejaVu Sans" pitchFamily="34" charset="0"/>
                </a:defRPr>
              </a:lvl4pPr>
              <a:lvl5pPr>
                <a:defRPr sz="2400">
                  <a:solidFill>
                    <a:schemeClr val="bg1"/>
                  </a:solidFill>
                  <a:latin typeface="Arial" charset="0"/>
                  <a:cs typeface="DejaVu Sans" pitchFamily="34" charset="0"/>
                </a:defRPr>
              </a:lvl5pPr>
              <a:lvl6pPr marL="2514600" indent="-228600" eaLnBrk="0" fontAlgn="base" hangingPunct="0">
                <a:spcBef>
                  <a:spcPct val="0"/>
                </a:spcBef>
                <a:spcAft>
                  <a:spcPct val="0"/>
                </a:spcAft>
                <a:defRPr sz="2400">
                  <a:solidFill>
                    <a:schemeClr val="bg1"/>
                  </a:solidFill>
                  <a:latin typeface="Arial" charset="0"/>
                  <a:cs typeface="DejaVu Sans" pitchFamily="34" charset="0"/>
                </a:defRPr>
              </a:lvl6pPr>
              <a:lvl7pPr marL="2971800" indent="-228600" eaLnBrk="0" fontAlgn="base" hangingPunct="0">
                <a:spcBef>
                  <a:spcPct val="0"/>
                </a:spcBef>
                <a:spcAft>
                  <a:spcPct val="0"/>
                </a:spcAft>
                <a:defRPr sz="2400">
                  <a:solidFill>
                    <a:schemeClr val="bg1"/>
                  </a:solidFill>
                  <a:latin typeface="Arial" charset="0"/>
                  <a:cs typeface="DejaVu Sans" pitchFamily="34" charset="0"/>
                </a:defRPr>
              </a:lvl7pPr>
              <a:lvl8pPr marL="3429000" indent="-228600" eaLnBrk="0" fontAlgn="base" hangingPunct="0">
                <a:spcBef>
                  <a:spcPct val="0"/>
                </a:spcBef>
                <a:spcAft>
                  <a:spcPct val="0"/>
                </a:spcAft>
                <a:defRPr sz="2400">
                  <a:solidFill>
                    <a:schemeClr val="bg1"/>
                  </a:solidFill>
                  <a:latin typeface="Arial" charset="0"/>
                  <a:cs typeface="DejaVu Sans" pitchFamily="34" charset="0"/>
                </a:defRPr>
              </a:lvl8pPr>
              <a:lvl9pPr marL="3886200" indent="-228600" eaLnBrk="0" fontAlgn="base" hangingPunct="0">
                <a:spcBef>
                  <a:spcPct val="0"/>
                </a:spcBef>
                <a:spcAft>
                  <a:spcPct val="0"/>
                </a:spcAft>
                <a:defRPr sz="2400">
                  <a:solidFill>
                    <a:schemeClr val="bg1"/>
                  </a:solidFill>
                  <a:latin typeface="Arial" charset="0"/>
                  <a:cs typeface="DejaVu Sans" pitchFamily="34" charset="0"/>
                </a:defRPr>
              </a:lvl9pPr>
            </a:lstStyle>
            <a:p>
              <a:pPr algn="just" defTabSz="914400">
                <a:spcBef>
                  <a:spcPct val="50000"/>
                </a:spcBef>
              </a:pPr>
              <a:r>
                <a:rPr lang="es-ES" sz="1800">
                  <a:solidFill>
                    <a:schemeClr val="tx1"/>
                  </a:solidFill>
                  <a:latin typeface="Tahoma" pitchFamily="34" charset="0"/>
                </a:rPr>
                <a:t>El operador </a:t>
              </a:r>
              <a:r>
                <a:rPr lang="es-ES" sz="1800" b="1">
                  <a:solidFill>
                    <a:schemeClr val="tx1"/>
                  </a:solidFill>
                  <a:latin typeface="Tahoma" pitchFamily="34" charset="0"/>
                </a:rPr>
                <a:t>NOT</a:t>
              </a:r>
              <a:r>
                <a:rPr lang="es-ES" sz="1800">
                  <a:solidFill>
                    <a:schemeClr val="tx1"/>
                  </a:solidFill>
                  <a:latin typeface="Tahoma" pitchFamily="34" charset="0"/>
                </a:rPr>
                <a:t> (exclusión) es un operador de substracción. Nos da como resultado documentos </a:t>
              </a:r>
              <a:r>
                <a:rPr lang="es-ES" sz="1800" b="1">
                  <a:solidFill>
                    <a:schemeClr val="tx1"/>
                  </a:solidFill>
                  <a:latin typeface="Tahoma" pitchFamily="34" charset="0"/>
                </a:rPr>
                <a:t>con un término pero sin el otro</a:t>
              </a:r>
              <a:r>
                <a:rPr lang="es-ES" sz="1800">
                  <a:solidFill>
                    <a:schemeClr val="tx1"/>
                  </a:solidFill>
                  <a:latin typeface="Tahoma" pitchFamily="34" charset="0"/>
                </a:rPr>
                <a:t>, por ejemplo: diabetes I not diabetes tipo II </a:t>
              </a:r>
            </a:p>
          </p:txBody>
        </p:sp>
        <p:pic>
          <p:nvPicPr>
            <p:cNvPr id="11274" name="Picture 17" descr="n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 y="2885"/>
              <a:ext cx="1679" cy="1225"/>
            </a:xfrm>
            <a:prstGeom prst="rect">
              <a:avLst/>
            </a:prstGeom>
            <a:noFill/>
            <a:ln w="19050">
              <a:solidFill>
                <a:srgbClr val="3366FF"/>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92314" y="-12700"/>
            <a:ext cx="6696075" cy="646331"/>
          </a:xfrm>
          <a:prstGeom prst="rect">
            <a:avLst/>
          </a:prstGeom>
        </p:spPr>
        <p:txBody>
          <a:bodyPr>
            <a:spAutoFit/>
          </a:bodyPr>
          <a:lstStyle/>
          <a:p>
            <a:pPr algn="ctr">
              <a:lnSpc>
                <a:spcPct val="150000"/>
              </a:lnSpc>
              <a:spcAft>
                <a:spcPts val="0"/>
              </a:spcAft>
              <a:defRPr/>
            </a:pPr>
            <a:r>
              <a:rPr lang="es-ES" b="1" kern="50" dirty="0">
                <a:solidFill>
                  <a:schemeClr val="tx1"/>
                </a:solidFill>
                <a:latin typeface="Arial" panose="020B0604020202020204" pitchFamily="34" charset="0"/>
                <a:ea typeface="DejaVu Sans"/>
              </a:rPr>
              <a:t>Servicios de la biblioteca de nuestro centro</a:t>
            </a:r>
            <a:endParaRPr lang="es-ES" sz="2800" dirty="0">
              <a:solidFill>
                <a:schemeClr val="tx1"/>
              </a:solidFill>
              <a:latin typeface="Times New Roman" panose="02020603050405020304" pitchFamily="18" charset="0"/>
              <a:ea typeface="SimSun" panose="02010600030101010101" pitchFamily="2" charset="-122"/>
            </a:endParaRPr>
          </a:p>
        </p:txBody>
      </p:sp>
      <p:sp>
        <p:nvSpPr>
          <p:cNvPr id="14339" name="CuadroTexto 3"/>
          <p:cNvSpPr txBox="1">
            <a:spLocks noChangeArrowheads="1"/>
          </p:cNvSpPr>
          <p:nvPr/>
        </p:nvSpPr>
        <p:spPr bwMode="auto">
          <a:xfrm>
            <a:off x="1847850" y="566738"/>
            <a:ext cx="5327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b="1">
                <a:solidFill>
                  <a:schemeClr val="tx1"/>
                </a:solidFill>
                <a:hlinkClick r:id="rId2"/>
              </a:rPr>
              <a:t>http://bvs.undoso.vcl.sld.cu/</a:t>
            </a:r>
            <a:endParaRPr lang="es-ES" b="1">
              <a:solidFill>
                <a:schemeClr val="tx1"/>
              </a:solidFill>
            </a:endParaRPr>
          </a:p>
          <a:p>
            <a:endParaRPr lang="es-ES">
              <a:solidFill>
                <a:schemeClr val="tx1"/>
              </a:solidFill>
            </a:endParaRPr>
          </a:p>
          <a:p>
            <a:endParaRPr lang="es-ES">
              <a:solidFill>
                <a:schemeClr val="tx1"/>
              </a:solidFill>
            </a:endParaRP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752013" cy="70373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476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ángulo 1"/>
          <p:cNvSpPr>
            <a:spLocks noChangeArrowheads="1"/>
          </p:cNvSpPr>
          <p:nvPr/>
        </p:nvSpPr>
        <p:spPr bwMode="auto">
          <a:xfrm>
            <a:off x="1774825" y="115888"/>
            <a:ext cx="7634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1413"/>
              </a:spcAft>
              <a:tabLst>
                <a:tab pos="104775" algn="l"/>
                <a:tab pos="555625" algn="l"/>
                <a:tab pos="1003300" algn="l"/>
                <a:tab pos="1454150" algn="l"/>
                <a:tab pos="1901825" algn="l"/>
                <a:tab pos="2352675" algn="l"/>
                <a:tab pos="2800350" algn="l"/>
                <a:tab pos="3251200" algn="l"/>
                <a:tab pos="3698875" algn="l"/>
                <a:tab pos="4149725" algn="l"/>
                <a:tab pos="4597400" algn="l"/>
                <a:tab pos="5046663" algn="l"/>
                <a:tab pos="5495925" algn="l"/>
                <a:tab pos="5946775" algn="l"/>
                <a:tab pos="6394450" algn="l"/>
                <a:tab pos="6845300" algn="l"/>
                <a:tab pos="7292975" algn="l"/>
                <a:tab pos="7743825" algn="l"/>
                <a:tab pos="8191500" algn="l"/>
                <a:tab pos="8642350" algn="l"/>
              </a:tabLst>
            </a:pPr>
            <a:r>
              <a:rPr lang="es-ES" b="1">
                <a:solidFill>
                  <a:schemeClr val="tx1"/>
                </a:solidFill>
                <a:ea typeface="SimSun" pitchFamily="2" charset="-122"/>
              </a:rPr>
              <a:t>Búsqueda de información médica desde INFOMED.</a:t>
            </a:r>
            <a:endParaRPr lang="es-ES" sz="2800">
              <a:solidFill>
                <a:schemeClr val="tx1"/>
              </a:solidFill>
              <a:latin typeface="Times New Roman" pitchFamily="18" charset="0"/>
              <a:ea typeface="SimSun" pitchFamily="2" charset="-122"/>
            </a:endParaRPr>
          </a:p>
        </p:txBody>
      </p:sp>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9752013" cy="70469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476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ángulo 2"/>
          <p:cNvSpPr>
            <a:spLocks noChangeArrowheads="1"/>
          </p:cNvSpPr>
          <p:nvPr/>
        </p:nvSpPr>
        <p:spPr bwMode="auto">
          <a:xfrm>
            <a:off x="1703513" y="188641"/>
            <a:ext cx="8717797"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defRPr/>
            </a:pPr>
            <a:r>
              <a:rPr lang="es-MX" b="1" dirty="0">
                <a:solidFill>
                  <a:srgbClr val="000000"/>
                </a:solidFill>
              </a:rPr>
              <a:t>Buscadores recomendados para realizar búsquedas médicas Tesauros (Términos médicos):</a:t>
            </a:r>
            <a:endParaRPr lang="es-MX" dirty="0">
              <a:solidFill>
                <a:srgbClr val="000000"/>
              </a:solidFill>
            </a:endParaRPr>
          </a:p>
          <a:p>
            <a:pPr eaLnBrk="0" fontAlgn="base" hangingPunct="0">
              <a:spcBef>
                <a:spcPct val="0"/>
              </a:spcBef>
              <a:spcAft>
                <a:spcPct val="0"/>
              </a:spcAft>
              <a:buFontTx/>
              <a:buChar char="•"/>
              <a:defRPr/>
            </a:pPr>
            <a:r>
              <a:rPr lang="es-MX" dirty="0">
                <a:solidFill>
                  <a:srgbClr val="000000"/>
                </a:solidFill>
                <a:hlinkClick r:id="rId2"/>
              </a:rPr>
              <a:t>DECS</a:t>
            </a:r>
            <a:r>
              <a:rPr lang="es-MX" dirty="0">
                <a:solidFill>
                  <a:srgbClr val="000000"/>
                </a:solidFill>
              </a:rPr>
              <a:t> (Descriptores en Ciencias de Salud)</a:t>
            </a:r>
          </a:p>
          <a:p>
            <a:pPr eaLnBrk="0" fontAlgn="base" hangingPunct="0">
              <a:spcBef>
                <a:spcPct val="0"/>
              </a:spcBef>
              <a:spcAft>
                <a:spcPct val="0"/>
              </a:spcAft>
              <a:buFontTx/>
              <a:buChar char="•"/>
              <a:defRPr/>
            </a:pPr>
            <a:endParaRPr lang="es-MX" dirty="0">
              <a:solidFill>
                <a:srgbClr val="000000"/>
              </a:solidFill>
            </a:endParaRPr>
          </a:p>
          <a:p>
            <a:pPr eaLnBrk="0" fontAlgn="base" hangingPunct="0">
              <a:spcBef>
                <a:spcPct val="0"/>
              </a:spcBef>
              <a:spcAft>
                <a:spcPct val="0"/>
              </a:spcAft>
              <a:buFontTx/>
              <a:buChar char="•"/>
              <a:defRPr/>
            </a:pPr>
            <a:r>
              <a:rPr lang="es-MX" dirty="0">
                <a:solidFill>
                  <a:srgbClr val="000000"/>
                </a:solidFill>
                <a:hlinkClick r:id="rId2"/>
              </a:rPr>
              <a:t>http://decs.bvs.br/E/homepagee.htm</a:t>
            </a:r>
            <a:endParaRPr lang="es-MX" dirty="0">
              <a:solidFill>
                <a:srgbClr val="000000"/>
              </a:solidFill>
            </a:endParaRPr>
          </a:p>
          <a:p>
            <a:pPr eaLnBrk="0" fontAlgn="base" hangingPunct="0">
              <a:spcBef>
                <a:spcPct val="0"/>
              </a:spcBef>
              <a:spcAft>
                <a:spcPct val="0"/>
              </a:spcAft>
              <a:buFontTx/>
              <a:buChar char="•"/>
              <a:defRPr/>
            </a:pPr>
            <a:endParaRPr lang="es-MX" dirty="0">
              <a:solidFill>
                <a:srgbClr val="000000"/>
              </a:solidFill>
            </a:endParaRPr>
          </a:p>
          <a:p>
            <a:pPr eaLnBrk="0" fontAlgn="base" hangingPunct="0">
              <a:spcBef>
                <a:spcPct val="0"/>
              </a:spcBef>
              <a:spcAft>
                <a:spcPct val="0"/>
              </a:spcAft>
              <a:buFontTx/>
              <a:buChar char="•"/>
              <a:defRPr/>
            </a:pPr>
            <a:r>
              <a:rPr lang="es-MX" dirty="0" err="1">
                <a:solidFill>
                  <a:srgbClr val="000000"/>
                </a:solidFill>
                <a:hlinkClick r:id="rId3"/>
              </a:rPr>
              <a:t>MeSH</a:t>
            </a:r>
            <a:r>
              <a:rPr lang="es-MX" dirty="0">
                <a:solidFill>
                  <a:srgbClr val="000000"/>
                </a:solidFill>
              </a:rPr>
              <a:t> (Medical </a:t>
            </a:r>
            <a:r>
              <a:rPr lang="es-MX" dirty="0" err="1">
                <a:solidFill>
                  <a:srgbClr val="000000"/>
                </a:solidFill>
              </a:rPr>
              <a:t>Subject</a:t>
            </a:r>
            <a:r>
              <a:rPr lang="es-MX" dirty="0">
                <a:solidFill>
                  <a:srgbClr val="000000"/>
                </a:solidFill>
              </a:rPr>
              <a:t> </a:t>
            </a:r>
            <a:r>
              <a:rPr lang="es-MX" dirty="0" err="1">
                <a:solidFill>
                  <a:srgbClr val="000000"/>
                </a:solidFill>
              </a:rPr>
              <a:t>Heading</a:t>
            </a:r>
            <a:r>
              <a:rPr lang="es-MX" dirty="0">
                <a:solidFill>
                  <a:srgbClr val="000000"/>
                </a:solidFill>
              </a:rPr>
              <a:t>)</a:t>
            </a:r>
          </a:p>
          <a:p>
            <a:pPr eaLnBrk="0" fontAlgn="base" hangingPunct="0">
              <a:spcBef>
                <a:spcPct val="0"/>
              </a:spcBef>
              <a:spcAft>
                <a:spcPct val="0"/>
              </a:spcAft>
              <a:buFontTx/>
              <a:buChar char="•"/>
              <a:defRPr/>
            </a:pPr>
            <a:endParaRPr lang="es-MX" dirty="0">
              <a:solidFill>
                <a:srgbClr val="000000"/>
              </a:solidFill>
            </a:endParaRPr>
          </a:p>
          <a:p>
            <a:pPr eaLnBrk="0" fontAlgn="base" hangingPunct="0">
              <a:spcBef>
                <a:spcPct val="0"/>
              </a:spcBef>
              <a:spcAft>
                <a:spcPct val="0"/>
              </a:spcAft>
              <a:defRPr/>
            </a:pPr>
            <a:r>
              <a:rPr lang="es-MX" dirty="0">
                <a:solidFill>
                  <a:srgbClr val="000000"/>
                </a:solidFill>
                <a:hlinkClick r:id="rId3"/>
              </a:rPr>
              <a:t>http://www.nlm.nih.gov/mesh/meshhome.html</a:t>
            </a:r>
            <a:endParaRPr lang="es-MX" dirty="0">
              <a:solidFill>
                <a:srgbClr val="000000"/>
              </a:solidFill>
            </a:endParaRPr>
          </a:p>
          <a:p>
            <a:pPr eaLnBrk="0" fontAlgn="base" hangingPunct="0">
              <a:spcBef>
                <a:spcPct val="0"/>
              </a:spcBef>
              <a:spcAft>
                <a:spcPct val="0"/>
              </a:spcAft>
              <a:defRPr/>
            </a:pPr>
            <a:endParaRPr lang="es-MX" dirty="0">
              <a:solidFill>
                <a:srgbClr val="000000"/>
              </a:solidFill>
            </a:endParaRPr>
          </a:p>
          <a:p>
            <a:pPr eaLnBrk="0" fontAlgn="base" hangingPunct="0">
              <a:spcBef>
                <a:spcPct val="0"/>
              </a:spcBef>
              <a:spcAft>
                <a:spcPct val="0"/>
              </a:spcAft>
              <a:defRPr/>
            </a:pPr>
            <a:r>
              <a:rPr lang="es-MX" b="1" dirty="0">
                <a:solidFill>
                  <a:srgbClr val="000000"/>
                </a:solidFill>
              </a:rPr>
              <a:t>Buscadores Generales</a:t>
            </a:r>
            <a:endParaRPr lang="es-MX" dirty="0">
              <a:solidFill>
                <a:srgbClr val="000000"/>
              </a:solidFill>
            </a:endParaRPr>
          </a:p>
          <a:p>
            <a:pPr eaLnBrk="0" fontAlgn="base" hangingPunct="0">
              <a:spcBef>
                <a:spcPct val="0"/>
              </a:spcBef>
              <a:spcAft>
                <a:spcPct val="0"/>
              </a:spcAft>
              <a:buFontTx/>
              <a:buChar char="•"/>
              <a:defRPr/>
            </a:pPr>
            <a:r>
              <a:rPr lang="es-MX" dirty="0">
                <a:solidFill>
                  <a:srgbClr val="000000"/>
                </a:solidFill>
                <a:hlinkClick r:id="rId4"/>
              </a:rPr>
              <a:t>Google Académico</a:t>
            </a:r>
            <a:r>
              <a:rPr lang="es-MX" dirty="0">
                <a:solidFill>
                  <a:srgbClr val="000000"/>
                </a:solidFill>
              </a:rPr>
              <a:t> (Búsqueda de Bibliografía especializada)</a:t>
            </a:r>
          </a:p>
          <a:p>
            <a:pPr eaLnBrk="0" fontAlgn="base" hangingPunct="0">
              <a:spcBef>
                <a:spcPct val="0"/>
              </a:spcBef>
              <a:spcAft>
                <a:spcPct val="0"/>
              </a:spcAft>
              <a:defRPr/>
            </a:pPr>
            <a:r>
              <a:rPr lang="es-MX" dirty="0">
                <a:solidFill>
                  <a:srgbClr val="000000"/>
                </a:solidFill>
              </a:rPr>
              <a:t>https://scholar.google.com.cu/</a:t>
            </a:r>
          </a:p>
          <a:p>
            <a:pPr eaLnBrk="0" fontAlgn="base" hangingPunct="0">
              <a:spcBef>
                <a:spcPct val="0"/>
              </a:spcBef>
              <a:spcAft>
                <a:spcPct val="0"/>
              </a:spcAft>
              <a:buFontTx/>
              <a:buChar char="•"/>
              <a:defRPr/>
            </a:pPr>
            <a:endParaRPr lang="es-MX" dirty="0">
              <a:solidFill>
                <a:srgbClr val="000000"/>
              </a:solidFill>
            </a:endParaRPr>
          </a:p>
          <a:p>
            <a:pPr eaLnBrk="0" fontAlgn="base" hangingPunct="0">
              <a:spcBef>
                <a:spcPct val="0"/>
              </a:spcBef>
              <a:spcAft>
                <a:spcPct val="0"/>
              </a:spcAft>
              <a:buFontTx/>
              <a:buChar char="•"/>
              <a:defRPr/>
            </a:pPr>
            <a:r>
              <a:rPr lang="es-MX" dirty="0">
                <a:solidFill>
                  <a:srgbClr val="000000"/>
                </a:solidFill>
                <a:hlinkClick r:id="rId5"/>
              </a:rPr>
              <a:t>Descubridor de </a:t>
            </a:r>
            <a:r>
              <a:rPr lang="es-MX" dirty="0" err="1">
                <a:solidFill>
                  <a:srgbClr val="000000"/>
                </a:solidFill>
                <a:hlinkClick r:id="rId5"/>
              </a:rPr>
              <a:t>Infomed</a:t>
            </a:r>
            <a:r>
              <a:rPr lang="es-MX" dirty="0">
                <a:solidFill>
                  <a:srgbClr val="000000"/>
                </a:solidFill>
                <a:hlinkClick r:id="rId5"/>
              </a:rPr>
              <a:t> </a:t>
            </a:r>
            <a:endParaRPr lang="es-MX" dirty="0">
              <a:solidFill>
                <a:srgbClr val="000000"/>
              </a:solidFill>
            </a:endParaRPr>
          </a:p>
          <a:p>
            <a:pPr eaLnBrk="0" fontAlgn="base" hangingPunct="0">
              <a:spcBef>
                <a:spcPct val="0"/>
              </a:spcBef>
              <a:spcAft>
                <a:spcPct val="0"/>
              </a:spcAft>
              <a:buFontTx/>
              <a:buChar char="•"/>
              <a:defRPr/>
            </a:pPr>
            <a:endParaRPr lang="es-MX" dirty="0">
              <a:solidFill>
                <a:srgbClr val="000000"/>
              </a:solidFill>
            </a:endParaRPr>
          </a:p>
          <a:p>
            <a:pPr eaLnBrk="0" fontAlgn="base" hangingPunct="0">
              <a:spcBef>
                <a:spcPct val="0"/>
              </a:spcBef>
              <a:spcAft>
                <a:spcPct val="0"/>
              </a:spcAft>
              <a:defRPr/>
            </a:pPr>
            <a:r>
              <a:rPr lang="es-MX" dirty="0">
                <a:solidFill>
                  <a:srgbClr val="000000"/>
                </a:solidFill>
              </a:rPr>
              <a:t>http://search.ebscohost.com/login.aspx?authtype=ip,url,uid&amp;profile=eds</a:t>
            </a:r>
          </a:p>
        </p:txBody>
      </p:sp>
    </p:spTree>
    <p:extLst>
      <p:ext uri="{BB962C8B-B14F-4D97-AF65-F5344CB8AC3E}">
        <p14:creationId xmlns:p14="http://schemas.microsoft.com/office/powerpoint/2010/main" val="2071098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ángulo 3"/>
          <p:cNvSpPr>
            <a:spLocks noChangeArrowheads="1"/>
          </p:cNvSpPr>
          <p:nvPr/>
        </p:nvSpPr>
        <p:spPr bwMode="auto">
          <a:xfrm>
            <a:off x="1703512" y="188640"/>
            <a:ext cx="7776864"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defRPr/>
            </a:pPr>
            <a:r>
              <a:rPr lang="es-MX" sz="2000" b="1" dirty="0">
                <a:solidFill>
                  <a:srgbClr val="000000"/>
                </a:solidFill>
              </a:rPr>
              <a:t>Idioma Ingles </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2"/>
              </a:rPr>
              <a:t>WebMD</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3"/>
              </a:rPr>
              <a:t>Medscape</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4"/>
              </a:rPr>
              <a:t>Medscape</a:t>
            </a:r>
            <a:r>
              <a:rPr lang="es-MX" sz="2000" dirty="0">
                <a:solidFill>
                  <a:srgbClr val="000000"/>
                </a:solidFill>
                <a:hlinkClick r:id="rId4"/>
              </a:rPr>
              <a:t> </a:t>
            </a:r>
            <a:r>
              <a:rPr lang="es-MX" sz="2000" dirty="0" err="1">
                <a:solidFill>
                  <a:srgbClr val="000000"/>
                </a:solidFill>
                <a:hlinkClick r:id="rId4"/>
              </a:rPr>
              <a:t>Emedicine</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5"/>
              </a:rPr>
              <a:t>National</a:t>
            </a:r>
            <a:r>
              <a:rPr lang="es-MX" sz="2000" dirty="0">
                <a:solidFill>
                  <a:srgbClr val="000000"/>
                </a:solidFill>
                <a:hlinkClick r:id="rId5"/>
              </a:rPr>
              <a:t> </a:t>
            </a:r>
            <a:r>
              <a:rPr lang="es-MX" sz="2000" dirty="0" err="1">
                <a:solidFill>
                  <a:srgbClr val="000000"/>
                </a:solidFill>
                <a:hlinkClick r:id="rId5"/>
              </a:rPr>
              <a:t>Institutes</a:t>
            </a:r>
            <a:r>
              <a:rPr lang="es-MX" sz="2000" dirty="0">
                <a:solidFill>
                  <a:srgbClr val="000000"/>
                </a:solidFill>
                <a:hlinkClick r:id="rId5"/>
              </a:rPr>
              <a:t> of </a:t>
            </a:r>
            <a:r>
              <a:rPr lang="es-MX" sz="2000" dirty="0" err="1">
                <a:solidFill>
                  <a:srgbClr val="000000"/>
                </a:solidFill>
                <a:hlinkClick r:id="rId5"/>
              </a:rPr>
              <a:t>Health</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6"/>
              </a:rPr>
              <a:t>National</a:t>
            </a:r>
            <a:r>
              <a:rPr lang="es-MX" sz="2000" dirty="0">
                <a:solidFill>
                  <a:srgbClr val="000000"/>
                </a:solidFill>
                <a:hlinkClick r:id="rId6"/>
              </a:rPr>
              <a:t> Library of Medicine</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7"/>
              </a:rPr>
              <a:t>GoPubMed</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8"/>
              </a:rPr>
              <a:t>Proceedings</a:t>
            </a:r>
            <a:r>
              <a:rPr lang="es-MX" sz="2000" dirty="0">
                <a:solidFill>
                  <a:srgbClr val="000000"/>
                </a:solidFill>
                <a:hlinkClick r:id="rId8"/>
              </a:rPr>
              <a:t> of </a:t>
            </a:r>
            <a:r>
              <a:rPr lang="es-MX" sz="2000" dirty="0" err="1">
                <a:solidFill>
                  <a:srgbClr val="000000"/>
                </a:solidFill>
                <a:hlinkClick r:id="rId8"/>
              </a:rPr>
              <a:t>the</a:t>
            </a:r>
            <a:r>
              <a:rPr lang="es-MX" sz="2000" dirty="0">
                <a:solidFill>
                  <a:srgbClr val="000000"/>
                </a:solidFill>
                <a:hlinkClick r:id="rId8"/>
              </a:rPr>
              <a:t> </a:t>
            </a:r>
            <a:r>
              <a:rPr lang="es-MX" sz="2000" dirty="0" err="1">
                <a:solidFill>
                  <a:srgbClr val="000000"/>
                </a:solidFill>
                <a:hlinkClick r:id="rId8"/>
              </a:rPr>
              <a:t>National</a:t>
            </a:r>
            <a:r>
              <a:rPr lang="es-MX" sz="2000" dirty="0">
                <a:solidFill>
                  <a:srgbClr val="000000"/>
                </a:solidFill>
                <a:hlinkClick r:id="rId8"/>
              </a:rPr>
              <a:t> </a:t>
            </a:r>
            <a:r>
              <a:rPr lang="es-MX" sz="2000" dirty="0" err="1">
                <a:solidFill>
                  <a:srgbClr val="000000"/>
                </a:solidFill>
                <a:hlinkClick r:id="rId8"/>
              </a:rPr>
              <a:t>Academy</a:t>
            </a:r>
            <a:r>
              <a:rPr lang="es-MX" sz="2000" dirty="0">
                <a:solidFill>
                  <a:srgbClr val="000000"/>
                </a:solidFill>
                <a:hlinkClick r:id="rId8"/>
              </a:rPr>
              <a:t> of </a:t>
            </a:r>
            <a:r>
              <a:rPr lang="es-MX" sz="2000" dirty="0" err="1">
                <a:solidFill>
                  <a:srgbClr val="000000"/>
                </a:solidFill>
                <a:hlinkClick r:id="rId8"/>
              </a:rPr>
              <a:t>Science</a:t>
            </a:r>
            <a:r>
              <a:rPr lang="es-MX" sz="2000" dirty="0">
                <a:solidFill>
                  <a:srgbClr val="000000"/>
                </a:solidFill>
                <a:hlinkClick r:id="rId8"/>
              </a:rPr>
              <a:t> - PNAS</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9"/>
              </a:rPr>
              <a:t>DOAJ – </a:t>
            </a:r>
            <a:r>
              <a:rPr lang="es-MX" sz="2000" dirty="0" err="1">
                <a:solidFill>
                  <a:srgbClr val="000000"/>
                </a:solidFill>
                <a:hlinkClick r:id="rId9"/>
              </a:rPr>
              <a:t>Directory</a:t>
            </a:r>
            <a:r>
              <a:rPr lang="es-MX" sz="2000" dirty="0">
                <a:solidFill>
                  <a:srgbClr val="000000"/>
                </a:solidFill>
                <a:hlinkClick r:id="rId9"/>
              </a:rPr>
              <a:t> of Open Access </a:t>
            </a:r>
            <a:r>
              <a:rPr lang="es-MX" sz="2000" dirty="0" err="1">
                <a:solidFill>
                  <a:srgbClr val="000000"/>
                </a:solidFill>
                <a:hlinkClick r:id="rId9"/>
              </a:rPr>
              <a:t>Journals</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10"/>
              </a:rPr>
              <a:t>ClinicalKey</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11"/>
              </a:rPr>
              <a:t>JAMA Network</a:t>
            </a:r>
            <a:r>
              <a:rPr lang="es-MX" sz="2000" dirty="0">
                <a:solidFill>
                  <a:srgbClr val="000000"/>
                </a:solidFill>
              </a:rPr>
              <a:t> </a:t>
            </a:r>
          </a:p>
          <a:p>
            <a:pPr eaLnBrk="0" fontAlgn="base" hangingPunct="0">
              <a:spcBef>
                <a:spcPct val="0"/>
              </a:spcBef>
              <a:spcAft>
                <a:spcPct val="0"/>
              </a:spcAft>
              <a:buFontTx/>
              <a:buChar char="•"/>
              <a:defRPr/>
            </a:pPr>
            <a:r>
              <a:rPr lang="es-MX" sz="2000" dirty="0">
                <a:solidFill>
                  <a:srgbClr val="000000"/>
                </a:solidFill>
                <a:hlinkClick r:id="rId12"/>
              </a:rPr>
              <a:t>American </a:t>
            </a:r>
            <a:r>
              <a:rPr lang="es-MX" sz="2000" dirty="0" err="1">
                <a:solidFill>
                  <a:srgbClr val="000000"/>
                </a:solidFill>
                <a:hlinkClick r:id="rId12"/>
              </a:rPr>
              <a:t>Academy</a:t>
            </a:r>
            <a:r>
              <a:rPr lang="es-MX" sz="2000" dirty="0">
                <a:solidFill>
                  <a:srgbClr val="000000"/>
                </a:solidFill>
                <a:hlinkClick r:id="rId12"/>
              </a:rPr>
              <a:t> of </a:t>
            </a:r>
            <a:r>
              <a:rPr lang="es-MX" sz="2000" dirty="0" err="1">
                <a:solidFill>
                  <a:srgbClr val="000000"/>
                </a:solidFill>
                <a:hlinkClick r:id="rId12"/>
              </a:rPr>
              <a:t>Pediatric</a:t>
            </a:r>
            <a:r>
              <a:rPr lang="es-MX" sz="2000" dirty="0">
                <a:solidFill>
                  <a:srgbClr val="000000"/>
                </a:solidFill>
              </a:rPr>
              <a:t> (AAP) </a:t>
            </a:r>
          </a:p>
          <a:p>
            <a:pPr eaLnBrk="0" fontAlgn="base" hangingPunct="0">
              <a:spcBef>
                <a:spcPct val="0"/>
              </a:spcBef>
              <a:spcAft>
                <a:spcPct val="0"/>
              </a:spcAft>
              <a:buFontTx/>
              <a:buChar char="•"/>
              <a:defRPr/>
            </a:pPr>
            <a:r>
              <a:rPr lang="es-MX" sz="2000" dirty="0" err="1">
                <a:solidFill>
                  <a:srgbClr val="000000"/>
                </a:solidFill>
                <a:hlinkClick r:id="rId13"/>
              </a:rPr>
              <a:t>eBooks</a:t>
            </a:r>
            <a:r>
              <a:rPr lang="es-MX" sz="2000" dirty="0">
                <a:solidFill>
                  <a:srgbClr val="000000"/>
                </a:solidFill>
                <a:hlinkClick r:id="rId13"/>
              </a:rPr>
              <a:t> of American </a:t>
            </a:r>
            <a:r>
              <a:rPr lang="es-MX" sz="2000" dirty="0" err="1">
                <a:solidFill>
                  <a:srgbClr val="000000"/>
                </a:solidFill>
                <a:hlinkClick r:id="rId13"/>
              </a:rPr>
              <a:t>Academy</a:t>
            </a:r>
            <a:r>
              <a:rPr lang="es-MX" sz="2000" dirty="0">
                <a:solidFill>
                  <a:srgbClr val="000000"/>
                </a:solidFill>
                <a:hlinkClick r:id="rId13"/>
              </a:rPr>
              <a:t> of </a:t>
            </a:r>
            <a:r>
              <a:rPr lang="es-MX" sz="2000" dirty="0" err="1">
                <a:solidFill>
                  <a:srgbClr val="000000"/>
                </a:solidFill>
                <a:hlinkClick r:id="rId13"/>
              </a:rPr>
              <a:t>Pediatrics</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14"/>
              </a:rPr>
              <a:t>Future</a:t>
            </a:r>
            <a:r>
              <a:rPr lang="es-MX" sz="2000" dirty="0">
                <a:solidFill>
                  <a:srgbClr val="000000"/>
                </a:solidFill>
                <a:hlinkClick r:id="rId14"/>
              </a:rPr>
              <a:t> Medicine </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15"/>
              </a:rPr>
              <a:t>eBook</a:t>
            </a:r>
            <a:r>
              <a:rPr lang="es-MX" sz="2000" dirty="0">
                <a:solidFill>
                  <a:srgbClr val="000000"/>
                </a:solidFill>
                <a:hlinkClick r:id="rId15"/>
              </a:rPr>
              <a:t> </a:t>
            </a:r>
            <a:r>
              <a:rPr lang="es-MX" sz="2000" dirty="0" err="1">
                <a:solidFill>
                  <a:srgbClr val="000000"/>
                </a:solidFill>
                <a:hlinkClick r:id="rId15"/>
              </a:rPr>
              <a:t>Freedom</a:t>
            </a:r>
            <a:r>
              <a:rPr lang="es-MX" sz="2000" dirty="0">
                <a:solidFill>
                  <a:srgbClr val="000000"/>
                </a:solidFill>
                <a:hlinkClick r:id="rId15"/>
              </a:rPr>
              <a:t> </a:t>
            </a:r>
            <a:r>
              <a:rPr lang="es-MX" sz="2000" dirty="0" err="1">
                <a:solidFill>
                  <a:srgbClr val="000000"/>
                </a:solidFill>
                <a:hlinkClick r:id="rId15"/>
              </a:rPr>
              <a:t>Collection</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16"/>
              </a:rPr>
              <a:t>Colección </a:t>
            </a:r>
            <a:r>
              <a:rPr lang="es-MX" sz="2000" dirty="0" err="1">
                <a:solidFill>
                  <a:srgbClr val="000000"/>
                </a:solidFill>
                <a:hlinkClick r:id="rId16"/>
              </a:rPr>
              <a:t>Springer</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17"/>
              </a:rPr>
              <a:t>Colección </a:t>
            </a:r>
            <a:r>
              <a:rPr lang="es-MX" sz="2000" dirty="0" err="1">
                <a:solidFill>
                  <a:srgbClr val="000000"/>
                </a:solidFill>
                <a:hlinkClick r:id="rId17"/>
              </a:rPr>
              <a:t>Jonh</a:t>
            </a:r>
            <a:r>
              <a:rPr lang="es-MX" sz="2000" dirty="0">
                <a:solidFill>
                  <a:srgbClr val="000000"/>
                </a:solidFill>
                <a:hlinkClick r:id="rId17"/>
              </a:rPr>
              <a:t> </a:t>
            </a:r>
            <a:r>
              <a:rPr lang="es-MX" sz="2000" dirty="0" err="1">
                <a:solidFill>
                  <a:srgbClr val="000000"/>
                </a:solidFill>
                <a:hlinkClick r:id="rId17"/>
              </a:rPr>
              <a:t>Wiley</a:t>
            </a:r>
            <a:r>
              <a:rPr lang="es-MX" sz="2000" dirty="0">
                <a:solidFill>
                  <a:srgbClr val="000000"/>
                </a:solidFill>
                <a:hlinkClick r:id="rId17"/>
              </a:rPr>
              <a:t> &amp; </a:t>
            </a:r>
            <a:r>
              <a:rPr lang="es-MX" sz="2000" dirty="0" err="1">
                <a:solidFill>
                  <a:srgbClr val="000000"/>
                </a:solidFill>
                <a:hlinkClick r:id="rId17"/>
              </a:rPr>
              <a:t>Sons</a:t>
            </a:r>
            <a:r>
              <a:rPr lang="es-MX" sz="2000" dirty="0">
                <a:solidFill>
                  <a:srgbClr val="000000"/>
                </a:solidFill>
              </a:rPr>
              <a:t> </a:t>
            </a:r>
          </a:p>
          <a:p>
            <a:pPr eaLnBrk="0" fontAlgn="base" hangingPunct="0">
              <a:spcBef>
                <a:spcPct val="0"/>
              </a:spcBef>
              <a:spcAft>
                <a:spcPct val="0"/>
              </a:spcAft>
              <a:buFontTx/>
              <a:buChar char="•"/>
              <a:defRPr/>
            </a:pPr>
            <a:r>
              <a:rPr lang="es-MX" sz="2000" dirty="0" err="1">
                <a:solidFill>
                  <a:srgbClr val="000000"/>
                </a:solidFill>
                <a:hlinkClick r:id="rId18"/>
              </a:rPr>
              <a:t>Gideon</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19"/>
              </a:rPr>
              <a:t>Emeraldinsight</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20"/>
              </a:rPr>
              <a:t>Health</a:t>
            </a:r>
            <a:r>
              <a:rPr lang="es-MX" sz="2000" dirty="0">
                <a:solidFill>
                  <a:srgbClr val="000000"/>
                </a:solidFill>
                <a:hlinkClick r:id="rId20"/>
              </a:rPr>
              <a:t> </a:t>
            </a:r>
            <a:r>
              <a:rPr lang="es-MX" sz="2000" dirty="0" err="1">
                <a:solidFill>
                  <a:srgbClr val="000000"/>
                </a:solidFill>
                <a:hlinkClick r:id="rId20"/>
              </a:rPr>
              <a:t>Sciencies</a:t>
            </a:r>
            <a:r>
              <a:rPr lang="es-MX" sz="2000" dirty="0">
                <a:solidFill>
                  <a:srgbClr val="000000"/>
                </a:solidFill>
                <a:hlinkClick r:id="rId20"/>
              </a:rPr>
              <a:t> Library </a:t>
            </a:r>
            <a:r>
              <a:rPr lang="es-MX" sz="2000" dirty="0" err="1">
                <a:solidFill>
                  <a:srgbClr val="000000"/>
                </a:solidFill>
                <a:hlinkClick r:id="rId20"/>
              </a:rPr>
              <a:t>System</a:t>
            </a:r>
            <a:r>
              <a:rPr lang="es-MX" sz="2000" dirty="0">
                <a:solidFill>
                  <a:srgbClr val="000000"/>
                </a:solidFill>
                <a:hlinkClick r:id="rId20"/>
              </a:rPr>
              <a:t> - (HSLS)</a:t>
            </a:r>
            <a:endParaRPr lang="es-MX" sz="2000" dirty="0">
              <a:solidFill>
                <a:srgbClr val="000000"/>
              </a:solidFill>
            </a:endParaRPr>
          </a:p>
        </p:txBody>
      </p:sp>
    </p:spTree>
    <p:extLst>
      <p:ext uri="{BB962C8B-B14F-4D97-AF65-F5344CB8AC3E}">
        <p14:creationId xmlns:p14="http://schemas.microsoft.com/office/powerpoint/2010/main" val="390136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ángulo 3"/>
          <p:cNvSpPr>
            <a:spLocks noChangeArrowheads="1"/>
          </p:cNvSpPr>
          <p:nvPr/>
        </p:nvSpPr>
        <p:spPr bwMode="auto">
          <a:xfrm>
            <a:off x="479376" y="0"/>
            <a:ext cx="10801200" cy="66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9pPr>
          </a:lstStyle>
          <a:p>
            <a:pPr fontAlgn="base">
              <a:lnSpc>
                <a:spcPct val="106000"/>
              </a:lnSpc>
              <a:spcBef>
                <a:spcPct val="0"/>
              </a:spcBef>
              <a:spcAft>
                <a:spcPct val="0"/>
              </a:spcAft>
            </a:pPr>
            <a:r>
              <a:rPr lang="en-US" sz="2000" u="sng" dirty="0">
                <a:solidFill>
                  <a:srgbClr val="0000FF"/>
                </a:solidFill>
                <a:latin typeface="Courier New" panose="02070309020205020404" pitchFamily="49" charset="0"/>
                <a:cs typeface="Times New Roman" panose="02020603050405020304" pitchFamily="18" charset="0"/>
                <a:hlinkClick r:id="rId2"/>
              </a:rPr>
              <a:t>http://www.webmd.com/</a:t>
            </a:r>
            <a:r>
              <a:rPr lang="en-US" sz="2000" dirty="0">
                <a:solidFill>
                  <a:srgbClr val="000000"/>
                </a:solidFill>
                <a:latin typeface="Courier New" panose="02070309020205020404" pitchFamily="49" charset="0"/>
                <a:cs typeface="Times New Roman" panose="02020603050405020304" pitchFamily="18" charset="0"/>
              </a:rPr>
              <a:t>  </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n-US" sz="2000" u="sng" dirty="0">
                <a:solidFill>
                  <a:srgbClr val="0000FF"/>
                </a:solidFill>
                <a:latin typeface="Courier New" panose="02070309020205020404" pitchFamily="49" charset="0"/>
                <a:cs typeface="Times New Roman" panose="02020603050405020304" pitchFamily="18" charset="0"/>
                <a:hlinkClick r:id="rId3"/>
              </a:rPr>
              <a:t>http://www.medscape.com/</a:t>
            </a:r>
            <a:r>
              <a:rPr lang="en-US" sz="2000" dirty="0">
                <a:solidFill>
                  <a:srgbClr val="000000"/>
                </a:solidFill>
                <a:latin typeface="Courier New" panose="02070309020205020404" pitchFamily="49" charset="0"/>
                <a:cs typeface="Times New Roman" panose="02020603050405020304" pitchFamily="18" charset="0"/>
              </a:rPr>
              <a:t> </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4"/>
              </a:rPr>
              <a:t>http://emedicine.medscape.com/</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5"/>
              </a:rPr>
              <a:t>http://www.nih.gov/</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6"/>
              </a:rPr>
              <a:t>http://www.nlm.nih.gov/</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7"/>
              </a:rPr>
              <a:t>http://www.gopubmed.org/web/gopubmed/</a:t>
            </a:r>
            <a:r>
              <a:rPr lang="es-MX" sz="2000" dirty="0">
                <a:solidFill>
                  <a:srgbClr val="000000"/>
                </a:solidFill>
                <a:latin typeface="Courier New" panose="02070309020205020404" pitchFamily="49" charset="0"/>
                <a:cs typeface="Times New Roman" panose="02020603050405020304" pitchFamily="18" charset="0"/>
              </a:rPr>
              <a:t>  </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8"/>
              </a:rPr>
              <a:t>http://www.pnas.org/</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9"/>
              </a:rPr>
              <a:t>http://www.doaj.org/</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10"/>
              </a:rPr>
              <a:t>https://www.clinicalkey.com/</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11"/>
              </a:rPr>
              <a:t>http://jamanetwork.com/</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12"/>
              </a:rPr>
              <a:t>https://www.aap.org/en-us/Pages/Default.aspx</a:t>
            </a:r>
            <a:r>
              <a:rPr lang="es-MX" sz="2000" dirty="0">
                <a:solidFill>
                  <a:srgbClr val="000000"/>
                </a:solidFill>
                <a:latin typeface="Courier New" panose="02070309020205020404" pitchFamily="49" charset="0"/>
                <a:cs typeface="Times New Roman" panose="02020603050405020304" pitchFamily="18" charset="0"/>
              </a:rPr>
              <a:t>  </a:t>
            </a:r>
            <a:r>
              <a:rPr lang="es-MX" sz="2000" u="sng" dirty="0">
                <a:solidFill>
                  <a:srgbClr val="0000FF"/>
                </a:solidFill>
                <a:latin typeface="Courier New" panose="02070309020205020404" pitchFamily="49" charset="0"/>
                <a:cs typeface="Times New Roman" panose="02020603050405020304" pitchFamily="18" charset="0"/>
                <a:hlinkClick r:id="rId13"/>
              </a:rPr>
              <a:t>http://ebooks.aappublications.org/search/advanced/</a:t>
            </a:r>
            <a:r>
              <a:rPr lang="es-MX" sz="2000" dirty="0">
                <a:solidFill>
                  <a:srgbClr val="000000"/>
                </a:solidFill>
                <a:latin typeface="Courier New" panose="02070309020205020404" pitchFamily="49" charset="0"/>
                <a:cs typeface="Times New Roman" panose="02020603050405020304" pitchFamily="18" charset="0"/>
              </a:rPr>
              <a:t>  </a:t>
            </a:r>
            <a:r>
              <a:rPr lang="es-MX" sz="2000" u="sng" dirty="0">
                <a:solidFill>
                  <a:srgbClr val="0000FF"/>
                </a:solidFill>
                <a:latin typeface="Courier New" panose="02070309020205020404" pitchFamily="49" charset="0"/>
                <a:cs typeface="Times New Roman" panose="02020603050405020304" pitchFamily="18" charset="0"/>
                <a:hlinkClick r:id="rId14"/>
              </a:rPr>
              <a:t>http://www.futuremedicine.com/</a:t>
            </a:r>
            <a:r>
              <a:rPr lang="es-MX" sz="2000" dirty="0">
                <a:solidFill>
                  <a:srgbClr val="000000"/>
                </a:solidFill>
                <a:latin typeface="Courier New" panose="02070309020205020404" pitchFamily="49" charset="0"/>
                <a:cs typeface="Times New Roman" panose="02020603050405020304" pitchFamily="18" charset="0"/>
              </a:rPr>
              <a:t>  </a:t>
            </a:r>
            <a:r>
              <a:rPr lang="es-MX" sz="2000" u="sng" dirty="0">
                <a:solidFill>
                  <a:srgbClr val="0000FF"/>
                </a:solidFill>
                <a:latin typeface="Courier New" panose="02070309020205020404" pitchFamily="49" charset="0"/>
                <a:cs typeface="Times New Roman" panose="02020603050405020304" pitchFamily="18" charset="0"/>
                <a:hlinkClick r:id="rId15"/>
              </a:rPr>
              <a:t>http://www.sciencedirect.com/science/bookbshsrw/all/subscribed</a:t>
            </a:r>
            <a:r>
              <a:rPr lang="es-MX" sz="2000" dirty="0">
                <a:solidFill>
                  <a:srgbClr val="000000"/>
                </a:solidFill>
                <a:latin typeface="Courier New" panose="02070309020205020404" pitchFamily="49" charset="0"/>
                <a:cs typeface="Times New Roman" panose="02020603050405020304" pitchFamily="18" charset="0"/>
              </a:rPr>
              <a:t>  </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16"/>
              </a:rPr>
              <a:t>http://link.springer.com/</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17"/>
              </a:rPr>
              <a:t>http://onlinelibrary.wiley.com/</a:t>
            </a:r>
            <a:r>
              <a:rPr lang="es-MX" sz="2000" dirty="0">
                <a:solidFill>
                  <a:srgbClr val="000000"/>
                </a:solidFill>
                <a:latin typeface="Courier New" panose="02070309020205020404" pitchFamily="49" charset="0"/>
                <a:cs typeface="Times New Roman" panose="02020603050405020304" pitchFamily="18" charset="0"/>
              </a:rPr>
              <a:t>  </a:t>
            </a:r>
            <a:r>
              <a:rPr lang="es-MX" sz="2000" u="sng" dirty="0">
                <a:solidFill>
                  <a:srgbClr val="0000FF"/>
                </a:solidFill>
                <a:latin typeface="Courier New" panose="02070309020205020404" pitchFamily="49" charset="0"/>
                <a:cs typeface="Times New Roman" panose="02020603050405020304" pitchFamily="18" charset="0"/>
                <a:hlinkClick r:id="rId18"/>
              </a:rPr>
              <a:t>https://web.gideononline.com/login.php?gdn_form=Y21kPXVuYXV0aCZ0YXJnZXQ9L3dlYi9kaWFnbm9zaXMvaW5kZXgucGhw</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19"/>
              </a:rPr>
              <a:t>http://emeraldinsight.com/</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20"/>
              </a:rPr>
              <a:t>http://www.hsls.pitt.edu/</a:t>
            </a:r>
            <a:endParaRPr lang="es-MX"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54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ángulo 2"/>
          <p:cNvSpPr>
            <a:spLocks noChangeArrowheads="1"/>
          </p:cNvSpPr>
          <p:nvPr/>
        </p:nvSpPr>
        <p:spPr bwMode="auto">
          <a:xfrm>
            <a:off x="2351584" y="1412776"/>
            <a:ext cx="64531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defRPr/>
            </a:pPr>
            <a:r>
              <a:rPr lang="es-MX" b="1" dirty="0">
                <a:solidFill>
                  <a:srgbClr val="000000"/>
                </a:solidFill>
              </a:rPr>
              <a:t>Idioma Español </a:t>
            </a:r>
            <a:endParaRPr lang="es-MX" dirty="0">
              <a:solidFill>
                <a:srgbClr val="000000"/>
              </a:solidFill>
            </a:endParaRPr>
          </a:p>
          <a:p>
            <a:pPr eaLnBrk="0" fontAlgn="base" hangingPunct="0">
              <a:spcBef>
                <a:spcPct val="0"/>
              </a:spcBef>
              <a:spcAft>
                <a:spcPct val="0"/>
              </a:spcAft>
              <a:buFontTx/>
              <a:buChar char="•"/>
              <a:defRPr/>
            </a:pPr>
            <a:r>
              <a:rPr lang="es-MX" dirty="0" err="1">
                <a:solidFill>
                  <a:srgbClr val="000000"/>
                </a:solidFill>
                <a:hlinkClick r:id="rId2"/>
              </a:rPr>
              <a:t>Elsevier</a:t>
            </a:r>
            <a:r>
              <a:rPr lang="es-MX" dirty="0">
                <a:solidFill>
                  <a:srgbClr val="000000"/>
                </a:solidFill>
              </a:rPr>
              <a:t> (Libros y Revistas de medicina y ciencias de la salud)</a:t>
            </a:r>
          </a:p>
          <a:p>
            <a:pPr eaLnBrk="0" fontAlgn="base" hangingPunct="0">
              <a:spcBef>
                <a:spcPct val="0"/>
              </a:spcBef>
              <a:spcAft>
                <a:spcPct val="0"/>
              </a:spcAft>
              <a:buFontTx/>
              <a:buChar char="•"/>
              <a:defRPr/>
            </a:pPr>
            <a:r>
              <a:rPr lang="es-MX" dirty="0" err="1">
                <a:solidFill>
                  <a:srgbClr val="000000"/>
                </a:solidFill>
                <a:hlinkClick r:id="rId3"/>
              </a:rPr>
              <a:t>ClinicalKey</a:t>
            </a:r>
            <a:endParaRPr lang="es-MX" dirty="0">
              <a:solidFill>
                <a:srgbClr val="000000"/>
              </a:solidFill>
            </a:endParaRPr>
          </a:p>
          <a:p>
            <a:pPr eaLnBrk="0" fontAlgn="base" hangingPunct="0">
              <a:spcBef>
                <a:spcPct val="0"/>
              </a:spcBef>
              <a:spcAft>
                <a:spcPct val="0"/>
              </a:spcAft>
              <a:buFontTx/>
              <a:buChar char="•"/>
              <a:defRPr/>
            </a:pPr>
            <a:r>
              <a:rPr lang="es-MX" dirty="0">
                <a:solidFill>
                  <a:srgbClr val="000000"/>
                </a:solidFill>
                <a:hlinkClick r:id="rId4"/>
              </a:rPr>
              <a:t>Access Medicina</a:t>
            </a:r>
            <a:r>
              <a:rPr lang="es-MX" dirty="0">
                <a:solidFill>
                  <a:srgbClr val="000000"/>
                </a:solidFill>
              </a:rPr>
              <a:t> (Mc Graw Hill) </a:t>
            </a:r>
          </a:p>
          <a:p>
            <a:pPr eaLnBrk="0" fontAlgn="base" hangingPunct="0">
              <a:spcBef>
                <a:spcPct val="0"/>
              </a:spcBef>
              <a:spcAft>
                <a:spcPct val="0"/>
              </a:spcAft>
              <a:buFontTx/>
              <a:buChar char="•"/>
              <a:defRPr/>
            </a:pPr>
            <a:r>
              <a:rPr lang="es-MX" dirty="0">
                <a:solidFill>
                  <a:srgbClr val="000000"/>
                </a:solidFill>
                <a:hlinkClick r:id="rId5"/>
              </a:rPr>
              <a:t>Colección </a:t>
            </a:r>
            <a:r>
              <a:rPr lang="es-MX" dirty="0" err="1">
                <a:solidFill>
                  <a:srgbClr val="000000"/>
                </a:solidFill>
                <a:hlinkClick r:id="rId5"/>
              </a:rPr>
              <a:t>Wolters</a:t>
            </a:r>
            <a:r>
              <a:rPr lang="es-MX" dirty="0">
                <a:solidFill>
                  <a:srgbClr val="000000"/>
                </a:solidFill>
                <a:hlinkClick r:id="rId5"/>
              </a:rPr>
              <a:t> </a:t>
            </a:r>
            <a:r>
              <a:rPr lang="es-MX" dirty="0" err="1">
                <a:solidFill>
                  <a:srgbClr val="000000"/>
                </a:solidFill>
                <a:hlinkClick r:id="rId5"/>
              </a:rPr>
              <a:t>Kluwer</a:t>
            </a:r>
            <a:r>
              <a:rPr lang="es-MX" dirty="0">
                <a:solidFill>
                  <a:srgbClr val="000000"/>
                </a:solidFill>
              </a:rPr>
              <a:t> (</a:t>
            </a:r>
            <a:r>
              <a:rPr lang="es-MX" dirty="0" err="1">
                <a:solidFill>
                  <a:srgbClr val="000000"/>
                </a:solidFill>
              </a:rPr>
              <a:t>OvidEspañol</a:t>
            </a:r>
            <a:r>
              <a:rPr lang="es-MX" dirty="0">
                <a:solidFill>
                  <a:srgbClr val="000000"/>
                </a:solidFill>
              </a:rPr>
              <a:t>) </a:t>
            </a:r>
          </a:p>
          <a:p>
            <a:pPr eaLnBrk="0" fontAlgn="base" hangingPunct="0">
              <a:spcBef>
                <a:spcPct val="0"/>
              </a:spcBef>
              <a:spcAft>
                <a:spcPct val="0"/>
              </a:spcAft>
              <a:buFontTx/>
              <a:buChar char="•"/>
              <a:defRPr/>
            </a:pPr>
            <a:r>
              <a:rPr lang="es-MX" dirty="0" err="1">
                <a:solidFill>
                  <a:srgbClr val="000000"/>
                </a:solidFill>
                <a:hlinkClick r:id="rId6"/>
              </a:rPr>
              <a:t>IntraMed</a:t>
            </a:r>
            <a:endParaRPr lang="es-MX" dirty="0">
              <a:solidFill>
                <a:srgbClr val="000000"/>
              </a:solidFill>
            </a:endParaRPr>
          </a:p>
          <a:p>
            <a:pPr eaLnBrk="0" fontAlgn="base" hangingPunct="0">
              <a:spcBef>
                <a:spcPct val="0"/>
              </a:spcBef>
              <a:spcAft>
                <a:spcPct val="0"/>
              </a:spcAft>
              <a:buFontTx/>
              <a:buChar char="•"/>
              <a:defRPr/>
            </a:pPr>
            <a:r>
              <a:rPr lang="es-MX" dirty="0" err="1">
                <a:solidFill>
                  <a:srgbClr val="000000"/>
                </a:solidFill>
                <a:hlinkClick r:id="rId7"/>
              </a:rPr>
              <a:t>Fisterra</a:t>
            </a:r>
            <a:endParaRPr lang="es-MX" dirty="0">
              <a:solidFill>
                <a:srgbClr val="000000"/>
              </a:solidFill>
            </a:endParaRPr>
          </a:p>
          <a:p>
            <a:pPr eaLnBrk="0" fontAlgn="base" hangingPunct="0">
              <a:spcBef>
                <a:spcPct val="0"/>
              </a:spcBef>
              <a:spcAft>
                <a:spcPct val="0"/>
              </a:spcAft>
              <a:buFontTx/>
              <a:buChar char="•"/>
              <a:defRPr/>
            </a:pPr>
            <a:r>
              <a:rPr lang="es-MX" dirty="0">
                <a:solidFill>
                  <a:srgbClr val="000000"/>
                </a:solidFill>
                <a:hlinkClick r:id="rId8"/>
              </a:rPr>
              <a:t>IMBIOMED</a:t>
            </a:r>
            <a:endParaRPr lang="es-MX" dirty="0">
              <a:solidFill>
                <a:srgbClr val="000000"/>
              </a:solidFill>
            </a:endParaRPr>
          </a:p>
          <a:p>
            <a:pPr eaLnBrk="0" fontAlgn="base" hangingPunct="0">
              <a:spcBef>
                <a:spcPct val="0"/>
              </a:spcBef>
              <a:spcAft>
                <a:spcPct val="0"/>
              </a:spcAft>
              <a:buFontTx/>
              <a:buChar char="•"/>
              <a:defRPr/>
            </a:pPr>
            <a:r>
              <a:rPr lang="es-MX" dirty="0" err="1">
                <a:solidFill>
                  <a:srgbClr val="000000"/>
                </a:solidFill>
                <a:hlinkClick r:id="rId9"/>
              </a:rPr>
              <a:t>Medline</a:t>
            </a:r>
            <a:r>
              <a:rPr lang="es-MX" dirty="0">
                <a:solidFill>
                  <a:srgbClr val="000000"/>
                </a:solidFill>
                <a:hlinkClick r:id="rId9"/>
              </a:rPr>
              <a:t> Plus</a:t>
            </a:r>
            <a:endParaRPr lang="es-MX" dirty="0">
              <a:solidFill>
                <a:srgbClr val="000000"/>
              </a:solidFill>
            </a:endParaRPr>
          </a:p>
          <a:p>
            <a:pPr eaLnBrk="0" fontAlgn="base" hangingPunct="0">
              <a:spcBef>
                <a:spcPct val="0"/>
              </a:spcBef>
              <a:spcAft>
                <a:spcPct val="0"/>
              </a:spcAft>
              <a:buFontTx/>
              <a:buChar char="•"/>
              <a:defRPr/>
            </a:pPr>
            <a:r>
              <a:rPr lang="es-MX" dirty="0" err="1">
                <a:solidFill>
                  <a:srgbClr val="000000"/>
                </a:solidFill>
                <a:hlinkClick r:id="rId10"/>
              </a:rPr>
              <a:t>Medline</a:t>
            </a:r>
            <a:r>
              <a:rPr lang="es-MX" dirty="0">
                <a:solidFill>
                  <a:srgbClr val="000000"/>
                </a:solidFill>
                <a:hlinkClick r:id="rId10"/>
              </a:rPr>
              <a:t> Plus</a:t>
            </a:r>
            <a:r>
              <a:rPr lang="es-MX" dirty="0">
                <a:solidFill>
                  <a:srgbClr val="000000"/>
                </a:solidFill>
              </a:rPr>
              <a:t> (Enciclopedia medica)</a:t>
            </a:r>
          </a:p>
        </p:txBody>
      </p:sp>
    </p:spTree>
    <p:extLst>
      <p:ext uri="{BB962C8B-B14F-4D97-AF65-F5344CB8AC3E}">
        <p14:creationId xmlns:p14="http://schemas.microsoft.com/office/powerpoint/2010/main" val="11236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ángulo 2"/>
          <p:cNvSpPr>
            <a:spLocks noChangeArrowheads="1"/>
          </p:cNvSpPr>
          <p:nvPr/>
        </p:nvSpPr>
        <p:spPr bwMode="auto">
          <a:xfrm>
            <a:off x="2279577" y="620689"/>
            <a:ext cx="7614943" cy="522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tabLst>
                <a:tab pos="435769" algn="l"/>
                <a:tab pos="871538" algn="l"/>
                <a:tab pos="1308497" algn="l"/>
                <a:tab pos="1744266" algn="l"/>
                <a:tab pos="2181225" algn="l"/>
                <a:tab pos="2616994" algn="l"/>
                <a:tab pos="3052763" algn="l"/>
                <a:tab pos="3489722" algn="l"/>
                <a:tab pos="3925491" algn="l"/>
                <a:tab pos="4362450" algn="l"/>
                <a:tab pos="4798219" algn="l"/>
                <a:tab pos="5233988" algn="l"/>
                <a:tab pos="5670947" algn="l"/>
                <a:tab pos="6106716" algn="l"/>
                <a:tab pos="6543675" algn="l"/>
                <a:tab pos="6979444" algn="l"/>
              </a:tabLst>
              <a:defRPr/>
            </a:pPr>
            <a:r>
              <a:rPr lang="en-US" u="sng" dirty="0">
                <a:solidFill>
                  <a:srgbClr val="0000FF"/>
                </a:solidFill>
                <a:latin typeface="Courier New" pitchFamily="49" charset="0"/>
                <a:cs typeface="Times New Roman" pitchFamily="18" charset="0"/>
                <a:hlinkClick r:id="rId2"/>
              </a:rPr>
              <a:t>http://www.elsevier.es/es</a:t>
            </a:r>
            <a:r>
              <a:rPr lang="es-MX" dirty="0">
                <a:solidFill>
                  <a:srgbClr val="000000"/>
                </a:solidFill>
                <a:latin typeface="Courier New" pitchFamily="49" charset="0"/>
                <a:cs typeface="Times New Roman" pitchFamily="18" charset="0"/>
              </a:rPr>
              <a:t> </a:t>
            </a:r>
            <a:endParaRPr lang="es-MX" dirty="0">
              <a:solidFill>
                <a:srgbClr val="000000"/>
              </a:solidFill>
              <a:latin typeface="Calibri" pitchFamily="34" charset="0"/>
              <a:ea typeface="Calibri" pitchFamily="34" charset="0"/>
              <a:cs typeface="Times New Roman" pitchFamily="18" charset="0"/>
            </a:endParaRPr>
          </a:p>
          <a:p>
            <a:pPr>
              <a:lnSpc>
                <a:spcPct val="107000"/>
              </a:lnSpc>
              <a:tabLst>
                <a:tab pos="435769" algn="l"/>
                <a:tab pos="871538" algn="l"/>
                <a:tab pos="1308497" algn="l"/>
                <a:tab pos="1744266" algn="l"/>
                <a:tab pos="2181225" algn="l"/>
                <a:tab pos="2616994" algn="l"/>
                <a:tab pos="3052763" algn="l"/>
                <a:tab pos="3489722" algn="l"/>
                <a:tab pos="3925491" algn="l"/>
                <a:tab pos="4362450" algn="l"/>
                <a:tab pos="4798219" algn="l"/>
                <a:tab pos="5233988" algn="l"/>
                <a:tab pos="5670947" algn="l"/>
                <a:tab pos="6106716" algn="l"/>
                <a:tab pos="6543675" algn="l"/>
                <a:tab pos="6979444" algn="l"/>
              </a:tabLst>
              <a:defRPr/>
            </a:pPr>
            <a:r>
              <a:rPr lang="en-US" u="sng" dirty="0">
                <a:solidFill>
                  <a:srgbClr val="0000FF"/>
                </a:solidFill>
                <a:latin typeface="Courier New" pitchFamily="49" charset="0"/>
                <a:cs typeface="Times New Roman" pitchFamily="18" charset="0"/>
                <a:hlinkClick r:id="rId3"/>
              </a:rPr>
              <a:t>https://www.clinicalkey.es/#%21/</a:t>
            </a:r>
            <a:endParaRPr lang="es-MX" dirty="0">
              <a:solidFill>
                <a:srgbClr val="000000"/>
              </a:solidFill>
              <a:latin typeface="Calibri" pitchFamily="34" charset="0"/>
              <a:cs typeface="Calibri" pitchFamily="34" charset="0"/>
            </a:endParaRPr>
          </a:p>
          <a:p>
            <a:pPr>
              <a:lnSpc>
                <a:spcPct val="107000"/>
              </a:lnSpc>
              <a:tabLst>
                <a:tab pos="435769" algn="l"/>
                <a:tab pos="871538" algn="l"/>
                <a:tab pos="1308497" algn="l"/>
                <a:tab pos="1744266" algn="l"/>
                <a:tab pos="2181225" algn="l"/>
                <a:tab pos="2616994" algn="l"/>
                <a:tab pos="3052763" algn="l"/>
                <a:tab pos="3489722" algn="l"/>
                <a:tab pos="3925491" algn="l"/>
                <a:tab pos="4362450" algn="l"/>
                <a:tab pos="4798219" algn="l"/>
                <a:tab pos="5233988" algn="l"/>
                <a:tab pos="5670947" algn="l"/>
                <a:tab pos="6106716" algn="l"/>
                <a:tab pos="6543675" algn="l"/>
                <a:tab pos="6979444" algn="l"/>
              </a:tabLst>
              <a:defRPr/>
            </a:pPr>
            <a:r>
              <a:rPr lang="en-US" u="sng" dirty="0">
                <a:solidFill>
                  <a:srgbClr val="0000FF"/>
                </a:solidFill>
                <a:latin typeface="Courier New" pitchFamily="49" charset="0"/>
                <a:cs typeface="Times New Roman" pitchFamily="18" charset="0"/>
                <a:hlinkClick r:id="rId4"/>
              </a:rPr>
              <a:t>http://accessmedicina.mhmedical.com/AdvancedSearch.aspx?subonly=True</a:t>
            </a:r>
            <a:endParaRPr lang="es-MX" dirty="0">
              <a:solidFill>
                <a:srgbClr val="000000"/>
              </a:solidFill>
              <a:latin typeface="Calibri" pitchFamily="34" charset="0"/>
              <a:cs typeface="Calibri" pitchFamily="34" charset="0"/>
            </a:endParaRPr>
          </a:p>
          <a:p>
            <a:pPr>
              <a:lnSpc>
                <a:spcPct val="107000"/>
              </a:lnSpc>
              <a:tabLst>
                <a:tab pos="435769" algn="l"/>
                <a:tab pos="871538" algn="l"/>
                <a:tab pos="1308497" algn="l"/>
                <a:tab pos="1744266" algn="l"/>
                <a:tab pos="2181225" algn="l"/>
                <a:tab pos="2616994" algn="l"/>
                <a:tab pos="3052763" algn="l"/>
                <a:tab pos="3489722" algn="l"/>
                <a:tab pos="3925491" algn="l"/>
                <a:tab pos="4362450" algn="l"/>
                <a:tab pos="4798219" algn="l"/>
                <a:tab pos="5233988" algn="l"/>
                <a:tab pos="5670947" algn="l"/>
                <a:tab pos="6106716" algn="l"/>
                <a:tab pos="6543675" algn="l"/>
                <a:tab pos="6979444" algn="l"/>
              </a:tabLst>
              <a:defRPr/>
            </a:pPr>
            <a:r>
              <a:rPr lang="en-US" u="sng" dirty="0">
                <a:solidFill>
                  <a:srgbClr val="0000FF"/>
                </a:solidFill>
                <a:latin typeface="Courier New" pitchFamily="49" charset="0"/>
                <a:cs typeface="Times New Roman" pitchFamily="18" charset="0"/>
                <a:hlinkClick r:id="rId5"/>
              </a:rPr>
              <a:t>http://ovides.ovid.com/Pages/browse.aspx</a:t>
            </a:r>
            <a:endParaRPr lang="es-MX" dirty="0">
              <a:solidFill>
                <a:srgbClr val="000000"/>
              </a:solidFill>
              <a:latin typeface="Calibri" pitchFamily="34" charset="0"/>
              <a:cs typeface="Calibri" pitchFamily="34" charset="0"/>
            </a:endParaRPr>
          </a:p>
          <a:p>
            <a:pPr>
              <a:lnSpc>
                <a:spcPct val="107000"/>
              </a:lnSpc>
              <a:tabLst>
                <a:tab pos="435769" algn="l"/>
                <a:tab pos="871538" algn="l"/>
                <a:tab pos="1308497" algn="l"/>
                <a:tab pos="1744266" algn="l"/>
                <a:tab pos="2181225" algn="l"/>
                <a:tab pos="2616994" algn="l"/>
                <a:tab pos="3052763" algn="l"/>
                <a:tab pos="3489722" algn="l"/>
                <a:tab pos="3925491" algn="l"/>
                <a:tab pos="4362450" algn="l"/>
                <a:tab pos="4798219" algn="l"/>
                <a:tab pos="5233988" algn="l"/>
                <a:tab pos="5670947" algn="l"/>
                <a:tab pos="6106716" algn="l"/>
                <a:tab pos="6543675" algn="l"/>
                <a:tab pos="6979444" algn="l"/>
              </a:tabLst>
              <a:defRPr/>
            </a:pPr>
            <a:r>
              <a:rPr lang="en-US" u="sng" dirty="0">
                <a:solidFill>
                  <a:srgbClr val="0000FF"/>
                </a:solidFill>
                <a:latin typeface="Courier New" pitchFamily="49" charset="0"/>
                <a:cs typeface="Times New Roman" pitchFamily="18" charset="0"/>
                <a:hlinkClick r:id="rId6"/>
              </a:rPr>
              <a:t>http://www.intramed.net/</a:t>
            </a:r>
            <a:endParaRPr lang="es-MX" dirty="0">
              <a:solidFill>
                <a:srgbClr val="000000"/>
              </a:solidFill>
              <a:latin typeface="Calibri" pitchFamily="34" charset="0"/>
              <a:cs typeface="Calibri" pitchFamily="34" charset="0"/>
            </a:endParaRPr>
          </a:p>
          <a:p>
            <a:pPr>
              <a:lnSpc>
                <a:spcPct val="107000"/>
              </a:lnSpc>
              <a:tabLst>
                <a:tab pos="435769" algn="l"/>
                <a:tab pos="871538" algn="l"/>
                <a:tab pos="1308497" algn="l"/>
                <a:tab pos="1744266" algn="l"/>
                <a:tab pos="2181225" algn="l"/>
                <a:tab pos="2616994" algn="l"/>
                <a:tab pos="3052763" algn="l"/>
                <a:tab pos="3489722" algn="l"/>
                <a:tab pos="3925491" algn="l"/>
                <a:tab pos="4362450" algn="l"/>
                <a:tab pos="4798219" algn="l"/>
                <a:tab pos="5233988" algn="l"/>
                <a:tab pos="5670947" algn="l"/>
                <a:tab pos="6106716" algn="l"/>
                <a:tab pos="6543675" algn="l"/>
                <a:tab pos="6979444" algn="l"/>
              </a:tabLst>
              <a:defRPr/>
            </a:pPr>
            <a:r>
              <a:rPr lang="en-US" u="sng" dirty="0">
                <a:solidFill>
                  <a:srgbClr val="0000FF"/>
                </a:solidFill>
                <a:latin typeface="Courier New" pitchFamily="49" charset="0"/>
                <a:cs typeface="Times New Roman" pitchFamily="18" charset="0"/>
                <a:hlinkClick r:id="rId7"/>
              </a:rPr>
              <a:t>http://www.fisterra.com/index.asp</a:t>
            </a:r>
            <a:endParaRPr lang="es-MX" dirty="0">
              <a:solidFill>
                <a:srgbClr val="000000"/>
              </a:solidFill>
              <a:latin typeface="Calibri" pitchFamily="34" charset="0"/>
              <a:cs typeface="Calibri" pitchFamily="34" charset="0"/>
            </a:endParaRPr>
          </a:p>
          <a:p>
            <a:pPr>
              <a:lnSpc>
                <a:spcPct val="107000"/>
              </a:lnSpc>
              <a:tabLst>
                <a:tab pos="435769" algn="l"/>
                <a:tab pos="871538" algn="l"/>
                <a:tab pos="1308497" algn="l"/>
                <a:tab pos="1744266" algn="l"/>
                <a:tab pos="2181225" algn="l"/>
                <a:tab pos="2616994" algn="l"/>
                <a:tab pos="3052763" algn="l"/>
                <a:tab pos="3489722" algn="l"/>
                <a:tab pos="3925491" algn="l"/>
                <a:tab pos="4362450" algn="l"/>
                <a:tab pos="4798219" algn="l"/>
                <a:tab pos="5233988" algn="l"/>
                <a:tab pos="5670947" algn="l"/>
                <a:tab pos="6106716" algn="l"/>
                <a:tab pos="6543675" algn="l"/>
                <a:tab pos="6979444" algn="l"/>
              </a:tabLst>
              <a:defRPr/>
            </a:pPr>
            <a:r>
              <a:rPr lang="en-US" u="sng" dirty="0">
                <a:solidFill>
                  <a:srgbClr val="0000FF"/>
                </a:solidFill>
                <a:latin typeface="Courier New" pitchFamily="49" charset="0"/>
                <a:cs typeface="Times New Roman" pitchFamily="18" charset="0"/>
                <a:hlinkClick r:id="rId8"/>
              </a:rPr>
              <a:t>http://www.imbiomed.com.mx/1/1/catalogo.html</a:t>
            </a:r>
            <a:endParaRPr lang="es-MX" dirty="0">
              <a:solidFill>
                <a:srgbClr val="000000"/>
              </a:solidFill>
              <a:latin typeface="Calibri" pitchFamily="34" charset="0"/>
              <a:cs typeface="Calibri" pitchFamily="34" charset="0"/>
            </a:endParaRPr>
          </a:p>
          <a:p>
            <a:pPr>
              <a:lnSpc>
                <a:spcPct val="107000"/>
              </a:lnSpc>
              <a:tabLst>
                <a:tab pos="435769" algn="l"/>
                <a:tab pos="871538" algn="l"/>
                <a:tab pos="1308497" algn="l"/>
                <a:tab pos="1744266" algn="l"/>
                <a:tab pos="2181225" algn="l"/>
                <a:tab pos="2616994" algn="l"/>
                <a:tab pos="3052763" algn="l"/>
                <a:tab pos="3489722" algn="l"/>
                <a:tab pos="3925491" algn="l"/>
                <a:tab pos="4362450" algn="l"/>
                <a:tab pos="4798219" algn="l"/>
                <a:tab pos="5233988" algn="l"/>
                <a:tab pos="5670947" algn="l"/>
                <a:tab pos="6106716" algn="l"/>
                <a:tab pos="6543675" algn="l"/>
                <a:tab pos="6979444" algn="l"/>
              </a:tabLst>
              <a:defRPr/>
            </a:pPr>
            <a:r>
              <a:rPr lang="en-US" u="sng" dirty="0">
                <a:solidFill>
                  <a:srgbClr val="0000FF"/>
                </a:solidFill>
                <a:latin typeface="Courier New" pitchFamily="49" charset="0"/>
                <a:cs typeface="Times New Roman" pitchFamily="18" charset="0"/>
                <a:hlinkClick r:id="rId9"/>
              </a:rPr>
              <a:t>http://www.nlm.nih.gov/medlineplus/spanish/medlineplus.html</a:t>
            </a:r>
            <a:endParaRPr lang="es-MX" dirty="0">
              <a:solidFill>
                <a:srgbClr val="000000"/>
              </a:solidFill>
              <a:latin typeface="Calibri" pitchFamily="34" charset="0"/>
              <a:cs typeface="Calibri" pitchFamily="34" charset="0"/>
            </a:endParaRPr>
          </a:p>
          <a:p>
            <a:pPr>
              <a:lnSpc>
                <a:spcPct val="107000"/>
              </a:lnSpc>
              <a:tabLst>
                <a:tab pos="435769" algn="l"/>
                <a:tab pos="871538" algn="l"/>
                <a:tab pos="1308497" algn="l"/>
                <a:tab pos="1744266" algn="l"/>
                <a:tab pos="2181225" algn="l"/>
                <a:tab pos="2616994" algn="l"/>
                <a:tab pos="3052763" algn="l"/>
                <a:tab pos="3489722" algn="l"/>
                <a:tab pos="3925491" algn="l"/>
                <a:tab pos="4362450" algn="l"/>
                <a:tab pos="4798219" algn="l"/>
                <a:tab pos="5233988" algn="l"/>
                <a:tab pos="5670947" algn="l"/>
                <a:tab pos="6106716" algn="l"/>
                <a:tab pos="6543675" algn="l"/>
                <a:tab pos="6979444" algn="l"/>
              </a:tabLst>
              <a:defRPr/>
            </a:pPr>
            <a:r>
              <a:rPr lang="en-US" u="sng" dirty="0">
                <a:solidFill>
                  <a:srgbClr val="0000FF"/>
                </a:solidFill>
                <a:latin typeface="Courier New" pitchFamily="49" charset="0"/>
                <a:cs typeface="Times New Roman" pitchFamily="18" charset="0"/>
                <a:hlinkClick r:id="rId10"/>
              </a:rPr>
              <a:t>http://www.nlm.nih.gov/medlineplus/spanish/encyclopedia.html</a:t>
            </a:r>
            <a:endParaRPr lang="es-MX" dirty="0">
              <a:solidFill>
                <a:srgbClr val="000000"/>
              </a:solidFill>
            </a:endParaRPr>
          </a:p>
        </p:txBody>
      </p:sp>
    </p:spTree>
    <p:extLst>
      <p:ext uri="{BB962C8B-B14F-4D97-AF65-F5344CB8AC3E}">
        <p14:creationId xmlns:p14="http://schemas.microsoft.com/office/powerpoint/2010/main" val="1270477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1558926" y="44450"/>
            <a:ext cx="7058025" cy="792262"/>
          </a:xfrm>
        </p:spPr>
        <p:txBody>
          <a:bodyPr/>
          <a:lstStyle/>
          <a:p>
            <a:pPr eaLnBrk="1" hangingPunct="1"/>
            <a:r>
              <a:rPr lang="en-GB" altLang="es-ES" sz="2800" dirty="0" err="1">
                <a:cs typeface="Tahoma" pitchFamily="34" charset="0"/>
              </a:rPr>
              <a:t>Tema</a:t>
            </a:r>
            <a:r>
              <a:rPr lang="en-GB" altLang="es-ES" sz="2800" dirty="0">
                <a:cs typeface="Tahoma" pitchFamily="34" charset="0"/>
              </a:rPr>
              <a:t> II: </a:t>
            </a:r>
            <a:r>
              <a:rPr lang="en-GB" altLang="es-ES" sz="2800" dirty="0" err="1">
                <a:cs typeface="Tahoma" pitchFamily="34" charset="0"/>
              </a:rPr>
              <a:t>Redes</a:t>
            </a:r>
            <a:r>
              <a:rPr lang="en-GB" altLang="es-ES" sz="2800" dirty="0">
                <a:cs typeface="Tahoma" pitchFamily="34" charset="0"/>
              </a:rPr>
              <a:t> de </a:t>
            </a:r>
            <a:r>
              <a:rPr lang="en-GB" altLang="es-ES" sz="2800" dirty="0" err="1">
                <a:cs typeface="Tahoma" pitchFamily="34" charset="0"/>
              </a:rPr>
              <a:t>Computadoras</a:t>
            </a:r>
            <a:r>
              <a:rPr lang="en-GB" altLang="es-ES" sz="2800" dirty="0">
                <a:cs typeface="Tahoma" pitchFamily="34" charset="0"/>
              </a:rPr>
              <a:t> de </a:t>
            </a:r>
            <a:r>
              <a:rPr lang="en-GB" altLang="es-ES" sz="2800" dirty="0" err="1">
                <a:cs typeface="Tahoma" pitchFamily="34" charset="0"/>
              </a:rPr>
              <a:t>las</a:t>
            </a:r>
            <a:r>
              <a:rPr lang="en-GB" altLang="es-ES" sz="2800" dirty="0">
                <a:cs typeface="Tahoma" pitchFamily="34" charset="0"/>
              </a:rPr>
              <a:t> </a:t>
            </a:r>
            <a:r>
              <a:rPr lang="en-GB" altLang="es-ES" sz="2800" dirty="0" err="1">
                <a:cs typeface="Tahoma" pitchFamily="34" charset="0"/>
              </a:rPr>
              <a:t>Ciencias</a:t>
            </a:r>
            <a:r>
              <a:rPr lang="en-GB" altLang="es-ES" sz="2800" dirty="0">
                <a:cs typeface="Tahoma" pitchFamily="34" charset="0"/>
              </a:rPr>
              <a:t> de la </a:t>
            </a:r>
            <a:r>
              <a:rPr lang="en-GB" altLang="es-ES" sz="2800" dirty="0" err="1">
                <a:cs typeface="Tahoma" pitchFamily="34" charset="0"/>
              </a:rPr>
              <a:t>Salud</a:t>
            </a:r>
            <a:r>
              <a:rPr lang="en-GB" altLang="es-ES" sz="2800" dirty="0">
                <a:cs typeface="Tahoma" pitchFamily="34" charset="0"/>
              </a:rPr>
              <a:t>.</a:t>
            </a:r>
            <a:endParaRPr lang="es-ES" sz="2800" dirty="0">
              <a:cs typeface="Tahoma" pitchFamily="34" charset="0"/>
            </a:endParaRPr>
          </a:p>
        </p:txBody>
      </p:sp>
      <p:sp>
        <p:nvSpPr>
          <p:cNvPr id="3" name="2 Subtítulo"/>
          <p:cNvSpPr>
            <a:spLocks noGrp="1"/>
          </p:cNvSpPr>
          <p:nvPr>
            <p:ph type="subTitle" idx="4294967295"/>
          </p:nvPr>
        </p:nvSpPr>
        <p:spPr>
          <a:xfrm>
            <a:off x="1560512" y="1766094"/>
            <a:ext cx="9144000" cy="5084762"/>
          </a:xfrm>
        </p:spPr>
        <p:txBody>
          <a:bodyPr/>
          <a:lstStyle/>
          <a:p>
            <a:pPr marL="0" indent="0" eaLnBrk="1" hangingPunct="1">
              <a:buNone/>
              <a:defRPr/>
            </a:pPr>
            <a:r>
              <a:rPr lang="es-ES" sz="2000" b="1" u="sng" dirty="0">
                <a:latin typeface="Tahoma" panose="020B0604030504040204" pitchFamily="34" charset="0"/>
                <a:ea typeface="Tahoma" panose="020B0604030504040204" pitchFamily="34" charset="0"/>
                <a:cs typeface="Tahoma" panose="020B0604030504040204" pitchFamily="34" charset="0"/>
              </a:rPr>
              <a:t>SUMARIO</a:t>
            </a:r>
            <a:r>
              <a:rPr lang="es-ES" sz="2000" dirty="0">
                <a:latin typeface="Tahoma" panose="020B0604030504040204" pitchFamily="34" charset="0"/>
                <a:ea typeface="Tahoma" panose="020B0604030504040204" pitchFamily="34" charset="0"/>
                <a:cs typeface="Tahoma" panose="020B0604030504040204" pitchFamily="34" charset="0"/>
              </a:rPr>
              <a:t>: </a:t>
            </a:r>
          </a:p>
          <a:p>
            <a:pPr marL="457200" indent="-457200" eaLnBrk="1" hangingPunct="1">
              <a:buFont typeface="Arial" charset="0"/>
              <a:buAutoNum type="arabicParenR"/>
              <a:defRPr/>
            </a:pPr>
            <a:r>
              <a:rPr lang="es-CU" sz="2000" dirty="0">
                <a:latin typeface="Tahoma" panose="020B0604030504040204" pitchFamily="34" charset="0"/>
                <a:ea typeface="Tahoma" panose="020B0604030504040204" pitchFamily="34" charset="0"/>
                <a:cs typeface="Tahoma" panose="020B0604030504040204" pitchFamily="34" charset="0"/>
              </a:rPr>
              <a:t>Red de Computadores. Interned. Servicios que presta.</a:t>
            </a:r>
          </a:p>
          <a:p>
            <a:pPr marL="457200" indent="-457200" eaLnBrk="1" hangingPunct="1">
              <a:buFont typeface="Arial" charset="0"/>
              <a:buAutoNum type="arabicParenR"/>
              <a:defRPr/>
            </a:pPr>
            <a:r>
              <a:rPr lang="es-CU" sz="2000" dirty="0">
                <a:latin typeface="Tahoma" panose="020B0604030504040204" pitchFamily="34" charset="0"/>
                <a:ea typeface="Tahoma" panose="020B0604030504040204" pitchFamily="34" charset="0"/>
                <a:cs typeface="Tahoma" panose="020B0604030504040204" pitchFamily="34" charset="0"/>
              </a:rPr>
              <a:t> </a:t>
            </a:r>
            <a:r>
              <a:rPr lang="es-CU" sz="2000" dirty="0">
                <a:latin typeface="Tahoma" panose="020B0604030504040204" pitchFamily="34" charset="0"/>
                <a:ea typeface="Tahoma" panose="020B0604030504040204" pitchFamily="34" charset="0"/>
                <a:cs typeface="Tahoma" panose="020B0604030504040204" pitchFamily="34" charset="0"/>
              </a:rPr>
              <a:t> Infomed c</a:t>
            </a:r>
            <a:r>
              <a:rPr lang="es-ES" sz="2000" dirty="0" err="1">
                <a:latin typeface="Tahoma" panose="020B0604030504040204" pitchFamily="34" charset="0"/>
                <a:ea typeface="Tahoma" panose="020B0604030504040204" pitchFamily="34" charset="0"/>
                <a:cs typeface="Tahoma" panose="020B0604030504040204" pitchFamily="34" charset="0"/>
              </a:rPr>
              <a:t>omo</a:t>
            </a:r>
            <a:r>
              <a:rPr lang="es-ES" sz="2000" dirty="0">
                <a:latin typeface="Tahoma" panose="020B0604030504040204" pitchFamily="34" charset="0"/>
                <a:ea typeface="Tahoma" panose="020B0604030504040204" pitchFamily="34" charset="0"/>
                <a:cs typeface="Tahoma" panose="020B0604030504040204" pitchFamily="34" charset="0"/>
              </a:rPr>
              <a:t> red de redes del Sistema Nacional de Salud. </a:t>
            </a:r>
          </a:p>
          <a:p>
            <a:pPr marL="719138" indent="-719138" algn="just" eaLnBrk="1" hangingPunct="1">
              <a:buNone/>
            </a:pPr>
            <a:r>
              <a:rPr lang="es-ES" sz="2000" dirty="0">
                <a:latin typeface="Tahoma" panose="020B0604030504040204" pitchFamily="34" charset="0"/>
                <a:ea typeface="Tahoma" panose="020B0604030504040204" pitchFamily="34" charset="0"/>
                <a:cs typeface="Tahoma" panose="020B0604030504040204" pitchFamily="34" charset="0"/>
              </a:rPr>
              <a:t>       Servicios </a:t>
            </a:r>
            <a:r>
              <a:rPr lang="es-ES" sz="2000" dirty="0">
                <a:latin typeface="Tahoma" panose="020B0604030504040204" pitchFamily="34" charset="0"/>
                <a:ea typeface="Tahoma" panose="020B0604030504040204" pitchFamily="34" charset="0"/>
                <a:cs typeface="Tahoma" panose="020B0604030504040204" pitchFamily="34" charset="0"/>
              </a:rPr>
              <a:t>que brinda</a:t>
            </a:r>
            <a:r>
              <a:rPr lang="es-ES" sz="2000" dirty="0">
                <a:latin typeface="Tahoma" panose="020B0604030504040204" pitchFamily="34" charset="0"/>
                <a:ea typeface="Tahoma" panose="020B0604030504040204" pitchFamily="34" charset="0"/>
                <a:cs typeface="Tahoma" panose="020B0604030504040204" pitchFamily="34" charset="0"/>
              </a:rPr>
              <a:t>.</a:t>
            </a:r>
          </a:p>
          <a:p>
            <a:pPr marL="457200" indent="-457200" eaLnBrk="1" hangingPunct="1">
              <a:buFont typeface="+mj-lt"/>
              <a:buAutoNum type="arabicParenR" startAt="3"/>
              <a:defRPr/>
            </a:pPr>
            <a:r>
              <a:rPr lang="es-ES" sz="2000" dirty="0">
                <a:latin typeface="Tahoma" panose="020B0604030504040204" pitchFamily="34" charset="0"/>
                <a:ea typeface="Tahoma" panose="020B0604030504040204" pitchFamily="34" charset="0"/>
                <a:cs typeface="Tahoma" panose="020B0604030504040204" pitchFamily="34" charset="0"/>
              </a:rPr>
              <a:t> Concepto de recuperación de la información y sus componentes esenciales.</a:t>
            </a:r>
          </a:p>
          <a:p>
            <a:pPr marL="457200" indent="-457200" eaLnBrk="1" hangingPunct="1">
              <a:buFont typeface="+mj-lt"/>
              <a:buAutoNum type="arabicParenR" startAt="3"/>
              <a:defRPr/>
            </a:pPr>
            <a:r>
              <a:rPr lang="es-ES" sz="2000" dirty="0">
                <a:latin typeface="Tahoma" panose="020B0604030504040204" pitchFamily="34" charset="0"/>
                <a:ea typeface="Tahoma" panose="020B0604030504040204" pitchFamily="34" charset="0"/>
                <a:cs typeface="Tahoma" panose="020B0604030504040204" pitchFamily="34" charset="0"/>
              </a:rPr>
              <a:t>Herramientas de búsquedas. Base de datos. Clasificación.</a:t>
            </a:r>
          </a:p>
          <a:p>
            <a:pPr marL="457200" indent="-457200" eaLnBrk="1" hangingPunct="1">
              <a:buFont typeface="+mj-lt"/>
              <a:buAutoNum type="arabicParenR" startAt="3"/>
              <a:defRPr/>
            </a:pPr>
            <a:r>
              <a:rPr lang="es-ES" sz="2000" dirty="0">
                <a:latin typeface="Tahoma" panose="020B0604030504040204" pitchFamily="34" charset="0"/>
                <a:ea typeface="Tahoma" panose="020B0604030504040204" pitchFamily="34" charset="0"/>
                <a:cs typeface="Tahoma" panose="020B0604030504040204" pitchFamily="34" charset="0"/>
              </a:rPr>
              <a:t>Buscadores: Directorios, Motores de búsqueda, </a:t>
            </a:r>
            <a:r>
              <a:rPr lang="es-ES" sz="2000" dirty="0" err="1">
                <a:latin typeface="Tahoma" panose="020B0604030504040204" pitchFamily="34" charset="0"/>
                <a:ea typeface="Tahoma" panose="020B0604030504040204" pitchFamily="34" charset="0"/>
                <a:cs typeface="Tahoma" panose="020B0604030504040204" pitchFamily="34" charset="0"/>
              </a:rPr>
              <a:t>Metabuscadores</a:t>
            </a:r>
            <a:r>
              <a:rPr lang="es-ES" sz="2000" dirty="0">
                <a:latin typeface="Tahoma" panose="020B0604030504040204" pitchFamily="34" charset="0"/>
                <a:ea typeface="Tahoma" panose="020B0604030504040204" pitchFamily="34" charset="0"/>
                <a:cs typeface="Tahoma" panose="020B0604030504040204" pitchFamily="34" charset="0"/>
              </a:rPr>
              <a:t>.</a:t>
            </a:r>
          </a:p>
          <a:p>
            <a:pPr marL="457200" indent="-457200" eaLnBrk="1" hangingPunct="1">
              <a:buFont typeface="+mj-lt"/>
              <a:buAutoNum type="arabicParenR" startAt="3"/>
              <a:defRPr/>
            </a:pPr>
            <a:r>
              <a:rPr lang="es-ES" sz="2000" dirty="0">
                <a:latin typeface="Tahoma" panose="020B0604030504040204" pitchFamily="34" charset="0"/>
                <a:ea typeface="Tahoma" panose="020B0604030504040204" pitchFamily="34" charset="0"/>
                <a:cs typeface="Tahoma" panose="020B0604030504040204" pitchFamily="34" charset="0"/>
              </a:rPr>
              <a:t>Operadores lógicos Booleanos.</a:t>
            </a:r>
          </a:p>
          <a:p>
            <a:pPr marL="457200" indent="-457200" eaLnBrk="1" hangingPunct="1">
              <a:buFont typeface="+mj-lt"/>
              <a:buAutoNum type="arabicParenR" startAt="3"/>
              <a:defRPr/>
            </a:pPr>
            <a:r>
              <a:rPr lang="es-ES" sz="2000" dirty="0">
                <a:latin typeface="Tahoma" panose="020B0604030504040204" pitchFamily="34" charset="0"/>
                <a:ea typeface="Tahoma" panose="020B0604030504040204" pitchFamily="34" charset="0"/>
                <a:cs typeface="Tahoma" panose="020B0604030504040204" pitchFamily="34" charset="0"/>
              </a:rPr>
              <a:t>Búsqueda de información médica desde INFOMED.  </a:t>
            </a:r>
          </a:p>
          <a:p>
            <a:pPr marL="457200" indent="-457200" eaLnBrk="1" hangingPunct="1">
              <a:buFont typeface="+mj-lt"/>
              <a:buAutoNum type="arabicParenR" startAt="3"/>
              <a:defRPr/>
            </a:pPr>
            <a:r>
              <a:rPr lang="es-ES" sz="2000" dirty="0">
                <a:latin typeface="Tahoma" panose="020B0604030504040204" pitchFamily="34" charset="0"/>
                <a:ea typeface="Tahoma" panose="020B0604030504040204" pitchFamily="34" charset="0"/>
                <a:cs typeface="Tahoma" panose="020B0604030504040204" pitchFamily="34" charset="0"/>
              </a:rPr>
              <a:t>Búsqueda en Internet. Buscadores (Google, </a:t>
            </a:r>
            <a:r>
              <a:rPr lang="es-ES" sz="2000" dirty="0" err="1">
                <a:latin typeface="Tahoma" panose="020B0604030504040204" pitchFamily="34" charset="0"/>
                <a:ea typeface="Tahoma" panose="020B0604030504040204" pitchFamily="34" charset="0"/>
                <a:cs typeface="Tahoma" panose="020B0604030504040204" pitchFamily="34" charset="0"/>
              </a:rPr>
              <a:t>Yahoo</a:t>
            </a:r>
            <a:r>
              <a:rPr lang="es-ES" sz="2000" dirty="0">
                <a:latin typeface="Tahoma" panose="020B0604030504040204" pitchFamily="34" charset="0"/>
                <a:ea typeface="Tahoma" panose="020B0604030504040204" pitchFamily="34" charset="0"/>
                <a:cs typeface="Tahoma" panose="020B0604030504040204" pitchFamily="34" charset="0"/>
              </a:rPr>
              <a:t>). Otros sitios (Wikipedia, </a:t>
            </a:r>
            <a:r>
              <a:rPr lang="es-ES" sz="2000" dirty="0" err="1">
                <a:latin typeface="Tahoma" panose="020B0604030504040204" pitchFamily="34" charset="0"/>
                <a:ea typeface="Tahoma" panose="020B0604030504040204" pitchFamily="34" charset="0"/>
                <a:cs typeface="Tahoma" panose="020B0604030504040204" pitchFamily="34" charset="0"/>
              </a:rPr>
              <a:t>Ecured</a:t>
            </a:r>
            <a:r>
              <a:rPr lang="es-ES" sz="2000" dirty="0">
                <a:latin typeface="Tahoma" panose="020B0604030504040204" pitchFamily="34" charset="0"/>
                <a:ea typeface="Tahoma" panose="020B0604030504040204" pitchFamily="34" charset="0"/>
                <a:cs typeface="Tahoma" panose="020B0604030504040204" pitchFamily="34" charset="0"/>
              </a:rPr>
              <a:t>).</a:t>
            </a:r>
            <a:r>
              <a:rPr lang="es-ES" sz="2000" dirty="0">
                <a:latin typeface="Tahoma" panose="020B0604030504040204" pitchFamily="34" charset="0"/>
                <a:ea typeface="Tahoma" panose="020B0604030504040204" pitchFamily="34" charset="0"/>
                <a:cs typeface="Tahoma" panose="020B0604030504040204" pitchFamily="34" charset="0"/>
              </a:rPr>
              <a:t> </a:t>
            </a:r>
          </a:p>
          <a:p>
            <a:pPr marL="514350" indent="-514350" eaLnBrk="1" hangingPunct="1">
              <a:buFont typeface="+mj-lt"/>
              <a:buAutoNum type="arabicParenR" startAt="3"/>
              <a:defRPr/>
            </a:pPr>
            <a:endParaRPr lang="es-ES" sz="2000" dirty="0">
              <a:latin typeface="Tahoma" panose="020B0604030504040204" pitchFamily="34" charset="0"/>
              <a:ea typeface="Tahoma" panose="020B0604030504040204" pitchFamily="34" charset="0"/>
              <a:cs typeface="Tahoma" panose="020B0604030504040204" pitchFamily="34" charset="0"/>
            </a:endParaRPr>
          </a:p>
        </p:txBody>
      </p:sp>
      <p:pic>
        <p:nvPicPr>
          <p:cNvPr id="5124" name="Picture 2" descr="F:\Imagenes de búsqued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9951" y="44450"/>
            <a:ext cx="21431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3 CuadroTexto"/>
          <p:cNvSpPr txBox="1">
            <a:spLocks noChangeArrowheads="1"/>
          </p:cNvSpPr>
          <p:nvPr/>
        </p:nvSpPr>
        <p:spPr bwMode="auto">
          <a:xfrm>
            <a:off x="1524001" y="1016794"/>
            <a:ext cx="5616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itchFamily="18" charset="0"/>
              <a:buNone/>
            </a:pPr>
            <a:r>
              <a:rPr lang="es-ES" dirty="0">
                <a:solidFill>
                  <a:schemeClr val="tx1"/>
                </a:solidFill>
                <a:latin typeface="Tahoma" pitchFamily="34" charset="0"/>
                <a:cs typeface="Tahoma" pitchFamily="34" charset="0"/>
              </a:rPr>
              <a:t>CTP 3: Búsqueda de información.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ángulo 2"/>
          <p:cNvSpPr>
            <a:spLocks noChangeArrowheads="1"/>
          </p:cNvSpPr>
          <p:nvPr/>
        </p:nvSpPr>
        <p:spPr bwMode="auto">
          <a:xfrm>
            <a:off x="1847528" y="548681"/>
            <a:ext cx="792088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defRPr/>
            </a:pPr>
            <a:r>
              <a:rPr lang="es-MX" sz="2000" b="1" dirty="0">
                <a:solidFill>
                  <a:srgbClr val="000000"/>
                </a:solidFill>
              </a:rPr>
              <a:t>Bases de Datos </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2"/>
              </a:rPr>
              <a:t>CUMED</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3"/>
              </a:rPr>
              <a:t>PUBMED (</a:t>
            </a:r>
            <a:r>
              <a:rPr lang="es-MX" sz="2000" dirty="0" err="1">
                <a:solidFill>
                  <a:srgbClr val="000000"/>
                </a:solidFill>
                <a:hlinkClick r:id="rId3"/>
              </a:rPr>
              <a:t>MedLine</a:t>
            </a:r>
            <a:r>
              <a:rPr lang="es-MX" sz="2000" dirty="0">
                <a:solidFill>
                  <a:srgbClr val="000000"/>
                </a:solidFill>
                <a:hlinkClick r:id="rId3"/>
              </a:rPr>
              <a:t>)</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4"/>
              </a:rPr>
              <a:t>PubMed</a:t>
            </a:r>
            <a:r>
              <a:rPr lang="es-MX" sz="2000" dirty="0">
                <a:solidFill>
                  <a:srgbClr val="000000"/>
                </a:solidFill>
                <a:hlinkClick r:id="rId4"/>
              </a:rPr>
              <a:t> Central (PMC)</a:t>
            </a:r>
            <a:r>
              <a:rPr lang="es-MX" sz="2000" dirty="0">
                <a:solidFill>
                  <a:srgbClr val="000000"/>
                </a:solidFill>
              </a:rPr>
              <a:t> </a:t>
            </a:r>
          </a:p>
          <a:p>
            <a:pPr eaLnBrk="0" fontAlgn="base" hangingPunct="0">
              <a:spcBef>
                <a:spcPct val="0"/>
              </a:spcBef>
              <a:spcAft>
                <a:spcPct val="0"/>
              </a:spcAft>
              <a:buFontTx/>
              <a:buChar char="•"/>
              <a:defRPr/>
            </a:pPr>
            <a:r>
              <a:rPr lang="es-MX" sz="2000" dirty="0" err="1">
                <a:solidFill>
                  <a:srgbClr val="000000"/>
                </a:solidFill>
                <a:hlinkClick r:id="rId5"/>
              </a:rPr>
              <a:t>BioMed</a:t>
            </a:r>
            <a:r>
              <a:rPr lang="es-MX" sz="2000" dirty="0">
                <a:solidFill>
                  <a:srgbClr val="000000"/>
                </a:solidFill>
                <a:hlinkClick r:id="rId5"/>
              </a:rPr>
              <a:t> Central</a:t>
            </a:r>
            <a:r>
              <a:rPr lang="es-MX" sz="2000" dirty="0">
                <a:solidFill>
                  <a:srgbClr val="000000"/>
                </a:solidFill>
              </a:rPr>
              <a:t> </a:t>
            </a:r>
          </a:p>
          <a:p>
            <a:pPr eaLnBrk="0" fontAlgn="base" hangingPunct="0">
              <a:spcBef>
                <a:spcPct val="0"/>
              </a:spcBef>
              <a:spcAft>
                <a:spcPct val="0"/>
              </a:spcAft>
              <a:buFontTx/>
              <a:buChar char="•"/>
              <a:defRPr/>
            </a:pPr>
            <a:r>
              <a:rPr lang="es-MX" sz="2000" dirty="0">
                <a:solidFill>
                  <a:srgbClr val="000000"/>
                </a:solidFill>
                <a:hlinkClick r:id="rId6"/>
              </a:rPr>
              <a:t>NCBI - </a:t>
            </a:r>
            <a:r>
              <a:rPr lang="es-MX" sz="2000" dirty="0" err="1">
                <a:solidFill>
                  <a:srgbClr val="000000"/>
                </a:solidFill>
                <a:hlinkClick r:id="rId6"/>
              </a:rPr>
              <a:t>National</a:t>
            </a:r>
            <a:r>
              <a:rPr lang="es-MX" sz="2000" dirty="0">
                <a:solidFill>
                  <a:srgbClr val="000000"/>
                </a:solidFill>
                <a:hlinkClick r:id="rId6"/>
              </a:rPr>
              <a:t> Center </a:t>
            </a:r>
            <a:r>
              <a:rPr lang="es-MX" sz="2000" dirty="0" err="1">
                <a:solidFill>
                  <a:srgbClr val="000000"/>
                </a:solidFill>
                <a:hlinkClick r:id="rId6"/>
              </a:rPr>
              <a:t>for</a:t>
            </a:r>
            <a:r>
              <a:rPr lang="es-MX" sz="2000" dirty="0">
                <a:solidFill>
                  <a:srgbClr val="000000"/>
                </a:solidFill>
                <a:hlinkClick r:id="rId6"/>
              </a:rPr>
              <a:t> </a:t>
            </a:r>
            <a:r>
              <a:rPr lang="es-MX" sz="2000" dirty="0" err="1">
                <a:solidFill>
                  <a:srgbClr val="000000"/>
                </a:solidFill>
                <a:hlinkClick r:id="rId6"/>
              </a:rPr>
              <a:t>Biotechnology</a:t>
            </a:r>
            <a:r>
              <a:rPr lang="es-MX" sz="2000" dirty="0">
                <a:solidFill>
                  <a:srgbClr val="000000"/>
                </a:solidFill>
                <a:hlinkClick r:id="rId6"/>
              </a:rPr>
              <a:t> </a:t>
            </a:r>
            <a:r>
              <a:rPr lang="es-MX" sz="2000" dirty="0" err="1">
                <a:solidFill>
                  <a:srgbClr val="000000"/>
                </a:solidFill>
                <a:hlinkClick r:id="rId6"/>
              </a:rPr>
              <a:t>Information</a:t>
            </a:r>
            <a:r>
              <a:rPr lang="es-MX" sz="2000" dirty="0">
                <a:solidFill>
                  <a:srgbClr val="000000"/>
                </a:solidFill>
              </a:rPr>
              <a:t> </a:t>
            </a:r>
          </a:p>
          <a:p>
            <a:pPr eaLnBrk="0" fontAlgn="base" hangingPunct="0">
              <a:spcBef>
                <a:spcPct val="0"/>
              </a:spcBef>
              <a:spcAft>
                <a:spcPct val="0"/>
              </a:spcAft>
              <a:buFontTx/>
              <a:buChar char="•"/>
              <a:defRPr/>
            </a:pPr>
            <a:r>
              <a:rPr lang="es-MX" sz="2000" dirty="0" err="1">
                <a:solidFill>
                  <a:srgbClr val="000000"/>
                </a:solidFill>
                <a:hlinkClick r:id="rId7"/>
              </a:rPr>
              <a:t>Entrez</a:t>
            </a:r>
            <a:r>
              <a:rPr lang="es-MX" sz="2000" dirty="0">
                <a:solidFill>
                  <a:srgbClr val="000000"/>
                </a:solidFill>
                <a:hlinkClick r:id="rId7"/>
              </a:rPr>
              <a:t>, </a:t>
            </a:r>
            <a:r>
              <a:rPr lang="es-MX" sz="2000" dirty="0" err="1">
                <a:solidFill>
                  <a:srgbClr val="000000"/>
                </a:solidFill>
                <a:hlinkClick r:id="rId7"/>
              </a:rPr>
              <a:t>The</a:t>
            </a:r>
            <a:r>
              <a:rPr lang="es-MX" sz="2000" dirty="0">
                <a:solidFill>
                  <a:srgbClr val="000000"/>
                </a:solidFill>
                <a:hlinkClick r:id="rId7"/>
              </a:rPr>
              <a:t> </a:t>
            </a:r>
            <a:r>
              <a:rPr lang="es-MX" sz="2000" dirty="0" err="1">
                <a:solidFill>
                  <a:srgbClr val="000000"/>
                </a:solidFill>
                <a:hlinkClick r:id="rId7"/>
              </a:rPr>
              <a:t>Life</a:t>
            </a:r>
            <a:r>
              <a:rPr lang="es-MX" sz="2000" dirty="0">
                <a:solidFill>
                  <a:srgbClr val="000000"/>
                </a:solidFill>
                <a:hlinkClick r:id="rId7"/>
              </a:rPr>
              <a:t> </a:t>
            </a:r>
            <a:r>
              <a:rPr lang="es-MX" sz="2000" dirty="0" err="1">
                <a:solidFill>
                  <a:srgbClr val="000000"/>
                </a:solidFill>
                <a:hlinkClick r:id="rId7"/>
              </a:rPr>
              <a:t>Sciences</a:t>
            </a:r>
            <a:r>
              <a:rPr lang="es-MX" sz="2000" dirty="0">
                <a:solidFill>
                  <a:srgbClr val="000000"/>
                </a:solidFill>
                <a:hlinkClick r:id="rId7"/>
              </a:rPr>
              <a:t> </a:t>
            </a:r>
            <a:r>
              <a:rPr lang="es-MX" sz="2000" dirty="0" err="1">
                <a:solidFill>
                  <a:srgbClr val="000000"/>
                </a:solidFill>
                <a:hlinkClick r:id="rId7"/>
              </a:rPr>
              <a:t>Search</a:t>
            </a:r>
            <a:r>
              <a:rPr lang="es-MX" sz="2000" dirty="0">
                <a:solidFill>
                  <a:srgbClr val="000000"/>
                </a:solidFill>
                <a:hlinkClick r:id="rId7"/>
              </a:rPr>
              <a:t> </a:t>
            </a:r>
            <a:r>
              <a:rPr lang="es-MX" sz="2000" dirty="0" err="1">
                <a:solidFill>
                  <a:srgbClr val="000000"/>
                </a:solidFill>
                <a:hlinkClick r:id="rId7"/>
              </a:rPr>
              <a:t>Engine</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8"/>
              </a:rPr>
              <a:t>OMIM</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9"/>
              </a:rPr>
              <a:t>EBSCO</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10"/>
              </a:rPr>
              <a:t>LILACS</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11"/>
              </a:rPr>
              <a:t>Localizador de </a:t>
            </a:r>
            <a:r>
              <a:rPr lang="es-MX" sz="2000" dirty="0" err="1">
                <a:solidFill>
                  <a:srgbClr val="000000"/>
                </a:solidFill>
                <a:hlinkClick r:id="rId11"/>
              </a:rPr>
              <a:t>Informacián</a:t>
            </a:r>
            <a:r>
              <a:rPr lang="es-MX" sz="2000" dirty="0">
                <a:solidFill>
                  <a:srgbClr val="000000"/>
                </a:solidFill>
                <a:hlinkClick r:id="rId11"/>
              </a:rPr>
              <a:t> en Salud (LIS) General</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12"/>
              </a:rPr>
              <a:t>LIS Regional</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13"/>
              </a:rPr>
              <a:t>LIS Cuba</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14"/>
              </a:rPr>
              <a:t>Scielo</a:t>
            </a:r>
            <a:r>
              <a:rPr lang="es-MX" sz="2000" dirty="0">
                <a:solidFill>
                  <a:srgbClr val="000000"/>
                </a:solidFill>
                <a:hlinkClick r:id="rId14"/>
              </a:rPr>
              <a:t> Regional </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15"/>
              </a:rPr>
              <a:t>Scielo</a:t>
            </a:r>
            <a:r>
              <a:rPr lang="es-MX" sz="2000" dirty="0">
                <a:solidFill>
                  <a:srgbClr val="000000"/>
                </a:solidFill>
                <a:hlinkClick r:id="rId15"/>
              </a:rPr>
              <a:t> </a:t>
            </a:r>
            <a:r>
              <a:rPr lang="es-MX" sz="2000" dirty="0" err="1">
                <a:solidFill>
                  <a:srgbClr val="000000"/>
                </a:solidFill>
                <a:hlinkClick r:id="rId15"/>
              </a:rPr>
              <a:t>Public</a:t>
            </a:r>
            <a:r>
              <a:rPr lang="es-MX" sz="2000" dirty="0">
                <a:solidFill>
                  <a:srgbClr val="000000"/>
                </a:solidFill>
                <a:hlinkClick r:id="rId15"/>
              </a:rPr>
              <a:t> </a:t>
            </a:r>
            <a:r>
              <a:rPr lang="es-MX" sz="2000" dirty="0" err="1">
                <a:solidFill>
                  <a:srgbClr val="000000"/>
                </a:solidFill>
                <a:hlinkClick r:id="rId15"/>
              </a:rPr>
              <a:t>Health</a:t>
            </a:r>
            <a:r>
              <a:rPr lang="es-MX" sz="2000" dirty="0">
                <a:solidFill>
                  <a:srgbClr val="000000"/>
                </a:solidFill>
              </a:rPr>
              <a:t> </a:t>
            </a:r>
          </a:p>
          <a:p>
            <a:pPr eaLnBrk="0" fontAlgn="base" hangingPunct="0">
              <a:spcBef>
                <a:spcPct val="0"/>
              </a:spcBef>
              <a:spcAft>
                <a:spcPct val="0"/>
              </a:spcAft>
              <a:buFontTx/>
              <a:buChar char="•"/>
              <a:defRPr/>
            </a:pPr>
            <a:r>
              <a:rPr lang="es-MX" sz="2000" dirty="0" err="1">
                <a:solidFill>
                  <a:srgbClr val="000000"/>
                </a:solidFill>
                <a:hlinkClick r:id="rId16"/>
              </a:rPr>
              <a:t>Scielo</a:t>
            </a:r>
            <a:r>
              <a:rPr lang="es-MX" sz="2000" dirty="0">
                <a:solidFill>
                  <a:srgbClr val="000000"/>
                </a:solidFill>
                <a:hlinkClick r:id="rId16"/>
              </a:rPr>
              <a:t> Cuba</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17"/>
              </a:rPr>
              <a:t>Biblioteca Virtual de Salud (BVS) Cuba </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18"/>
              </a:rPr>
              <a:t>Biblioteca Virtual de Salud General</a:t>
            </a:r>
            <a:r>
              <a:rPr lang="es-MX" sz="2000" dirty="0">
                <a:solidFill>
                  <a:srgbClr val="000000"/>
                </a:solidFill>
              </a:rPr>
              <a:t> (Acceso por países)</a:t>
            </a:r>
          </a:p>
        </p:txBody>
      </p:sp>
    </p:spTree>
    <p:extLst>
      <p:ext uri="{BB962C8B-B14F-4D97-AF65-F5344CB8AC3E}">
        <p14:creationId xmlns:p14="http://schemas.microsoft.com/office/powerpoint/2010/main" val="2712248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ángulo 3"/>
          <p:cNvSpPr>
            <a:spLocks noChangeArrowheads="1"/>
          </p:cNvSpPr>
          <p:nvPr/>
        </p:nvSpPr>
        <p:spPr bwMode="auto">
          <a:xfrm>
            <a:off x="1703512" y="188640"/>
            <a:ext cx="8636000" cy="669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http://www.bvs.sld.cu/cgi-bin/wxis/iah/?IsisScript=iah/iah.xis&amp;amp;base=cumed&amp;amp;lang=e</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http://www.ncbi.nlm.nih.gov/pubmed</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http://www.ncbi.nlm.nih.gov/pmc/</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http://www.biomedcentral.com/</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http://www.ncbi.nlm.nih.gov/</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http://www.ncbi.nlm.nih.gov/gquery/gquery.fcgi</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rPr>
              <a:t>http://www.ncbi.nlm.nih.gov/omim?db=omim</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9"/>
              </a:rPr>
              <a:t>http://search.ebscohost.com/</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0"/>
              </a:rPr>
              <a:t>http://lilacs.bvsalud.org/es</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1"/>
              </a:rPr>
              <a:t>http://</a:t>
            </a: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1"/>
              </a:rPr>
              <a:t>bvs.sld.cu/xml2html/xmlListT.php?xml%5B%5D=lis-Regional/E/define.xml&amp;amp;xml%5B%5D=lis-Regional/E/defineContent.xml&amp;amp;xsl=lis-Regional/home.xsl&amp;amp;t=2</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9299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ángulo 3"/>
          <p:cNvSpPr>
            <a:spLocks noChangeArrowheads="1"/>
          </p:cNvSpPr>
          <p:nvPr/>
        </p:nvSpPr>
        <p:spPr bwMode="auto">
          <a:xfrm>
            <a:off x="1847528" y="1268761"/>
            <a:ext cx="8636000" cy="283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a:t>
            </a: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://liscuba.sld.cu/</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http://www.scielo.org/</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a:t>
            </a:r>
            <a:r>
              <a:rPr lang="en-US" b="1"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www.scielosp.org</a:t>
            </a: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http://www.scielo.sld.cu/scielo.php</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http://bvscuba.sld.cu/</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http://regional.bvsalud.org/php/index.php?lang=es</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6055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CuadroTexto"/>
          <p:cNvSpPr txBox="1">
            <a:spLocks noChangeArrowheads="1"/>
          </p:cNvSpPr>
          <p:nvPr/>
        </p:nvSpPr>
        <p:spPr bwMode="auto">
          <a:xfrm>
            <a:off x="407368" y="1125539"/>
            <a:ext cx="11449272" cy="532453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s-PE" dirty="0">
                <a:solidFill>
                  <a:schemeClr val="tx1"/>
                </a:solidFill>
              </a:rPr>
              <a:t>1- Acceda a la siguiente URL </a:t>
            </a:r>
            <a:r>
              <a:rPr lang="es-PE" dirty="0" err="1">
                <a:solidFill>
                  <a:schemeClr val="tx1"/>
                </a:solidFill>
              </a:rPr>
              <a:t>httpsbiblioguias.unex.esbuscar</a:t>
            </a:r>
            <a:r>
              <a:rPr lang="es-PE" dirty="0">
                <a:solidFill>
                  <a:schemeClr val="tx1"/>
                </a:solidFill>
              </a:rPr>
              <a:t>-en-bases-de-datos. Lea y estudie los contenidos de la página web. Explique la diferencia entre bases de datos de referencia y bibliográficas.</a:t>
            </a:r>
          </a:p>
          <a:p>
            <a:endParaRPr lang="es-MX" sz="2800" dirty="0">
              <a:solidFill>
                <a:schemeClr val="tx1"/>
              </a:solidFill>
            </a:endParaRPr>
          </a:p>
          <a:p>
            <a:r>
              <a:rPr lang="es-PE" dirty="0">
                <a:solidFill>
                  <a:schemeClr val="tx1"/>
                </a:solidFill>
              </a:rPr>
              <a:t>2- Abra la portal de salud de Cuba e  Investigue en la misma como realizar búsqueda de información médica, para ello revise las siguientes opciones:</a:t>
            </a:r>
            <a:endParaRPr lang="es-MX" sz="2800" dirty="0">
              <a:solidFill>
                <a:schemeClr val="tx1"/>
              </a:solidFill>
            </a:endParaRPr>
          </a:p>
          <a:p>
            <a:pPr lvl="3"/>
            <a:r>
              <a:rPr lang="es-PE" dirty="0">
                <a:solidFill>
                  <a:schemeClr val="tx1"/>
                </a:solidFill>
              </a:rPr>
              <a:t>Buscador BVS</a:t>
            </a:r>
            <a:endParaRPr lang="es-MX" sz="4800" dirty="0">
              <a:solidFill>
                <a:schemeClr val="tx1"/>
              </a:solidFill>
            </a:endParaRPr>
          </a:p>
          <a:p>
            <a:pPr lvl="3"/>
            <a:r>
              <a:rPr lang="es-PE" dirty="0">
                <a:solidFill>
                  <a:schemeClr val="tx1"/>
                </a:solidFill>
              </a:rPr>
              <a:t>En Revistas y libros a texto completo:  </a:t>
            </a:r>
            <a:r>
              <a:rPr lang="es-PE" b="1" dirty="0" err="1">
                <a:solidFill>
                  <a:schemeClr val="tx1"/>
                </a:solidFill>
              </a:rPr>
              <a:t>SciELO</a:t>
            </a:r>
            <a:r>
              <a:rPr lang="es-PE" b="1" dirty="0">
                <a:solidFill>
                  <a:schemeClr val="tx1"/>
                </a:solidFill>
              </a:rPr>
              <a:t> Cuba.</a:t>
            </a:r>
            <a:endParaRPr lang="es-MX" sz="4800" dirty="0">
              <a:solidFill>
                <a:schemeClr val="tx1"/>
              </a:solidFill>
            </a:endParaRPr>
          </a:p>
          <a:p>
            <a:pPr lvl="3"/>
            <a:r>
              <a:rPr lang="es-PE" dirty="0">
                <a:solidFill>
                  <a:schemeClr val="tx1"/>
                </a:solidFill>
              </a:rPr>
              <a:t>Libros de autores cubanos: </a:t>
            </a:r>
            <a:r>
              <a:rPr lang="es-PE" b="1" dirty="0">
                <a:solidFill>
                  <a:schemeClr val="tx1"/>
                </a:solidFill>
              </a:rPr>
              <a:t>Listado de títulos en orden alfabético</a:t>
            </a:r>
            <a:r>
              <a:rPr lang="es-PE" b="1" dirty="0" smtClean="0">
                <a:solidFill>
                  <a:schemeClr val="tx1"/>
                </a:solidFill>
              </a:rPr>
              <a:t>.</a:t>
            </a:r>
          </a:p>
          <a:p>
            <a:pPr marL="388938" lvl="3" indent="-342900">
              <a:buFont typeface="Arial" panose="020B0604020202020204" pitchFamily="34" charset="0"/>
              <a:buChar char="•"/>
            </a:pPr>
            <a:r>
              <a:rPr lang="es-PE" b="1" dirty="0" smtClean="0">
                <a:solidFill>
                  <a:schemeClr val="tx1"/>
                </a:solidFill>
              </a:rPr>
              <a:t> Realice las  búsquedas ( de 5 a 10 documentos  actualizados). Guarde la información en una carpeta. </a:t>
            </a:r>
            <a:endParaRPr lang="es-PE" b="1" dirty="0">
              <a:solidFill>
                <a:schemeClr val="tx1"/>
              </a:solidFill>
            </a:endParaRPr>
          </a:p>
          <a:p>
            <a:pPr marL="388938" lvl="3" indent="-342900">
              <a:buFont typeface="Arial" panose="020B0604020202020204" pitchFamily="34" charset="0"/>
              <a:buChar char="•"/>
            </a:pPr>
            <a:r>
              <a:rPr lang="es-PE" b="1" dirty="0" smtClean="0">
                <a:solidFill>
                  <a:schemeClr val="tx1"/>
                </a:solidFill>
              </a:rPr>
              <a:t> Cite los documentos por las normas de </a:t>
            </a:r>
            <a:r>
              <a:rPr lang="es-PE" b="1" dirty="0" err="1" smtClean="0">
                <a:solidFill>
                  <a:schemeClr val="tx1"/>
                </a:solidFill>
              </a:rPr>
              <a:t>Vacouver</a:t>
            </a:r>
            <a:r>
              <a:rPr lang="es-PE" b="1" dirty="0" smtClean="0">
                <a:solidFill>
                  <a:schemeClr val="tx1"/>
                </a:solidFill>
              </a:rPr>
              <a:t> y guarde en </a:t>
            </a:r>
            <a:r>
              <a:rPr lang="es-PE" b="1" smtClean="0">
                <a:solidFill>
                  <a:schemeClr val="tx1"/>
                </a:solidFill>
              </a:rPr>
              <a:t>la carpeta.</a:t>
            </a:r>
            <a:endParaRPr lang="es-PE" b="1" dirty="0">
              <a:solidFill>
                <a:schemeClr val="tx1"/>
              </a:solidFill>
            </a:endParaRPr>
          </a:p>
          <a:p>
            <a:pPr marL="1341438" lvl="3" indent="-1341438"/>
            <a:endParaRPr lang="es-MX" sz="4800" dirty="0">
              <a:solidFill>
                <a:schemeClr val="tx1"/>
              </a:solidFill>
            </a:endParaRPr>
          </a:p>
        </p:txBody>
      </p:sp>
      <p:sp>
        <p:nvSpPr>
          <p:cNvPr id="3" name="Rectángulo 1"/>
          <p:cNvSpPr>
            <a:spLocks noChangeArrowheads="1"/>
          </p:cNvSpPr>
          <p:nvPr/>
        </p:nvSpPr>
        <p:spPr bwMode="auto">
          <a:xfrm>
            <a:off x="1774826" y="115889"/>
            <a:ext cx="7345363" cy="830997"/>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lnSpc>
                <a:spcPct val="150000"/>
              </a:lnSpc>
              <a:spcAft>
                <a:spcPts val="1413"/>
              </a:spcAft>
              <a:tabLst>
                <a:tab pos="104775" algn="l"/>
                <a:tab pos="555625" algn="l"/>
                <a:tab pos="1003300" algn="l"/>
                <a:tab pos="1454150" algn="l"/>
                <a:tab pos="1901825" algn="l"/>
                <a:tab pos="2352675" algn="l"/>
                <a:tab pos="2800350" algn="l"/>
                <a:tab pos="3251200" algn="l"/>
                <a:tab pos="3698875" algn="l"/>
                <a:tab pos="4149725" algn="l"/>
                <a:tab pos="4597400" algn="l"/>
                <a:tab pos="5046663" algn="l"/>
                <a:tab pos="5495925" algn="l"/>
                <a:tab pos="5946775" algn="l"/>
                <a:tab pos="6394450" algn="l"/>
                <a:tab pos="6845300" algn="l"/>
                <a:tab pos="7292975" algn="l"/>
                <a:tab pos="7743825" algn="l"/>
                <a:tab pos="8191500" algn="l"/>
                <a:tab pos="8642350" algn="l"/>
              </a:tabLst>
              <a:defRPr/>
            </a:pPr>
            <a:r>
              <a:rPr lang="es-ES" sz="3200" dirty="0">
                <a:solidFill>
                  <a:srgbClr val="000066"/>
                </a:solidFill>
                <a:effectLst>
                  <a:outerShdw blurRad="38100" dist="38100" dir="2700000" algn="tl">
                    <a:srgbClr val="C0C0C0"/>
                  </a:outerShdw>
                </a:effectLst>
                <a:latin typeface="Verdana" pitchFamily="32" charset="0"/>
                <a:ea typeface="MS Gothic" charset="-128"/>
                <a:cs typeface="Arial" charset="0"/>
              </a:rPr>
              <a:t>Estudio</a:t>
            </a:r>
            <a:r>
              <a:rPr lang="es-ES" b="1" dirty="0">
                <a:solidFill>
                  <a:schemeClr val="tx1"/>
                </a:solidFill>
              </a:rPr>
              <a:t> </a:t>
            </a:r>
            <a:r>
              <a:rPr lang="es-ES" sz="3200" dirty="0">
                <a:solidFill>
                  <a:srgbClr val="000066"/>
                </a:solidFill>
                <a:effectLst>
                  <a:outerShdw blurRad="38100" dist="38100" dir="2700000" algn="tl">
                    <a:srgbClr val="C0C0C0"/>
                  </a:outerShdw>
                </a:effectLst>
                <a:latin typeface="Verdana" pitchFamily="32" charset="0"/>
                <a:ea typeface="MS Gothic" charset="-128"/>
                <a:cs typeface="Arial" charset="0"/>
              </a:rPr>
              <a:t>Independiente</a:t>
            </a:r>
            <a:endParaRPr lang="es-MX" sz="18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47850" y="1125539"/>
            <a:ext cx="8281988" cy="2370137"/>
          </a:xfrm>
          <a:prstGeom prst="rect">
            <a:avLst/>
          </a:prstGeom>
          <a:noFill/>
          <a:ln w="19050">
            <a:solidFill>
              <a:schemeClr val="tx1"/>
            </a:solidFill>
          </a:ln>
        </p:spPr>
        <p:txBody>
          <a:bodyPr>
            <a:spAutoFit/>
          </a:bodyPr>
          <a:lstStyle/>
          <a:p>
            <a:pPr>
              <a:defRPr/>
            </a:pPr>
            <a:endParaRPr lang="es-MX" sz="2800" dirty="0">
              <a:solidFill>
                <a:schemeClr val="tx1"/>
              </a:solidFill>
            </a:endParaRPr>
          </a:p>
          <a:p>
            <a:pPr lvl="3">
              <a:defRPr/>
            </a:pPr>
            <a:r>
              <a:rPr lang="es-PE" dirty="0">
                <a:solidFill>
                  <a:schemeClr val="tx1"/>
                </a:solidFill>
              </a:rPr>
              <a:t>Obras de Referencia :</a:t>
            </a:r>
            <a:r>
              <a:rPr lang="es-PE" b="1" dirty="0">
                <a:solidFill>
                  <a:schemeClr val="tx1"/>
                </a:solidFill>
              </a:rPr>
              <a:t>Anuario estadístico de Cuba</a:t>
            </a:r>
            <a:endParaRPr lang="es-MX" sz="4800" dirty="0">
              <a:solidFill>
                <a:schemeClr val="tx1"/>
              </a:solidFill>
            </a:endParaRPr>
          </a:p>
          <a:p>
            <a:pPr lvl="3">
              <a:defRPr/>
            </a:pPr>
            <a:r>
              <a:rPr lang="es-PE" dirty="0">
                <a:solidFill>
                  <a:schemeClr val="tx1"/>
                </a:solidFill>
              </a:rPr>
              <a:t>Terminología-Términos Médicos: </a:t>
            </a:r>
            <a:r>
              <a:rPr lang="es-PE" b="1" dirty="0" err="1">
                <a:solidFill>
                  <a:schemeClr val="tx1"/>
                </a:solidFill>
              </a:rPr>
              <a:t>DeCS</a:t>
            </a:r>
            <a:endParaRPr lang="es-PE" b="1" dirty="0">
              <a:solidFill>
                <a:schemeClr val="tx1"/>
              </a:solidFill>
            </a:endParaRPr>
          </a:p>
          <a:p>
            <a:pPr marL="0" lvl="3" indent="0">
              <a:defRPr/>
            </a:pPr>
            <a:r>
              <a:rPr lang="es-PE" b="1" dirty="0">
                <a:solidFill>
                  <a:schemeClr val="tx1"/>
                </a:solidFill>
              </a:rPr>
              <a:t>3- Acceda al enlace siguientes.</a:t>
            </a:r>
            <a:r>
              <a:rPr lang="es-MX" dirty="0">
                <a:solidFill>
                  <a:schemeClr val="tx1"/>
                </a:solidFill>
                <a:hlinkClick r:id="rId2"/>
              </a:rPr>
              <a:t> http://bvsalud.org/es/</a:t>
            </a:r>
            <a:endParaRPr lang="es-MX" dirty="0">
              <a:solidFill>
                <a:schemeClr val="tx1"/>
              </a:solidFill>
            </a:endParaRPr>
          </a:p>
          <a:p>
            <a:pPr>
              <a:defRPr/>
            </a:pPr>
            <a:endParaRPr lang="es-MX" dirty="0">
              <a:solidFill>
                <a:schemeClr val="tx1"/>
              </a:solidFill>
            </a:endParaRPr>
          </a:p>
        </p:txBody>
      </p:sp>
      <p:sp>
        <p:nvSpPr>
          <p:cNvPr id="3" name="Rectángulo 1"/>
          <p:cNvSpPr>
            <a:spLocks noChangeArrowheads="1"/>
          </p:cNvSpPr>
          <p:nvPr/>
        </p:nvSpPr>
        <p:spPr bwMode="auto">
          <a:xfrm>
            <a:off x="1774826" y="115889"/>
            <a:ext cx="7345363" cy="830997"/>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lnSpc>
                <a:spcPct val="150000"/>
              </a:lnSpc>
              <a:spcAft>
                <a:spcPts val="1413"/>
              </a:spcAft>
              <a:tabLst>
                <a:tab pos="104775" algn="l"/>
                <a:tab pos="555625" algn="l"/>
                <a:tab pos="1003300" algn="l"/>
                <a:tab pos="1454150" algn="l"/>
                <a:tab pos="1901825" algn="l"/>
                <a:tab pos="2352675" algn="l"/>
                <a:tab pos="2800350" algn="l"/>
                <a:tab pos="3251200" algn="l"/>
                <a:tab pos="3698875" algn="l"/>
                <a:tab pos="4149725" algn="l"/>
                <a:tab pos="4597400" algn="l"/>
                <a:tab pos="5046663" algn="l"/>
                <a:tab pos="5495925" algn="l"/>
                <a:tab pos="5946775" algn="l"/>
                <a:tab pos="6394450" algn="l"/>
                <a:tab pos="6845300" algn="l"/>
                <a:tab pos="7292975" algn="l"/>
                <a:tab pos="7743825" algn="l"/>
                <a:tab pos="8191500" algn="l"/>
                <a:tab pos="8642350" algn="l"/>
              </a:tabLst>
              <a:defRPr/>
            </a:pPr>
            <a:r>
              <a:rPr lang="es-ES" sz="3200" dirty="0">
                <a:solidFill>
                  <a:srgbClr val="000066"/>
                </a:solidFill>
                <a:effectLst>
                  <a:outerShdw blurRad="38100" dist="38100" dir="2700000" algn="tl">
                    <a:srgbClr val="C0C0C0"/>
                  </a:outerShdw>
                </a:effectLst>
                <a:latin typeface="Verdana" pitchFamily="32" charset="0"/>
                <a:ea typeface="MS Gothic" charset="-128"/>
                <a:cs typeface="Arial" charset="0"/>
              </a:rPr>
              <a:t>Estudio</a:t>
            </a:r>
            <a:r>
              <a:rPr lang="es-ES" b="1" dirty="0">
                <a:solidFill>
                  <a:schemeClr val="tx1"/>
                </a:solidFill>
              </a:rPr>
              <a:t> </a:t>
            </a:r>
            <a:r>
              <a:rPr lang="es-ES" sz="3200" dirty="0">
                <a:solidFill>
                  <a:srgbClr val="000066"/>
                </a:solidFill>
                <a:effectLst>
                  <a:outerShdw blurRad="38100" dist="38100" dir="2700000" algn="tl">
                    <a:srgbClr val="C0C0C0"/>
                  </a:outerShdw>
                </a:effectLst>
                <a:latin typeface="Verdana" pitchFamily="32" charset="0"/>
                <a:ea typeface="MS Gothic" charset="-128"/>
                <a:cs typeface="Arial" charset="0"/>
              </a:rPr>
              <a:t>Independiente (</a:t>
            </a:r>
            <a:r>
              <a:rPr lang="es-ES" sz="3200" dirty="0" err="1">
                <a:solidFill>
                  <a:srgbClr val="000066"/>
                </a:solidFill>
                <a:effectLst>
                  <a:outerShdw blurRad="38100" dist="38100" dir="2700000" algn="tl">
                    <a:srgbClr val="C0C0C0"/>
                  </a:outerShdw>
                </a:effectLst>
                <a:latin typeface="Verdana" pitchFamily="32" charset="0"/>
                <a:ea typeface="MS Gothic" charset="-128"/>
                <a:cs typeface="Arial" charset="0"/>
              </a:rPr>
              <a:t>cont</a:t>
            </a:r>
            <a:r>
              <a:rPr lang="es-ES" sz="3200" dirty="0">
                <a:solidFill>
                  <a:srgbClr val="000066"/>
                </a:solidFill>
                <a:effectLst>
                  <a:outerShdw blurRad="38100" dist="38100" dir="2700000" algn="tl">
                    <a:srgbClr val="C0C0C0"/>
                  </a:outerShdw>
                </a:effectLst>
                <a:latin typeface="Verdana" pitchFamily="32" charset="0"/>
                <a:ea typeface="MS Gothic" charset="-128"/>
                <a:cs typeface="Arial" charset="0"/>
              </a:rPr>
              <a:t>…)</a:t>
            </a:r>
            <a:endParaRPr lang="es-MX" sz="18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U" dirty="0" smtClean="0"/>
              <a:t>Red de Computadoras</a:t>
            </a:r>
            <a:endParaRPr lang="es-E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1" y="1628800"/>
            <a:ext cx="4536504" cy="4392488"/>
          </a:xfrm>
          <a:prstGeom prst="rect">
            <a:avLst/>
          </a:prstGeom>
        </p:spPr>
      </p:pic>
      <p:sp>
        <p:nvSpPr>
          <p:cNvPr id="6" name="CuadroTexto 5"/>
          <p:cNvSpPr txBox="1"/>
          <p:nvPr/>
        </p:nvSpPr>
        <p:spPr>
          <a:xfrm>
            <a:off x="7248128" y="3140968"/>
            <a:ext cx="2088232" cy="107721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U" sz="3200" dirty="0">
                <a:solidFill>
                  <a:schemeClr val="tx1"/>
                </a:solidFill>
              </a:rPr>
              <a:t>compartir recursos </a:t>
            </a:r>
            <a:endParaRPr lang="es-ES" sz="3200" dirty="0">
              <a:solidFill>
                <a:schemeClr val="tx1"/>
              </a:solidFill>
            </a:endParaRPr>
          </a:p>
        </p:txBody>
      </p:sp>
      <p:sp>
        <p:nvSpPr>
          <p:cNvPr id="7" name="Flecha a la derecha con bandas 6"/>
          <p:cNvSpPr/>
          <p:nvPr/>
        </p:nvSpPr>
        <p:spPr>
          <a:xfrm>
            <a:off x="6456040" y="3501008"/>
            <a:ext cx="576064"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90522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de internes sevicios que prest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 name="Imagen 4"/>
          <p:cNvPicPr>
            <a:picLocks noChangeAspect="1"/>
          </p:cNvPicPr>
          <p:nvPr/>
        </p:nvPicPr>
        <p:blipFill>
          <a:blip r:embed="rId2"/>
          <a:stretch>
            <a:fillRect/>
          </a:stretch>
        </p:blipFill>
        <p:spPr>
          <a:xfrm>
            <a:off x="1679576" y="160338"/>
            <a:ext cx="5424536" cy="6365006"/>
          </a:xfrm>
          <a:prstGeom prst="rect">
            <a:avLst/>
          </a:prstGeom>
        </p:spPr>
      </p:pic>
      <p:sp>
        <p:nvSpPr>
          <p:cNvPr id="7" name="CuadroTexto 6"/>
          <p:cNvSpPr txBox="1"/>
          <p:nvPr/>
        </p:nvSpPr>
        <p:spPr>
          <a:xfrm>
            <a:off x="7824192" y="620689"/>
            <a:ext cx="2376264" cy="461665"/>
          </a:xfrm>
          <a:prstGeom prst="rect">
            <a:avLst/>
          </a:prstGeom>
          <a:noFill/>
        </p:spPr>
        <p:txBody>
          <a:bodyPr wrap="square" rtlCol="0">
            <a:spAutoFit/>
          </a:bodyPr>
          <a:lstStyle/>
          <a:p>
            <a:r>
              <a:rPr lang="es-CU" b="1" dirty="0">
                <a:solidFill>
                  <a:schemeClr val="tx1"/>
                </a:solidFill>
              </a:rPr>
              <a:t>Servicios:</a:t>
            </a:r>
          </a:p>
        </p:txBody>
      </p:sp>
      <p:pic>
        <p:nvPicPr>
          <p:cNvPr id="8" name="Imagen 7"/>
          <p:cNvPicPr>
            <a:picLocks noChangeAspect="1"/>
          </p:cNvPicPr>
          <p:nvPr/>
        </p:nvPicPr>
        <p:blipFill>
          <a:blip r:embed="rId3"/>
          <a:stretch>
            <a:fillRect/>
          </a:stretch>
        </p:blipFill>
        <p:spPr>
          <a:xfrm>
            <a:off x="7284132" y="1340769"/>
            <a:ext cx="3168352" cy="4562475"/>
          </a:xfrm>
          <a:prstGeom prst="rect">
            <a:avLst/>
          </a:prstGeom>
        </p:spPr>
      </p:pic>
    </p:spTree>
    <p:extLst>
      <p:ext uri="{BB962C8B-B14F-4D97-AF65-F5344CB8AC3E}">
        <p14:creationId xmlns:p14="http://schemas.microsoft.com/office/powerpoint/2010/main" val="3237829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625601" y="4592639"/>
            <a:ext cx="2555875" cy="1296987"/>
          </a:xfrm>
          <a:solidFill>
            <a:schemeClr val="tx2">
              <a:lumMod val="20000"/>
              <a:lumOff val="80000"/>
            </a:schemeClr>
          </a:solidFill>
        </p:spPr>
        <p:txBody>
          <a:bodyPr/>
          <a:lstStyle/>
          <a:p>
            <a:pPr algn="ctr" eaLnBrk="1" hangingPunct="1">
              <a:defRPr/>
            </a:pPr>
            <a:r>
              <a:rPr lang="es-ES" sz="2800" dirty="0"/>
              <a:t>Búsqueda  de Información</a:t>
            </a:r>
            <a:endParaRPr lang="es-ES" sz="2800" dirty="0"/>
          </a:p>
        </p:txBody>
      </p:sp>
      <p:pic>
        <p:nvPicPr>
          <p:cNvPr id="6147" name="6 Marcador de posición de imagen"/>
          <p:cNvPicPr>
            <a:picLocks noGrp="1" noChangeAspect="1"/>
          </p:cNvPicPr>
          <p:nvPr>
            <p:ph type="pic" idx="1"/>
          </p:nvPr>
        </p:nvPicPr>
        <p:blipFill>
          <a:blip r:embed="rId3">
            <a:extLst>
              <a:ext uri="{28A0092B-C50C-407E-A947-70E740481C1C}">
                <a14:useLocalDpi xmlns:a14="http://schemas.microsoft.com/office/drawing/2010/main" val="0"/>
              </a:ext>
            </a:extLst>
          </a:blip>
          <a:srcRect t="12500" b="12500"/>
          <a:stretch>
            <a:fillRect/>
          </a:stretch>
        </p:blipFill>
        <p:spPr>
          <a:xfrm>
            <a:off x="1631951" y="476250"/>
            <a:ext cx="2627313" cy="4114800"/>
          </a:xfrm>
        </p:spPr>
      </p:pic>
      <p:sp>
        <p:nvSpPr>
          <p:cNvPr id="6148" name="5 CuadroTexto"/>
          <p:cNvSpPr txBox="1">
            <a:spLocks noChangeArrowheads="1"/>
          </p:cNvSpPr>
          <p:nvPr/>
        </p:nvSpPr>
        <p:spPr bwMode="auto">
          <a:xfrm>
            <a:off x="3648075" y="105251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itchFamily="18" charset="0"/>
              <a:buNone/>
            </a:pPr>
            <a:endParaRPr lang="es-ES" sz="1800"/>
          </a:p>
        </p:txBody>
      </p:sp>
      <p:sp>
        <p:nvSpPr>
          <p:cNvPr id="6149" name="8 CuadroTexto"/>
          <p:cNvSpPr txBox="1">
            <a:spLocks noChangeArrowheads="1"/>
          </p:cNvSpPr>
          <p:nvPr/>
        </p:nvSpPr>
        <p:spPr bwMode="auto">
          <a:xfrm>
            <a:off x="4367214" y="-26988"/>
            <a:ext cx="6300787" cy="673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charset="0"/>
                <a:cs typeface="DejaVu Sans" pitchFamily="34" charset="0"/>
              </a:defRPr>
            </a:lvl1pPr>
            <a:lvl2pPr>
              <a:defRPr sz="2400">
                <a:solidFill>
                  <a:schemeClr val="bg1"/>
                </a:solidFill>
                <a:latin typeface="Arial" charset="0"/>
                <a:cs typeface="DejaVu Sans" pitchFamily="34" charset="0"/>
              </a:defRPr>
            </a:lvl2pPr>
            <a:lvl3pPr>
              <a:defRPr sz="2400">
                <a:solidFill>
                  <a:schemeClr val="bg1"/>
                </a:solidFill>
                <a:latin typeface="Arial" charset="0"/>
                <a:cs typeface="DejaVu Sans" pitchFamily="34" charset="0"/>
              </a:defRPr>
            </a:lvl3pPr>
            <a:lvl4pPr>
              <a:defRPr sz="2400">
                <a:solidFill>
                  <a:schemeClr val="bg1"/>
                </a:solidFill>
                <a:latin typeface="Arial" charset="0"/>
                <a:cs typeface="DejaVu Sans" pitchFamily="34" charset="0"/>
              </a:defRPr>
            </a:lvl4pPr>
            <a:lvl5pPr>
              <a:defRPr sz="2400">
                <a:solidFill>
                  <a:schemeClr val="bg1"/>
                </a:solidFill>
                <a:latin typeface="Arial" charset="0"/>
                <a:cs typeface="DejaVu Sans" pitchFamily="34" charset="0"/>
              </a:defRPr>
            </a:lvl5pPr>
            <a:lvl6pPr marL="2514600" indent="-228600" defTabSz="449263" eaLnBrk="0" fontAlgn="base" hangingPunct="0">
              <a:spcBef>
                <a:spcPct val="0"/>
              </a:spcBef>
              <a:spcAft>
                <a:spcPct val="0"/>
              </a:spcAft>
              <a:defRPr sz="2400">
                <a:solidFill>
                  <a:schemeClr val="bg1"/>
                </a:solidFill>
                <a:latin typeface="Arial" charset="0"/>
                <a:cs typeface="DejaVu Sans" pitchFamily="34" charset="0"/>
              </a:defRPr>
            </a:lvl6pPr>
            <a:lvl7pPr marL="2971800" indent="-228600" defTabSz="449263" eaLnBrk="0" fontAlgn="base" hangingPunct="0">
              <a:spcBef>
                <a:spcPct val="0"/>
              </a:spcBef>
              <a:spcAft>
                <a:spcPct val="0"/>
              </a:spcAft>
              <a:defRPr sz="2400">
                <a:solidFill>
                  <a:schemeClr val="bg1"/>
                </a:solidFill>
                <a:latin typeface="Arial" charset="0"/>
                <a:cs typeface="DejaVu Sans" pitchFamily="34" charset="0"/>
              </a:defRPr>
            </a:lvl7pPr>
            <a:lvl8pPr marL="3429000" indent="-228600" defTabSz="449263" eaLnBrk="0" fontAlgn="base" hangingPunct="0">
              <a:spcBef>
                <a:spcPct val="0"/>
              </a:spcBef>
              <a:spcAft>
                <a:spcPct val="0"/>
              </a:spcAft>
              <a:defRPr sz="2400">
                <a:solidFill>
                  <a:schemeClr val="bg1"/>
                </a:solidFill>
                <a:latin typeface="Arial" charset="0"/>
                <a:cs typeface="DejaVu Sans" pitchFamily="34" charset="0"/>
              </a:defRPr>
            </a:lvl8pPr>
            <a:lvl9pPr marL="3886200" indent="-228600" defTabSz="449263" eaLnBrk="0" fontAlgn="base" hangingPunct="0">
              <a:spcBef>
                <a:spcPct val="0"/>
              </a:spcBef>
              <a:spcAft>
                <a:spcPct val="0"/>
              </a:spcAft>
              <a:defRPr sz="2400">
                <a:solidFill>
                  <a:schemeClr val="bg1"/>
                </a:solidFill>
                <a:latin typeface="Arial" charset="0"/>
                <a:cs typeface="DejaVu Sans" pitchFamily="34" charset="0"/>
              </a:defRPr>
            </a:lvl9pPr>
          </a:lstStyle>
          <a:p>
            <a:pPr marL="0" lvl="1" indent="0" algn="just" eaLnBrk="1" hangingPunct="1">
              <a:buClr>
                <a:srgbClr val="000000"/>
              </a:buClr>
            </a:pPr>
            <a:r>
              <a:rPr lang="es-ES">
                <a:solidFill>
                  <a:schemeClr val="tx1"/>
                </a:solidFill>
                <a:latin typeface="Calibri" pitchFamily="34" charset="0"/>
              </a:rPr>
              <a:t>❶P</a:t>
            </a:r>
            <a:r>
              <a:rPr lang="es-ES">
                <a:solidFill>
                  <a:schemeClr val="tx1"/>
                </a:solidFill>
              </a:rPr>
              <a:t>roceso articulado y, en muchas ocasiones, retroalimentado;</a:t>
            </a:r>
          </a:p>
          <a:p>
            <a:pPr marL="0" lvl="1" indent="0" algn="just" eaLnBrk="1" hangingPunct="1">
              <a:lnSpc>
                <a:spcPct val="150000"/>
              </a:lnSpc>
              <a:buClr>
                <a:srgbClr val="000000"/>
              </a:buClr>
            </a:pPr>
            <a:r>
              <a:rPr lang="es-ES">
                <a:solidFill>
                  <a:schemeClr val="tx1"/>
                </a:solidFill>
                <a:latin typeface="Calibri" pitchFamily="34" charset="0"/>
              </a:rPr>
              <a:t>❷</a:t>
            </a:r>
            <a:r>
              <a:rPr lang="es-ES">
                <a:solidFill>
                  <a:schemeClr val="tx1"/>
                </a:solidFill>
              </a:rPr>
              <a:t>que se inicia  cuando una persona tiene un problema que quiere resolver mediante la obtención de cierta información;</a:t>
            </a:r>
          </a:p>
          <a:p>
            <a:pPr marL="0" lvl="1" indent="0" algn="just" eaLnBrk="1" hangingPunct="1">
              <a:lnSpc>
                <a:spcPct val="150000"/>
              </a:lnSpc>
              <a:buClr>
                <a:srgbClr val="000000"/>
              </a:buClr>
            </a:pPr>
            <a:r>
              <a:rPr lang="es-ES">
                <a:solidFill>
                  <a:schemeClr val="tx1"/>
                </a:solidFill>
                <a:latin typeface="Calibri" pitchFamily="34" charset="0"/>
              </a:rPr>
              <a:t>❸</a:t>
            </a:r>
            <a:r>
              <a:rPr lang="es-ES">
                <a:solidFill>
                  <a:schemeClr val="tx1"/>
                </a:solidFill>
              </a:rPr>
              <a:t>que termina cuando la persona resuelve este problema con la información obtenida;</a:t>
            </a:r>
          </a:p>
          <a:p>
            <a:pPr marL="0" lvl="1" indent="0" algn="just" eaLnBrk="1" hangingPunct="1">
              <a:lnSpc>
                <a:spcPct val="150000"/>
              </a:lnSpc>
              <a:buClr>
                <a:srgbClr val="000000"/>
              </a:buClr>
            </a:pPr>
            <a:r>
              <a:rPr lang="es-ES">
                <a:solidFill>
                  <a:schemeClr val="tx1"/>
                </a:solidFill>
                <a:latin typeface="Calibri" pitchFamily="34" charset="0"/>
              </a:rPr>
              <a:t>❹</a:t>
            </a:r>
            <a:r>
              <a:rPr lang="es-ES">
                <a:solidFill>
                  <a:schemeClr val="tx1"/>
                </a:solidFill>
              </a:rPr>
              <a:t>y que se implementa a través de la identificación y localización   de los documentos que contienen esta información que es pertinente para satisfacer la necesidad de información de la persona.   </a:t>
            </a:r>
          </a:p>
          <a:p>
            <a:pPr algn="just" eaLnBrk="1" hangingPunct="1">
              <a:lnSpc>
                <a:spcPct val="150000"/>
              </a:lnSpc>
              <a:buClr>
                <a:srgbClr val="000000"/>
              </a:buClr>
              <a:buFont typeface="Times New Roman" pitchFamily="18" charset="0"/>
              <a:buNone/>
            </a:pPr>
            <a:endParaRPr lang="es-ES" sz="180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0" y="836613"/>
            <a:ext cx="2159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6 CuadroTexto"/>
          <p:cNvSpPr txBox="1">
            <a:spLocks noChangeArrowheads="1"/>
          </p:cNvSpPr>
          <p:nvPr/>
        </p:nvSpPr>
        <p:spPr bwMode="auto">
          <a:xfrm>
            <a:off x="1631950" y="44451"/>
            <a:ext cx="89281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buClr>
                <a:srgbClr val="000000"/>
              </a:buClr>
              <a:buSzPct val="100000"/>
              <a:buFont typeface="Times New Roman" pitchFamily="18" charset="0"/>
              <a:buNone/>
            </a:pPr>
            <a:r>
              <a:rPr lang="es-ES" b="1">
                <a:solidFill>
                  <a:schemeClr val="tx1"/>
                </a:solidFill>
                <a:latin typeface="Tahoma" pitchFamily="34" charset="0"/>
                <a:cs typeface="Tahoma" pitchFamily="34" charset="0"/>
              </a:rPr>
              <a:t>La  Competencia en el Manejo de la Información  (CMI) conlleva a adquirir una serie de habilidades.</a:t>
            </a:r>
          </a:p>
          <a:p>
            <a:pPr eaLnBrk="1" hangingPunct="1">
              <a:lnSpc>
                <a:spcPct val="150000"/>
              </a:lnSpc>
              <a:buClr>
                <a:srgbClr val="000000"/>
              </a:buClr>
              <a:buSzPct val="100000"/>
              <a:buFont typeface="Times New Roman" pitchFamily="18" charset="0"/>
              <a:buNone/>
            </a:pPr>
            <a:endParaRPr lang="es-ES">
              <a:solidFill>
                <a:schemeClr val="tx1"/>
              </a:solidFill>
              <a:latin typeface="Tahoma" pitchFamily="34" charset="0"/>
              <a:cs typeface="Tahoma" pitchFamily="34" charset="0"/>
            </a:endParaRPr>
          </a:p>
          <a:p>
            <a:pPr lvl="1" eaLnBrk="1" hangingPunct="1">
              <a:lnSpc>
                <a:spcPct val="150000"/>
              </a:lnSpc>
              <a:buClr>
                <a:srgbClr val="000000"/>
              </a:buClr>
              <a:buSzPct val="100000"/>
              <a:buFont typeface="Wingdings" pitchFamily="2" charset="2"/>
              <a:buChar char="ü"/>
            </a:pPr>
            <a:r>
              <a:rPr lang="es-ES">
                <a:solidFill>
                  <a:schemeClr val="tx1"/>
                </a:solidFill>
                <a:latin typeface="Tahoma" pitchFamily="34" charset="0"/>
                <a:cs typeface="Tahoma" pitchFamily="34" charset="0"/>
              </a:rPr>
              <a:t>Reconocer la necesidad de información.</a:t>
            </a:r>
          </a:p>
          <a:p>
            <a:pPr lvl="1" eaLnBrk="1" hangingPunct="1">
              <a:lnSpc>
                <a:spcPct val="150000"/>
              </a:lnSpc>
              <a:buClr>
                <a:srgbClr val="000000"/>
              </a:buClr>
              <a:buSzPct val="100000"/>
              <a:buFont typeface="Wingdings" pitchFamily="2" charset="2"/>
              <a:buChar char="ü"/>
            </a:pPr>
            <a:r>
              <a:rPr lang="es-ES">
                <a:solidFill>
                  <a:schemeClr val="tx1"/>
                </a:solidFill>
                <a:latin typeface="Tahoma" pitchFamily="34" charset="0"/>
                <a:cs typeface="Tahoma" pitchFamily="34" charset="0"/>
              </a:rPr>
              <a:t>Identificar y localizar las fuentes de información adecuadas.</a:t>
            </a:r>
          </a:p>
          <a:p>
            <a:pPr lvl="1" eaLnBrk="1" hangingPunct="1">
              <a:lnSpc>
                <a:spcPct val="150000"/>
              </a:lnSpc>
              <a:buClr>
                <a:srgbClr val="000000"/>
              </a:buClr>
              <a:buSzPct val="100000"/>
              <a:buFont typeface="Wingdings" pitchFamily="2" charset="2"/>
              <a:buChar char="ü"/>
            </a:pPr>
            <a:r>
              <a:rPr lang="es-ES">
                <a:solidFill>
                  <a:schemeClr val="tx1"/>
                </a:solidFill>
                <a:latin typeface="Tahoma" pitchFamily="34" charset="0"/>
                <a:cs typeface="Tahoma" pitchFamily="34" charset="0"/>
              </a:rPr>
              <a:t>Saber cómo llegar a la información dentro de esas fuentes. </a:t>
            </a:r>
          </a:p>
          <a:p>
            <a:pPr lvl="1" eaLnBrk="1" hangingPunct="1">
              <a:lnSpc>
                <a:spcPct val="150000"/>
              </a:lnSpc>
              <a:buClr>
                <a:srgbClr val="000000"/>
              </a:buClr>
              <a:buSzPct val="100000"/>
              <a:buFont typeface="Wingdings" pitchFamily="2" charset="2"/>
              <a:buChar char="ü"/>
            </a:pPr>
            <a:r>
              <a:rPr lang="es-ES">
                <a:solidFill>
                  <a:schemeClr val="tx1"/>
                </a:solidFill>
                <a:latin typeface="Tahoma" pitchFamily="34" charset="0"/>
                <a:cs typeface="Tahoma" pitchFamily="34" charset="0"/>
              </a:rPr>
              <a:t>Evaluar la calidad de la información obtenida.</a:t>
            </a:r>
          </a:p>
          <a:p>
            <a:pPr lvl="1" eaLnBrk="1" hangingPunct="1">
              <a:lnSpc>
                <a:spcPct val="150000"/>
              </a:lnSpc>
              <a:buClr>
                <a:srgbClr val="000000"/>
              </a:buClr>
              <a:buSzPct val="100000"/>
              <a:buFont typeface="Wingdings" pitchFamily="2" charset="2"/>
              <a:buChar char="ü"/>
            </a:pPr>
            <a:r>
              <a:rPr lang="es-ES">
                <a:solidFill>
                  <a:schemeClr val="tx1"/>
                </a:solidFill>
                <a:latin typeface="Tahoma" pitchFamily="34" charset="0"/>
                <a:cs typeface="Tahoma" pitchFamily="34" charset="0"/>
              </a:rPr>
              <a:t>Organizar la información.</a:t>
            </a:r>
          </a:p>
          <a:p>
            <a:pPr lvl="1" eaLnBrk="1" hangingPunct="1">
              <a:lnSpc>
                <a:spcPct val="150000"/>
              </a:lnSpc>
              <a:buClr>
                <a:srgbClr val="000000"/>
              </a:buClr>
              <a:buSzPct val="100000"/>
              <a:buFont typeface="Wingdings" pitchFamily="2" charset="2"/>
              <a:buChar char="ü"/>
            </a:pPr>
            <a:r>
              <a:rPr lang="es-ES">
                <a:solidFill>
                  <a:schemeClr val="tx1"/>
                </a:solidFill>
                <a:latin typeface="Tahoma" pitchFamily="34" charset="0"/>
                <a:cs typeface="Tahoma" pitchFamily="34" charset="0"/>
              </a:rPr>
              <a:t>Usar la información de forma efectiva.</a:t>
            </a:r>
          </a:p>
          <a:p>
            <a:pPr eaLnBrk="1" hangingPunct="1">
              <a:lnSpc>
                <a:spcPct val="150000"/>
              </a:lnSpc>
              <a:buClr>
                <a:srgbClr val="000000"/>
              </a:buClr>
              <a:buSzPct val="100000"/>
              <a:buFont typeface="Times New Roman" pitchFamily="18" charset="0"/>
              <a:buNone/>
            </a:pPr>
            <a:endParaRPr lang="es-ES">
              <a:solidFill>
                <a:schemeClr val="tx1"/>
              </a:solidFill>
              <a:latin typeface="Tahoma" pitchFamily="34" charset="0"/>
              <a:cs typeface="Tahoma" pitchFamily="34" charset="0"/>
            </a:endParaRPr>
          </a:p>
          <a:p>
            <a:pPr eaLnBrk="1" hangingPunct="1">
              <a:lnSpc>
                <a:spcPct val="150000"/>
              </a:lnSpc>
              <a:buClr>
                <a:srgbClr val="000000"/>
              </a:buClr>
              <a:buSzPct val="100000"/>
              <a:buFont typeface="Times New Roman" pitchFamily="18" charset="0"/>
              <a:buNone/>
            </a:pPr>
            <a:endParaRPr lang="es-ES">
              <a:solidFill>
                <a:schemeClr val="tx1"/>
              </a:solidFill>
              <a:latin typeface="Tahoma" pitchFamily="34" charset="0"/>
              <a:cs typeface="Tahoma" pitchFamily="34" charset="0"/>
            </a:endParaRPr>
          </a:p>
        </p:txBody>
      </p:sp>
      <p:sp>
        <p:nvSpPr>
          <p:cNvPr id="7172" name="Line 5"/>
          <p:cNvSpPr>
            <a:spLocks noChangeShapeType="1"/>
          </p:cNvSpPr>
          <p:nvPr/>
        </p:nvSpPr>
        <p:spPr bwMode="auto">
          <a:xfrm>
            <a:off x="1524000" y="1412875"/>
            <a:ext cx="7164388"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28939" y="115888"/>
            <a:ext cx="5183187" cy="1143000"/>
          </a:xfrm>
          <a:ln w="88900">
            <a:solidFill>
              <a:schemeClr val="tx2"/>
            </a:solidFill>
          </a:ln>
        </p:spPr>
        <p:txBody>
          <a:bodyPr/>
          <a:lstStyle/>
          <a:p>
            <a:pPr eaLnBrk="1" hangingPunct="1">
              <a:defRPr/>
            </a:pPr>
            <a:r>
              <a:rPr lang="es-ES" sz="2800" b="1" u="sng" dirty="0">
                <a:solidFill>
                  <a:schemeClr val="tx2">
                    <a:lumMod val="60000"/>
                    <a:lumOff val="40000"/>
                  </a:schemeClr>
                </a:solidFill>
              </a:rPr>
              <a:t>B</a:t>
            </a:r>
            <a:r>
              <a:rPr lang="es-ES" sz="2800" b="1" u="sng" dirty="0">
                <a:solidFill>
                  <a:schemeClr val="tx2">
                    <a:lumMod val="60000"/>
                    <a:lumOff val="40000"/>
                  </a:schemeClr>
                </a:solidFill>
              </a:rPr>
              <a:t>ases de Datos</a:t>
            </a:r>
            <a:endParaRPr lang="es-ES" sz="2800" b="1" u="sng" dirty="0">
              <a:solidFill>
                <a:schemeClr val="tx2">
                  <a:lumMod val="60000"/>
                  <a:lumOff val="40000"/>
                </a:schemeClr>
              </a:solidFill>
            </a:endParaRPr>
          </a:p>
        </p:txBody>
      </p:sp>
      <p:pic>
        <p:nvPicPr>
          <p:cNvPr id="8195" name="Picture 2" descr="C:\Program Files\Microsoft Office\MEDIA\CAGCAT10\j0217698.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74826" y="1341439"/>
            <a:ext cx="1154113" cy="1679575"/>
          </a:xfrm>
          <a:noFill/>
        </p:spPr>
      </p:pic>
      <p:sp>
        <p:nvSpPr>
          <p:cNvPr id="7" name="6 CuadroTexto"/>
          <p:cNvSpPr txBox="1"/>
          <p:nvPr/>
        </p:nvSpPr>
        <p:spPr>
          <a:xfrm>
            <a:off x="2927351" y="1341439"/>
            <a:ext cx="7129463" cy="17541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eaLnBrk="1" hangingPunct="1">
              <a:lnSpc>
                <a:spcPct val="150000"/>
              </a:lnSpc>
              <a:buClr>
                <a:srgbClr val="000000"/>
              </a:buClr>
              <a:buSzPct val="100000"/>
              <a:buFont typeface="Times New Roman" panose="02020603050405020304" pitchFamily="18" charset="0"/>
              <a:buNone/>
              <a:defRPr/>
            </a:pPr>
            <a:r>
              <a:rPr lang="es-ES" dirty="0">
                <a:solidFill>
                  <a:schemeClr val="tx1"/>
                </a:solidFill>
                <a:latin typeface="+mj-lt"/>
              </a:rPr>
              <a:t>Es el </a:t>
            </a:r>
            <a:r>
              <a:rPr lang="es-ES" b="1" dirty="0">
                <a:solidFill>
                  <a:schemeClr val="tx1"/>
                </a:solidFill>
                <a:latin typeface="+mj-lt"/>
              </a:rPr>
              <a:t>conjunto de datos</a:t>
            </a:r>
            <a:r>
              <a:rPr lang="es-ES" dirty="0">
                <a:solidFill>
                  <a:schemeClr val="tx1"/>
                </a:solidFill>
                <a:latin typeface="+mj-lt"/>
              </a:rPr>
              <a:t> que pertenecen al  mismo contexto </a:t>
            </a:r>
            <a:r>
              <a:rPr lang="es-ES" b="1" dirty="0">
                <a:solidFill>
                  <a:schemeClr val="tx1"/>
                </a:solidFill>
                <a:latin typeface="+mj-lt"/>
              </a:rPr>
              <a:t>almacenado sistemáticamente </a:t>
            </a:r>
            <a:r>
              <a:rPr lang="es-ES" dirty="0">
                <a:solidFill>
                  <a:schemeClr val="tx1"/>
                </a:solidFill>
                <a:latin typeface="+mj-lt"/>
              </a:rPr>
              <a:t>para su posterior uso.</a:t>
            </a:r>
          </a:p>
        </p:txBody>
      </p:sp>
      <p:graphicFrame>
        <p:nvGraphicFramePr>
          <p:cNvPr id="8" name="7 Diagrama"/>
          <p:cNvGraphicFramePr/>
          <p:nvPr/>
        </p:nvGraphicFramePr>
        <p:xfrm>
          <a:off x="2711624" y="3573016"/>
          <a:ext cx="6624736" cy="3024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p:cNvSpPr txBox="1"/>
          <p:nvPr/>
        </p:nvSpPr>
        <p:spPr>
          <a:xfrm>
            <a:off x="2927350" y="3176588"/>
            <a:ext cx="2736850" cy="461962"/>
          </a:xfrm>
          <a:prstGeom prst="rect">
            <a:avLst/>
          </a:prstGeom>
          <a:solidFill>
            <a:schemeClr val="accent6">
              <a:lumMod val="40000"/>
              <a:lumOff val="60000"/>
            </a:schemeClr>
          </a:solidFill>
        </p:spPr>
        <p:txBody>
          <a:bodyPr>
            <a:spAutoFit/>
          </a:bodyPr>
          <a:lstStyle/>
          <a:p>
            <a:pPr algn="ctr" eaLnBrk="1" hangingPunct="1">
              <a:buClr>
                <a:srgbClr val="000000"/>
              </a:buClr>
              <a:buSzPct val="100000"/>
              <a:buFont typeface="Times New Roman" panose="02020603050405020304" pitchFamily="18" charset="0"/>
              <a:buNone/>
              <a:defRPr/>
            </a:pPr>
            <a:r>
              <a:rPr lang="es-ES" b="1" dirty="0">
                <a:solidFill>
                  <a:schemeClr val="tx1"/>
                </a:solidFill>
                <a:latin typeface="Arial" panose="020B0604020202020204" pitchFamily="34" charset="0"/>
                <a:ea typeface="DejaVu Sans" pitchFamily="34" charset="0"/>
              </a:rPr>
              <a:t>Se Clasifican: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847850" y="144463"/>
            <a:ext cx="8142288" cy="1484312"/>
          </a:xfrm>
          <a:prstGeom prst="rect">
            <a:avLst/>
          </a:prstGeom>
          <a:noFill/>
          <a:ln>
            <a:noFill/>
          </a:ln>
          <a:effectLs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9pPr>
          </a:lstStyle>
          <a:p>
            <a:pPr algn="ctr" eaLnBrk="1" hangingPunct="1">
              <a:defRPr/>
            </a:pPr>
            <a:r>
              <a:rPr lang="en-US" sz="3600">
                <a:solidFill>
                  <a:srgbClr val="000066"/>
                </a:solidFill>
                <a:effectLst>
                  <a:outerShdw blurRad="38100" dist="38100" dir="2700000" algn="tl">
                    <a:srgbClr val="C0C0C0"/>
                  </a:outerShdw>
                </a:effectLst>
                <a:latin typeface="Verdana" panose="020B0604030504040204" pitchFamily="34" charset="0"/>
                <a:ea typeface="MS Gothic" panose="020B0609070205080204" pitchFamily="49" charset="-128"/>
              </a:rPr>
              <a:t>              </a:t>
            </a:r>
            <a:r>
              <a:rPr lang="en-US" sz="3600" u="sng">
                <a:solidFill>
                  <a:srgbClr val="000066"/>
                </a:solidFill>
                <a:effectLst>
                  <a:outerShdw blurRad="38100" dist="38100" dir="2700000" algn="tl">
                    <a:srgbClr val="C0C0C0"/>
                  </a:outerShdw>
                </a:effectLst>
                <a:latin typeface="Verdana" panose="020B0604030504040204" pitchFamily="34" charset="0"/>
                <a:ea typeface="MS Gothic" panose="020B0609070205080204" pitchFamily="49" charset="-128"/>
              </a:rPr>
              <a:t>Fuentes de Information</a:t>
            </a:r>
          </a:p>
        </p:txBody>
      </p:sp>
      <p:pic>
        <p:nvPicPr>
          <p:cNvPr id="9219" name="Picture 5"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260351"/>
            <a:ext cx="18002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a 4"/>
          <p:cNvGraphicFramePr>
            <a:graphicFrameLocks noGrp="1"/>
          </p:cNvGraphicFramePr>
          <p:nvPr/>
        </p:nvGraphicFramePr>
        <p:xfrm>
          <a:off x="2043113" y="1779589"/>
          <a:ext cx="8142288" cy="4048125"/>
        </p:xfrm>
        <a:graphic>
          <a:graphicData uri="http://schemas.openxmlformats.org/drawingml/2006/table">
            <a:tbl>
              <a:tblPr firstRow="1" bandRow="1">
                <a:tableStyleId>{5C22544A-7EE6-4342-B048-85BDC9FD1C3A}</a:tableStyleId>
              </a:tblPr>
              <a:tblGrid>
                <a:gridCol w="2714096"/>
                <a:gridCol w="2182249"/>
                <a:gridCol w="3245943"/>
              </a:tblGrid>
              <a:tr h="1644551">
                <a:tc rowSpan="2">
                  <a:txBody>
                    <a:bodyPr/>
                    <a:lstStyle/>
                    <a:p>
                      <a:pPr algn="ctr"/>
                      <a:endParaRPr lang="es-MX" sz="2000" dirty="0" smtClean="0">
                        <a:latin typeface="+mj-lt"/>
                      </a:endParaRPr>
                    </a:p>
                    <a:p>
                      <a:pPr algn="ctr"/>
                      <a:endParaRPr lang="es-MX" sz="2000" dirty="0" smtClean="0">
                        <a:latin typeface="+mj-lt"/>
                      </a:endParaRPr>
                    </a:p>
                    <a:p>
                      <a:pPr algn="ctr"/>
                      <a:endParaRPr lang="es-MX" sz="2000" dirty="0" smtClean="0">
                        <a:latin typeface="+mj-lt"/>
                      </a:endParaRPr>
                    </a:p>
                    <a:p>
                      <a:pPr algn="ctr"/>
                      <a:endParaRPr lang="es-MX" sz="2000" dirty="0" smtClean="0">
                        <a:latin typeface="+mj-lt"/>
                      </a:endParaRPr>
                    </a:p>
                    <a:p>
                      <a:pPr algn="ctr"/>
                      <a:endParaRPr lang="es-MX" sz="2000" dirty="0" smtClean="0">
                        <a:latin typeface="+mj-lt"/>
                      </a:endParaRPr>
                    </a:p>
                    <a:p>
                      <a:pPr algn="ctr"/>
                      <a:endParaRPr lang="es-MX" sz="2000" dirty="0" smtClean="0">
                        <a:latin typeface="+mj-lt"/>
                      </a:endParaRPr>
                    </a:p>
                    <a:p>
                      <a:pPr algn="ctr"/>
                      <a:r>
                        <a:rPr lang="es-MX" sz="2000" dirty="0" smtClean="0">
                          <a:latin typeface="+mj-lt"/>
                        </a:rPr>
                        <a:t>Información</a:t>
                      </a:r>
                      <a:r>
                        <a:rPr lang="es-MX" sz="2000" baseline="0" dirty="0" smtClean="0">
                          <a:latin typeface="+mj-lt"/>
                        </a:rPr>
                        <a:t> basada en el conocimiento</a:t>
                      </a:r>
                      <a:endParaRPr lang="es-MX" sz="2000" dirty="0">
                        <a:latin typeface="+mj-lt"/>
                      </a:endParaRPr>
                    </a:p>
                  </a:txBody>
                  <a:tcPr marT="45719" marB="45719"/>
                </a:tc>
                <a:tc>
                  <a:txBody>
                    <a:bodyPr/>
                    <a:lstStyle/>
                    <a:p>
                      <a:pPr algn="ctr"/>
                      <a:endParaRPr lang="es-MX" sz="2000" dirty="0" smtClean="0">
                        <a:latin typeface="+mj-lt"/>
                      </a:endParaRPr>
                    </a:p>
                    <a:p>
                      <a:pPr algn="ctr"/>
                      <a:endParaRPr lang="es-MX" sz="2000" dirty="0" smtClean="0">
                        <a:latin typeface="+mj-lt"/>
                      </a:endParaRPr>
                    </a:p>
                    <a:p>
                      <a:pPr algn="ctr"/>
                      <a:r>
                        <a:rPr lang="es-MX" sz="2000" dirty="0" smtClean="0">
                          <a:latin typeface="+mj-lt"/>
                        </a:rPr>
                        <a:t>Primaria </a:t>
                      </a:r>
                      <a:endParaRPr lang="es-MX" sz="2000" dirty="0">
                        <a:latin typeface="+mj-lt"/>
                      </a:endParaRPr>
                    </a:p>
                  </a:txBody>
                  <a:tcPr marT="45719" marB="45719"/>
                </a:tc>
                <a:tc>
                  <a:txBody>
                    <a:bodyPr/>
                    <a:lstStyle/>
                    <a:p>
                      <a:pPr algn="just"/>
                      <a:r>
                        <a:rPr lang="es-MX" sz="2000" dirty="0" smtClean="0">
                          <a:latin typeface="+mj-lt"/>
                        </a:rPr>
                        <a:t>Investigaciones originales que se publican</a:t>
                      </a:r>
                      <a:r>
                        <a:rPr lang="es-MX" sz="2000" baseline="0" dirty="0" smtClean="0">
                          <a:latin typeface="+mj-lt"/>
                        </a:rPr>
                        <a:t> en revistas, libros reportes y otras fuentes.</a:t>
                      </a:r>
                    </a:p>
                  </a:txBody>
                  <a:tcPr marT="45719" marB="45719"/>
                </a:tc>
              </a:tr>
              <a:tr h="2403574">
                <a:tc vMerge="1">
                  <a:txBody>
                    <a:bodyPr/>
                    <a:lstStyle/>
                    <a:p>
                      <a:endParaRPr lang="es-MX" dirty="0"/>
                    </a:p>
                  </a:txBody>
                  <a:tcPr/>
                </a:tc>
                <a:tc>
                  <a:txBody>
                    <a:bodyPr/>
                    <a:lstStyle/>
                    <a:p>
                      <a:pPr algn="ctr"/>
                      <a:endParaRPr lang="es-MX" sz="2000" dirty="0" smtClean="0">
                        <a:latin typeface="+mj-lt"/>
                      </a:endParaRPr>
                    </a:p>
                    <a:p>
                      <a:pPr algn="ctr"/>
                      <a:endParaRPr lang="es-MX" sz="2000" dirty="0" smtClean="0">
                        <a:latin typeface="+mj-lt"/>
                      </a:endParaRPr>
                    </a:p>
                    <a:p>
                      <a:pPr algn="ctr"/>
                      <a:endParaRPr lang="es-MX" sz="2000" dirty="0" smtClean="0">
                        <a:latin typeface="+mj-lt"/>
                      </a:endParaRPr>
                    </a:p>
                    <a:p>
                      <a:pPr algn="ctr"/>
                      <a:r>
                        <a:rPr lang="es-MX" sz="2000" dirty="0" smtClean="0">
                          <a:latin typeface="+mj-lt"/>
                        </a:rPr>
                        <a:t>Secundaria</a:t>
                      </a:r>
                      <a:endParaRPr lang="es-MX" sz="2000" dirty="0">
                        <a:latin typeface="+mj-lt"/>
                      </a:endParaRPr>
                    </a:p>
                  </a:txBody>
                  <a:tcPr marT="45719" marB="45719"/>
                </a:tc>
                <a:tc>
                  <a:txBody>
                    <a:bodyPr/>
                    <a:lstStyle/>
                    <a:p>
                      <a:r>
                        <a:rPr lang="es-MX" sz="2000" dirty="0" smtClean="0">
                          <a:latin typeface="+mj-lt"/>
                        </a:rPr>
                        <a:t>Artículos de revisiones,</a:t>
                      </a:r>
                      <a:r>
                        <a:rPr lang="es-MX" sz="2000" baseline="0" dirty="0" smtClean="0">
                          <a:latin typeface="+mj-lt"/>
                        </a:rPr>
                        <a:t> las editoriales, las guías práctica, las revisiones sistemáticas, los manuales y la información sobre salud en la web.</a:t>
                      </a:r>
                      <a:endParaRPr lang="es-MX" sz="2000" dirty="0">
                        <a:latin typeface="+mj-lt"/>
                      </a:endParaRPr>
                    </a:p>
                  </a:txBody>
                  <a:tcPr marT="45719" marB="45719"/>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77789"/>
            <a:ext cx="15128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3719514" y="423864"/>
            <a:ext cx="4537075" cy="522287"/>
          </a:xfrm>
          <a:prstGeom prst="rect">
            <a:avLst/>
          </a:prstGeom>
          <a:noFill/>
          <a:ln w="57150">
            <a:solidFill>
              <a:srgbClr val="0070C0"/>
            </a:solidFill>
          </a:ln>
        </p:spPr>
        <p:txBody>
          <a:bodyPr>
            <a:spAutoFit/>
          </a:bodyPr>
          <a:lstStyle/>
          <a:p>
            <a:pPr eaLnBrk="1" hangingPunct="1">
              <a:buClr>
                <a:srgbClr val="000000"/>
              </a:buClr>
              <a:buSzPct val="100000"/>
              <a:buFont typeface="Times New Roman" panose="02020603050405020304" pitchFamily="18" charset="0"/>
              <a:buNone/>
              <a:defRPr/>
            </a:pPr>
            <a:r>
              <a:rPr lang="es-ES" sz="2800" dirty="0">
                <a:solidFill>
                  <a:schemeClr val="tx2">
                    <a:lumMod val="60000"/>
                    <a:lumOff val="40000"/>
                  </a:schemeClr>
                </a:solidFill>
                <a:latin typeface="+mj-lt"/>
                <a:ea typeface="DejaVu Sans" pitchFamily="34" charset="0"/>
              </a:rPr>
              <a:t>¿Qué son los Buscadores</a:t>
            </a:r>
            <a:r>
              <a:rPr lang="es-ES" sz="2800" dirty="0">
                <a:solidFill>
                  <a:schemeClr val="tx2">
                    <a:lumMod val="60000"/>
                    <a:lumOff val="40000"/>
                  </a:schemeClr>
                </a:solidFill>
                <a:latin typeface="Arial" panose="020B0604020202020204" pitchFamily="34" charset="0"/>
                <a:ea typeface="DejaVu Sans" pitchFamily="34" charset="0"/>
              </a:rPr>
              <a:t>?</a:t>
            </a:r>
          </a:p>
        </p:txBody>
      </p:sp>
      <p:sp>
        <p:nvSpPr>
          <p:cNvPr id="10244" name="Text Box 6"/>
          <p:cNvSpPr txBox="1">
            <a:spLocks noChangeArrowheads="1"/>
          </p:cNvSpPr>
          <p:nvPr/>
        </p:nvSpPr>
        <p:spPr bwMode="auto">
          <a:xfrm>
            <a:off x="2855913" y="1412875"/>
            <a:ext cx="7561262" cy="1943100"/>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Arial" charset="0"/>
                <a:cs typeface="DejaVu Sans" pitchFamily="34" charset="0"/>
              </a:defRPr>
            </a:lvl1pPr>
            <a:lvl2pPr>
              <a:defRPr sz="2400">
                <a:solidFill>
                  <a:schemeClr val="bg1"/>
                </a:solidFill>
                <a:latin typeface="Arial" charset="0"/>
                <a:cs typeface="DejaVu Sans" pitchFamily="34" charset="0"/>
              </a:defRPr>
            </a:lvl2pPr>
            <a:lvl3pPr>
              <a:defRPr sz="2400">
                <a:solidFill>
                  <a:schemeClr val="bg1"/>
                </a:solidFill>
                <a:latin typeface="Arial" charset="0"/>
                <a:cs typeface="DejaVu Sans" pitchFamily="34" charset="0"/>
              </a:defRPr>
            </a:lvl3pPr>
            <a:lvl4pPr>
              <a:defRPr sz="2400">
                <a:solidFill>
                  <a:schemeClr val="bg1"/>
                </a:solidFill>
                <a:latin typeface="Arial" charset="0"/>
                <a:cs typeface="DejaVu Sans" pitchFamily="34" charset="0"/>
              </a:defRPr>
            </a:lvl4pPr>
            <a:lvl5pPr>
              <a:defRPr sz="2400">
                <a:solidFill>
                  <a:schemeClr val="bg1"/>
                </a:solidFill>
                <a:latin typeface="Arial" charset="0"/>
                <a:cs typeface="DejaVu Sans" pitchFamily="34" charset="0"/>
              </a:defRPr>
            </a:lvl5pPr>
            <a:lvl6pPr marL="2514600" indent="-228600" eaLnBrk="0" fontAlgn="base" hangingPunct="0">
              <a:spcBef>
                <a:spcPct val="0"/>
              </a:spcBef>
              <a:spcAft>
                <a:spcPct val="0"/>
              </a:spcAft>
              <a:defRPr sz="2400">
                <a:solidFill>
                  <a:schemeClr val="bg1"/>
                </a:solidFill>
                <a:latin typeface="Arial" charset="0"/>
                <a:cs typeface="DejaVu Sans" pitchFamily="34" charset="0"/>
              </a:defRPr>
            </a:lvl6pPr>
            <a:lvl7pPr marL="2971800" indent="-228600" eaLnBrk="0" fontAlgn="base" hangingPunct="0">
              <a:spcBef>
                <a:spcPct val="0"/>
              </a:spcBef>
              <a:spcAft>
                <a:spcPct val="0"/>
              </a:spcAft>
              <a:defRPr sz="2400">
                <a:solidFill>
                  <a:schemeClr val="bg1"/>
                </a:solidFill>
                <a:latin typeface="Arial" charset="0"/>
                <a:cs typeface="DejaVu Sans" pitchFamily="34" charset="0"/>
              </a:defRPr>
            </a:lvl7pPr>
            <a:lvl8pPr marL="3429000" indent="-228600" eaLnBrk="0" fontAlgn="base" hangingPunct="0">
              <a:spcBef>
                <a:spcPct val="0"/>
              </a:spcBef>
              <a:spcAft>
                <a:spcPct val="0"/>
              </a:spcAft>
              <a:defRPr sz="2400">
                <a:solidFill>
                  <a:schemeClr val="bg1"/>
                </a:solidFill>
                <a:latin typeface="Arial" charset="0"/>
                <a:cs typeface="DejaVu Sans" pitchFamily="34" charset="0"/>
              </a:defRPr>
            </a:lvl8pPr>
            <a:lvl9pPr marL="3886200" indent="-228600" eaLnBrk="0" fontAlgn="base" hangingPunct="0">
              <a:spcBef>
                <a:spcPct val="0"/>
              </a:spcBef>
              <a:spcAft>
                <a:spcPct val="0"/>
              </a:spcAft>
              <a:defRPr sz="2400">
                <a:solidFill>
                  <a:schemeClr val="bg1"/>
                </a:solidFill>
                <a:latin typeface="Arial" charset="0"/>
                <a:cs typeface="DejaVu Sans" pitchFamily="34" charset="0"/>
              </a:defRPr>
            </a:lvl9pPr>
          </a:lstStyle>
          <a:p>
            <a:pPr algn="just" defTabSz="914400">
              <a:spcBef>
                <a:spcPct val="50000"/>
              </a:spcBef>
            </a:pPr>
            <a:r>
              <a:rPr lang="es-ES">
                <a:solidFill>
                  <a:schemeClr val="tx1"/>
                </a:solidFill>
                <a:latin typeface="Tahoma" pitchFamily="34" charset="0"/>
              </a:rPr>
              <a:t>Son herramientas que permiten a los  usuarios localizar información disponible  en Internet de manera </a:t>
            </a:r>
            <a:r>
              <a:rPr lang="es-ES" b="1">
                <a:solidFill>
                  <a:schemeClr val="tx1"/>
                </a:solidFill>
                <a:latin typeface="Tahoma" pitchFamily="34" charset="0"/>
              </a:rPr>
              <a:t>interactiva</a:t>
            </a:r>
            <a:r>
              <a:rPr lang="es-ES">
                <a:solidFill>
                  <a:schemeClr val="tx1"/>
                </a:solidFill>
                <a:latin typeface="Tahoma" pitchFamily="34" charset="0"/>
              </a:rPr>
              <a:t>. Sus  bases de datos son una especie de  inventario de archivos existentes en  Internet.</a:t>
            </a:r>
          </a:p>
        </p:txBody>
      </p:sp>
      <p:sp>
        <p:nvSpPr>
          <p:cNvPr id="10245" name="Line 8"/>
          <p:cNvSpPr>
            <a:spLocks noChangeShapeType="1"/>
          </p:cNvSpPr>
          <p:nvPr/>
        </p:nvSpPr>
        <p:spPr bwMode="auto">
          <a:xfrm>
            <a:off x="2063750" y="1341438"/>
            <a:ext cx="0" cy="3167062"/>
          </a:xfrm>
          <a:prstGeom prst="line">
            <a:avLst/>
          </a:prstGeom>
          <a:noFill/>
          <a:ln w="571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0246" name="Line 9"/>
          <p:cNvSpPr>
            <a:spLocks noChangeShapeType="1"/>
          </p:cNvSpPr>
          <p:nvPr/>
        </p:nvSpPr>
        <p:spPr bwMode="auto">
          <a:xfrm rot="10800000">
            <a:off x="2063750" y="4508500"/>
            <a:ext cx="1079500" cy="0"/>
          </a:xfrm>
          <a:prstGeom prst="line">
            <a:avLst/>
          </a:prstGeom>
          <a:noFill/>
          <a:ln w="5715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0247" name="Text Box 10"/>
          <p:cNvSpPr txBox="1">
            <a:spLocks noChangeArrowheads="1"/>
          </p:cNvSpPr>
          <p:nvPr/>
        </p:nvSpPr>
        <p:spPr bwMode="auto">
          <a:xfrm>
            <a:off x="3216275" y="3716338"/>
            <a:ext cx="7056438" cy="1593850"/>
          </a:xfrm>
          <a:prstGeom prst="rect">
            <a:avLst/>
          </a:prstGeom>
          <a:noFill/>
          <a:ln w="41275">
            <a:solidFill>
              <a:srgbClr val="0000FF"/>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Arial" charset="0"/>
                <a:cs typeface="DejaVu Sans" pitchFamily="34" charset="0"/>
              </a:defRPr>
            </a:lvl1pPr>
            <a:lvl2pPr>
              <a:defRPr sz="2400">
                <a:solidFill>
                  <a:schemeClr val="bg1"/>
                </a:solidFill>
                <a:latin typeface="Arial" charset="0"/>
                <a:cs typeface="DejaVu Sans" pitchFamily="34" charset="0"/>
              </a:defRPr>
            </a:lvl2pPr>
            <a:lvl3pPr>
              <a:defRPr sz="2400">
                <a:solidFill>
                  <a:schemeClr val="bg1"/>
                </a:solidFill>
                <a:latin typeface="Arial" charset="0"/>
                <a:cs typeface="DejaVu Sans" pitchFamily="34" charset="0"/>
              </a:defRPr>
            </a:lvl3pPr>
            <a:lvl4pPr>
              <a:defRPr sz="2400">
                <a:solidFill>
                  <a:schemeClr val="bg1"/>
                </a:solidFill>
                <a:latin typeface="Arial" charset="0"/>
                <a:cs typeface="DejaVu Sans" pitchFamily="34" charset="0"/>
              </a:defRPr>
            </a:lvl4pPr>
            <a:lvl5pPr>
              <a:defRPr sz="2400">
                <a:solidFill>
                  <a:schemeClr val="bg1"/>
                </a:solidFill>
                <a:latin typeface="Arial" charset="0"/>
                <a:cs typeface="DejaVu Sans" pitchFamily="34" charset="0"/>
              </a:defRPr>
            </a:lvl5pPr>
            <a:lvl6pPr marL="2514600" indent="-228600" eaLnBrk="0" fontAlgn="base" hangingPunct="0">
              <a:spcBef>
                <a:spcPct val="0"/>
              </a:spcBef>
              <a:spcAft>
                <a:spcPct val="0"/>
              </a:spcAft>
              <a:defRPr sz="2400">
                <a:solidFill>
                  <a:schemeClr val="bg1"/>
                </a:solidFill>
                <a:latin typeface="Arial" charset="0"/>
                <a:cs typeface="DejaVu Sans" pitchFamily="34" charset="0"/>
              </a:defRPr>
            </a:lvl6pPr>
            <a:lvl7pPr marL="2971800" indent="-228600" eaLnBrk="0" fontAlgn="base" hangingPunct="0">
              <a:spcBef>
                <a:spcPct val="0"/>
              </a:spcBef>
              <a:spcAft>
                <a:spcPct val="0"/>
              </a:spcAft>
              <a:defRPr sz="2400">
                <a:solidFill>
                  <a:schemeClr val="bg1"/>
                </a:solidFill>
                <a:latin typeface="Arial" charset="0"/>
                <a:cs typeface="DejaVu Sans" pitchFamily="34" charset="0"/>
              </a:defRPr>
            </a:lvl7pPr>
            <a:lvl8pPr marL="3429000" indent="-228600" eaLnBrk="0" fontAlgn="base" hangingPunct="0">
              <a:spcBef>
                <a:spcPct val="0"/>
              </a:spcBef>
              <a:spcAft>
                <a:spcPct val="0"/>
              </a:spcAft>
              <a:defRPr sz="2400">
                <a:solidFill>
                  <a:schemeClr val="bg1"/>
                </a:solidFill>
                <a:latin typeface="Arial" charset="0"/>
                <a:cs typeface="DejaVu Sans" pitchFamily="34" charset="0"/>
              </a:defRPr>
            </a:lvl8pPr>
            <a:lvl9pPr marL="3886200" indent="-228600" eaLnBrk="0" fontAlgn="base" hangingPunct="0">
              <a:spcBef>
                <a:spcPct val="0"/>
              </a:spcBef>
              <a:spcAft>
                <a:spcPct val="0"/>
              </a:spcAft>
              <a:defRPr sz="2400">
                <a:solidFill>
                  <a:schemeClr val="bg1"/>
                </a:solidFill>
                <a:latin typeface="Arial" charset="0"/>
                <a:cs typeface="DejaVu Sans" pitchFamily="34" charset="0"/>
              </a:defRPr>
            </a:lvl9pPr>
          </a:lstStyle>
          <a:p>
            <a:pPr algn="just" defTabSz="914400">
              <a:spcBef>
                <a:spcPct val="50000"/>
              </a:spcBef>
            </a:pPr>
            <a:r>
              <a:rPr lang="es-ES">
                <a:solidFill>
                  <a:schemeClr val="tx1"/>
                </a:solidFill>
                <a:latin typeface="Tahoma" pitchFamily="34" charset="0"/>
              </a:rPr>
              <a:t>Un buscador es una </a:t>
            </a:r>
            <a:r>
              <a:rPr lang="es-ES" b="1">
                <a:solidFill>
                  <a:schemeClr val="tx1"/>
                </a:solidFill>
                <a:latin typeface="Tahoma" pitchFamily="34" charset="0"/>
              </a:rPr>
              <a:t>página web</a:t>
            </a:r>
            <a:r>
              <a:rPr lang="es-ES">
                <a:solidFill>
                  <a:schemeClr val="tx1"/>
                </a:solidFill>
                <a:latin typeface="Tahoma" pitchFamily="34" charset="0"/>
              </a:rPr>
              <a:t> en la que se ofrece consultar una base de datos en la cual se relacionan direcciones de páginas web con su contenido. </a:t>
            </a:r>
          </a:p>
        </p:txBody>
      </p:sp>
      <p:sp>
        <p:nvSpPr>
          <p:cNvPr id="10248" name="AutoShape 13"/>
          <p:cNvSpPr>
            <a:spLocks/>
          </p:cNvSpPr>
          <p:nvPr/>
        </p:nvSpPr>
        <p:spPr bwMode="auto">
          <a:xfrm>
            <a:off x="4224338" y="5475288"/>
            <a:ext cx="5975350" cy="1193800"/>
          </a:xfrm>
          <a:prstGeom prst="accentBorderCallout3">
            <a:avLst>
              <a:gd name="adj1" fmla="val 9574"/>
              <a:gd name="adj2" fmla="val -1273"/>
              <a:gd name="adj3" fmla="val 9574"/>
              <a:gd name="adj4" fmla="val -29329"/>
              <a:gd name="adj5" fmla="val -33907"/>
              <a:gd name="adj6" fmla="val -29329"/>
              <a:gd name="adj7" fmla="val -49069"/>
              <a:gd name="adj8" fmla="val -19208"/>
            </a:avLst>
          </a:prstGeom>
          <a:solidFill>
            <a:srgbClr val="00B8FF"/>
          </a:solidFill>
          <a:ln w="47625" algn="ctr">
            <a:solidFill>
              <a:srgbClr val="0000FF"/>
            </a:solidFill>
            <a:miter lim="800000"/>
            <a:headEn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buSzPct val="150000"/>
              <a:buFont typeface="Wingdings" pitchFamily="2" charset="2"/>
              <a:buChar char="ª"/>
            </a:pPr>
            <a:r>
              <a:rPr lang="es-ES"/>
              <a:t>Índice de búsqueda o directorios.</a:t>
            </a:r>
          </a:p>
          <a:p>
            <a:pPr defTabSz="914400">
              <a:buSzPct val="150000"/>
              <a:buFont typeface="Wingdings" pitchFamily="2" charset="2"/>
              <a:buChar char="ª"/>
            </a:pPr>
            <a:r>
              <a:rPr lang="es-ES"/>
              <a:t>Motores de búsquedas.</a:t>
            </a:r>
          </a:p>
          <a:p>
            <a:pPr defTabSz="914400">
              <a:buSzPct val="150000"/>
              <a:buFont typeface="Wingdings" pitchFamily="2" charset="2"/>
              <a:buChar char="ª"/>
            </a:pPr>
            <a:r>
              <a:rPr lang="es-ES"/>
              <a:t>Metabuscadores.</a:t>
            </a:r>
          </a:p>
        </p:txBody>
      </p:sp>
      <p:sp>
        <p:nvSpPr>
          <p:cNvPr id="10249" name="Text Box 14"/>
          <p:cNvSpPr txBox="1">
            <a:spLocks noChangeArrowheads="1"/>
          </p:cNvSpPr>
          <p:nvPr/>
        </p:nvSpPr>
        <p:spPr bwMode="auto">
          <a:xfrm>
            <a:off x="2424113" y="5661025"/>
            <a:ext cx="16573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476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Arial" charset="0"/>
                <a:cs typeface="DejaVu Sans" pitchFamily="34" charset="0"/>
              </a:defRPr>
            </a:lvl1pPr>
            <a:lvl2pPr>
              <a:defRPr sz="2400">
                <a:solidFill>
                  <a:schemeClr val="bg1"/>
                </a:solidFill>
                <a:latin typeface="Arial" charset="0"/>
                <a:cs typeface="DejaVu Sans" pitchFamily="34" charset="0"/>
              </a:defRPr>
            </a:lvl2pPr>
            <a:lvl3pPr>
              <a:defRPr sz="2400">
                <a:solidFill>
                  <a:schemeClr val="bg1"/>
                </a:solidFill>
                <a:latin typeface="Arial" charset="0"/>
                <a:cs typeface="DejaVu Sans" pitchFamily="34" charset="0"/>
              </a:defRPr>
            </a:lvl3pPr>
            <a:lvl4pPr>
              <a:defRPr sz="2400">
                <a:solidFill>
                  <a:schemeClr val="bg1"/>
                </a:solidFill>
                <a:latin typeface="Arial" charset="0"/>
                <a:cs typeface="DejaVu Sans" pitchFamily="34" charset="0"/>
              </a:defRPr>
            </a:lvl4pPr>
            <a:lvl5pPr>
              <a:defRPr sz="2400">
                <a:solidFill>
                  <a:schemeClr val="bg1"/>
                </a:solidFill>
                <a:latin typeface="Arial" charset="0"/>
                <a:cs typeface="DejaVu Sans" pitchFamily="34" charset="0"/>
              </a:defRPr>
            </a:lvl5pPr>
            <a:lvl6pPr marL="2514600" indent="-228600" eaLnBrk="0" fontAlgn="base" hangingPunct="0">
              <a:spcBef>
                <a:spcPct val="0"/>
              </a:spcBef>
              <a:spcAft>
                <a:spcPct val="0"/>
              </a:spcAft>
              <a:defRPr sz="2400">
                <a:solidFill>
                  <a:schemeClr val="bg1"/>
                </a:solidFill>
                <a:latin typeface="Arial" charset="0"/>
                <a:cs typeface="DejaVu Sans" pitchFamily="34" charset="0"/>
              </a:defRPr>
            </a:lvl6pPr>
            <a:lvl7pPr marL="2971800" indent="-228600" eaLnBrk="0" fontAlgn="base" hangingPunct="0">
              <a:spcBef>
                <a:spcPct val="0"/>
              </a:spcBef>
              <a:spcAft>
                <a:spcPct val="0"/>
              </a:spcAft>
              <a:defRPr sz="2400">
                <a:solidFill>
                  <a:schemeClr val="bg1"/>
                </a:solidFill>
                <a:latin typeface="Arial" charset="0"/>
                <a:cs typeface="DejaVu Sans" pitchFamily="34" charset="0"/>
              </a:defRPr>
            </a:lvl7pPr>
            <a:lvl8pPr marL="3429000" indent="-228600" eaLnBrk="0" fontAlgn="base" hangingPunct="0">
              <a:spcBef>
                <a:spcPct val="0"/>
              </a:spcBef>
              <a:spcAft>
                <a:spcPct val="0"/>
              </a:spcAft>
              <a:defRPr sz="2400">
                <a:solidFill>
                  <a:schemeClr val="bg1"/>
                </a:solidFill>
                <a:latin typeface="Arial" charset="0"/>
                <a:cs typeface="DejaVu Sans" pitchFamily="34" charset="0"/>
              </a:defRPr>
            </a:lvl8pPr>
            <a:lvl9pPr marL="3886200" indent="-228600" eaLnBrk="0" fontAlgn="base" hangingPunct="0">
              <a:spcBef>
                <a:spcPct val="0"/>
              </a:spcBef>
              <a:spcAft>
                <a:spcPct val="0"/>
              </a:spcAft>
              <a:defRPr sz="2400">
                <a:solidFill>
                  <a:schemeClr val="bg1"/>
                </a:solidFill>
                <a:latin typeface="Arial" charset="0"/>
                <a:cs typeface="DejaVu Sans" pitchFamily="34" charset="0"/>
              </a:defRPr>
            </a:lvl9pPr>
          </a:lstStyle>
          <a:p>
            <a:pPr algn="r" defTabSz="914400">
              <a:spcBef>
                <a:spcPct val="50000"/>
              </a:spcBef>
            </a:pPr>
            <a:r>
              <a:rPr lang="es-ES" u="sng">
                <a:solidFill>
                  <a:schemeClr val="tx1"/>
                </a:solidFill>
              </a:rPr>
              <a:t>Tipos</a:t>
            </a:r>
            <a:r>
              <a:rPr lang="es-ES">
                <a:solidFill>
                  <a:schemeClr val="tx1"/>
                </a:solidFil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
        <a:cs typeface="DejaVu Sans"/>
      </a:majorFont>
      <a:minorFont>
        <a:latin typeface="Verdana"/>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DejaVu Sans"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1976</TotalTime>
  <Words>1616</Words>
  <Application>Microsoft Office PowerPoint</Application>
  <PresentationFormat>Panorámica</PresentationFormat>
  <Paragraphs>253</Paragraphs>
  <Slides>24</Slides>
  <Notes>8</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24</vt:i4>
      </vt:variant>
    </vt:vector>
  </HeadingPairs>
  <TitlesOfParts>
    <vt:vector size="37" baseType="lpstr">
      <vt:lpstr>MS Gothic</vt:lpstr>
      <vt:lpstr>SimSun</vt:lpstr>
      <vt:lpstr>Arial</vt:lpstr>
      <vt:lpstr>Arial Narrow</vt:lpstr>
      <vt:lpstr>Calibri</vt:lpstr>
      <vt:lpstr>Courier New</vt:lpstr>
      <vt:lpstr>DejaVu Sans</vt:lpstr>
      <vt:lpstr>Tahoma</vt:lpstr>
      <vt:lpstr>Times New Roman</vt:lpstr>
      <vt:lpstr>Verdana</vt:lpstr>
      <vt:lpstr>Wingdings</vt:lpstr>
      <vt:lpstr>Tema de Office</vt:lpstr>
      <vt:lpstr>1_Diseño personalizado</vt:lpstr>
      <vt:lpstr> </vt:lpstr>
      <vt:lpstr>Tema II: Redes de Computadoras de las Ciencias de la Salud.</vt:lpstr>
      <vt:lpstr>Red de Computadoras</vt:lpstr>
      <vt:lpstr>Presentación de PowerPoint</vt:lpstr>
      <vt:lpstr>Búsqueda  de Información</vt:lpstr>
      <vt:lpstr>Presentación de PowerPoint</vt:lpstr>
      <vt:lpstr>Bases de 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Conferencia 2:</dc:title>
  <dc:creator>Diamond_v3</dc:creator>
  <cp:lastModifiedBy>rcarballo</cp:lastModifiedBy>
  <cp:revision>311</cp:revision>
  <cp:lastPrinted>1601-01-01T00:00:00Z</cp:lastPrinted>
  <dcterms:created xsi:type="dcterms:W3CDTF">2010-10-12T17:11:59Z</dcterms:created>
  <dcterms:modified xsi:type="dcterms:W3CDTF">2022-01-23T22:22:50Z</dcterms:modified>
</cp:coreProperties>
</file>