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68" r:id="rId2"/>
    <p:sldId id="256" r:id="rId3"/>
    <p:sldId id="269" r:id="rId4"/>
    <p:sldId id="270" r:id="rId5"/>
    <p:sldId id="257" r:id="rId6"/>
    <p:sldId id="271" r:id="rId7"/>
    <p:sldId id="258" r:id="rId8"/>
    <p:sldId id="259" r:id="rId9"/>
    <p:sldId id="260" r:id="rId10"/>
    <p:sldId id="261" r:id="rId11"/>
    <p:sldId id="262" r:id="rId12"/>
    <p:sldId id="273" r:id="rId13"/>
    <p:sldId id="272" r:id="rId14"/>
    <p:sldId id="274" r:id="rId15"/>
    <p:sldId id="264" r:id="rId16"/>
    <p:sldId id="275" r:id="rId17"/>
    <p:sldId id="265" r:id="rId18"/>
    <p:sldId id="266" r:id="rId19"/>
    <p:sldId id="267" r:id="rId20"/>
    <p:sldId id="276" r:id="rId21"/>
    <p:sldId id="277" r:id="rId22"/>
    <p:sldId id="278" r:id="rId23"/>
    <p:sldId id="279" r:id="rId24"/>
    <p:sldId id="280" r:id="rId25"/>
    <p:sldId id="296" r:id="rId26"/>
    <p:sldId id="282" r:id="rId27"/>
    <p:sldId id="284" r:id="rId28"/>
    <p:sldId id="285" r:id="rId29"/>
    <p:sldId id="286" r:id="rId30"/>
    <p:sldId id="287" r:id="rId31"/>
    <p:sldId id="288" r:id="rId32"/>
    <p:sldId id="289" r:id="rId33"/>
    <p:sldId id="290" r:id="rId34"/>
    <p:sldId id="291" r:id="rId35"/>
    <p:sldId id="297" r:id="rId36"/>
    <p:sldId id="292" r:id="rId37"/>
    <p:sldId id="293" r:id="rId38"/>
    <p:sldId id="294" r:id="rId39"/>
    <p:sldId id="295" r:id="rId40"/>
    <p:sldId id="298" r:id="rId41"/>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E30803-3DEF-4FDE-ACE0-5D5B9ADA3F81}" type="datetimeFigureOut">
              <a:rPr lang="es-MX" smtClean="0"/>
              <a:pPr/>
              <a:t>05/10/2023</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490867E-B1DE-4406-9A55-F1B15AEE74D7}" type="slidenum">
              <a:rPr lang="es-MX" smtClean="0"/>
              <a:pPr/>
              <a:t>‹Nº›</a:t>
            </a:fld>
            <a:endParaRPr lang="es-MX"/>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fld id="{8490867E-B1DE-4406-9A55-F1B15AEE74D7}" type="slidenum">
              <a:rPr lang="es-MX" smtClean="0"/>
              <a:pPr/>
              <a:t>9</a:t>
            </a:fld>
            <a:endParaRPr lang="es-MX"/>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05/10/2023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05/10/2023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05/10/2023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05/10/2023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A847CFC-816F-41D0-AAC0-9BF4FEBC753E}" type="datetimeFigureOut">
              <a:rPr lang="es-ES" smtClean="0"/>
              <a:pPr/>
              <a:t>05/10/2023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7A847CFC-816F-41D0-AAC0-9BF4FEBC753E}" type="datetimeFigureOut">
              <a:rPr lang="es-ES" smtClean="0"/>
              <a:pPr/>
              <a:t>05/10/2023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7A847CFC-816F-41D0-AAC0-9BF4FEBC753E}" type="datetimeFigureOut">
              <a:rPr lang="es-ES" smtClean="0"/>
              <a:pPr/>
              <a:t>05/10/2023</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7A847CFC-816F-41D0-AAC0-9BF4FEBC753E}" type="datetimeFigureOut">
              <a:rPr lang="es-ES" smtClean="0"/>
              <a:pPr/>
              <a:t>05/10/2023</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A847CFC-816F-41D0-AAC0-9BF4FEBC753E}" type="datetimeFigureOut">
              <a:rPr lang="es-ES" smtClean="0"/>
              <a:pPr/>
              <a:t>05/10/2023</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pPr/>
              <a:t>05/10/2023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pPr/>
              <a:t>05/10/2023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847CFC-816F-41D0-AAC0-9BF4FEBC753E}" type="datetimeFigureOut">
              <a:rPr lang="es-ES" smtClean="0"/>
              <a:pPr/>
              <a:t>05/10/2023</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2FADFE-3B8F-471C-ABF0-DBC7717ECBBC}"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457200" y="274638"/>
            <a:ext cx="8229600" cy="2011354"/>
          </a:xfrm>
        </p:spPr>
        <p:txBody>
          <a:bodyPr>
            <a:normAutofit/>
          </a:bodyPr>
          <a:lstStyle/>
          <a:p>
            <a:r>
              <a:rPr lang="es-ES" u="sng" dirty="0" smtClean="0"/>
              <a:t>Unidad 1</a:t>
            </a:r>
            <a:r>
              <a:rPr lang="es-ES" dirty="0" smtClean="0"/>
              <a:t>. </a:t>
            </a:r>
            <a:r>
              <a:rPr lang="es-ES" dirty="0" smtClean="0"/>
              <a:t>Introducción a la Enfermería Clínico Quirúrgico.</a:t>
            </a:r>
            <a:endParaRPr lang="es-MX" dirty="0"/>
          </a:p>
        </p:txBody>
      </p:sp>
      <p:pic>
        <p:nvPicPr>
          <p:cNvPr id="6" name="Picture 2" descr="C:\Documents and Settings\yenisbellsb\Escritorio\adulto mayor\a3.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2708920"/>
            <a:ext cx="7536222" cy="223224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57166"/>
            <a:ext cx="8229600" cy="428628"/>
          </a:xfrm>
        </p:spPr>
        <p:txBody>
          <a:bodyPr>
            <a:normAutofit fontScale="90000"/>
          </a:bodyPr>
          <a:lstStyle/>
          <a:p>
            <a:r>
              <a:rPr lang="es-MX" sz="2700" b="1" dirty="0" smtClean="0">
                <a:latin typeface="Arial" pitchFamily="34" charset="0"/>
                <a:cs typeface="Arial" pitchFamily="34" charset="0"/>
              </a:rPr>
              <a:t>Carácter biológico el envejecimiento:</a:t>
            </a:r>
            <a:r>
              <a:rPr lang="es-MX" dirty="0" smtClean="0"/>
              <a:t/>
            </a:r>
            <a:br>
              <a:rPr lang="es-MX" dirty="0" smtClean="0"/>
            </a:br>
            <a:endParaRPr lang="es-MX" dirty="0"/>
          </a:p>
        </p:txBody>
      </p:sp>
      <p:sp>
        <p:nvSpPr>
          <p:cNvPr id="3" name="2 Marcador de contenido"/>
          <p:cNvSpPr>
            <a:spLocks noGrp="1"/>
          </p:cNvSpPr>
          <p:nvPr>
            <p:ph idx="1"/>
          </p:nvPr>
        </p:nvSpPr>
        <p:spPr>
          <a:xfrm>
            <a:off x="142844" y="714356"/>
            <a:ext cx="8786874" cy="6000792"/>
          </a:xfrm>
        </p:spPr>
        <p:txBody>
          <a:bodyPr>
            <a:normAutofit fontScale="77500" lnSpcReduction="20000"/>
          </a:bodyPr>
          <a:lstStyle/>
          <a:p>
            <a:r>
              <a:rPr lang="es-ES" dirty="0" smtClean="0">
                <a:latin typeface="Arial" pitchFamily="34" charset="0"/>
                <a:cs typeface="Arial" pitchFamily="34" charset="0"/>
              </a:rPr>
              <a:t>Disminución del numero celular y por tanto reducción en la mayoría de los órganos.</a:t>
            </a:r>
            <a:endParaRPr lang="es-MX" dirty="0" smtClean="0">
              <a:latin typeface="Arial" pitchFamily="34" charset="0"/>
              <a:cs typeface="Arial" pitchFamily="34" charset="0"/>
            </a:endParaRPr>
          </a:p>
          <a:p>
            <a:pPr>
              <a:buNone/>
            </a:pPr>
            <a:r>
              <a:rPr lang="es-ES" dirty="0" smtClean="0">
                <a:latin typeface="Arial" pitchFamily="34" charset="0"/>
                <a:cs typeface="Arial" pitchFamily="34" charset="0"/>
              </a:rPr>
              <a:t>  -Disminución progresiva de la masa celular.</a:t>
            </a:r>
            <a:endParaRPr lang="es-MX" dirty="0" smtClean="0">
              <a:latin typeface="Arial" pitchFamily="34" charset="0"/>
              <a:cs typeface="Arial" pitchFamily="34" charset="0"/>
            </a:endParaRPr>
          </a:p>
          <a:p>
            <a:r>
              <a:rPr lang="es-ES" dirty="0" smtClean="0">
                <a:latin typeface="Arial" pitchFamily="34" charset="0"/>
                <a:cs typeface="Arial" pitchFamily="34" charset="0"/>
              </a:rPr>
              <a:t>-Envejecimiento del tejido conjuntivo, el tejido se hace más rígido, difícil de deformar y menos elástico.</a:t>
            </a:r>
            <a:endParaRPr lang="es-MX" dirty="0" smtClean="0">
              <a:latin typeface="Arial" pitchFamily="34" charset="0"/>
              <a:cs typeface="Arial" pitchFamily="34" charset="0"/>
            </a:endParaRPr>
          </a:p>
          <a:p>
            <a:r>
              <a:rPr lang="es-ES" dirty="0" smtClean="0">
                <a:latin typeface="Arial" pitchFamily="34" charset="0"/>
                <a:cs typeface="Arial" pitchFamily="34" charset="0"/>
              </a:rPr>
              <a:t>-Perturba la transferencia de los alimentos a la célula y de sus desechos entre vasos y células.</a:t>
            </a:r>
            <a:endParaRPr lang="es-MX" dirty="0" smtClean="0">
              <a:latin typeface="Arial" pitchFamily="34" charset="0"/>
              <a:cs typeface="Arial" pitchFamily="34" charset="0"/>
            </a:endParaRPr>
          </a:p>
          <a:p>
            <a:r>
              <a:rPr lang="es-ES" dirty="0" smtClean="0">
                <a:latin typeface="Arial" pitchFamily="34" charset="0"/>
                <a:cs typeface="Arial" pitchFamily="34" charset="0"/>
              </a:rPr>
              <a:t>-Cambios fisiológicos en el envejecimiento</a:t>
            </a:r>
            <a:endParaRPr lang="es-MX" dirty="0" smtClean="0">
              <a:latin typeface="Arial" pitchFamily="34" charset="0"/>
              <a:cs typeface="Arial" pitchFamily="34" charset="0"/>
            </a:endParaRPr>
          </a:p>
          <a:p>
            <a:r>
              <a:rPr lang="es-ES" dirty="0" smtClean="0">
                <a:latin typeface="Arial" pitchFamily="34" charset="0"/>
                <a:cs typeface="Arial" pitchFamily="34" charset="0"/>
              </a:rPr>
              <a:t>-Homeostasia: Capacidad del organismo para mantener un medio interno(regula balance de líquidos y electrolitos, tensión arterial, temperatura, ingestión de alimentos)</a:t>
            </a:r>
            <a:endParaRPr lang="es-MX" dirty="0" smtClean="0">
              <a:latin typeface="Arial" pitchFamily="34" charset="0"/>
              <a:cs typeface="Arial" pitchFamily="34" charset="0"/>
            </a:endParaRPr>
          </a:p>
          <a:p>
            <a:r>
              <a:rPr lang="es-ES" dirty="0" smtClean="0">
                <a:latin typeface="Arial" pitchFamily="34" charset="0"/>
                <a:cs typeface="Arial" pitchFamily="34" charset="0"/>
              </a:rPr>
              <a:t>Estos mecanismos con el envejecimiento son menos eficaces y pierde capacidad de reserva, lo cual hace que el anciano sea mas vulnerable a las enfermedades, la recuperación es mas prolongada para llegar al estado normal después de una enfermedad, trauma, infección.</a:t>
            </a:r>
            <a:endParaRPr lang="es-MX" dirty="0" smtClean="0">
              <a:latin typeface="Arial" pitchFamily="34" charset="0"/>
              <a:cs typeface="Arial" pitchFamily="34" charset="0"/>
            </a:endParaRPr>
          </a:p>
          <a:p>
            <a:endParaRPr lang="es-MX"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0"/>
            <a:ext cx="8229600" cy="500042"/>
          </a:xfrm>
        </p:spPr>
        <p:txBody>
          <a:bodyPr>
            <a:normAutofit fontScale="90000"/>
          </a:bodyPr>
          <a:lstStyle/>
          <a:p>
            <a:r>
              <a:rPr lang="es-ES" b="1" dirty="0" smtClean="0"/>
              <a:t>Sistema nervioso</a:t>
            </a:r>
            <a:endParaRPr lang="es-MX" dirty="0"/>
          </a:p>
        </p:txBody>
      </p:sp>
      <p:sp>
        <p:nvSpPr>
          <p:cNvPr id="3" name="2 Marcador de contenido"/>
          <p:cNvSpPr>
            <a:spLocks noGrp="1"/>
          </p:cNvSpPr>
          <p:nvPr>
            <p:ph idx="1"/>
          </p:nvPr>
        </p:nvSpPr>
        <p:spPr>
          <a:xfrm>
            <a:off x="142844" y="642918"/>
            <a:ext cx="8786874" cy="6000792"/>
          </a:xfrm>
        </p:spPr>
        <p:txBody>
          <a:bodyPr>
            <a:normAutofit fontScale="47500" lnSpcReduction="20000"/>
          </a:bodyPr>
          <a:lstStyle/>
          <a:p>
            <a:r>
              <a:rPr lang="es-ES" sz="5100" dirty="0" smtClean="0">
                <a:latin typeface="Arial" pitchFamily="34" charset="0"/>
                <a:cs typeface="Arial" pitchFamily="34" charset="0"/>
              </a:rPr>
              <a:t>El envejecimiento del sistema nervioso condiciona el comportamiento del anciano, su vida cotidiana y su autonomía</a:t>
            </a:r>
            <a:r>
              <a:rPr lang="es-ES" dirty="0" smtClean="0"/>
              <a:t>.</a:t>
            </a:r>
            <a:endParaRPr lang="es-MX" dirty="0" smtClean="0"/>
          </a:p>
          <a:p>
            <a:r>
              <a:rPr lang="es-ES" b="1" dirty="0" smtClean="0"/>
              <a:t> </a:t>
            </a:r>
            <a:endParaRPr lang="es-MX" dirty="0" smtClean="0"/>
          </a:p>
          <a:p>
            <a:r>
              <a:rPr lang="es-ES" sz="4000" b="1" u="sng" dirty="0" smtClean="0">
                <a:latin typeface="Arial" pitchFamily="34" charset="0"/>
                <a:cs typeface="Arial" pitchFamily="34" charset="0"/>
              </a:rPr>
              <a:t>Alteraciones estructurales.</a:t>
            </a:r>
            <a:endParaRPr lang="es-MX" sz="4000" b="1" u="sng" dirty="0" smtClean="0">
              <a:latin typeface="Arial" pitchFamily="34" charset="0"/>
              <a:cs typeface="Arial" pitchFamily="34" charset="0"/>
            </a:endParaRPr>
          </a:p>
          <a:p>
            <a:r>
              <a:rPr lang="es-ES" sz="4000" dirty="0" smtClean="0">
                <a:latin typeface="Arial" pitchFamily="34" charset="0"/>
                <a:cs typeface="Arial" pitchFamily="34" charset="0"/>
              </a:rPr>
              <a:t>      -Disminución del peso del cerebro (200gr)</a:t>
            </a:r>
            <a:endParaRPr lang="es-MX" sz="4000" dirty="0" smtClean="0">
              <a:latin typeface="Arial" pitchFamily="34" charset="0"/>
              <a:cs typeface="Arial" pitchFamily="34" charset="0"/>
            </a:endParaRPr>
          </a:p>
          <a:p>
            <a:r>
              <a:rPr lang="es-ES" sz="4000" dirty="0" smtClean="0">
                <a:latin typeface="Arial" pitchFamily="34" charset="0"/>
                <a:cs typeface="Arial" pitchFamily="34" charset="0"/>
              </a:rPr>
              <a:t>      -Disminución del numero de células nerviosas (cerebelo y corteza  cerebral)</a:t>
            </a:r>
            <a:endParaRPr lang="es-MX" sz="4000" dirty="0" smtClean="0">
              <a:latin typeface="Arial" pitchFamily="34" charset="0"/>
              <a:cs typeface="Arial" pitchFamily="34" charset="0"/>
            </a:endParaRPr>
          </a:p>
          <a:p>
            <a:r>
              <a:rPr lang="es-ES" sz="4000" dirty="0" smtClean="0">
                <a:latin typeface="Arial" pitchFamily="34" charset="0"/>
                <a:cs typeface="Arial" pitchFamily="34" charset="0"/>
              </a:rPr>
              <a:t>      -Disminución el grosor de la corteza</a:t>
            </a:r>
            <a:endParaRPr lang="es-MX" sz="4000" dirty="0" smtClean="0">
              <a:latin typeface="Arial" pitchFamily="34" charset="0"/>
              <a:cs typeface="Arial" pitchFamily="34" charset="0"/>
            </a:endParaRPr>
          </a:p>
          <a:p>
            <a:pPr algn="just"/>
            <a:r>
              <a:rPr lang="es-ES" sz="4000" dirty="0" smtClean="0">
                <a:latin typeface="Arial" pitchFamily="34" charset="0"/>
                <a:cs typeface="Arial" pitchFamily="34" charset="0"/>
              </a:rPr>
              <a:t>      -Aparecen los depósitos de pigmentos como la </a:t>
            </a:r>
            <a:r>
              <a:rPr lang="es-ES" sz="4000" dirty="0" err="1" smtClean="0">
                <a:latin typeface="Arial" pitchFamily="34" charset="0"/>
                <a:cs typeface="Arial" pitchFamily="34" charset="0"/>
              </a:rPr>
              <a:t>lipofusina</a:t>
            </a:r>
            <a:r>
              <a:rPr lang="es-ES" sz="4000" dirty="0" smtClean="0">
                <a:latin typeface="Arial" pitchFamily="34" charset="0"/>
                <a:cs typeface="Arial" pitchFamily="34" charset="0"/>
              </a:rPr>
              <a:t> y el lipocromo.</a:t>
            </a:r>
            <a:endParaRPr lang="es-MX" sz="4000" dirty="0" smtClean="0">
              <a:latin typeface="Arial" pitchFamily="34" charset="0"/>
              <a:cs typeface="Arial" pitchFamily="34" charset="0"/>
            </a:endParaRPr>
          </a:p>
          <a:p>
            <a:r>
              <a:rPr lang="es-ES" sz="4000" dirty="0" smtClean="0">
                <a:latin typeface="Arial" pitchFamily="34" charset="0"/>
                <a:cs typeface="Arial" pitchFamily="34" charset="0"/>
              </a:rPr>
              <a:t>      -Empobrecimiento de las terminaciones dendríticas.</a:t>
            </a:r>
            <a:endParaRPr lang="es-MX" sz="4000" dirty="0" smtClean="0">
              <a:latin typeface="Arial" pitchFamily="34" charset="0"/>
              <a:cs typeface="Arial" pitchFamily="34" charset="0"/>
            </a:endParaRPr>
          </a:p>
          <a:p>
            <a:r>
              <a:rPr lang="es-ES" sz="4000" dirty="0" smtClean="0">
                <a:latin typeface="Arial" pitchFamily="34" charset="0"/>
                <a:cs typeface="Arial" pitchFamily="34" charset="0"/>
              </a:rPr>
              <a:t>      -Lesiones intercelulares, placas seniles. Estas modificaciones son consideradas degenerativas.</a:t>
            </a:r>
            <a:endParaRPr lang="es-MX" sz="4000" dirty="0" smtClean="0">
              <a:latin typeface="Arial" pitchFamily="34" charset="0"/>
              <a:cs typeface="Arial" pitchFamily="34" charset="0"/>
            </a:endParaRPr>
          </a:p>
          <a:p>
            <a:r>
              <a:rPr lang="es-ES" sz="4000" dirty="0" smtClean="0">
                <a:latin typeface="Arial" pitchFamily="34" charset="0"/>
                <a:cs typeface="Arial" pitchFamily="34" charset="0"/>
              </a:rPr>
              <a:t>-Visión: Presbicia (debilidad el músculo ciliar por lo tanto, disminución de la capacidad de acomodar el cristalino). El anciano presenta visión confusa de cerca y clara de lejos.  Aumenta la presión intraocular (glaucoma)</a:t>
            </a:r>
            <a:endParaRPr lang="es-MX" sz="4000" dirty="0" smtClean="0">
              <a:latin typeface="Arial" pitchFamily="34" charset="0"/>
              <a:cs typeface="Arial" pitchFamily="34" charset="0"/>
            </a:endParaRPr>
          </a:p>
          <a:p>
            <a:r>
              <a:rPr lang="es-ES" sz="4000" dirty="0" smtClean="0">
                <a:latin typeface="Arial" pitchFamily="34" charset="0"/>
                <a:cs typeface="Arial" pitchFamily="34" charset="0"/>
              </a:rPr>
              <a:t>      -Enfermedades de la retina</a:t>
            </a:r>
            <a:endParaRPr lang="es-MX" sz="4000" dirty="0" smtClean="0">
              <a:latin typeface="Arial" pitchFamily="34" charset="0"/>
              <a:cs typeface="Arial" pitchFamily="34" charset="0"/>
            </a:endParaRPr>
          </a:p>
          <a:p>
            <a:r>
              <a:rPr lang="es-ES" sz="4000" dirty="0" smtClean="0">
                <a:latin typeface="Arial" pitchFamily="34" charset="0"/>
                <a:cs typeface="Arial" pitchFamily="34" charset="0"/>
              </a:rPr>
              <a:t>      -Audición: </a:t>
            </a:r>
            <a:r>
              <a:rPr lang="es-ES" sz="4000" dirty="0" err="1" smtClean="0">
                <a:latin typeface="Arial" pitchFamily="34" charset="0"/>
                <a:cs typeface="Arial" pitchFamily="34" charset="0"/>
              </a:rPr>
              <a:t>Presbiacusia</a:t>
            </a:r>
            <a:r>
              <a:rPr lang="es-ES" sz="4000" dirty="0" smtClean="0">
                <a:latin typeface="Arial" pitchFamily="34" charset="0"/>
                <a:cs typeface="Arial" pitchFamily="34" charset="0"/>
              </a:rPr>
              <a:t> (disminución de la agudeza auditiva)</a:t>
            </a:r>
            <a:endParaRPr lang="es-MX" sz="4000" dirty="0" smtClean="0">
              <a:latin typeface="Arial" pitchFamily="34" charset="0"/>
              <a:cs typeface="Arial" pitchFamily="34" charset="0"/>
            </a:endParaRPr>
          </a:p>
          <a:p>
            <a:r>
              <a:rPr lang="es-ES" sz="4000" dirty="0" smtClean="0">
                <a:latin typeface="Arial" pitchFamily="34" charset="0"/>
                <a:cs typeface="Arial" pitchFamily="34" charset="0"/>
              </a:rPr>
              <a:t>-Se considera fisiológica en la edad avanzada, se acompaña de disminución de células epiteliales y de neuronas auditivas</a:t>
            </a:r>
            <a:endParaRPr lang="es-MX" sz="4000" dirty="0" smtClean="0">
              <a:latin typeface="Arial" pitchFamily="34" charset="0"/>
              <a:cs typeface="Arial" pitchFamily="34" charset="0"/>
            </a:endParaRPr>
          </a:p>
          <a:p>
            <a:endParaRPr lang="es-MX"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noAutofit/>
          </a:bodyPr>
          <a:lstStyle/>
          <a:p>
            <a:r>
              <a:rPr lang="es-ES" sz="3200" b="1" u="sng" dirty="0" err="1" smtClean="0">
                <a:latin typeface="Arial" pitchFamily="34" charset="0"/>
                <a:cs typeface="Arial" pitchFamily="34" charset="0"/>
              </a:rPr>
              <a:t>Aparatocardiovascular</a:t>
            </a:r>
            <a:endParaRPr lang="es-MX" sz="3200" dirty="0"/>
          </a:p>
        </p:txBody>
      </p:sp>
      <p:sp>
        <p:nvSpPr>
          <p:cNvPr id="5" name="4 Marcador de contenido"/>
          <p:cNvSpPr>
            <a:spLocks noGrp="1"/>
          </p:cNvSpPr>
          <p:nvPr>
            <p:ph idx="1"/>
          </p:nvPr>
        </p:nvSpPr>
        <p:spPr/>
        <p:txBody>
          <a:bodyPr>
            <a:normAutofit lnSpcReduction="10000"/>
          </a:bodyPr>
          <a:lstStyle/>
          <a:p>
            <a:r>
              <a:rPr lang="es-ES" dirty="0" smtClean="0">
                <a:latin typeface="Arial" pitchFamily="34" charset="0"/>
                <a:cs typeface="Arial" pitchFamily="34" charset="0"/>
              </a:rPr>
              <a:t>El colágeno,  tejido de sostén del corazón se vuelve menos soluble, menos elástico, se vuelve más difícil la contracción y dilatación fisiológica del corazón.</a:t>
            </a:r>
            <a:r>
              <a:rPr lang="es-MX" dirty="0" smtClean="0">
                <a:latin typeface="Arial" pitchFamily="34" charset="0"/>
                <a:cs typeface="Arial" pitchFamily="34" charset="0"/>
              </a:rPr>
              <a:t/>
            </a:r>
            <a:br>
              <a:rPr lang="es-MX" dirty="0" smtClean="0">
                <a:latin typeface="Arial" pitchFamily="34" charset="0"/>
                <a:cs typeface="Arial" pitchFamily="34" charset="0"/>
              </a:rPr>
            </a:br>
            <a:r>
              <a:rPr lang="es-ES" dirty="0" smtClean="0">
                <a:latin typeface="Arial" pitchFamily="34" charset="0"/>
                <a:cs typeface="Arial" pitchFamily="34" charset="0"/>
              </a:rPr>
              <a:t>  -Vasos: cambios fundamentales dependientes del envejecimiento:</a:t>
            </a:r>
            <a:r>
              <a:rPr lang="es-MX" dirty="0" smtClean="0">
                <a:latin typeface="Arial" pitchFamily="34" charset="0"/>
                <a:cs typeface="Arial" pitchFamily="34" charset="0"/>
              </a:rPr>
              <a:t/>
            </a:r>
            <a:br>
              <a:rPr lang="es-MX" dirty="0" smtClean="0">
                <a:latin typeface="Arial" pitchFamily="34" charset="0"/>
                <a:cs typeface="Arial" pitchFamily="34" charset="0"/>
              </a:rPr>
            </a:br>
            <a:r>
              <a:rPr lang="es-ES" dirty="0" smtClean="0">
                <a:latin typeface="Arial" pitchFamily="34" charset="0"/>
                <a:cs typeface="Arial" pitchFamily="34" charset="0"/>
              </a:rPr>
              <a:t> -Crecimiento e la intima del tejido conectivo.</a:t>
            </a:r>
            <a:r>
              <a:rPr lang="es-MX" dirty="0" smtClean="0">
                <a:latin typeface="Arial" pitchFamily="34" charset="0"/>
                <a:cs typeface="Arial" pitchFamily="34" charset="0"/>
              </a:rPr>
              <a:t/>
            </a:r>
            <a:br>
              <a:rPr lang="es-MX" dirty="0" smtClean="0">
                <a:latin typeface="Arial" pitchFamily="34" charset="0"/>
                <a:cs typeface="Arial" pitchFamily="34" charset="0"/>
              </a:rPr>
            </a:br>
            <a:r>
              <a:rPr lang="es-ES" dirty="0" smtClean="0">
                <a:latin typeface="Arial" pitchFamily="34" charset="0"/>
                <a:cs typeface="Arial" pitchFamily="34" charset="0"/>
              </a:rPr>
              <a:t>      -Fragmentación de las fibras elásticas</a:t>
            </a:r>
            <a:r>
              <a:rPr lang="es-MX" dirty="0" smtClean="0">
                <a:latin typeface="Arial" pitchFamily="34" charset="0"/>
                <a:cs typeface="Arial" pitchFamily="34" charset="0"/>
              </a:rPr>
              <a:t/>
            </a:r>
            <a:br>
              <a:rPr lang="es-MX" dirty="0" smtClean="0">
                <a:latin typeface="Arial" pitchFamily="34" charset="0"/>
                <a:cs typeface="Arial" pitchFamily="34" charset="0"/>
              </a:rPr>
            </a:br>
            <a:r>
              <a:rPr lang="es-ES" dirty="0" smtClean="0">
                <a:latin typeface="Arial" pitchFamily="34" charset="0"/>
                <a:cs typeface="Arial" pitchFamily="34" charset="0"/>
              </a:rPr>
              <a:t>-Cambios en la flexibilidad del colágeno</a:t>
            </a:r>
            <a:endParaRPr lang="es-MX"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normAutofit/>
          </a:bodyPr>
          <a:lstStyle/>
          <a:p>
            <a:r>
              <a:rPr lang="es-ES" b="1" u="sng" dirty="0" err="1" smtClean="0">
                <a:latin typeface="Arial" pitchFamily="34" charset="0"/>
                <a:cs typeface="Arial" pitchFamily="34" charset="0"/>
              </a:rPr>
              <a:t>Aparatorespiratorio</a:t>
            </a:r>
            <a:endParaRPr lang="es-MX" dirty="0"/>
          </a:p>
        </p:txBody>
      </p:sp>
      <p:sp>
        <p:nvSpPr>
          <p:cNvPr id="4" name="3 Marcador de contenido"/>
          <p:cNvSpPr>
            <a:spLocks noGrp="1"/>
          </p:cNvSpPr>
          <p:nvPr>
            <p:ph idx="1"/>
          </p:nvPr>
        </p:nvSpPr>
        <p:spPr>
          <a:xfrm>
            <a:off x="285720" y="1357298"/>
            <a:ext cx="8401080" cy="5214974"/>
          </a:xfrm>
        </p:spPr>
        <p:txBody>
          <a:bodyPr>
            <a:noAutofit/>
          </a:bodyPr>
          <a:lstStyle/>
          <a:p>
            <a:r>
              <a:rPr lang="es-ES" sz="2400" dirty="0" smtClean="0">
                <a:latin typeface="Arial" pitchFamily="34" charset="0"/>
                <a:cs typeface="Arial" pitchFamily="34" charset="0"/>
              </a:rPr>
              <a:t>Ocurren cambios morfológicos que influyen en la capacidad del órgano.</a:t>
            </a:r>
            <a:r>
              <a:rPr lang="es-MX" sz="2400" dirty="0" smtClean="0">
                <a:latin typeface="Arial" pitchFamily="34" charset="0"/>
                <a:cs typeface="Arial" pitchFamily="34" charset="0"/>
              </a:rPr>
              <a:t/>
            </a:r>
            <a:br>
              <a:rPr lang="es-MX" sz="2400" dirty="0" smtClean="0">
                <a:latin typeface="Arial" pitchFamily="34" charset="0"/>
                <a:cs typeface="Arial" pitchFamily="34" charset="0"/>
              </a:rPr>
            </a:br>
            <a:r>
              <a:rPr lang="es-ES" sz="2400" dirty="0" smtClean="0">
                <a:latin typeface="Arial" pitchFamily="34" charset="0"/>
                <a:cs typeface="Arial" pitchFamily="34" charset="0"/>
              </a:rPr>
              <a:t> -Pérdida del tejido elástico que rodea a los alvéolos y conductos alveolares.</a:t>
            </a:r>
            <a:r>
              <a:rPr lang="es-MX" sz="2400" dirty="0" smtClean="0">
                <a:latin typeface="Arial" pitchFamily="34" charset="0"/>
                <a:cs typeface="Arial" pitchFamily="34" charset="0"/>
              </a:rPr>
              <a:t/>
            </a:r>
            <a:br>
              <a:rPr lang="es-MX" sz="2400" dirty="0" smtClean="0">
                <a:latin typeface="Arial" pitchFamily="34" charset="0"/>
                <a:cs typeface="Arial" pitchFamily="34" charset="0"/>
              </a:rPr>
            </a:br>
            <a:r>
              <a:rPr lang="es-ES" sz="2400" dirty="0" smtClean="0">
                <a:latin typeface="Arial" pitchFamily="34" charset="0"/>
                <a:cs typeface="Arial" pitchFamily="34" charset="0"/>
              </a:rPr>
              <a:t>-Pérdida o debilidad de la musculatura, así como en su esqueleto óseo, con descalcificación de vértebras y costillas.</a:t>
            </a:r>
            <a:r>
              <a:rPr lang="es-MX" sz="2400" dirty="0" smtClean="0">
                <a:latin typeface="Arial" pitchFamily="34" charset="0"/>
                <a:cs typeface="Arial" pitchFamily="34" charset="0"/>
              </a:rPr>
              <a:t/>
            </a:r>
            <a:br>
              <a:rPr lang="es-MX" sz="2400" dirty="0" smtClean="0">
                <a:latin typeface="Arial" pitchFamily="34" charset="0"/>
                <a:cs typeface="Arial" pitchFamily="34" charset="0"/>
              </a:rPr>
            </a:br>
            <a:r>
              <a:rPr lang="es-ES" sz="2400" dirty="0" smtClean="0">
                <a:latin typeface="Arial" pitchFamily="34" charset="0"/>
                <a:cs typeface="Arial" pitchFamily="34" charset="0"/>
              </a:rPr>
              <a:t> -Cambio en la circulación pulmonar y pérdida de los capilares.</a:t>
            </a:r>
            <a:r>
              <a:rPr lang="es-MX" sz="2400" dirty="0" smtClean="0">
                <a:latin typeface="Arial" pitchFamily="34" charset="0"/>
                <a:cs typeface="Arial" pitchFamily="34" charset="0"/>
              </a:rPr>
              <a:t/>
            </a:r>
            <a:br>
              <a:rPr lang="es-MX" sz="2400" dirty="0" smtClean="0">
                <a:latin typeface="Arial" pitchFamily="34" charset="0"/>
                <a:cs typeface="Arial" pitchFamily="34" charset="0"/>
              </a:rPr>
            </a:br>
            <a:endParaRPr lang="es-MX"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ES" b="1" dirty="0" smtClean="0">
                <a:latin typeface="Arial" pitchFamily="34" charset="0"/>
                <a:cs typeface="Arial" pitchFamily="34" charset="0"/>
              </a:rPr>
              <a:t>Sistema renal:</a:t>
            </a:r>
            <a:endParaRPr lang="es-MX" dirty="0"/>
          </a:p>
        </p:txBody>
      </p:sp>
      <p:sp>
        <p:nvSpPr>
          <p:cNvPr id="5" name="4 Marcador de contenido"/>
          <p:cNvSpPr>
            <a:spLocks noGrp="1"/>
          </p:cNvSpPr>
          <p:nvPr>
            <p:ph idx="1"/>
          </p:nvPr>
        </p:nvSpPr>
        <p:spPr>
          <a:xfrm>
            <a:off x="357158" y="1357298"/>
            <a:ext cx="8501122" cy="5214974"/>
          </a:xfrm>
        </p:spPr>
        <p:txBody>
          <a:bodyPr>
            <a:normAutofit fontScale="77500" lnSpcReduction="20000"/>
          </a:bodyPr>
          <a:lstStyle/>
          <a:p>
            <a:pPr algn="just"/>
            <a:r>
              <a:rPr lang="es-MX" dirty="0" smtClean="0">
                <a:latin typeface="Arial" pitchFamily="34" charset="0"/>
                <a:cs typeface="Arial" pitchFamily="34" charset="0"/>
              </a:rPr>
              <a:t/>
            </a:r>
            <a:br>
              <a:rPr lang="es-MX" dirty="0" smtClean="0">
                <a:latin typeface="Arial" pitchFamily="34" charset="0"/>
                <a:cs typeface="Arial" pitchFamily="34" charset="0"/>
              </a:rPr>
            </a:br>
            <a:r>
              <a:rPr lang="es-ES" dirty="0" smtClean="0">
                <a:latin typeface="Arial" pitchFamily="34" charset="0"/>
                <a:cs typeface="Arial" pitchFamily="34" charset="0"/>
              </a:rPr>
              <a:t> -Ocurren cambios involutivos que afectan la función tubular y glomerular:</a:t>
            </a:r>
            <a:r>
              <a:rPr lang="es-MX" dirty="0" smtClean="0">
                <a:latin typeface="Arial" pitchFamily="34" charset="0"/>
                <a:cs typeface="Arial" pitchFamily="34" charset="0"/>
              </a:rPr>
              <a:t/>
            </a:r>
            <a:br>
              <a:rPr lang="es-MX" dirty="0" smtClean="0">
                <a:latin typeface="Arial" pitchFamily="34" charset="0"/>
                <a:cs typeface="Arial" pitchFamily="34" charset="0"/>
              </a:rPr>
            </a:br>
            <a:r>
              <a:rPr lang="es-ES" dirty="0" smtClean="0">
                <a:latin typeface="Arial" pitchFamily="34" charset="0"/>
                <a:cs typeface="Arial" pitchFamily="34" charset="0"/>
              </a:rPr>
              <a:t> -Disminuye la capacidad para concentrar la orina.</a:t>
            </a:r>
            <a:r>
              <a:rPr lang="es-MX" dirty="0" smtClean="0">
                <a:latin typeface="Arial" pitchFamily="34" charset="0"/>
                <a:cs typeface="Arial" pitchFamily="34" charset="0"/>
              </a:rPr>
              <a:t/>
            </a:r>
            <a:br>
              <a:rPr lang="es-MX" dirty="0" smtClean="0">
                <a:latin typeface="Arial" pitchFamily="34" charset="0"/>
                <a:cs typeface="Arial" pitchFamily="34" charset="0"/>
              </a:rPr>
            </a:br>
            <a:r>
              <a:rPr lang="es-ES" dirty="0" smtClean="0">
                <a:latin typeface="Arial" pitchFamily="34" charset="0"/>
                <a:cs typeface="Arial" pitchFamily="34" charset="0"/>
              </a:rPr>
              <a:t>-Disminuye el flujo plasmático y el filtrado glomerular.</a:t>
            </a:r>
            <a:r>
              <a:rPr lang="es-MX" dirty="0" smtClean="0">
                <a:latin typeface="Arial" pitchFamily="34" charset="0"/>
                <a:cs typeface="Arial" pitchFamily="34" charset="0"/>
              </a:rPr>
              <a:t/>
            </a:r>
            <a:br>
              <a:rPr lang="es-MX" dirty="0" smtClean="0">
                <a:latin typeface="Arial" pitchFamily="34" charset="0"/>
                <a:cs typeface="Arial" pitchFamily="34" charset="0"/>
              </a:rPr>
            </a:br>
            <a:r>
              <a:rPr lang="es-ES" dirty="0" smtClean="0">
                <a:latin typeface="Arial" pitchFamily="34" charset="0"/>
                <a:cs typeface="Arial" pitchFamily="34" charset="0"/>
              </a:rPr>
              <a:t> -Disminuye la capacidad de respuesta a cambios hidroeléctricos.</a:t>
            </a:r>
            <a:r>
              <a:rPr lang="es-MX" dirty="0" smtClean="0">
                <a:latin typeface="Arial" pitchFamily="34" charset="0"/>
                <a:cs typeface="Arial" pitchFamily="34" charset="0"/>
              </a:rPr>
              <a:t/>
            </a:r>
            <a:br>
              <a:rPr lang="es-MX" dirty="0" smtClean="0">
                <a:latin typeface="Arial" pitchFamily="34" charset="0"/>
                <a:cs typeface="Arial" pitchFamily="34" charset="0"/>
              </a:rPr>
            </a:br>
            <a:r>
              <a:rPr lang="es-ES" dirty="0" smtClean="0">
                <a:latin typeface="Arial" pitchFamily="34" charset="0"/>
                <a:cs typeface="Arial" pitchFamily="34" charset="0"/>
              </a:rPr>
              <a:t> -Aparece la </a:t>
            </a:r>
            <a:r>
              <a:rPr lang="es-ES" dirty="0" err="1" smtClean="0">
                <a:latin typeface="Arial" pitchFamily="34" charset="0"/>
                <a:cs typeface="Arial" pitchFamily="34" charset="0"/>
              </a:rPr>
              <a:t>nicturia</a:t>
            </a:r>
            <a:r>
              <a:rPr lang="es-ES" dirty="0" smtClean="0">
                <a:latin typeface="Arial" pitchFamily="34" charset="0"/>
                <a:cs typeface="Arial" pitchFamily="34" charset="0"/>
              </a:rPr>
              <a:t> como expresión de perdida del ritmo.</a:t>
            </a:r>
            <a:r>
              <a:rPr lang="es-MX" dirty="0" smtClean="0">
                <a:latin typeface="Arial" pitchFamily="34" charset="0"/>
                <a:cs typeface="Arial" pitchFamily="34" charset="0"/>
              </a:rPr>
              <a:t/>
            </a:r>
            <a:br>
              <a:rPr lang="es-MX" dirty="0" smtClean="0">
                <a:latin typeface="Arial" pitchFamily="34" charset="0"/>
                <a:cs typeface="Arial" pitchFamily="34" charset="0"/>
              </a:rPr>
            </a:br>
            <a:r>
              <a:rPr lang="es-ES" dirty="0" smtClean="0">
                <a:latin typeface="Arial" pitchFamily="34" charset="0"/>
                <a:cs typeface="Arial" pitchFamily="34" charset="0"/>
              </a:rPr>
              <a:t> -En el hombre hay posibilidades de obstrucción del </a:t>
            </a:r>
            <a:r>
              <a:rPr lang="es-ES" dirty="0" err="1" smtClean="0">
                <a:latin typeface="Arial" pitchFamily="34" charset="0"/>
                <a:cs typeface="Arial" pitchFamily="34" charset="0"/>
              </a:rPr>
              <a:t>tractus</a:t>
            </a:r>
            <a:r>
              <a:rPr lang="es-ES" dirty="0" smtClean="0">
                <a:latin typeface="Arial" pitchFamily="34" charset="0"/>
                <a:cs typeface="Arial" pitchFamily="34" charset="0"/>
              </a:rPr>
              <a:t> urinario(infección)</a:t>
            </a:r>
            <a:r>
              <a:rPr lang="es-MX" dirty="0" smtClean="0">
                <a:latin typeface="Arial" pitchFamily="34" charset="0"/>
                <a:cs typeface="Arial" pitchFamily="34" charset="0"/>
              </a:rPr>
              <a:t/>
            </a:r>
            <a:br>
              <a:rPr lang="es-MX" dirty="0" smtClean="0">
                <a:latin typeface="Arial" pitchFamily="34" charset="0"/>
                <a:cs typeface="Arial" pitchFamily="34" charset="0"/>
              </a:rPr>
            </a:br>
            <a:r>
              <a:rPr lang="es-ES" dirty="0" smtClean="0">
                <a:latin typeface="Arial" pitchFamily="34" charset="0"/>
                <a:cs typeface="Arial" pitchFamily="34" charset="0"/>
              </a:rPr>
              <a:t>-El flujo sanguíneo renal se reduce por el descenso del gasto cardiaco y el aumento de la resistencia periférica</a:t>
            </a:r>
            <a:r>
              <a:rPr lang="es-MX" dirty="0" smtClean="0">
                <a:latin typeface="Arial" pitchFamily="34" charset="0"/>
                <a:cs typeface="Arial" pitchFamily="34" charset="0"/>
              </a:rPr>
              <a:t/>
            </a:r>
            <a:br>
              <a:rPr lang="es-MX" dirty="0" smtClean="0">
                <a:latin typeface="Arial" pitchFamily="34" charset="0"/>
                <a:cs typeface="Arial" pitchFamily="34" charset="0"/>
              </a:rPr>
            </a:br>
            <a:r>
              <a:rPr lang="es-ES" dirty="0" smtClean="0">
                <a:latin typeface="Arial" pitchFamily="34" charset="0"/>
                <a:cs typeface="Arial" pitchFamily="34" charset="0"/>
              </a:rPr>
              <a:t> -El riñón se convierte en un órgano menos eficiente para eliminar el desecho y controlar la   homeostasia</a:t>
            </a:r>
            <a:endParaRPr lang="es-MX"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noAutofit/>
          </a:bodyPr>
          <a:lstStyle/>
          <a:p>
            <a:pPr algn="just"/>
            <a:r>
              <a:rPr lang="es-ES" sz="1600" dirty="0" smtClean="0">
                <a:latin typeface="Arial" pitchFamily="34" charset="0"/>
                <a:cs typeface="Arial" pitchFamily="34" charset="0"/>
              </a:rPr>
              <a:t>.</a:t>
            </a:r>
            <a:r>
              <a:rPr lang="es-MX" sz="1600" dirty="0" smtClean="0">
                <a:latin typeface="Arial" pitchFamily="34" charset="0"/>
                <a:cs typeface="Arial" pitchFamily="34" charset="0"/>
              </a:rPr>
              <a:t/>
            </a:r>
            <a:br>
              <a:rPr lang="es-MX" sz="1600" dirty="0" smtClean="0">
                <a:latin typeface="Arial" pitchFamily="34" charset="0"/>
                <a:cs typeface="Arial" pitchFamily="34" charset="0"/>
              </a:rPr>
            </a:br>
            <a:r>
              <a:rPr lang="es-ES" sz="1600" b="1" dirty="0" smtClean="0">
                <a:latin typeface="Arial" pitchFamily="34" charset="0"/>
                <a:cs typeface="Arial" pitchFamily="34" charset="0"/>
              </a:rPr>
              <a:t> </a:t>
            </a:r>
            <a:r>
              <a:rPr lang="es-ES" sz="2800" b="1" dirty="0" smtClean="0">
                <a:latin typeface="Arial" pitchFamily="34" charset="0"/>
                <a:cs typeface="Arial" pitchFamily="34" charset="0"/>
              </a:rPr>
              <a:t>Aparato gastrointestinal</a:t>
            </a:r>
            <a:r>
              <a:rPr lang="es-ES" sz="1600" b="1" dirty="0" smtClean="0">
                <a:latin typeface="Arial" pitchFamily="34" charset="0"/>
                <a:cs typeface="Arial" pitchFamily="34" charset="0"/>
              </a:rPr>
              <a:t>:  </a:t>
            </a:r>
            <a:r>
              <a:rPr lang="es-MX" sz="1600" dirty="0" smtClean="0">
                <a:latin typeface="Arial" pitchFamily="34" charset="0"/>
                <a:cs typeface="Arial" pitchFamily="34" charset="0"/>
              </a:rPr>
              <a:t/>
            </a:r>
            <a:br>
              <a:rPr lang="es-MX" sz="1600" dirty="0" smtClean="0">
                <a:latin typeface="Arial" pitchFamily="34" charset="0"/>
                <a:cs typeface="Arial" pitchFamily="34" charset="0"/>
              </a:rPr>
            </a:br>
            <a:endParaRPr lang="es-MX" sz="1600" dirty="0">
              <a:latin typeface="Arial" pitchFamily="34" charset="0"/>
              <a:cs typeface="Arial" pitchFamily="34" charset="0"/>
            </a:endParaRPr>
          </a:p>
        </p:txBody>
      </p:sp>
      <p:sp>
        <p:nvSpPr>
          <p:cNvPr id="3" name="2 Marcador de contenido"/>
          <p:cNvSpPr>
            <a:spLocks noGrp="1"/>
          </p:cNvSpPr>
          <p:nvPr>
            <p:ph idx="1"/>
          </p:nvPr>
        </p:nvSpPr>
        <p:spPr/>
        <p:txBody>
          <a:bodyPr>
            <a:normAutofit fontScale="85000" lnSpcReduction="20000"/>
          </a:bodyPr>
          <a:lstStyle/>
          <a:p>
            <a:r>
              <a:rPr lang="es-MX" dirty="0" smtClean="0">
                <a:latin typeface="Arial" pitchFamily="34" charset="0"/>
                <a:cs typeface="Arial" pitchFamily="34" charset="0"/>
              </a:rPr>
              <a:t/>
            </a:r>
            <a:br>
              <a:rPr lang="es-MX" dirty="0" smtClean="0">
                <a:latin typeface="Arial" pitchFamily="34" charset="0"/>
                <a:cs typeface="Arial" pitchFamily="34" charset="0"/>
              </a:rPr>
            </a:br>
            <a:r>
              <a:rPr lang="es-ES" dirty="0" smtClean="0">
                <a:latin typeface="Arial" pitchFamily="34" charset="0"/>
                <a:cs typeface="Arial" pitchFamily="34" charset="0"/>
              </a:rPr>
              <a:t>El envejecimiento de este sistema no tiene consecuencias funcionales graves:</a:t>
            </a:r>
            <a:r>
              <a:rPr lang="es-MX" dirty="0" smtClean="0">
                <a:latin typeface="Arial" pitchFamily="34" charset="0"/>
                <a:cs typeface="Arial" pitchFamily="34" charset="0"/>
              </a:rPr>
              <a:t/>
            </a:r>
            <a:br>
              <a:rPr lang="es-MX" dirty="0" smtClean="0">
                <a:latin typeface="Arial" pitchFamily="34" charset="0"/>
                <a:cs typeface="Arial" pitchFamily="34" charset="0"/>
              </a:rPr>
            </a:br>
            <a:r>
              <a:rPr lang="es-ES" dirty="0" smtClean="0">
                <a:latin typeface="Arial" pitchFamily="34" charset="0"/>
                <a:cs typeface="Arial" pitchFamily="34" charset="0"/>
              </a:rPr>
              <a:t>-La mucosa digestiva se atrofia de forma progresiva especialmente en el estomago disminuye la producción de ácidos.</a:t>
            </a:r>
            <a:r>
              <a:rPr lang="es-MX" dirty="0" smtClean="0">
                <a:latin typeface="Arial" pitchFamily="34" charset="0"/>
                <a:cs typeface="Arial" pitchFamily="34" charset="0"/>
              </a:rPr>
              <a:t/>
            </a:r>
            <a:br>
              <a:rPr lang="es-MX" dirty="0" smtClean="0">
                <a:latin typeface="Arial" pitchFamily="34" charset="0"/>
                <a:cs typeface="Arial" pitchFamily="34" charset="0"/>
              </a:rPr>
            </a:br>
            <a:r>
              <a:rPr lang="es-ES" dirty="0" smtClean="0">
                <a:latin typeface="Arial" pitchFamily="34" charset="0"/>
                <a:cs typeface="Arial" pitchFamily="34" charset="0"/>
              </a:rPr>
              <a:t> -Déficit de enzimas gástricas, pancreáticas e intestinales (constipación)</a:t>
            </a:r>
            <a:r>
              <a:rPr lang="es-MX" dirty="0" smtClean="0">
                <a:latin typeface="Arial" pitchFamily="34" charset="0"/>
                <a:cs typeface="Arial" pitchFamily="34" charset="0"/>
              </a:rPr>
              <a:t/>
            </a:r>
            <a:br>
              <a:rPr lang="es-MX" dirty="0" smtClean="0">
                <a:latin typeface="Arial" pitchFamily="34" charset="0"/>
                <a:cs typeface="Arial" pitchFamily="34" charset="0"/>
              </a:rPr>
            </a:br>
            <a:r>
              <a:rPr lang="es-ES" dirty="0" smtClean="0">
                <a:latin typeface="Arial" pitchFamily="34" charset="0"/>
                <a:cs typeface="Arial" pitchFamily="34" charset="0"/>
              </a:rPr>
              <a:t>-Atrofia o hipotonía de la musculatura lisa del tubo digestivo, son causas de hernias, </a:t>
            </a:r>
            <a:r>
              <a:rPr lang="es-ES" dirty="0" err="1" smtClean="0">
                <a:latin typeface="Arial" pitchFamily="34" charset="0"/>
                <a:cs typeface="Arial" pitchFamily="34" charset="0"/>
              </a:rPr>
              <a:t>diverticulosis</a:t>
            </a:r>
            <a:r>
              <a:rPr lang="es-ES" dirty="0" smtClean="0">
                <a:latin typeface="Arial" pitchFamily="34" charset="0"/>
                <a:cs typeface="Arial" pitchFamily="34" charset="0"/>
              </a:rPr>
              <a:t> y cólicos.</a:t>
            </a:r>
            <a:r>
              <a:rPr lang="es-MX" dirty="0" smtClean="0">
                <a:latin typeface="Arial" pitchFamily="34" charset="0"/>
                <a:cs typeface="Arial" pitchFamily="34" charset="0"/>
              </a:rPr>
              <a:t/>
            </a:r>
            <a:br>
              <a:rPr lang="es-MX" dirty="0" smtClean="0">
                <a:latin typeface="Arial" pitchFamily="34" charset="0"/>
                <a:cs typeface="Arial" pitchFamily="34" charset="0"/>
              </a:rPr>
            </a:br>
            <a:r>
              <a:rPr lang="es-ES" dirty="0" smtClean="0">
                <a:latin typeface="Arial" pitchFamily="34" charset="0"/>
                <a:cs typeface="Arial" pitchFamily="34" charset="0"/>
              </a:rPr>
              <a:t> -Reducción de la motilidad gastrointestinal.</a:t>
            </a:r>
            <a:r>
              <a:rPr lang="es-MX" dirty="0" smtClean="0">
                <a:latin typeface="Arial" pitchFamily="34" charset="0"/>
                <a:cs typeface="Arial" pitchFamily="34" charset="0"/>
              </a:rPr>
              <a:t/>
            </a:r>
            <a:br>
              <a:rPr lang="es-MX" dirty="0" smtClean="0">
                <a:latin typeface="Arial" pitchFamily="34" charset="0"/>
                <a:cs typeface="Arial" pitchFamily="34" charset="0"/>
              </a:rPr>
            </a:br>
            <a:endParaRPr lang="es-MX"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285720" y="274638"/>
            <a:ext cx="8401080" cy="1143000"/>
          </a:xfrm>
        </p:spPr>
        <p:txBody>
          <a:bodyPr>
            <a:normAutofit/>
          </a:bodyPr>
          <a:lstStyle/>
          <a:p>
            <a:r>
              <a:rPr lang="es-ES" b="1" dirty="0" err="1" smtClean="0">
                <a:latin typeface="Arial" pitchFamily="34" charset="0"/>
                <a:cs typeface="Arial" pitchFamily="34" charset="0"/>
              </a:rPr>
              <a:t>Musculoesqueletico</a:t>
            </a:r>
            <a:r>
              <a:rPr lang="es-ES" b="1" dirty="0" smtClean="0">
                <a:latin typeface="Arial" pitchFamily="34" charset="0"/>
                <a:cs typeface="Arial" pitchFamily="34" charset="0"/>
              </a:rPr>
              <a:t>:</a:t>
            </a:r>
            <a:endParaRPr lang="es-MX" dirty="0"/>
          </a:p>
        </p:txBody>
      </p:sp>
      <p:sp>
        <p:nvSpPr>
          <p:cNvPr id="5" name="4 Marcador de contenido"/>
          <p:cNvSpPr>
            <a:spLocks noGrp="1"/>
          </p:cNvSpPr>
          <p:nvPr>
            <p:ph idx="1"/>
          </p:nvPr>
        </p:nvSpPr>
        <p:spPr/>
        <p:txBody>
          <a:bodyPr>
            <a:normAutofit fontScale="92500" lnSpcReduction="10000"/>
          </a:bodyPr>
          <a:lstStyle/>
          <a:p>
            <a:r>
              <a:rPr lang="es-MX" dirty="0" smtClean="0">
                <a:latin typeface="Arial" pitchFamily="34" charset="0"/>
                <a:cs typeface="Arial" pitchFamily="34" charset="0"/>
              </a:rPr>
              <a:t/>
            </a:r>
            <a:br>
              <a:rPr lang="es-MX" dirty="0" smtClean="0">
                <a:latin typeface="Arial" pitchFamily="34" charset="0"/>
                <a:cs typeface="Arial" pitchFamily="34" charset="0"/>
              </a:rPr>
            </a:br>
            <a:r>
              <a:rPr lang="es-ES" dirty="0" smtClean="0">
                <a:latin typeface="Arial" pitchFamily="34" charset="0"/>
                <a:cs typeface="Arial" pitchFamily="34" charset="0"/>
              </a:rPr>
              <a:t>     -Ocurre atrofia lenta y progresiva de los músculos, particularmente del tronco y las extremidades.</a:t>
            </a:r>
            <a:r>
              <a:rPr lang="es-MX" dirty="0" smtClean="0">
                <a:latin typeface="Arial" pitchFamily="34" charset="0"/>
                <a:cs typeface="Arial" pitchFamily="34" charset="0"/>
              </a:rPr>
              <a:t/>
            </a:r>
            <a:br>
              <a:rPr lang="es-MX" dirty="0" smtClean="0">
                <a:latin typeface="Arial" pitchFamily="34" charset="0"/>
                <a:cs typeface="Arial" pitchFamily="34" charset="0"/>
              </a:rPr>
            </a:br>
            <a:r>
              <a:rPr lang="es-ES" dirty="0" smtClean="0">
                <a:latin typeface="Arial" pitchFamily="34" charset="0"/>
                <a:cs typeface="Arial" pitchFamily="34" charset="0"/>
              </a:rPr>
              <a:t>     -Osteoporosis senil(formación e espacios anormales en los huesos)</a:t>
            </a:r>
            <a:r>
              <a:rPr lang="es-MX" dirty="0" smtClean="0">
                <a:latin typeface="Arial" pitchFamily="34" charset="0"/>
                <a:cs typeface="Arial" pitchFamily="34" charset="0"/>
              </a:rPr>
              <a:t/>
            </a:r>
            <a:br>
              <a:rPr lang="es-MX" dirty="0" smtClean="0">
                <a:latin typeface="Arial" pitchFamily="34" charset="0"/>
                <a:cs typeface="Arial" pitchFamily="34" charset="0"/>
              </a:rPr>
            </a:br>
            <a:r>
              <a:rPr lang="es-ES" dirty="0" smtClean="0">
                <a:latin typeface="Arial" pitchFamily="34" charset="0"/>
                <a:cs typeface="Arial" pitchFamily="34" charset="0"/>
              </a:rPr>
              <a:t>-Cambios degenerativos en las articulaciones, contribuyen a la reducción e la talla, postura encorvada y limitación del movimiento</a:t>
            </a:r>
            <a:endParaRPr lang="es-MX"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457200" y="0"/>
            <a:ext cx="8229600" cy="714356"/>
          </a:xfrm>
        </p:spPr>
        <p:txBody>
          <a:bodyPr>
            <a:noAutofit/>
          </a:bodyPr>
          <a:lstStyle/>
          <a:p>
            <a:pPr algn="just"/>
            <a:r>
              <a:rPr lang="es-ES" sz="1600" b="1" dirty="0" smtClean="0">
                <a:latin typeface="Arial" pitchFamily="34" charset="0"/>
                <a:cs typeface="Arial" pitchFamily="34" charset="0"/>
              </a:rPr>
              <a:t/>
            </a:r>
            <a:br>
              <a:rPr lang="es-ES" sz="1600" b="1" dirty="0" smtClean="0">
                <a:latin typeface="Arial" pitchFamily="34" charset="0"/>
                <a:cs typeface="Arial" pitchFamily="34" charset="0"/>
              </a:rPr>
            </a:br>
            <a:r>
              <a:rPr lang="es-ES" sz="1600" b="1" dirty="0" smtClean="0">
                <a:latin typeface="Arial" pitchFamily="34" charset="0"/>
                <a:cs typeface="Arial" pitchFamily="34" charset="0"/>
              </a:rPr>
              <a:t/>
            </a:r>
            <a:br>
              <a:rPr lang="es-ES" sz="1600" b="1" dirty="0" smtClean="0">
                <a:latin typeface="Arial" pitchFamily="34" charset="0"/>
                <a:cs typeface="Arial" pitchFamily="34" charset="0"/>
              </a:rPr>
            </a:br>
            <a:r>
              <a:rPr lang="es-ES" sz="2800" b="1" dirty="0" smtClean="0">
                <a:latin typeface="Arial" pitchFamily="34" charset="0"/>
                <a:cs typeface="Arial" pitchFamily="34" charset="0"/>
              </a:rPr>
              <a:t>Piel:</a:t>
            </a:r>
            <a:br>
              <a:rPr lang="es-ES" sz="2800" b="1" dirty="0" smtClean="0">
                <a:latin typeface="Arial" pitchFamily="34" charset="0"/>
                <a:cs typeface="Arial" pitchFamily="34" charset="0"/>
              </a:rPr>
            </a:br>
            <a:r>
              <a:rPr lang="es-MX" sz="1600" dirty="0" smtClean="0">
                <a:latin typeface="Arial" pitchFamily="34" charset="0"/>
                <a:cs typeface="Arial" pitchFamily="34" charset="0"/>
              </a:rPr>
              <a:t/>
            </a:r>
            <a:br>
              <a:rPr lang="es-MX" sz="1600" dirty="0" smtClean="0">
                <a:latin typeface="Arial" pitchFamily="34" charset="0"/>
                <a:cs typeface="Arial" pitchFamily="34" charset="0"/>
              </a:rPr>
            </a:br>
            <a:r>
              <a:rPr lang="es-ES" sz="1600" b="1" dirty="0" smtClean="0">
                <a:latin typeface="Arial" pitchFamily="34" charset="0"/>
                <a:cs typeface="Arial" pitchFamily="34" charset="0"/>
              </a:rPr>
              <a:t> </a:t>
            </a:r>
            <a:r>
              <a:rPr lang="es-MX" sz="1600" dirty="0" smtClean="0">
                <a:latin typeface="Arial" pitchFamily="34" charset="0"/>
                <a:cs typeface="Arial" pitchFamily="34" charset="0"/>
              </a:rPr>
              <a:t/>
            </a:r>
            <a:br>
              <a:rPr lang="es-MX" sz="1600" dirty="0" smtClean="0">
                <a:latin typeface="Arial" pitchFamily="34" charset="0"/>
                <a:cs typeface="Arial" pitchFamily="34" charset="0"/>
              </a:rPr>
            </a:br>
            <a:endParaRPr lang="es-MX" sz="1600" dirty="0">
              <a:latin typeface="Arial" pitchFamily="34" charset="0"/>
              <a:cs typeface="Arial" pitchFamily="34" charset="0"/>
            </a:endParaRPr>
          </a:p>
        </p:txBody>
      </p:sp>
      <p:sp>
        <p:nvSpPr>
          <p:cNvPr id="3" name="2 Marcador de contenido"/>
          <p:cNvSpPr>
            <a:spLocks noGrp="1"/>
          </p:cNvSpPr>
          <p:nvPr>
            <p:ph idx="1"/>
          </p:nvPr>
        </p:nvSpPr>
        <p:spPr>
          <a:xfrm>
            <a:off x="285720" y="500042"/>
            <a:ext cx="8643998" cy="6143668"/>
          </a:xfrm>
        </p:spPr>
        <p:txBody>
          <a:bodyPr>
            <a:normAutofit fontScale="70000" lnSpcReduction="20000"/>
          </a:bodyPr>
          <a:lstStyle/>
          <a:p>
            <a:r>
              <a:rPr lang="es-ES" dirty="0" smtClean="0">
                <a:latin typeface="Arial" pitchFamily="34" charset="0"/>
                <a:cs typeface="Arial" pitchFamily="34" charset="0"/>
              </a:rPr>
              <a:t>.</a:t>
            </a:r>
            <a:r>
              <a:rPr lang="es-ES" b="1" dirty="0" smtClean="0">
                <a:latin typeface="Arial" pitchFamily="34" charset="0"/>
                <a:cs typeface="Arial" pitchFamily="34" charset="0"/>
              </a:rPr>
              <a:t> </a:t>
            </a:r>
            <a:r>
              <a:rPr lang="es-MX" dirty="0" smtClean="0">
                <a:latin typeface="Arial" pitchFamily="34" charset="0"/>
                <a:cs typeface="Arial" pitchFamily="34" charset="0"/>
              </a:rPr>
              <a:t/>
            </a:r>
            <a:br>
              <a:rPr lang="es-MX" dirty="0" smtClean="0">
                <a:latin typeface="Arial" pitchFamily="34" charset="0"/>
                <a:cs typeface="Arial" pitchFamily="34" charset="0"/>
              </a:rPr>
            </a:br>
            <a:r>
              <a:rPr lang="es-ES" dirty="0" smtClean="0">
                <a:latin typeface="Arial" pitchFamily="34" charset="0"/>
                <a:cs typeface="Arial" pitchFamily="34" charset="0"/>
              </a:rPr>
              <a:t>:</a:t>
            </a:r>
            <a:r>
              <a:rPr lang="es-MX" dirty="0" smtClean="0">
                <a:latin typeface="Arial" pitchFamily="34" charset="0"/>
                <a:cs typeface="Arial" pitchFamily="34" charset="0"/>
              </a:rPr>
              <a:t/>
            </a:r>
            <a:br>
              <a:rPr lang="es-MX" dirty="0" smtClean="0">
                <a:latin typeface="Arial" pitchFamily="34" charset="0"/>
                <a:cs typeface="Arial" pitchFamily="34" charset="0"/>
              </a:rPr>
            </a:br>
            <a:r>
              <a:rPr lang="es-ES" dirty="0" smtClean="0">
                <a:latin typeface="Arial" pitchFamily="34" charset="0"/>
                <a:cs typeface="Arial" pitchFamily="34" charset="0"/>
              </a:rPr>
              <a:t> -El adelgazamiento de la epidermis.</a:t>
            </a:r>
            <a:r>
              <a:rPr lang="es-MX" dirty="0" smtClean="0">
                <a:latin typeface="Arial" pitchFamily="34" charset="0"/>
                <a:cs typeface="Arial" pitchFamily="34" charset="0"/>
              </a:rPr>
              <a:t/>
            </a:r>
            <a:br>
              <a:rPr lang="es-MX" dirty="0" smtClean="0">
                <a:latin typeface="Arial" pitchFamily="34" charset="0"/>
                <a:cs typeface="Arial" pitchFamily="34" charset="0"/>
              </a:rPr>
            </a:br>
            <a:r>
              <a:rPr lang="es-ES" dirty="0" smtClean="0">
                <a:latin typeface="Arial" pitchFamily="34" charset="0"/>
                <a:cs typeface="Arial" pitchFamily="34" charset="0"/>
              </a:rPr>
              <a:t> -Modificaciones del tejido conjuntivo dérmico, fibras </a:t>
            </a:r>
            <a:r>
              <a:rPr lang="es-MX" dirty="0" smtClean="0">
                <a:latin typeface="Arial" pitchFamily="34" charset="0"/>
                <a:cs typeface="Arial" pitchFamily="34" charset="0"/>
              </a:rPr>
              <a:t/>
            </a:r>
            <a:br>
              <a:rPr lang="es-MX" dirty="0" smtClean="0">
                <a:latin typeface="Arial" pitchFamily="34" charset="0"/>
                <a:cs typeface="Arial" pitchFamily="34" charset="0"/>
              </a:rPr>
            </a:br>
            <a:r>
              <a:rPr lang="es-ES" dirty="0" smtClean="0">
                <a:latin typeface="Arial" pitchFamily="34" charset="0"/>
                <a:cs typeface="Arial" pitchFamily="34" charset="0"/>
              </a:rPr>
              <a:t>  -En las regiones expuestas al sol o radiaciones térmicas, el envejecimiento se acelera.</a:t>
            </a:r>
            <a:r>
              <a:rPr lang="es-MX" dirty="0" smtClean="0">
                <a:latin typeface="Arial" pitchFamily="34" charset="0"/>
                <a:cs typeface="Arial" pitchFamily="34" charset="0"/>
              </a:rPr>
              <a:t/>
            </a:r>
            <a:br>
              <a:rPr lang="es-MX" dirty="0" smtClean="0">
                <a:latin typeface="Arial" pitchFamily="34" charset="0"/>
                <a:cs typeface="Arial" pitchFamily="34" charset="0"/>
              </a:rPr>
            </a:br>
            <a:r>
              <a:rPr lang="es-ES" dirty="0" smtClean="0">
                <a:latin typeface="Arial" pitchFamily="34" charset="0"/>
                <a:cs typeface="Arial" pitchFamily="34" charset="0"/>
              </a:rPr>
              <a:t>  -Las glándulas sudoríparas son menos numerosas y atróficas, explica la disminución del sudor.</a:t>
            </a:r>
            <a:r>
              <a:rPr lang="es-MX" dirty="0" smtClean="0">
                <a:latin typeface="Arial" pitchFamily="34" charset="0"/>
                <a:cs typeface="Arial" pitchFamily="34" charset="0"/>
              </a:rPr>
              <a:t/>
            </a:r>
            <a:br>
              <a:rPr lang="es-MX" dirty="0" smtClean="0">
                <a:latin typeface="Arial" pitchFamily="34" charset="0"/>
                <a:cs typeface="Arial" pitchFamily="34" charset="0"/>
              </a:rPr>
            </a:br>
            <a:r>
              <a:rPr lang="es-ES" dirty="0" smtClean="0">
                <a:latin typeface="Arial" pitchFamily="34" charset="0"/>
                <a:cs typeface="Arial" pitchFamily="34" charset="0"/>
              </a:rPr>
              <a:t>-Las terminaciones nerviosas sensitivas disminuyen, </a:t>
            </a:r>
            <a:r>
              <a:rPr lang="es-MX" dirty="0" smtClean="0">
                <a:latin typeface="Arial" pitchFamily="34" charset="0"/>
                <a:cs typeface="Arial" pitchFamily="34" charset="0"/>
              </a:rPr>
              <a:t/>
            </a:r>
            <a:br>
              <a:rPr lang="es-MX" dirty="0" smtClean="0">
                <a:latin typeface="Arial" pitchFamily="34" charset="0"/>
                <a:cs typeface="Arial" pitchFamily="34" charset="0"/>
              </a:rPr>
            </a:br>
            <a:r>
              <a:rPr lang="es-ES" dirty="0" smtClean="0">
                <a:latin typeface="Arial" pitchFamily="34" charset="0"/>
                <a:cs typeface="Arial" pitchFamily="34" charset="0"/>
              </a:rPr>
              <a:t> -Hay depilación, emblanquecimiento de vellos y cabellos.</a:t>
            </a:r>
            <a:r>
              <a:rPr lang="es-MX" dirty="0" smtClean="0">
                <a:latin typeface="Arial" pitchFamily="34" charset="0"/>
                <a:cs typeface="Arial" pitchFamily="34" charset="0"/>
              </a:rPr>
              <a:t/>
            </a:r>
            <a:br>
              <a:rPr lang="es-MX" dirty="0" smtClean="0">
                <a:latin typeface="Arial" pitchFamily="34" charset="0"/>
                <a:cs typeface="Arial" pitchFamily="34" charset="0"/>
              </a:rPr>
            </a:br>
            <a:r>
              <a:rPr lang="es-ES" dirty="0" smtClean="0">
                <a:latin typeface="Arial" pitchFamily="34" charset="0"/>
                <a:cs typeface="Arial" pitchFamily="34" charset="0"/>
              </a:rPr>
              <a:t> -Se modifica dermis, epidermis y vasos sanguíneos, dando a la piel vieja un aspecto delgado, falta elasticidad y su coloración es blanca.      </a:t>
            </a:r>
            <a:br>
              <a:rPr lang="es-ES" dirty="0" smtClean="0">
                <a:latin typeface="Arial" pitchFamily="34" charset="0"/>
                <a:cs typeface="Arial" pitchFamily="34" charset="0"/>
              </a:rPr>
            </a:br>
            <a:r>
              <a:rPr lang="es-ES" dirty="0" smtClean="0">
                <a:latin typeface="Arial" pitchFamily="34" charset="0"/>
                <a:cs typeface="Arial" pitchFamily="34" charset="0"/>
              </a:rPr>
              <a:t>-Lentitud en la cicatrización </a:t>
            </a:r>
            <a:r>
              <a:rPr lang="es-MX" dirty="0" smtClean="0">
                <a:latin typeface="Arial" pitchFamily="34" charset="0"/>
                <a:cs typeface="Arial" pitchFamily="34" charset="0"/>
              </a:rPr>
              <a:t/>
            </a:r>
            <a:br>
              <a:rPr lang="es-MX" dirty="0" smtClean="0">
                <a:latin typeface="Arial" pitchFamily="34" charset="0"/>
                <a:cs typeface="Arial" pitchFamily="34" charset="0"/>
              </a:rPr>
            </a:br>
            <a:r>
              <a:rPr lang="es-ES" dirty="0" smtClean="0">
                <a:latin typeface="Arial" pitchFamily="34" charset="0"/>
                <a:cs typeface="Arial" pitchFamily="34" charset="0"/>
              </a:rPr>
              <a:t> -Lesiones cutáneas (máculas, pigmentadas en dorso de la mano, antebrazo y cara)</a:t>
            </a:r>
            <a:r>
              <a:rPr lang="es-MX" dirty="0" smtClean="0">
                <a:latin typeface="Arial" pitchFamily="34" charset="0"/>
                <a:cs typeface="Arial" pitchFamily="34" charset="0"/>
              </a:rPr>
              <a:t/>
            </a:r>
            <a:br>
              <a:rPr lang="es-MX" dirty="0" smtClean="0">
                <a:latin typeface="Arial" pitchFamily="34" charset="0"/>
                <a:cs typeface="Arial" pitchFamily="34" charset="0"/>
              </a:rPr>
            </a:br>
            <a:r>
              <a:rPr lang="es-ES" dirty="0" smtClean="0">
                <a:latin typeface="Arial" pitchFamily="34" charset="0"/>
                <a:cs typeface="Arial" pitchFamily="34" charset="0"/>
              </a:rPr>
              <a:t> -Verrugas seborreicas (tegumento con aumento de la producción de sebo cutáneo)</a:t>
            </a:r>
            <a:r>
              <a:rPr lang="es-MX" dirty="0" smtClean="0">
                <a:latin typeface="Arial" pitchFamily="34" charset="0"/>
                <a:cs typeface="Arial" pitchFamily="34" charset="0"/>
              </a:rPr>
              <a:t/>
            </a:r>
            <a:br>
              <a:rPr lang="es-MX" dirty="0" smtClean="0">
                <a:latin typeface="Arial" pitchFamily="34" charset="0"/>
                <a:cs typeface="Arial" pitchFamily="34" charset="0"/>
              </a:rPr>
            </a:br>
            <a:r>
              <a:rPr lang="es-ES" dirty="0" smtClean="0">
                <a:latin typeface="Arial" pitchFamily="34" charset="0"/>
                <a:cs typeface="Arial" pitchFamily="34" charset="0"/>
              </a:rPr>
              <a:t> -Manchas (púrpuras, equimosis por fragilidad de vasos subcutáneos y dérmicos)</a:t>
            </a:r>
            <a:r>
              <a:rPr lang="es-MX" dirty="0" smtClean="0">
                <a:latin typeface="Arial" pitchFamily="34" charset="0"/>
                <a:cs typeface="Arial" pitchFamily="34" charset="0"/>
              </a:rPr>
              <a:t/>
            </a:r>
            <a:br>
              <a:rPr lang="es-MX" dirty="0" smtClean="0">
                <a:latin typeface="Arial" pitchFamily="34" charset="0"/>
                <a:cs typeface="Arial" pitchFamily="34" charset="0"/>
              </a:rPr>
            </a:br>
            <a:r>
              <a:rPr lang="es-ES" dirty="0" smtClean="0">
                <a:latin typeface="Arial" pitchFamily="34" charset="0"/>
                <a:cs typeface="Arial" pitchFamily="34" charset="0"/>
              </a:rPr>
              <a:t>      -Prurito a causa de la pérdida de grasa</a:t>
            </a:r>
            <a:endParaRPr lang="es-MX"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normAutofit/>
          </a:bodyPr>
          <a:lstStyle/>
          <a:p>
            <a:r>
              <a:rPr lang="es-ES" sz="2000" b="1" dirty="0" smtClean="0">
                <a:latin typeface="Arial" pitchFamily="34" charset="0"/>
                <a:cs typeface="Arial" pitchFamily="34" charset="0"/>
              </a:rPr>
              <a:t>Aparato reproductor y actividad sexual:</a:t>
            </a:r>
            <a:endParaRPr lang="es-MX" sz="2000" dirty="0"/>
          </a:p>
        </p:txBody>
      </p:sp>
      <p:sp>
        <p:nvSpPr>
          <p:cNvPr id="3" name="2 Marcador de contenido"/>
          <p:cNvSpPr>
            <a:spLocks noGrp="1"/>
          </p:cNvSpPr>
          <p:nvPr>
            <p:ph idx="1"/>
          </p:nvPr>
        </p:nvSpPr>
        <p:spPr/>
        <p:txBody>
          <a:bodyPr>
            <a:normAutofit/>
          </a:bodyPr>
          <a:lstStyle/>
          <a:p>
            <a:r>
              <a:rPr lang="es-MX" dirty="0" smtClean="0">
                <a:latin typeface="Arial" pitchFamily="34" charset="0"/>
                <a:cs typeface="Arial" pitchFamily="34" charset="0"/>
              </a:rPr>
              <a:t/>
            </a:r>
            <a:br>
              <a:rPr lang="es-MX" dirty="0" smtClean="0">
                <a:latin typeface="Arial" pitchFamily="34" charset="0"/>
                <a:cs typeface="Arial" pitchFamily="34" charset="0"/>
              </a:rPr>
            </a:br>
            <a:r>
              <a:rPr lang="es-ES" dirty="0" smtClean="0">
                <a:latin typeface="Arial" pitchFamily="34" charset="0"/>
                <a:cs typeface="Arial" pitchFamily="34" charset="0"/>
              </a:rPr>
              <a:t>Los cambios fisiológicos lógicos de la menopausia, ejercen un impacto sobre la actividad y función sexual en la mujer.</a:t>
            </a:r>
            <a:r>
              <a:rPr lang="es-MX" dirty="0" smtClean="0">
                <a:latin typeface="Arial" pitchFamily="34" charset="0"/>
                <a:cs typeface="Arial" pitchFamily="34" charset="0"/>
              </a:rPr>
              <a:t/>
            </a:r>
            <a:br>
              <a:rPr lang="es-MX" dirty="0" smtClean="0">
                <a:latin typeface="Arial" pitchFamily="34" charset="0"/>
                <a:cs typeface="Arial" pitchFamily="34" charset="0"/>
              </a:rPr>
            </a:br>
            <a:r>
              <a:rPr lang="es-ES" dirty="0" smtClean="0">
                <a:latin typeface="Arial" pitchFamily="34" charset="0"/>
                <a:cs typeface="Arial" pitchFamily="34" charset="0"/>
              </a:rPr>
              <a:t>Atrofia del conducto vaginal, que causa irritación local, </a:t>
            </a:r>
            <a:r>
              <a:rPr lang="es-ES" dirty="0" err="1" smtClean="0">
                <a:latin typeface="Arial" pitchFamily="34" charset="0"/>
                <a:cs typeface="Arial" pitchFamily="34" charset="0"/>
              </a:rPr>
              <a:t>sangramiento</a:t>
            </a:r>
            <a:r>
              <a:rPr lang="es-ES" dirty="0" smtClean="0">
                <a:latin typeface="Arial" pitchFamily="34" charset="0"/>
                <a:cs typeface="Arial" pitchFamily="34" charset="0"/>
              </a:rPr>
              <a:t> y dolor durante el acto sexual. (</a:t>
            </a:r>
            <a:r>
              <a:rPr lang="es-ES" dirty="0" err="1" smtClean="0">
                <a:latin typeface="Arial" pitchFamily="34" charset="0"/>
                <a:cs typeface="Arial" pitchFamily="34" charset="0"/>
              </a:rPr>
              <a:t>Dispaurenia</a:t>
            </a:r>
            <a:r>
              <a:rPr lang="es-ES" dirty="0" smtClean="0">
                <a:latin typeface="Arial" pitchFamily="34" charset="0"/>
                <a:cs typeface="Arial" pitchFamily="34" charset="0"/>
              </a:rPr>
              <a:t>)</a:t>
            </a:r>
            <a:r>
              <a:rPr lang="es-MX" dirty="0" smtClean="0">
                <a:latin typeface="Arial" pitchFamily="34" charset="0"/>
                <a:cs typeface="Arial" pitchFamily="34" charset="0"/>
              </a:rPr>
              <a:t/>
            </a:r>
            <a:br>
              <a:rPr lang="es-MX" dirty="0" smtClean="0">
                <a:latin typeface="Arial" pitchFamily="34" charset="0"/>
                <a:cs typeface="Arial" pitchFamily="34" charset="0"/>
              </a:rPr>
            </a:br>
            <a:endParaRPr lang="es-MX"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457200" y="285728"/>
            <a:ext cx="8229600" cy="642942"/>
          </a:xfrm>
        </p:spPr>
        <p:txBody>
          <a:bodyPr>
            <a:normAutofit fontScale="90000"/>
          </a:bodyPr>
          <a:lstStyle/>
          <a:p>
            <a:r>
              <a:rPr lang="es-ES" sz="3100" b="1" dirty="0" smtClean="0"/>
              <a:t>Envejecimiento psicológico.</a:t>
            </a:r>
            <a:r>
              <a:rPr lang="es-MX" dirty="0" smtClean="0"/>
              <a:t/>
            </a:r>
            <a:br>
              <a:rPr lang="es-MX" dirty="0" smtClean="0"/>
            </a:br>
            <a:endParaRPr lang="es-MX" dirty="0"/>
          </a:p>
        </p:txBody>
      </p:sp>
      <p:sp>
        <p:nvSpPr>
          <p:cNvPr id="5" name="4 Marcador de contenido"/>
          <p:cNvSpPr>
            <a:spLocks noGrp="1"/>
          </p:cNvSpPr>
          <p:nvPr>
            <p:ph idx="1"/>
          </p:nvPr>
        </p:nvSpPr>
        <p:spPr>
          <a:xfrm>
            <a:off x="214282" y="571480"/>
            <a:ext cx="8715436" cy="6000792"/>
          </a:xfrm>
        </p:spPr>
        <p:txBody>
          <a:bodyPr>
            <a:noAutofit/>
          </a:bodyPr>
          <a:lstStyle/>
          <a:p>
            <a:r>
              <a:rPr lang="es-ES" sz="1800" dirty="0" smtClean="0">
                <a:latin typeface="Arial" pitchFamily="34" charset="0"/>
                <a:cs typeface="Arial" pitchFamily="34" charset="0"/>
              </a:rPr>
              <a:t>Las modificaciones psíquicas, físicas y sociales son responsables de las consecuencias psicológicas variables según los individuos y comienzan en la tercera edad.</a:t>
            </a:r>
            <a:endParaRPr lang="es-MX" sz="1800" dirty="0" smtClean="0">
              <a:latin typeface="Arial" pitchFamily="34" charset="0"/>
              <a:cs typeface="Arial" pitchFamily="34" charset="0"/>
            </a:endParaRPr>
          </a:p>
          <a:p>
            <a:r>
              <a:rPr lang="es-ES" sz="1800" dirty="0" smtClean="0">
                <a:latin typeface="Arial" pitchFamily="34" charset="0"/>
                <a:cs typeface="Arial" pitchFamily="34" charset="0"/>
              </a:rPr>
              <a:t>Las alteraciones de orden psíquico son muy importantes porque afectan primordialmente la vida de relación del anciano y constituyen una fuente de conflictos familiares por ignorancia e incomprensión.</a:t>
            </a:r>
            <a:endParaRPr lang="es-MX" sz="1800" dirty="0" smtClean="0">
              <a:latin typeface="Arial" pitchFamily="34" charset="0"/>
              <a:cs typeface="Arial" pitchFamily="34" charset="0"/>
            </a:endParaRPr>
          </a:p>
          <a:p>
            <a:r>
              <a:rPr lang="es-ES" sz="1800" dirty="0" smtClean="0">
                <a:latin typeface="Arial" pitchFamily="34" charset="0"/>
                <a:cs typeface="Arial" pitchFamily="34" charset="0"/>
              </a:rPr>
              <a:t>La perdida del status económico (jubilación), viudez, inactividad, la falta de convivencia con los hijos, desencadena trastornos psíquicos.</a:t>
            </a:r>
            <a:endParaRPr lang="es-MX" sz="1800" dirty="0" smtClean="0">
              <a:latin typeface="Arial" pitchFamily="34" charset="0"/>
              <a:cs typeface="Arial" pitchFamily="34" charset="0"/>
            </a:endParaRPr>
          </a:p>
          <a:p>
            <a:r>
              <a:rPr lang="es-ES" sz="1800" dirty="0" smtClean="0">
                <a:latin typeface="Arial" pitchFamily="34" charset="0"/>
                <a:cs typeface="Arial" pitchFamily="34" charset="0"/>
              </a:rPr>
              <a:t>Se debilita la atención, se dificulta el trabajo intelectual, abandona la lectura, la vida se hace monótona. Disminuye la memoria. El humor se hace cambiante y alterna entre jovialidad y huraño, alegría y tristeza.</a:t>
            </a:r>
            <a:endParaRPr lang="es-MX" sz="1800" dirty="0" smtClean="0">
              <a:latin typeface="Arial" pitchFamily="34" charset="0"/>
              <a:cs typeface="Arial" pitchFamily="34" charset="0"/>
            </a:endParaRPr>
          </a:p>
          <a:p>
            <a:r>
              <a:rPr lang="es-ES" sz="1800" dirty="0" smtClean="0">
                <a:latin typeface="Arial" pitchFamily="34" charset="0"/>
                <a:cs typeface="Arial" pitchFamily="34" charset="0"/>
              </a:rPr>
              <a:t>El carácter no se modifica, sino que se magnifica, aparece labilidad del carácter</a:t>
            </a:r>
            <a:endParaRPr lang="es-MX" sz="1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457200" y="274638"/>
            <a:ext cx="8229600" cy="511156"/>
          </a:xfrm>
        </p:spPr>
        <p:txBody>
          <a:bodyPr>
            <a:normAutofit fontScale="90000"/>
          </a:bodyPr>
          <a:lstStyle/>
          <a:p>
            <a:r>
              <a:rPr lang="es-MX" dirty="0" smtClean="0"/>
              <a:t>SUMARIO</a:t>
            </a:r>
            <a:endParaRPr lang="es-MX" dirty="0"/>
          </a:p>
        </p:txBody>
      </p:sp>
      <p:sp>
        <p:nvSpPr>
          <p:cNvPr id="5" name="4 Marcador de contenido"/>
          <p:cNvSpPr>
            <a:spLocks noGrp="1"/>
          </p:cNvSpPr>
          <p:nvPr>
            <p:ph idx="1"/>
          </p:nvPr>
        </p:nvSpPr>
        <p:spPr>
          <a:xfrm>
            <a:off x="214282" y="1000108"/>
            <a:ext cx="8715436" cy="5643602"/>
          </a:xfrm>
        </p:spPr>
        <p:txBody>
          <a:bodyPr>
            <a:normAutofit fontScale="55000" lnSpcReduction="20000"/>
          </a:bodyPr>
          <a:lstStyle/>
          <a:p>
            <a:r>
              <a:rPr lang="es-ES" dirty="0" smtClean="0">
                <a:latin typeface="Arial" pitchFamily="34" charset="0"/>
                <a:cs typeface="Arial" pitchFamily="34" charset="0"/>
              </a:rPr>
              <a:t>Introducción a la geriatría y a la gerontología.  Proceso de envejecimiento en Cuba y el mundo. Definición. Características. Tipos de envejecimiento: Biológico, Psicológico, Sociológico. Envejecimiento Poblacional: causas y criterios. Expectativas de vida al nacer: concepto, componentes del crecimiento de la población y transición demográfica, mortalidad, morbilidad: concepto y epidemiología. Cambios </a:t>
            </a:r>
            <a:r>
              <a:rPr lang="es-ES" dirty="0" err="1" smtClean="0">
                <a:latin typeface="Arial" pitchFamily="34" charset="0"/>
                <a:cs typeface="Arial" pitchFamily="34" charset="0"/>
              </a:rPr>
              <a:t>anatomofuncionales</a:t>
            </a:r>
            <a:r>
              <a:rPr lang="es-ES" dirty="0" smtClean="0">
                <a:latin typeface="Arial" pitchFamily="34" charset="0"/>
                <a:cs typeface="Arial" pitchFamily="34" charset="0"/>
              </a:rPr>
              <a:t> en el proceso de envejecimiento: alteraciones celulares, alteraciones tisulares (agua y electrolitos, metabolismo, homeostasis), sistema cardiovascular, respiratorio, digestivo, renal, endocrino, músculo esquelético, </a:t>
            </a:r>
            <a:r>
              <a:rPr lang="es-ES" dirty="0" err="1" smtClean="0">
                <a:latin typeface="Arial" pitchFamily="34" charset="0"/>
                <a:cs typeface="Arial" pitchFamily="34" charset="0"/>
              </a:rPr>
              <a:t>hemolinfopoyético</a:t>
            </a:r>
            <a:r>
              <a:rPr lang="es-ES" dirty="0" smtClean="0">
                <a:latin typeface="Arial" pitchFamily="34" charset="0"/>
                <a:cs typeface="Arial" pitchFamily="34" charset="0"/>
              </a:rPr>
              <a:t>, dermatológico, nervioso, reproductor y sensorial. Geriatría Clínica: Principales patologías en el anciano: concepto, clasificación, sintomatología, valoración, intervención y evaluación de enfermería. Principales problemas geriátricos: inmovilidad, caídas, demencia, incontinencia, cambios del hábito intestinal, úlceras por presión, estado </a:t>
            </a:r>
            <a:r>
              <a:rPr lang="es-ES" dirty="0" err="1" smtClean="0">
                <a:latin typeface="Arial" pitchFamily="34" charset="0"/>
                <a:cs typeface="Arial" pitchFamily="34" charset="0"/>
              </a:rPr>
              <a:t>confusional</a:t>
            </a:r>
            <a:r>
              <a:rPr lang="es-ES" dirty="0" smtClean="0">
                <a:latin typeface="Arial" pitchFamily="34" charset="0"/>
                <a:cs typeface="Arial" pitchFamily="34" charset="0"/>
              </a:rPr>
              <a:t> agudo, </a:t>
            </a:r>
            <a:r>
              <a:rPr lang="es-ES" dirty="0" err="1" smtClean="0">
                <a:latin typeface="Arial" pitchFamily="34" charset="0"/>
                <a:cs typeface="Arial" pitchFamily="34" charset="0"/>
              </a:rPr>
              <a:t>parkinson</a:t>
            </a:r>
            <a:r>
              <a:rPr lang="es-ES" dirty="0" smtClean="0">
                <a:latin typeface="Arial" pitchFamily="34" charset="0"/>
                <a:cs typeface="Arial" pitchFamily="34" charset="0"/>
              </a:rPr>
              <a:t>, depresión, maltrato, polifarmacia. Definición, características, aplicación de instrumentos de valoración, intervención y evaluación. La Familia y el anciano. Particularidades, funciones, disfunción y repercusión familiar. Cuidador principal. Concepto y síntomas de agotamiento. Servicios de atención comunitaria al anciano. Prevención, promoción, curación y rehabilitación gerontológica en los diferentes niveles de atención: alimentación, hábitos tóxicos, actividad física, higiene y aspecto personal. El paciente anciano terminal. Cuidados paliativos en el paciente geriátrico.</a:t>
            </a:r>
            <a:endParaRPr lang="es-MX" dirty="0" smtClean="0">
              <a:latin typeface="Arial" pitchFamily="34" charset="0"/>
              <a:cs typeface="Arial" pitchFamily="34" charset="0"/>
            </a:endParaRPr>
          </a:p>
          <a:p>
            <a:endParaRPr lang="es-MX" dirty="0" smtClean="0"/>
          </a:p>
          <a:p>
            <a:endParaRPr lang="es-MX"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54032"/>
          </a:xfrm>
        </p:spPr>
        <p:txBody>
          <a:bodyPr>
            <a:normAutofit fontScale="90000"/>
          </a:bodyPr>
          <a:lstStyle/>
          <a:p>
            <a:r>
              <a:rPr lang="es-ES" b="1" dirty="0" smtClean="0"/>
              <a:t>Envejecimiento social:</a:t>
            </a:r>
            <a:r>
              <a:rPr lang="es-MX" dirty="0" smtClean="0"/>
              <a:t/>
            </a:r>
            <a:br>
              <a:rPr lang="es-MX" dirty="0" smtClean="0"/>
            </a:br>
            <a:endParaRPr lang="es-MX" dirty="0"/>
          </a:p>
        </p:txBody>
      </p:sp>
      <p:sp>
        <p:nvSpPr>
          <p:cNvPr id="3" name="2 Marcador de contenido"/>
          <p:cNvSpPr>
            <a:spLocks noGrp="1"/>
          </p:cNvSpPr>
          <p:nvPr>
            <p:ph idx="1"/>
          </p:nvPr>
        </p:nvSpPr>
        <p:spPr>
          <a:xfrm>
            <a:off x="285720" y="642918"/>
            <a:ext cx="8643998" cy="5929354"/>
          </a:xfrm>
        </p:spPr>
        <p:txBody>
          <a:bodyPr>
            <a:noAutofit/>
          </a:bodyPr>
          <a:lstStyle/>
          <a:p>
            <a:r>
              <a:rPr lang="es-ES" sz="2000" dirty="0" smtClean="0">
                <a:latin typeface="Arial" pitchFamily="34" charset="0"/>
                <a:cs typeface="Arial" pitchFamily="34" charset="0"/>
              </a:rPr>
              <a:t>El envejecimiento transforma la relación del individuo con el medio social. Esto, conjuntamente en el momento en que la sobrevivencia y el bienestar dependen mucho del medio social y sobre todo de la parte joven y productiva de la sociedad.</a:t>
            </a:r>
            <a:endParaRPr lang="es-MX" sz="2000" dirty="0" smtClean="0">
              <a:latin typeface="Arial" pitchFamily="34" charset="0"/>
              <a:cs typeface="Arial" pitchFamily="34" charset="0"/>
            </a:endParaRPr>
          </a:p>
          <a:p>
            <a:r>
              <a:rPr lang="es-ES" sz="2000" dirty="0" smtClean="0">
                <a:latin typeface="Arial" pitchFamily="34" charset="0"/>
                <a:cs typeface="Arial" pitchFamily="34" charset="0"/>
              </a:rPr>
              <a:t>-La perdida de roles en la familia, en el grupo, en el trabajo, conducen a la inadaptación social y aislamiento.</a:t>
            </a:r>
            <a:endParaRPr lang="es-MX" sz="2000" dirty="0" smtClean="0">
              <a:latin typeface="Arial" pitchFamily="34" charset="0"/>
              <a:cs typeface="Arial" pitchFamily="34" charset="0"/>
            </a:endParaRPr>
          </a:p>
          <a:p>
            <a:r>
              <a:rPr lang="es-ES" sz="2000" dirty="0" smtClean="0">
                <a:latin typeface="Arial" pitchFamily="34" charset="0"/>
                <a:cs typeface="Arial" pitchFamily="34" charset="0"/>
              </a:rPr>
              <a:t>El programa de atención al anciano de nuestra sociedad tiene como objetivo que:</a:t>
            </a:r>
            <a:endParaRPr lang="es-MX" sz="2000" dirty="0" smtClean="0">
              <a:latin typeface="Arial" pitchFamily="34" charset="0"/>
              <a:cs typeface="Arial" pitchFamily="34" charset="0"/>
            </a:endParaRPr>
          </a:p>
          <a:p>
            <a:r>
              <a:rPr lang="es-ES" sz="2000" dirty="0" smtClean="0">
                <a:latin typeface="Arial" pitchFamily="34" charset="0"/>
                <a:cs typeface="Arial" pitchFamily="34" charset="0"/>
              </a:rPr>
              <a:t>-El anciano participe en los objetivos de la sociedad.</a:t>
            </a:r>
            <a:endParaRPr lang="es-MX" sz="2000" dirty="0" smtClean="0">
              <a:latin typeface="Arial" pitchFamily="34" charset="0"/>
              <a:cs typeface="Arial" pitchFamily="34" charset="0"/>
            </a:endParaRPr>
          </a:p>
          <a:p>
            <a:r>
              <a:rPr lang="es-ES" sz="2000" dirty="0" smtClean="0">
                <a:latin typeface="Arial" pitchFamily="34" charset="0"/>
                <a:cs typeface="Arial" pitchFamily="34" charset="0"/>
              </a:rPr>
              <a:t>-Conserven la independencia y creatividad.</a:t>
            </a:r>
            <a:endParaRPr lang="es-MX" sz="2000" dirty="0" smtClean="0">
              <a:latin typeface="Arial" pitchFamily="34" charset="0"/>
              <a:cs typeface="Arial" pitchFamily="34" charset="0"/>
            </a:endParaRPr>
          </a:p>
          <a:p>
            <a:r>
              <a:rPr lang="es-ES" sz="2000" dirty="0" smtClean="0">
                <a:latin typeface="Arial" pitchFamily="34" charset="0"/>
                <a:cs typeface="Arial" pitchFamily="34" charset="0"/>
              </a:rPr>
              <a:t>-Organización personal del tiempo.</a:t>
            </a:r>
            <a:endParaRPr lang="es-MX" sz="2000" dirty="0" smtClean="0">
              <a:latin typeface="Arial" pitchFamily="34" charset="0"/>
              <a:cs typeface="Arial" pitchFamily="34" charset="0"/>
            </a:endParaRPr>
          </a:p>
          <a:p>
            <a:r>
              <a:rPr lang="es-ES" sz="2000" dirty="0" smtClean="0">
                <a:latin typeface="Arial" pitchFamily="34" charset="0"/>
                <a:cs typeface="Arial" pitchFamily="34" charset="0"/>
              </a:rPr>
              <a:t>La agresión ambiental, traumas psicológicos, generan problemas de soledad, aislamiento y marginación.</a:t>
            </a:r>
            <a:endParaRPr lang="es-MX" sz="2000" dirty="0" smtClean="0">
              <a:latin typeface="Arial" pitchFamily="34" charset="0"/>
              <a:cs typeface="Arial" pitchFamily="34" charset="0"/>
            </a:endParaRPr>
          </a:p>
          <a:p>
            <a:endParaRPr lang="es-MX" sz="2000" dirty="0">
              <a:latin typeface="Arial" pitchFamily="34" charset="0"/>
              <a:cs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sz="3600" b="1" dirty="0" smtClean="0"/>
              <a:t>Valoración de enfermería en pacientes ancianos</a:t>
            </a:r>
            <a:r>
              <a:rPr lang="es-ES" b="1" dirty="0" smtClean="0"/>
              <a:t>.</a:t>
            </a:r>
            <a:r>
              <a:rPr lang="es-MX" dirty="0" smtClean="0"/>
              <a:t/>
            </a:r>
            <a:br>
              <a:rPr lang="es-MX" dirty="0" smtClean="0"/>
            </a:br>
            <a:endParaRPr lang="es-MX" dirty="0"/>
          </a:p>
        </p:txBody>
      </p:sp>
      <p:sp>
        <p:nvSpPr>
          <p:cNvPr id="3" name="2 Marcador de contenido"/>
          <p:cNvSpPr>
            <a:spLocks noGrp="1"/>
          </p:cNvSpPr>
          <p:nvPr>
            <p:ph idx="1"/>
          </p:nvPr>
        </p:nvSpPr>
        <p:spPr/>
        <p:txBody>
          <a:bodyPr>
            <a:normAutofit/>
          </a:bodyPr>
          <a:lstStyle/>
          <a:p>
            <a:r>
              <a:rPr lang="es-ES" b="1" u="sng" dirty="0" smtClean="0"/>
              <a:t>Valoración fisiológica</a:t>
            </a:r>
            <a:endParaRPr lang="es-MX" u="sng" dirty="0" smtClean="0"/>
          </a:p>
          <a:p>
            <a:r>
              <a:rPr lang="es-ES" dirty="0" smtClean="0"/>
              <a:t>-Capacidad física que posee y fuerza muscular</a:t>
            </a:r>
            <a:endParaRPr lang="es-MX" dirty="0" smtClean="0"/>
          </a:p>
          <a:p>
            <a:r>
              <a:rPr lang="es-ES" dirty="0" smtClean="0"/>
              <a:t>-Hasta que punto ve y oye.</a:t>
            </a:r>
            <a:endParaRPr lang="es-MX" dirty="0" smtClean="0"/>
          </a:p>
          <a:p>
            <a:r>
              <a:rPr lang="es-ES" dirty="0" smtClean="0"/>
              <a:t> -Hábitos de alimentación, sueño, actividades que desarrolla.</a:t>
            </a:r>
            <a:endParaRPr lang="es-MX" dirty="0" smtClean="0"/>
          </a:p>
          <a:p>
            <a:r>
              <a:rPr lang="es-ES" dirty="0" smtClean="0"/>
              <a:t>-Defecación, diuresis</a:t>
            </a:r>
            <a:endParaRPr lang="es-MX" dirty="0" smtClean="0"/>
          </a:p>
          <a:p>
            <a:r>
              <a:rPr lang="es-ES" dirty="0" smtClean="0"/>
              <a:t> -Estado de la piel.</a:t>
            </a:r>
            <a:endParaRPr lang="es-MX" dirty="0" smtClean="0"/>
          </a:p>
          <a:p>
            <a:endParaRPr lang="es-MX"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511156"/>
          </a:xfrm>
        </p:spPr>
        <p:txBody>
          <a:bodyPr>
            <a:normAutofit fontScale="90000"/>
          </a:bodyPr>
          <a:lstStyle/>
          <a:p>
            <a:r>
              <a:rPr lang="es-ES" dirty="0" smtClean="0"/>
              <a:t>continua</a:t>
            </a:r>
            <a:endParaRPr lang="es-MX" dirty="0"/>
          </a:p>
        </p:txBody>
      </p:sp>
      <p:sp>
        <p:nvSpPr>
          <p:cNvPr id="3" name="2 Marcador de contenido"/>
          <p:cNvSpPr>
            <a:spLocks noGrp="1"/>
          </p:cNvSpPr>
          <p:nvPr>
            <p:ph idx="1"/>
          </p:nvPr>
        </p:nvSpPr>
        <p:spPr>
          <a:xfrm>
            <a:off x="457200" y="857232"/>
            <a:ext cx="8229600" cy="5715040"/>
          </a:xfrm>
        </p:spPr>
        <p:txBody>
          <a:bodyPr>
            <a:normAutofit fontScale="92500" lnSpcReduction="10000"/>
          </a:bodyPr>
          <a:lstStyle/>
          <a:p>
            <a:r>
              <a:rPr lang="es-ES" b="1" dirty="0" smtClean="0"/>
              <a:t>Valoración socio-económica</a:t>
            </a:r>
            <a:endParaRPr lang="es-MX" dirty="0" smtClean="0"/>
          </a:p>
          <a:p>
            <a:r>
              <a:rPr lang="es-ES" dirty="0" smtClean="0"/>
              <a:t>      -Relación con otras personas durante el día.</a:t>
            </a:r>
            <a:endParaRPr lang="es-MX" dirty="0" smtClean="0"/>
          </a:p>
          <a:p>
            <a:r>
              <a:rPr lang="es-ES" dirty="0" smtClean="0"/>
              <a:t>      -Composición de su núcleo familiar.</a:t>
            </a:r>
            <a:endParaRPr lang="es-MX" dirty="0" smtClean="0"/>
          </a:p>
          <a:p>
            <a:r>
              <a:rPr lang="es-ES" dirty="0" smtClean="0"/>
              <a:t>      -Visitas que recibe el anciano.</a:t>
            </a:r>
            <a:endParaRPr lang="es-MX" dirty="0" smtClean="0"/>
          </a:p>
          <a:p>
            <a:r>
              <a:rPr lang="es-ES" dirty="0" smtClean="0"/>
              <a:t>-Creencias religiosas.</a:t>
            </a:r>
            <a:endParaRPr lang="es-MX" dirty="0" smtClean="0"/>
          </a:p>
          <a:p>
            <a:r>
              <a:rPr lang="es-ES" dirty="0" smtClean="0"/>
              <a:t>      -Organización de su vida.</a:t>
            </a:r>
            <a:endParaRPr lang="es-MX" dirty="0" smtClean="0"/>
          </a:p>
          <a:p>
            <a:r>
              <a:rPr lang="es-ES" dirty="0" smtClean="0"/>
              <a:t>      -Limitación para las actividades (causas)</a:t>
            </a:r>
            <a:endParaRPr lang="es-MX" dirty="0" smtClean="0"/>
          </a:p>
          <a:p>
            <a:r>
              <a:rPr lang="es-ES" dirty="0" smtClean="0"/>
              <a:t>      -Medio en que se desarrolla el anciano</a:t>
            </a:r>
            <a:endParaRPr lang="es-MX" dirty="0" smtClean="0"/>
          </a:p>
          <a:p>
            <a:r>
              <a:rPr lang="es-ES" dirty="0" smtClean="0"/>
              <a:t>      -Condiciones económicas.</a:t>
            </a:r>
            <a:endParaRPr lang="es-MX" dirty="0" smtClean="0"/>
          </a:p>
          <a:p>
            <a:r>
              <a:rPr lang="es-ES" dirty="0" smtClean="0"/>
              <a:t>      -Vive con independencia.</a:t>
            </a:r>
            <a:endParaRPr lang="es-MX" dirty="0" smtClean="0"/>
          </a:p>
          <a:p>
            <a:r>
              <a:rPr lang="es-ES" dirty="0" smtClean="0"/>
              <a:t>-Participa en actividades sociales.</a:t>
            </a:r>
            <a:endParaRPr lang="es-MX" dirty="0" smtClean="0"/>
          </a:p>
          <a:p>
            <a:endParaRPr lang="es-MX"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457200" y="274638"/>
            <a:ext cx="8229600" cy="6226196"/>
          </a:xfrm>
        </p:spPr>
        <p:txBody>
          <a:bodyPr>
            <a:normAutofit/>
          </a:bodyPr>
          <a:lstStyle/>
          <a:p>
            <a:pPr algn="just"/>
            <a:r>
              <a:rPr lang="es-ES" sz="2400" b="1" dirty="0" smtClean="0">
                <a:latin typeface="Arial" pitchFamily="34" charset="0"/>
                <a:cs typeface="Arial" pitchFamily="34" charset="0"/>
              </a:rPr>
              <a:t>Valoración psicológica:</a:t>
            </a:r>
            <a:r>
              <a:rPr lang="es-MX" sz="2400" dirty="0" smtClean="0">
                <a:latin typeface="Arial" pitchFamily="34" charset="0"/>
                <a:cs typeface="Arial" pitchFamily="34" charset="0"/>
              </a:rPr>
              <a:t/>
            </a:r>
            <a:br>
              <a:rPr lang="es-MX" sz="2400" dirty="0" smtClean="0">
                <a:latin typeface="Arial" pitchFamily="34" charset="0"/>
                <a:cs typeface="Arial" pitchFamily="34" charset="0"/>
              </a:rPr>
            </a:br>
            <a:r>
              <a:rPr lang="es-ES" sz="2400" dirty="0" smtClean="0">
                <a:latin typeface="Arial" pitchFamily="34" charset="0"/>
                <a:cs typeface="Arial" pitchFamily="34" charset="0"/>
              </a:rPr>
              <a:t>      -Actitud del paciente activa y optimista.</a:t>
            </a:r>
            <a:r>
              <a:rPr lang="es-MX" sz="2400" dirty="0" smtClean="0">
                <a:latin typeface="Arial" pitchFamily="34" charset="0"/>
                <a:cs typeface="Arial" pitchFamily="34" charset="0"/>
              </a:rPr>
              <a:t/>
            </a:r>
            <a:br>
              <a:rPr lang="es-MX" sz="2400" dirty="0" smtClean="0">
                <a:latin typeface="Arial" pitchFamily="34" charset="0"/>
                <a:cs typeface="Arial" pitchFamily="34" charset="0"/>
              </a:rPr>
            </a:br>
            <a:r>
              <a:rPr lang="es-ES" sz="2400" dirty="0" smtClean="0">
                <a:latin typeface="Arial" pitchFamily="34" charset="0"/>
                <a:cs typeface="Arial" pitchFamily="34" charset="0"/>
              </a:rPr>
              <a:t>      -Principales preocupaciones y problemas.</a:t>
            </a:r>
            <a:r>
              <a:rPr lang="es-MX" sz="2400" dirty="0" smtClean="0">
                <a:latin typeface="Arial" pitchFamily="34" charset="0"/>
                <a:cs typeface="Arial" pitchFamily="34" charset="0"/>
              </a:rPr>
              <a:t/>
            </a:r>
            <a:br>
              <a:rPr lang="es-MX" sz="2400" dirty="0" smtClean="0">
                <a:latin typeface="Arial" pitchFamily="34" charset="0"/>
                <a:cs typeface="Arial" pitchFamily="34" charset="0"/>
              </a:rPr>
            </a:br>
            <a:r>
              <a:rPr lang="es-ES" sz="2400" dirty="0" smtClean="0">
                <a:latin typeface="Arial" pitchFamily="34" charset="0"/>
                <a:cs typeface="Arial" pitchFamily="34" charset="0"/>
              </a:rPr>
              <a:t>     -¿Cuales son sus actitudes respecto al envejecimiento?</a:t>
            </a:r>
            <a:r>
              <a:rPr lang="es-MX" sz="2400" dirty="0" smtClean="0">
                <a:latin typeface="Arial" pitchFamily="34" charset="0"/>
                <a:cs typeface="Arial" pitchFamily="34" charset="0"/>
              </a:rPr>
              <a:t/>
            </a:r>
            <a:br>
              <a:rPr lang="es-MX" sz="2400" dirty="0" smtClean="0">
                <a:latin typeface="Arial" pitchFamily="34" charset="0"/>
                <a:cs typeface="Arial" pitchFamily="34" charset="0"/>
              </a:rPr>
            </a:br>
            <a:r>
              <a:rPr lang="es-ES" sz="2400" dirty="0" smtClean="0">
                <a:latin typeface="Arial" pitchFamily="34" charset="0"/>
                <a:cs typeface="Arial" pitchFamily="34" charset="0"/>
              </a:rPr>
              <a:t>     -Se siente necesitado-</a:t>
            </a:r>
            <a:r>
              <a:rPr lang="es-ES" sz="2400" dirty="0" err="1" smtClean="0">
                <a:latin typeface="Arial" pitchFamily="34" charset="0"/>
                <a:cs typeface="Arial" pitchFamily="34" charset="0"/>
              </a:rPr>
              <a:t>util</a:t>
            </a:r>
            <a:r>
              <a:rPr lang="es-ES" sz="2400" dirty="0" smtClean="0">
                <a:latin typeface="Arial" pitchFamily="34" charset="0"/>
                <a:cs typeface="Arial" pitchFamily="34" charset="0"/>
              </a:rPr>
              <a:t>.</a:t>
            </a:r>
            <a:r>
              <a:rPr lang="es-MX" sz="2400" dirty="0" smtClean="0">
                <a:latin typeface="Arial" pitchFamily="34" charset="0"/>
                <a:cs typeface="Arial" pitchFamily="34" charset="0"/>
              </a:rPr>
              <a:t/>
            </a:r>
            <a:br>
              <a:rPr lang="es-MX" sz="2400" dirty="0" smtClean="0">
                <a:latin typeface="Arial" pitchFamily="34" charset="0"/>
                <a:cs typeface="Arial" pitchFamily="34" charset="0"/>
              </a:rPr>
            </a:br>
            <a:r>
              <a:rPr lang="es-ES" sz="2400" dirty="0" smtClean="0">
                <a:latin typeface="Arial" pitchFamily="34" charset="0"/>
                <a:cs typeface="Arial" pitchFamily="34" charset="0"/>
              </a:rPr>
              <a:t>     -¿Que defensa psicológica emplea?</a:t>
            </a:r>
            <a:r>
              <a:rPr lang="es-MX" sz="2400" dirty="0" smtClean="0">
                <a:latin typeface="Arial" pitchFamily="34" charset="0"/>
                <a:cs typeface="Arial" pitchFamily="34" charset="0"/>
              </a:rPr>
              <a:t/>
            </a:r>
            <a:br>
              <a:rPr lang="es-MX" sz="2400" dirty="0" smtClean="0">
                <a:latin typeface="Arial" pitchFamily="34" charset="0"/>
                <a:cs typeface="Arial" pitchFamily="34" charset="0"/>
              </a:rPr>
            </a:br>
            <a:r>
              <a:rPr lang="es-ES" sz="2400" dirty="0" smtClean="0">
                <a:latin typeface="Arial" pitchFamily="34" charset="0"/>
                <a:cs typeface="Arial" pitchFamily="34" charset="0"/>
              </a:rPr>
              <a:t>     -¿Que hace en su tiempo libre?                                                                                                                      </a:t>
            </a:r>
            <a:r>
              <a:rPr lang="es-MX" sz="2400" dirty="0" smtClean="0">
                <a:latin typeface="Arial" pitchFamily="34" charset="0"/>
                <a:cs typeface="Arial" pitchFamily="34" charset="0"/>
              </a:rPr>
              <a:t/>
            </a:r>
            <a:br>
              <a:rPr lang="es-MX" sz="2400" dirty="0" smtClean="0">
                <a:latin typeface="Arial" pitchFamily="34" charset="0"/>
                <a:cs typeface="Arial" pitchFamily="34" charset="0"/>
              </a:rPr>
            </a:br>
            <a:r>
              <a:rPr lang="es-ES" sz="2400" dirty="0" smtClean="0">
                <a:latin typeface="Arial" pitchFamily="34" charset="0"/>
                <a:cs typeface="Arial" pitchFamily="34" charset="0"/>
              </a:rPr>
              <a:t>     -¿Cuáles son sus planes?</a:t>
            </a:r>
            <a:r>
              <a:rPr lang="es-MX" sz="2400" dirty="0" smtClean="0">
                <a:latin typeface="Arial" pitchFamily="34" charset="0"/>
                <a:cs typeface="Arial" pitchFamily="34" charset="0"/>
              </a:rPr>
              <a:t/>
            </a:r>
            <a:br>
              <a:rPr lang="es-MX" sz="2400" dirty="0" smtClean="0">
                <a:latin typeface="Arial" pitchFamily="34" charset="0"/>
                <a:cs typeface="Arial" pitchFamily="34" charset="0"/>
              </a:rPr>
            </a:br>
            <a:r>
              <a:rPr lang="es-ES" sz="2400" b="1" dirty="0" smtClean="0">
                <a:latin typeface="Arial" pitchFamily="34" charset="0"/>
                <a:cs typeface="Arial" pitchFamily="34" charset="0"/>
              </a:rPr>
              <a:t> </a:t>
            </a:r>
            <a:r>
              <a:rPr lang="es-MX" sz="2400" dirty="0" smtClean="0">
                <a:latin typeface="Arial" pitchFamily="34" charset="0"/>
                <a:cs typeface="Arial" pitchFamily="34" charset="0"/>
              </a:rPr>
              <a:t/>
            </a:r>
            <a:br>
              <a:rPr lang="es-MX" sz="2400" dirty="0" smtClean="0">
                <a:latin typeface="Arial" pitchFamily="34" charset="0"/>
                <a:cs typeface="Arial" pitchFamily="34" charset="0"/>
              </a:rPr>
            </a:br>
            <a:endParaRPr lang="es-MX" sz="2400" dirty="0">
              <a:latin typeface="Arial" pitchFamily="34" charset="0"/>
              <a:cs typeface="Arial"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511156"/>
          </a:xfrm>
        </p:spPr>
        <p:txBody>
          <a:bodyPr>
            <a:normAutofit fontScale="90000"/>
          </a:bodyPr>
          <a:lstStyle/>
          <a:p>
            <a:r>
              <a:rPr lang="es-ES" b="1" dirty="0" err="1" smtClean="0"/>
              <a:t>Encamamiento</a:t>
            </a:r>
            <a:endParaRPr lang="es-MX" dirty="0"/>
          </a:p>
        </p:txBody>
      </p:sp>
      <p:sp>
        <p:nvSpPr>
          <p:cNvPr id="3" name="2 Marcador de contenido"/>
          <p:cNvSpPr>
            <a:spLocks noGrp="1"/>
          </p:cNvSpPr>
          <p:nvPr>
            <p:ph idx="1"/>
          </p:nvPr>
        </p:nvSpPr>
        <p:spPr>
          <a:xfrm>
            <a:off x="214282" y="928670"/>
            <a:ext cx="8715436" cy="5786478"/>
          </a:xfrm>
        </p:spPr>
        <p:txBody>
          <a:bodyPr>
            <a:normAutofit fontScale="47500" lnSpcReduction="20000"/>
          </a:bodyPr>
          <a:lstStyle/>
          <a:p>
            <a:r>
              <a:rPr lang="es-ES" dirty="0" smtClean="0"/>
              <a:t>: </a:t>
            </a:r>
            <a:endParaRPr lang="es-MX" dirty="0" smtClean="0"/>
          </a:p>
          <a:p>
            <a:r>
              <a:rPr lang="es-ES" dirty="0" smtClean="0"/>
              <a:t>En los servicios de medicina general</a:t>
            </a:r>
            <a:r>
              <a:rPr lang="es-ES" b="1" dirty="0" smtClean="0"/>
              <a:t> </a:t>
            </a:r>
            <a:r>
              <a:rPr lang="es-ES" dirty="0" smtClean="0"/>
              <a:t>los ancianos ocupan el 80 al 90 % de las camas en algunos hospitales y según el período del año. </a:t>
            </a:r>
            <a:endParaRPr lang="es-MX" dirty="0" smtClean="0"/>
          </a:p>
          <a:p>
            <a:r>
              <a:rPr lang="es-ES" dirty="0" smtClean="0"/>
              <a:t>La hospitalización es una ruptura, cambio hostil y un medio agresivo para el anciano, considerando que los ancianos como grupo poblacional se consideran en riesgo por las complicaciones que puede traer la hospitalización. </a:t>
            </a:r>
            <a:r>
              <a:rPr lang="es-ES" dirty="0" err="1" smtClean="0"/>
              <a:t>Encamamiento</a:t>
            </a:r>
            <a:r>
              <a:rPr lang="es-ES" dirty="0" smtClean="0"/>
              <a:t>, contaminación, etc.</a:t>
            </a:r>
            <a:endParaRPr lang="es-MX" dirty="0" smtClean="0"/>
          </a:p>
          <a:p>
            <a:r>
              <a:rPr lang="es-ES" dirty="0" smtClean="0"/>
              <a:t>No hay nada más grave y nefasto que dejar inmóvil en la cama a un anciano. Además de la astenia y alteración del estado general aparecen rápidamente diferentes signos específicos que constituyen el síndrome de inmovilización.</a:t>
            </a:r>
            <a:endParaRPr lang="es-MX" dirty="0" smtClean="0"/>
          </a:p>
          <a:p>
            <a:r>
              <a:rPr lang="es-ES" dirty="0" smtClean="0"/>
              <a:t>      -Amiotrofia con anomalía del tono muscular (hipotonía)</a:t>
            </a:r>
            <a:endParaRPr lang="es-MX" dirty="0" smtClean="0"/>
          </a:p>
          <a:p>
            <a:r>
              <a:rPr lang="es-ES" dirty="0" smtClean="0"/>
              <a:t>      -Retracciones tendinosas y musculares</a:t>
            </a:r>
            <a:endParaRPr lang="es-MX" dirty="0" smtClean="0"/>
          </a:p>
          <a:p>
            <a:r>
              <a:rPr lang="es-ES" dirty="0" smtClean="0"/>
              <a:t>      -Movimientos limitados y dolorosos (activos y pasivos)</a:t>
            </a:r>
            <a:endParaRPr lang="es-MX" dirty="0" smtClean="0"/>
          </a:p>
          <a:p>
            <a:r>
              <a:rPr lang="es-ES" dirty="0" smtClean="0"/>
              <a:t>-En los estados avanzados rigidez articular con </a:t>
            </a:r>
            <a:r>
              <a:rPr lang="es-ES" dirty="0" err="1" smtClean="0"/>
              <a:t>anquílosis</a:t>
            </a:r>
            <a:r>
              <a:rPr lang="es-ES" dirty="0" smtClean="0"/>
              <a:t> (pie varo equino a causa del peso de la ropa de cama)</a:t>
            </a:r>
            <a:endParaRPr lang="es-MX" dirty="0" smtClean="0"/>
          </a:p>
          <a:p>
            <a:r>
              <a:rPr lang="es-ES" dirty="0" smtClean="0"/>
              <a:t>     -Flexión de los </a:t>
            </a:r>
            <a:r>
              <a:rPr lang="es-ES" dirty="0" err="1" smtClean="0"/>
              <a:t>mienbros</a:t>
            </a:r>
            <a:r>
              <a:rPr lang="es-ES" dirty="0" smtClean="0"/>
              <a:t> inferiores se unen las rodillas, se observa con frecuencia úlceras por fricción.</a:t>
            </a:r>
            <a:endParaRPr lang="es-MX" dirty="0" smtClean="0"/>
          </a:p>
          <a:p>
            <a:r>
              <a:rPr lang="es-ES" dirty="0" smtClean="0"/>
              <a:t>     -Solamente los dedos de la mano conservan cierta movilidad.</a:t>
            </a:r>
            <a:endParaRPr lang="es-MX" dirty="0" smtClean="0"/>
          </a:p>
          <a:p>
            <a:r>
              <a:rPr lang="es-ES" dirty="0" smtClean="0"/>
              <a:t>     -Disminución circulatoria, favorece la aparición de algunas enfermedades </a:t>
            </a:r>
            <a:r>
              <a:rPr lang="es-ES" dirty="0" err="1" smtClean="0"/>
              <a:t>tromboembólicas</a:t>
            </a:r>
            <a:endParaRPr lang="es-MX" dirty="0" smtClean="0"/>
          </a:p>
          <a:p>
            <a:r>
              <a:rPr lang="es-ES" dirty="0" smtClean="0"/>
              <a:t>     -La mala ventilación pulmonar facilita el estatus bronquial y las sobre infecciones broncopulmonares.    </a:t>
            </a:r>
            <a:endParaRPr lang="es-MX" dirty="0" smtClean="0"/>
          </a:p>
          <a:p>
            <a:r>
              <a:rPr lang="es-ES" dirty="0" smtClean="0"/>
              <a:t>-Úlceras por presión, la incontinencia urinaria puede completar el cuadro de las complicaciones del decúbito.</a:t>
            </a:r>
            <a:endParaRPr lang="es-MX" dirty="0" smtClean="0"/>
          </a:p>
          <a:p>
            <a:endParaRPr lang="es-MX"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sz="2700" b="1" dirty="0" smtClean="0">
                <a:latin typeface="Arial" pitchFamily="34" charset="0"/>
                <a:cs typeface="Arial" pitchFamily="34" charset="0"/>
              </a:rPr>
              <a:t/>
            </a:r>
            <a:br>
              <a:rPr lang="es-ES" sz="2700" b="1" dirty="0" smtClean="0">
                <a:latin typeface="Arial" pitchFamily="34" charset="0"/>
                <a:cs typeface="Arial" pitchFamily="34" charset="0"/>
              </a:rPr>
            </a:br>
            <a:r>
              <a:rPr lang="es-ES" sz="2700" b="1" dirty="0" smtClean="0">
                <a:latin typeface="Arial" pitchFamily="34" charset="0"/>
                <a:cs typeface="Arial" pitchFamily="34" charset="0"/>
              </a:rPr>
              <a:t/>
            </a:r>
            <a:br>
              <a:rPr lang="es-ES" sz="2700" b="1" dirty="0" smtClean="0">
                <a:latin typeface="Arial" pitchFamily="34" charset="0"/>
                <a:cs typeface="Arial" pitchFamily="34" charset="0"/>
              </a:rPr>
            </a:br>
            <a:r>
              <a:rPr lang="x-none" sz="2700" b="1" smtClean="0">
                <a:latin typeface="Arial" pitchFamily="34" charset="0"/>
                <a:cs typeface="Arial" pitchFamily="34" charset="0"/>
              </a:rPr>
              <a:t>Objetivos de la actividad de enfermería</a:t>
            </a:r>
            <a:r>
              <a:rPr lang="es-ES" sz="2700" b="1" dirty="0" smtClean="0">
                <a:latin typeface="Arial" pitchFamily="34" charset="0"/>
                <a:cs typeface="Arial" pitchFamily="34" charset="0"/>
              </a:rPr>
              <a:t> en el paciente encamado</a:t>
            </a:r>
            <a:r>
              <a:rPr lang="es-MX" dirty="0" smtClean="0"/>
              <a:t/>
            </a:r>
            <a:br>
              <a:rPr lang="es-MX" dirty="0" smtClean="0"/>
            </a:br>
            <a:endParaRPr lang="es-MX" dirty="0"/>
          </a:p>
        </p:txBody>
      </p:sp>
      <p:sp>
        <p:nvSpPr>
          <p:cNvPr id="3" name="2 Marcador de contenido"/>
          <p:cNvSpPr>
            <a:spLocks noGrp="1"/>
          </p:cNvSpPr>
          <p:nvPr>
            <p:ph idx="1"/>
          </p:nvPr>
        </p:nvSpPr>
        <p:spPr/>
        <p:txBody>
          <a:bodyPr>
            <a:normAutofit lnSpcReduction="10000"/>
          </a:bodyPr>
          <a:lstStyle/>
          <a:p>
            <a:r>
              <a:rPr lang="x-none" b="1" smtClean="0"/>
              <a:t>1-</a:t>
            </a:r>
            <a:r>
              <a:rPr lang="x-none" smtClean="0"/>
              <a:t>Identificar la vulnerabilidad del encamamiento en el paciente anciano, así como los problemas físicos,   psíquicos y sociales.</a:t>
            </a:r>
            <a:endParaRPr lang="es-MX" dirty="0" smtClean="0"/>
          </a:p>
          <a:p>
            <a:r>
              <a:rPr lang="es-ES" b="1" dirty="0" smtClean="0"/>
              <a:t>2-</a:t>
            </a:r>
            <a:r>
              <a:rPr lang="es-ES" dirty="0" smtClean="0"/>
              <a:t>Brindar atención integral que permita la prevención, recuperación, rehabilitación de la salud del anciano en la medida de lo posible como su independencia o conseguir al menos el máximo de su autonomía</a:t>
            </a:r>
            <a:endParaRPr lang="es-MX"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Características del cuidado de enfermería</a:t>
            </a:r>
            <a:r>
              <a:rPr lang="es-MX" dirty="0" smtClean="0"/>
              <a:t/>
            </a:r>
            <a:br>
              <a:rPr lang="es-MX" dirty="0" smtClean="0"/>
            </a:br>
            <a:endParaRPr lang="es-MX" dirty="0"/>
          </a:p>
        </p:txBody>
      </p:sp>
      <p:sp>
        <p:nvSpPr>
          <p:cNvPr id="3" name="2 Marcador de contenido"/>
          <p:cNvSpPr>
            <a:spLocks noGrp="1"/>
          </p:cNvSpPr>
          <p:nvPr>
            <p:ph idx="1"/>
          </p:nvPr>
        </p:nvSpPr>
        <p:spPr>
          <a:xfrm>
            <a:off x="214282" y="1142984"/>
            <a:ext cx="8715436" cy="5715016"/>
          </a:xfrm>
        </p:spPr>
        <p:txBody>
          <a:bodyPr>
            <a:normAutofit fontScale="55000" lnSpcReduction="20000"/>
          </a:bodyPr>
          <a:lstStyle/>
          <a:p>
            <a:r>
              <a:rPr lang="es-ES" sz="3800" b="1" dirty="0" smtClean="0">
                <a:latin typeface="Arial" pitchFamily="34" charset="0"/>
                <a:cs typeface="Arial" pitchFamily="34" charset="0"/>
              </a:rPr>
              <a:t>1-</a:t>
            </a:r>
            <a:r>
              <a:rPr lang="es-ES" sz="3800" dirty="0" smtClean="0">
                <a:latin typeface="Arial" pitchFamily="34" charset="0"/>
                <a:cs typeface="Arial" pitchFamily="34" charset="0"/>
              </a:rPr>
              <a:t>Atender las necesidades culturales y naturales del anciano.</a:t>
            </a:r>
            <a:endParaRPr lang="es-MX" sz="3800" dirty="0" smtClean="0">
              <a:latin typeface="Arial" pitchFamily="34" charset="0"/>
              <a:cs typeface="Arial" pitchFamily="34" charset="0"/>
            </a:endParaRPr>
          </a:p>
          <a:p>
            <a:pPr>
              <a:buNone/>
            </a:pPr>
            <a:r>
              <a:rPr lang="es-ES" sz="3800" b="1" dirty="0" smtClean="0">
                <a:latin typeface="Arial" pitchFamily="34" charset="0"/>
                <a:cs typeface="Arial" pitchFamily="34" charset="0"/>
              </a:rPr>
              <a:t>    2-</a:t>
            </a:r>
            <a:r>
              <a:rPr lang="es-ES" sz="3800" dirty="0" smtClean="0">
                <a:latin typeface="Arial" pitchFamily="34" charset="0"/>
                <a:cs typeface="Arial" pitchFamily="34" charset="0"/>
              </a:rPr>
              <a:t>Prevenir las complicaciones del </a:t>
            </a:r>
            <a:r>
              <a:rPr lang="es-ES" sz="3800" dirty="0" err="1" smtClean="0">
                <a:latin typeface="Arial" pitchFamily="34" charset="0"/>
                <a:cs typeface="Arial" pitchFamily="34" charset="0"/>
              </a:rPr>
              <a:t>encamamiento</a:t>
            </a:r>
            <a:r>
              <a:rPr lang="es-ES" sz="3800" dirty="0" smtClean="0">
                <a:latin typeface="Arial" pitchFamily="34" charset="0"/>
                <a:cs typeface="Arial" pitchFamily="34" charset="0"/>
              </a:rPr>
              <a:t>. </a:t>
            </a:r>
            <a:endParaRPr lang="es-MX" sz="3800" dirty="0" smtClean="0">
              <a:latin typeface="Arial" pitchFamily="34" charset="0"/>
              <a:cs typeface="Arial" pitchFamily="34" charset="0"/>
            </a:endParaRPr>
          </a:p>
          <a:p>
            <a:r>
              <a:rPr lang="es-ES" sz="3800" b="1" dirty="0" smtClean="0">
                <a:latin typeface="Arial" pitchFamily="34" charset="0"/>
                <a:cs typeface="Arial" pitchFamily="34" charset="0"/>
              </a:rPr>
              <a:t> 3-</a:t>
            </a:r>
            <a:r>
              <a:rPr lang="es-ES" sz="3800" dirty="0" smtClean="0">
                <a:latin typeface="Arial" pitchFamily="34" charset="0"/>
                <a:cs typeface="Arial" pitchFamily="34" charset="0"/>
              </a:rPr>
              <a:t>Evitar </a:t>
            </a:r>
            <a:r>
              <a:rPr lang="es-ES" sz="3800" dirty="0" err="1" smtClean="0">
                <a:latin typeface="Arial" pitchFamily="34" charset="0"/>
                <a:cs typeface="Arial" pitchFamily="34" charset="0"/>
              </a:rPr>
              <a:t>encamamiento</a:t>
            </a:r>
            <a:r>
              <a:rPr lang="es-ES" sz="3800" dirty="0" smtClean="0">
                <a:latin typeface="Arial" pitchFamily="34" charset="0"/>
                <a:cs typeface="Arial" pitchFamily="34" charset="0"/>
              </a:rPr>
              <a:t> (movilización, </a:t>
            </a:r>
            <a:r>
              <a:rPr lang="es-ES" sz="3800" dirty="0" err="1" smtClean="0">
                <a:latin typeface="Arial" pitchFamily="34" charset="0"/>
                <a:cs typeface="Arial" pitchFamily="34" charset="0"/>
              </a:rPr>
              <a:t>deambulación</a:t>
            </a:r>
            <a:r>
              <a:rPr lang="es-ES" sz="3800" dirty="0" smtClean="0">
                <a:latin typeface="Arial" pitchFamily="34" charset="0"/>
                <a:cs typeface="Arial" pitchFamily="34" charset="0"/>
              </a:rPr>
              <a:t> y fisioterapia).</a:t>
            </a:r>
            <a:endParaRPr lang="es-MX" sz="3800" dirty="0" smtClean="0">
              <a:latin typeface="Arial" pitchFamily="34" charset="0"/>
              <a:cs typeface="Arial" pitchFamily="34" charset="0"/>
            </a:endParaRPr>
          </a:p>
          <a:p>
            <a:pPr>
              <a:buNone/>
            </a:pPr>
            <a:r>
              <a:rPr lang="es-ES" sz="3800" b="1" dirty="0" smtClean="0">
                <a:latin typeface="Arial" pitchFamily="34" charset="0"/>
                <a:cs typeface="Arial" pitchFamily="34" charset="0"/>
              </a:rPr>
              <a:t>    4-</a:t>
            </a:r>
            <a:r>
              <a:rPr lang="es-ES" sz="3800" dirty="0" smtClean="0">
                <a:latin typeface="Arial" pitchFamily="34" charset="0"/>
                <a:cs typeface="Arial" pitchFamily="34" charset="0"/>
              </a:rPr>
              <a:t>Higiene personal diaria.</a:t>
            </a:r>
            <a:endParaRPr lang="es-MX" sz="3800" dirty="0" smtClean="0">
              <a:latin typeface="Arial" pitchFamily="34" charset="0"/>
              <a:cs typeface="Arial" pitchFamily="34" charset="0"/>
            </a:endParaRPr>
          </a:p>
          <a:p>
            <a:r>
              <a:rPr lang="es-ES" sz="3800" b="1" dirty="0" smtClean="0">
                <a:latin typeface="Arial" pitchFamily="34" charset="0"/>
                <a:cs typeface="Arial" pitchFamily="34" charset="0"/>
              </a:rPr>
              <a:t>5-Eliminación</a:t>
            </a:r>
            <a:r>
              <a:rPr lang="es-ES" sz="3800" dirty="0" smtClean="0">
                <a:latin typeface="Arial" pitchFamily="34" charset="0"/>
                <a:cs typeface="Arial" pitchFamily="34" charset="0"/>
              </a:rPr>
              <a:t> (incontinencia urinaria, cuidados con la sonda vesical para evitar infecciones que agravaría los trastornos </a:t>
            </a:r>
            <a:r>
              <a:rPr lang="es-ES" sz="3800" dirty="0" err="1" smtClean="0">
                <a:latin typeface="Arial" pitchFamily="34" charset="0"/>
                <a:cs typeface="Arial" pitchFamily="34" charset="0"/>
              </a:rPr>
              <a:t>esfínterianos</a:t>
            </a:r>
            <a:r>
              <a:rPr lang="es-ES" sz="3800" dirty="0" smtClean="0">
                <a:latin typeface="Arial" pitchFamily="34" charset="0"/>
                <a:cs typeface="Arial" pitchFamily="34" charset="0"/>
              </a:rPr>
              <a:t>. Se debe investigar la causa que produce la incontinencia, si es ocasionada por aislamiento social, miedo o soledad, para solucionar la causa y evitar las sondas, pues las mismas son un potencial de infección. Además el anciano presenta gran inquietud, preocupación por la eliminación intestinal y constipación a causa de alteración en la motilidad gastrointestinal, disminución del moco, modificación del tono muscular y en la elasticidad del colón, así como a cambios en la dieta.</a:t>
            </a:r>
            <a:endParaRPr lang="es-MX" sz="3800" dirty="0" smtClean="0">
              <a:latin typeface="Arial" pitchFamily="34" charset="0"/>
              <a:cs typeface="Arial" pitchFamily="34" charset="0"/>
            </a:endParaRPr>
          </a:p>
          <a:p>
            <a:r>
              <a:rPr lang="es-ES" sz="3800" b="1" dirty="0" smtClean="0">
                <a:latin typeface="Arial" pitchFamily="34" charset="0"/>
                <a:cs typeface="Arial" pitchFamily="34" charset="0"/>
              </a:rPr>
              <a:t>6-Regulación de la temperatura</a:t>
            </a:r>
            <a:r>
              <a:rPr lang="es-ES" sz="3800" dirty="0" smtClean="0">
                <a:latin typeface="Arial" pitchFamily="34" charset="0"/>
                <a:cs typeface="Arial" pitchFamily="34" charset="0"/>
              </a:rPr>
              <a:t>: el anciano no puede tolerar el frío y es muy susceptible a la hipotermia, y es importante abrigarlo para proporcionarle calor así como chequear la temperatura corporal y en miembros inferiores</a:t>
            </a:r>
            <a:r>
              <a:rPr lang="es-ES" dirty="0" smtClean="0"/>
              <a:t>.</a:t>
            </a:r>
            <a:endParaRPr lang="es-MX" dirty="0" smtClean="0"/>
          </a:p>
          <a:p>
            <a:endParaRPr lang="es-MX"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4294967295"/>
          </p:nvPr>
        </p:nvSpPr>
        <p:spPr>
          <a:xfrm>
            <a:off x="214282" y="285728"/>
            <a:ext cx="8715436" cy="6286544"/>
          </a:xfrm>
        </p:spPr>
        <p:txBody>
          <a:bodyPr>
            <a:normAutofit fontScale="85000" lnSpcReduction="20000"/>
          </a:bodyPr>
          <a:lstStyle/>
          <a:p>
            <a:r>
              <a:rPr lang="es-ES" b="1" dirty="0" smtClean="0"/>
              <a:t>7-Cuidados de los pies</a:t>
            </a:r>
            <a:r>
              <a:rPr lang="es-ES" dirty="0" smtClean="0"/>
              <a:t>: tiene como objetivo conservar la motilidad, bienestar físico e independencia del mismo. Por lo general los pies presentan: callosidades, </a:t>
            </a:r>
            <a:r>
              <a:rPr lang="es-ES" dirty="0" err="1" smtClean="0"/>
              <a:t>hallus</a:t>
            </a:r>
            <a:r>
              <a:rPr lang="es-ES" dirty="0" smtClean="0"/>
              <a:t> </a:t>
            </a:r>
            <a:r>
              <a:rPr lang="es-ES" dirty="0" err="1" smtClean="0"/>
              <a:t>valvus</a:t>
            </a:r>
            <a:r>
              <a:rPr lang="es-ES" dirty="0" smtClean="0"/>
              <a:t> (juanetes), uñas duras y con infecciones </a:t>
            </a:r>
            <a:r>
              <a:rPr lang="es-ES" dirty="0" err="1" smtClean="0"/>
              <a:t>micóticas</a:t>
            </a:r>
            <a:r>
              <a:rPr lang="es-ES" dirty="0" smtClean="0"/>
              <a:t> y edemas. Antes de cortar las uñas, previamente se sumergen los pies en agua tibia de 10 a 20 </a:t>
            </a:r>
            <a:r>
              <a:rPr lang="es-ES" dirty="0" err="1" smtClean="0"/>
              <a:t>mtos</a:t>
            </a:r>
            <a:r>
              <a:rPr lang="es-ES" dirty="0" smtClean="0"/>
              <a:t>, después secar sin ejercer fricción para evitar lesiones.</a:t>
            </a:r>
            <a:endParaRPr lang="es-MX" dirty="0" smtClean="0"/>
          </a:p>
          <a:p>
            <a:r>
              <a:rPr lang="es-ES" b="1" u="sng" dirty="0" smtClean="0"/>
              <a:t>El personal de enfermería debe valorar en el cuidado de los pies lo siguiente</a:t>
            </a:r>
            <a:r>
              <a:rPr lang="es-ES" dirty="0" smtClean="0"/>
              <a:t>:</a:t>
            </a:r>
            <a:endParaRPr lang="es-MX" dirty="0" smtClean="0"/>
          </a:p>
          <a:p>
            <a:r>
              <a:rPr lang="es-ES" dirty="0" smtClean="0"/>
              <a:t> </a:t>
            </a:r>
            <a:r>
              <a:rPr lang="es-ES" b="1" dirty="0" smtClean="0"/>
              <a:t>1-</a:t>
            </a:r>
            <a:r>
              <a:rPr lang="es-ES" dirty="0" smtClean="0"/>
              <a:t>Piel: delgada, fina, brillante, si hay pérdida del vello sobre los dedos, etc.</a:t>
            </a:r>
            <a:endParaRPr lang="es-MX" dirty="0" smtClean="0"/>
          </a:p>
          <a:p>
            <a:r>
              <a:rPr lang="es-ES" b="1" dirty="0" smtClean="0"/>
              <a:t>2-</a:t>
            </a:r>
            <a:r>
              <a:rPr lang="es-ES" dirty="0" smtClean="0"/>
              <a:t>Si el paciente refiere dolor o parestesia, si el dolor aumenta en las noches, si mejora con la </a:t>
            </a:r>
            <a:r>
              <a:rPr lang="es-ES" dirty="0" err="1" smtClean="0"/>
              <a:t>deambulación</a:t>
            </a:r>
            <a:r>
              <a:rPr lang="es-ES" dirty="0" smtClean="0"/>
              <a:t> o si se presenta estando en reposo.</a:t>
            </a:r>
            <a:endParaRPr lang="es-MX" dirty="0" smtClean="0"/>
          </a:p>
          <a:p>
            <a:r>
              <a:rPr lang="es-ES" b="1" dirty="0" smtClean="0"/>
              <a:t>3-</a:t>
            </a:r>
            <a:r>
              <a:rPr lang="es-ES" dirty="0" smtClean="0"/>
              <a:t>Pigmentación, erosión, rubor, cianosis, frialdad, sensación de hormigueo, prurito, pulso débil, disminuido o ausente.</a:t>
            </a:r>
            <a:endParaRPr lang="es-MX" dirty="0" smtClean="0"/>
          </a:p>
          <a:p>
            <a:endParaRPr lang="es-MX"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Marcador de contenido"/>
          <p:cNvSpPr>
            <a:spLocks noGrp="1"/>
          </p:cNvSpPr>
          <p:nvPr>
            <p:ph idx="4294967295"/>
          </p:nvPr>
        </p:nvSpPr>
        <p:spPr>
          <a:xfrm>
            <a:off x="0" y="214290"/>
            <a:ext cx="8929718" cy="6643710"/>
          </a:xfrm>
        </p:spPr>
        <p:txBody>
          <a:bodyPr>
            <a:normAutofit fontScale="62500" lnSpcReduction="20000"/>
          </a:bodyPr>
          <a:lstStyle/>
          <a:p>
            <a:r>
              <a:rPr lang="es-ES" sz="3400" b="1" dirty="0" smtClean="0">
                <a:latin typeface="Arial" pitchFamily="34" charset="0"/>
                <a:cs typeface="Arial" pitchFamily="34" charset="0"/>
              </a:rPr>
              <a:t>8-Alimentación</a:t>
            </a:r>
            <a:r>
              <a:rPr lang="es-ES" sz="3400" dirty="0" smtClean="0">
                <a:latin typeface="Arial" pitchFamily="34" charset="0"/>
                <a:cs typeface="Arial" pitchFamily="34" charset="0"/>
              </a:rPr>
              <a:t>: La nutrición del anciano debe ser bien balanceada y de fácil asimilación, teniendo presente si existe enfermedad de base que implique una dieta específica, rica en proteínas, pobre en grasa y moderada en carbohidratos, abundantes fibras. Hay que conocer las condiciones dentarías del anciano, malos hábitos o tabúes alimentarios así como aislamiento social. En el paciente anciano el enfermero debe prestar gran interés en si el paciente no tiene buena visión, manos temblorosas, abundantes secreciones, anorexia, debe chequear el horario de comida, el menú y ayudar al anciano a alimentarse.</a:t>
            </a:r>
            <a:endParaRPr lang="es-MX" sz="3400" dirty="0" smtClean="0">
              <a:latin typeface="Arial" pitchFamily="34" charset="0"/>
              <a:cs typeface="Arial" pitchFamily="34" charset="0"/>
            </a:endParaRPr>
          </a:p>
          <a:p>
            <a:r>
              <a:rPr lang="es-ES" sz="3400" b="1" dirty="0" smtClean="0">
                <a:latin typeface="Arial" pitchFamily="34" charset="0"/>
                <a:cs typeface="Arial" pitchFamily="34" charset="0"/>
              </a:rPr>
              <a:t>9-Aspecto general</a:t>
            </a:r>
            <a:r>
              <a:rPr lang="es-ES" sz="3400" dirty="0" smtClean="0">
                <a:latin typeface="Arial" pitchFamily="34" charset="0"/>
                <a:cs typeface="Arial" pitchFamily="34" charset="0"/>
              </a:rPr>
              <a:t>: El aspecto higiénico constituye un estímulo para sentirse bien, corresponde esta acción al enfermero de fomentar el deseo de mejorar su aspecto : baño diario, uso de ropa limpia, cuidado del cabello, rasurado del paciente, cuidados matutinos y vespertinos.</a:t>
            </a:r>
            <a:endParaRPr lang="es-MX" sz="3400" dirty="0" smtClean="0">
              <a:latin typeface="Arial" pitchFamily="34" charset="0"/>
              <a:cs typeface="Arial" pitchFamily="34" charset="0"/>
            </a:endParaRPr>
          </a:p>
          <a:p>
            <a:r>
              <a:rPr lang="es-ES" sz="3400" b="1" dirty="0" smtClean="0">
                <a:latin typeface="Arial" pitchFamily="34" charset="0"/>
                <a:cs typeface="Arial" pitchFamily="34" charset="0"/>
              </a:rPr>
              <a:t>10-Actividad física y rehabilitación</a:t>
            </a:r>
            <a:r>
              <a:rPr lang="es-ES" sz="3400" dirty="0" smtClean="0">
                <a:latin typeface="Arial" pitchFamily="34" charset="0"/>
                <a:cs typeface="Arial" pitchFamily="34" charset="0"/>
              </a:rPr>
              <a:t>: El objetivo es recuperar su capacidad de cuidar de si mismo y es posible recuperar su capacidad ambulatoria, para lograr esto es necesario un programa de ejercicio de acuerdo a las necesidades del anciano: </a:t>
            </a:r>
            <a:r>
              <a:rPr lang="es-ES" sz="3400" dirty="0" err="1" smtClean="0">
                <a:latin typeface="Arial" pitchFamily="34" charset="0"/>
                <a:cs typeface="Arial" pitchFamily="34" charset="0"/>
              </a:rPr>
              <a:t>deambulación</a:t>
            </a:r>
            <a:r>
              <a:rPr lang="es-ES" sz="3400" dirty="0" smtClean="0">
                <a:latin typeface="Arial" pitchFamily="34" charset="0"/>
                <a:cs typeface="Arial" pitchFamily="34" charset="0"/>
              </a:rPr>
              <a:t> ( muletas, bastón, andadores), ejercicios de los miembros superiores e inferiores, esto ayuda a estimular el retorno venoso y aumenta el gasto cardíaco, , aumenta la ventilación pulmonar y disminuye la congestión hipostática. Psicológicamente el paciente anciano al lograr este objetivo puede participar en las actividades domésticas y ser parte integrante de la familia.</a:t>
            </a:r>
            <a:endParaRPr lang="es-MX" sz="3400" dirty="0" smtClean="0">
              <a:latin typeface="Arial" pitchFamily="34" charset="0"/>
              <a:cs typeface="Arial" pitchFamily="34" charset="0"/>
            </a:endParaRPr>
          </a:p>
          <a:p>
            <a:endParaRPr lang="es-MX"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contenido"/>
          <p:cNvSpPr>
            <a:spLocks noGrp="1"/>
          </p:cNvSpPr>
          <p:nvPr>
            <p:ph idx="4294967295"/>
          </p:nvPr>
        </p:nvSpPr>
        <p:spPr>
          <a:xfrm>
            <a:off x="0" y="0"/>
            <a:ext cx="9144000" cy="6858000"/>
          </a:xfrm>
        </p:spPr>
        <p:txBody>
          <a:bodyPr>
            <a:normAutofit fontScale="77500" lnSpcReduction="20000"/>
          </a:bodyPr>
          <a:lstStyle/>
          <a:p>
            <a:r>
              <a:rPr lang="es-ES" b="1" dirty="0" smtClean="0">
                <a:latin typeface="Arial" pitchFamily="34" charset="0"/>
                <a:cs typeface="Arial" pitchFamily="34" charset="0"/>
              </a:rPr>
              <a:t>11-</a:t>
            </a:r>
            <a:r>
              <a:rPr lang="es-ES" dirty="0" smtClean="0">
                <a:latin typeface="Arial" pitchFamily="34" charset="0"/>
                <a:cs typeface="Arial" pitchFamily="34" charset="0"/>
              </a:rPr>
              <a:t>Empleo del tiempo libre: El ocio excesivo puede conducir a un sentimiento de inutilidad. Los ancianos requieren oportunidades para un trabajo y relaciones significativas y productivas. En el hospitalizado: lectura, radio, TV, prensa, juegos de mesa, etc. El anciano que se encuentra a nivel del médico de la familia se le incorporada a las actividades del circulo de abuelo.</a:t>
            </a:r>
            <a:endParaRPr lang="es-MX" dirty="0" smtClean="0">
              <a:latin typeface="Arial" pitchFamily="34" charset="0"/>
              <a:cs typeface="Arial" pitchFamily="34" charset="0"/>
            </a:endParaRPr>
          </a:p>
          <a:p>
            <a:r>
              <a:rPr lang="es-ES" b="1" dirty="0" smtClean="0">
                <a:latin typeface="Arial" pitchFamily="34" charset="0"/>
                <a:cs typeface="Arial" pitchFamily="34" charset="0"/>
              </a:rPr>
              <a:t>12-</a:t>
            </a:r>
            <a:r>
              <a:rPr lang="es-ES" dirty="0" smtClean="0">
                <a:latin typeface="Arial" pitchFamily="34" charset="0"/>
                <a:cs typeface="Arial" pitchFamily="34" charset="0"/>
              </a:rPr>
              <a:t>La soledad: problema general para el anciano, al jubilarse pierde las relaciones con sus compañeros de trabajo, la pérdida del conyugue separación de la familia y amigos, estos aspectos lo llevan a la soledad y aislamiento. El papel del equipo de salud esta en incorporarlo a la sociedad, sobre todo a los que conservan su capacidad y energía para desarrollar las distintas actividades que permitan que crezcan sus relaciones.</a:t>
            </a:r>
            <a:endParaRPr lang="es-MX" dirty="0" smtClean="0">
              <a:latin typeface="Arial" pitchFamily="34" charset="0"/>
              <a:cs typeface="Arial" pitchFamily="34" charset="0"/>
            </a:endParaRPr>
          </a:p>
          <a:p>
            <a:r>
              <a:rPr lang="es-ES" b="1" dirty="0" smtClean="0">
                <a:latin typeface="Arial" pitchFamily="34" charset="0"/>
                <a:cs typeface="Arial" pitchFamily="34" charset="0"/>
              </a:rPr>
              <a:t>13-</a:t>
            </a:r>
            <a:r>
              <a:rPr lang="es-ES" dirty="0" smtClean="0">
                <a:latin typeface="Arial" pitchFamily="34" charset="0"/>
                <a:cs typeface="Arial" pitchFamily="34" charset="0"/>
              </a:rPr>
              <a:t>El colectivo familiar: El enfermero debe proporcionar a la familia información para que ayude al anciano en su convalecencia y lo proteja de posibles complicaciones así como para una mejor relación </a:t>
            </a:r>
            <a:r>
              <a:rPr lang="es-ES" dirty="0" err="1" smtClean="0">
                <a:latin typeface="Arial" pitchFamily="34" charset="0"/>
                <a:cs typeface="Arial" pitchFamily="34" charset="0"/>
              </a:rPr>
              <a:t>interfamilia</a:t>
            </a:r>
            <a:r>
              <a:rPr lang="es-ES" dirty="0" err="1" smtClean="0"/>
              <a:t>r</a:t>
            </a:r>
            <a:r>
              <a:rPr lang="es-ES" dirty="0" smtClean="0"/>
              <a:t>.</a:t>
            </a:r>
            <a:endParaRPr lang="es-MX" dirty="0" smtClean="0"/>
          </a:p>
          <a:p>
            <a:r>
              <a:rPr lang="es-ES" b="1" dirty="0" smtClean="0"/>
              <a:t> </a:t>
            </a:r>
            <a:endParaRPr lang="es-MX" dirty="0" smtClean="0"/>
          </a:p>
          <a:p>
            <a:endParaRPr lang="es-MX"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Documents and Settings\yenisbellsb\Escritorio\adulto mayor\alc_people_over_60_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533" y="0"/>
            <a:ext cx="6149598" cy="430613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C:\Documents and Settings\yenisbellsb\Escritorio\adulto mayor\iim.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7488" y="3921422"/>
            <a:ext cx="6072230" cy="273199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Los Hogares de ancianos. Objetivos.</a:t>
            </a:r>
            <a:r>
              <a:rPr lang="es-MX" smtClean="0"/>
              <a:t/>
            </a:r>
            <a:br>
              <a:rPr lang="es-MX" smtClean="0"/>
            </a:br>
            <a:endParaRPr lang="es-MX"/>
          </a:p>
        </p:txBody>
      </p:sp>
      <p:sp>
        <p:nvSpPr>
          <p:cNvPr id="3" name="2 Marcador de contenido"/>
          <p:cNvSpPr>
            <a:spLocks noGrp="1"/>
          </p:cNvSpPr>
          <p:nvPr>
            <p:ph idx="1"/>
          </p:nvPr>
        </p:nvSpPr>
        <p:spPr/>
        <p:txBody>
          <a:bodyPr>
            <a:normAutofit fontScale="92500" lnSpcReduction="20000"/>
          </a:bodyPr>
          <a:lstStyle/>
          <a:p>
            <a:r>
              <a:rPr lang="es-ES" b="1" dirty="0" smtClean="0"/>
              <a:t>1-</a:t>
            </a:r>
            <a:r>
              <a:rPr lang="es-ES" dirty="0" smtClean="0"/>
              <a:t>Animación como necesidad cotidiana (acción de dar vida crear movimiento).</a:t>
            </a:r>
            <a:endParaRPr lang="es-MX" dirty="0" smtClean="0"/>
          </a:p>
          <a:p>
            <a:r>
              <a:rPr lang="es-ES" b="1" dirty="0" smtClean="0"/>
              <a:t>2-</a:t>
            </a:r>
            <a:r>
              <a:rPr lang="es-ES" dirty="0" smtClean="0"/>
              <a:t>Crear relaciones humanas activas, luchando contra la pasividad de los ancianos y contra su situación de pendencia física y moral.</a:t>
            </a:r>
            <a:endParaRPr lang="es-MX" dirty="0" smtClean="0"/>
          </a:p>
          <a:p>
            <a:r>
              <a:rPr lang="es-ES" b="1" dirty="0" smtClean="0"/>
              <a:t>3</a:t>
            </a:r>
            <a:r>
              <a:rPr lang="es-ES" dirty="0" smtClean="0"/>
              <a:t>-En los hogares de ancianos las actividades van dirigidas a mantener la autonomía a través de actividades recreativas, culturales, deportivas, </a:t>
            </a:r>
            <a:r>
              <a:rPr lang="es-ES" dirty="0" err="1" smtClean="0"/>
              <a:t>ejemplo:Ejercicios</a:t>
            </a:r>
            <a:r>
              <a:rPr lang="es-ES" dirty="0" smtClean="0"/>
              <a:t> pasivos, activos, independientes. Ergoterapia. Dispensarización. Consejo de ancianos</a:t>
            </a:r>
            <a:endParaRPr lang="es-MX"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3200" dirty="0" smtClean="0">
                <a:solidFill>
                  <a:srgbClr val="000000"/>
                </a:solidFill>
                <a:latin typeface="Arial" pitchFamily="34" charset="0"/>
                <a:cs typeface="Arial" pitchFamily="34" charset="0"/>
              </a:rPr>
              <a:t>Objetivos de enfermería en pacientes ancianos</a:t>
            </a:r>
            <a:endParaRPr lang="es-MX" sz="3200" dirty="0">
              <a:latin typeface="Arial" pitchFamily="34" charset="0"/>
              <a:cs typeface="Arial" pitchFamily="34" charset="0"/>
            </a:endParaRPr>
          </a:p>
        </p:txBody>
      </p:sp>
      <p:sp>
        <p:nvSpPr>
          <p:cNvPr id="3" name="2 Marcador de contenido"/>
          <p:cNvSpPr>
            <a:spLocks noGrp="1"/>
          </p:cNvSpPr>
          <p:nvPr>
            <p:ph idx="1"/>
          </p:nvPr>
        </p:nvSpPr>
        <p:spPr>
          <a:xfrm>
            <a:off x="457200" y="1285860"/>
            <a:ext cx="8229600" cy="5214974"/>
          </a:xfrm>
        </p:spPr>
        <p:txBody>
          <a:bodyPr>
            <a:normAutofit/>
          </a:bodyPr>
          <a:lstStyle/>
          <a:p>
            <a:r>
              <a:rPr lang="es-ES" dirty="0" smtClean="0">
                <a:solidFill>
                  <a:srgbClr val="000000"/>
                </a:solidFill>
              </a:rPr>
              <a:t>Conocer la situación actual de salud. Enfermedades que presenta a través de búsqueda de información con el objetivo de elaborar diagnósticos de enfermería que nos permita conocer el grado de dependencia del anciano, las prioridades para el desarrollo de un plan de cuidados y las estrategias ante la presentación de complicaciones</a:t>
            </a:r>
            <a:endParaRPr lang="es-MX"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solidFill>
                  <a:srgbClr val="000000"/>
                </a:solidFill>
              </a:rPr>
              <a:t>Valoración enfermería en pacientes ancianos</a:t>
            </a:r>
            <a:endParaRPr lang="es-MX" dirty="0"/>
          </a:p>
        </p:txBody>
      </p:sp>
      <p:sp>
        <p:nvSpPr>
          <p:cNvPr id="3" name="2 Marcador de contenido"/>
          <p:cNvSpPr>
            <a:spLocks noGrp="1"/>
          </p:cNvSpPr>
          <p:nvPr>
            <p:ph idx="1"/>
          </p:nvPr>
        </p:nvSpPr>
        <p:spPr/>
        <p:txBody>
          <a:bodyPr>
            <a:normAutofit lnSpcReduction="10000"/>
          </a:bodyPr>
          <a:lstStyle/>
          <a:p>
            <a:pPr>
              <a:lnSpc>
                <a:spcPct val="80000"/>
              </a:lnSpc>
              <a:buNone/>
              <a:defRPr/>
            </a:pPr>
            <a:r>
              <a:rPr lang="es-ES" u="sng" dirty="0" smtClean="0">
                <a:solidFill>
                  <a:srgbClr val="000000"/>
                </a:solidFill>
                <a:effectLst>
                  <a:outerShdw blurRad="38100" dist="38100" dir="2700000" algn="tl">
                    <a:srgbClr val="FFFFFF"/>
                  </a:outerShdw>
                </a:effectLst>
              </a:rPr>
              <a:t>Encamamiento y </a:t>
            </a:r>
            <a:r>
              <a:rPr lang="es-ES" u="sng" dirty="0" smtClean="0">
                <a:solidFill>
                  <a:srgbClr val="000000"/>
                </a:solidFill>
              </a:rPr>
              <a:t>Síndrome de inmovilización</a:t>
            </a:r>
          </a:p>
          <a:p>
            <a:pPr>
              <a:lnSpc>
                <a:spcPct val="80000"/>
              </a:lnSpc>
              <a:buNone/>
              <a:defRPr/>
            </a:pPr>
            <a:endParaRPr lang="es-ES" dirty="0" smtClean="0">
              <a:solidFill>
                <a:srgbClr val="000000"/>
              </a:solidFill>
              <a:effectLst>
                <a:outerShdw blurRad="38100" dist="38100" dir="2700000" algn="tl">
                  <a:srgbClr val="FFFFFF"/>
                </a:outerShdw>
              </a:effectLst>
            </a:endParaRPr>
          </a:p>
          <a:p>
            <a:pPr>
              <a:lnSpc>
                <a:spcPct val="80000"/>
              </a:lnSpc>
              <a:buFont typeface="Wingdings" pitchFamily="2" charset="2"/>
              <a:buChar char="§"/>
              <a:defRPr/>
            </a:pPr>
            <a:r>
              <a:rPr lang="es-ES" dirty="0" smtClean="0">
                <a:solidFill>
                  <a:srgbClr val="000000"/>
                </a:solidFill>
                <a:effectLst>
                  <a:outerShdw blurRad="38100" dist="38100" dir="2700000" algn="tl">
                    <a:srgbClr val="FFFFFF"/>
                  </a:outerShdw>
                </a:effectLst>
              </a:rPr>
              <a:t>En los servicios de medicina general los ancianos ocupan el 80 al 90 % de las camas en algunos hospitales y según el período del año. </a:t>
            </a:r>
          </a:p>
          <a:p>
            <a:pPr>
              <a:lnSpc>
                <a:spcPct val="80000"/>
              </a:lnSpc>
              <a:buFont typeface="Wingdings" pitchFamily="2" charset="2"/>
              <a:buChar char="§"/>
              <a:defRPr/>
            </a:pPr>
            <a:r>
              <a:rPr lang="es-ES" dirty="0" smtClean="0">
                <a:solidFill>
                  <a:srgbClr val="000000"/>
                </a:solidFill>
                <a:effectLst>
                  <a:outerShdw blurRad="38100" dist="38100" dir="2700000" algn="tl">
                    <a:srgbClr val="FFFFFF"/>
                  </a:outerShdw>
                </a:effectLst>
              </a:rPr>
              <a:t>La hospitalización es una ruptura, cambio hostil y un medio agresivo para el anciano, considerando que los ancianos como grupo poblacional se consideran en riesgo por las complicaciones que puede traer la hospitalización. Encamamiento, contaminación, etc.</a:t>
            </a:r>
          </a:p>
          <a:p>
            <a:endParaRPr lang="es-MX"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solidFill>
                  <a:srgbClr val="000000"/>
                </a:solidFill>
              </a:rPr>
              <a:t>CONTINUA</a:t>
            </a:r>
            <a:r>
              <a:rPr lang="es-ES" sz="5400" dirty="0" smtClean="0">
                <a:solidFill>
                  <a:srgbClr val="000000"/>
                </a:solidFill>
              </a:rPr>
              <a:t>.</a:t>
            </a:r>
            <a:endParaRPr lang="es-MX" dirty="0"/>
          </a:p>
        </p:txBody>
      </p:sp>
      <p:sp>
        <p:nvSpPr>
          <p:cNvPr id="3" name="2 Marcador de contenido"/>
          <p:cNvSpPr>
            <a:spLocks noGrp="1"/>
          </p:cNvSpPr>
          <p:nvPr>
            <p:ph idx="1"/>
          </p:nvPr>
        </p:nvSpPr>
        <p:spPr/>
        <p:txBody>
          <a:bodyPr>
            <a:normAutofit fontScale="92500" lnSpcReduction="20000"/>
          </a:bodyPr>
          <a:lstStyle/>
          <a:p>
            <a:pPr>
              <a:lnSpc>
                <a:spcPct val="80000"/>
              </a:lnSpc>
              <a:buFont typeface="Wingdings" pitchFamily="2" charset="2"/>
              <a:buChar char="§"/>
              <a:defRPr/>
            </a:pPr>
            <a:r>
              <a:rPr lang="es-ES" dirty="0" smtClean="0">
                <a:solidFill>
                  <a:srgbClr val="000000"/>
                </a:solidFill>
                <a:effectLst>
                  <a:outerShdw blurRad="38100" dist="38100" dir="2700000" algn="tl">
                    <a:srgbClr val="FFFFFF"/>
                  </a:outerShdw>
                </a:effectLst>
              </a:rPr>
              <a:t>No hay nada más grave y nefasto que dejar inmóvil en la cama a un anciano. Además de la astenia y alteración del estado general aparecen rápidamente diferentes signos específicos que constituyen el síndrome de inmovilización.</a:t>
            </a:r>
          </a:p>
          <a:p>
            <a:pPr>
              <a:lnSpc>
                <a:spcPct val="80000"/>
              </a:lnSpc>
              <a:buFont typeface="Wingdings" pitchFamily="2" charset="2"/>
              <a:buChar char="§"/>
              <a:defRPr/>
            </a:pPr>
            <a:r>
              <a:rPr lang="es-ES" dirty="0" smtClean="0">
                <a:solidFill>
                  <a:srgbClr val="000000"/>
                </a:solidFill>
                <a:effectLst>
                  <a:outerShdw blurRad="38100" dist="38100" dir="2700000" algn="tl">
                    <a:srgbClr val="FFFFFF"/>
                  </a:outerShdw>
                </a:effectLst>
              </a:rPr>
              <a:t>-Amiotrofia con anomalía del tono muscular (hipotonía)</a:t>
            </a:r>
          </a:p>
          <a:p>
            <a:pPr>
              <a:lnSpc>
                <a:spcPct val="80000"/>
              </a:lnSpc>
              <a:buFont typeface="Wingdings" pitchFamily="2" charset="2"/>
              <a:buChar char="§"/>
              <a:defRPr/>
            </a:pPr>
            <a:r>
              <a:rPr lang="es-ES" dirty="0" smtClean="0">
                <a:solidFill>
                  <a:srgbClr val="000000"/>
                </a:solidFill>
                <a:effectLst>
                  <a:outerShdw blurRad="38100" dist="38100" dir="2700000" algn="tl">
                    <a:srgbClr val="FFFFFF"/>
                  </a:outerShdw>
                </a:effectLst>
              </a:rPr>
              <a:t> -Retracciones tendinosas y musculares</a:t>
            </a:r>
          </a:p>
          <a:p>
            <a:pPr>
              <a:lnSpc>
                <a:spcPct val="80000"/>
              </a:lnSpc>
              <a:buFont typeface="Wingdings" pitchFamily="2" charset="2"/>
              <a:buChar char="§"/>
              <a:defRPr/>
            </a:pPr>
            <a:r>
              <a:rPr lang="es-ES" b="1" dirty="0" smtClean="0">
                <a:solidFill>
                  <a:srgbClr val="000000"/>
                </a:solidFill>
                <a:effectLst>
                  <a:outerShdw blurRad="38100" dist="38100" dir="2700000" algn="tl">
                    <a:srgbClr val="FFFFFF"/>
                  </a:outerShdw>
                </a:effectLst>
              </a:rPr>
              <a:t>-</a:t>
            </a:r>
            <a:r>
              <a:rPr lang="es-ES" dirty="0" smtClean="0">
                <a:solidFill>
                  <a:srgbClr val="000000"/>
                </a:solidFill>
                <a:effectLst>
                  <a:outerShdw blurRad="38100" dist="38100" dir="2700000" algn="tl">
                    <a:srgbClr val="FFFFFF"/>
                  </a:outerShdw>
                </a:effectLst>
              </a:rPr>
              <a:t>Movimientos limitados y dolorosos (activos y pasivos)</a:t>
            </a:r>
          </a:p>
          <a:p>
            <a:pPr>
              <a:lnSpc>
                <a:spcPct val="80000"/>
              </a:lnSpc>
              <a:buFont typeface="Wingdings" pitchFamily="2" charset="2"/>
              <a:buChar char="§"/>
              <a:defRPr/>
            </a:pPr>
            <a:r>
              <a:rPr lang="es-ES" dirty="0" smtClean="0">
                <a:solidFill>
                  <a:srgbClr val="000000"/>
                </a:solidFill>
                <a:effectLst>
                  <a:outerShdw blurRad="38100" dist="38100" dir="2700000" algn="tl">
                    <a:srgbClr val="FFFFFF"/>
                  </a:outerShdw>
                </a:effectLst>
              </a:rPr>
              <a:t>-En los estados avanzados rigidez articular con </a:t>
            </a:r>
            <a:r>
              <a:rPr lang="es-ES" dirty="0" err="1" smtClean="0">
                <a:solidFill>
                  <a:srgbClr val="000000"/>
                </a:solidFill>
                <a:effectLst>
                  <a:outerShdw blurRad="38100" dist="38100" dir="2700000" algn="tl">
                    <a:srgbClr val="FFFFFF"/>
                  </a:outerShdw>
                </a:effectLst>
              </a:rPr>
              <a:t>anquílosis</a:t>
            </a:r>
            <a:r>
              <a:rPr lang="es-ES" dirty="0" smtClean="0">
                <a:solidFill>
                  <a:srgbClr val="000000"/>
                </a:solidFill>
                <a:effectLst>
                  <a:outerShdw blurRad="38100" dist="38100" dir="2700000" algn="tl">
                    <a:srgbClr val="FFFFFF"/>
                  </a:outerShdw>
                </a:effectLst>
              </a:rPr>
              <a:t> (pie varo equino a causa del peso de la ropa de cama)</a:t>
            </a:r>
          </a:p>
          <a:p>
            <a:endParaRPr lang="es-MX"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solidFill>
                  <a:srgbClr val="000000"/>
                </a:solidFill>
                <a:effectLst>
                  <a:outerShdw blurRad="38100" dist="38100" dir="2700000" algn="tl">
                    <a:srgbClr val="FFFFFF"/>
                  </a:outerShdw>
                </a:effectLst>
              </a:rPr>
              <a:t>CONTINUA</a:t>
            </a:r>
            <a:br>
              <a:rPr lang="es-ES" dirty="0" smtClean="0">
                <a:solidFill>
                  <a:srgbClr val="000000"/>
                </a:solidFill>
                <a:effectLst>
                  <a:outerShdw blurRad="38100" dist="38100" dir="2700000" algn="tl">
                    <a:srgbClr val="FFFFFF"/>
                  </a:outerShdw>
                </a:effectLst>
              </a:rPr>
            </a:br>
            <a:endParaRPr lang="es-MX" dirty="0"/>
          </a:p>
        </p:txBody>
      </p:sp>
      <p:sp>
        <p:nvSpPr>
          <p:cNvPr id="3" name="2 Marcador de contenido"/>
          <p:cNvSpPr>
            <a:spLocks noGrp="1"/>
          </p:cNvSpPr>
          <p:nvPr>
            <p:ph idx="1"/>
          </p:nvPr>
        </p:nvSpPr>
        <p:spPr/>
        <p:txBody>
          <a:bodyPr>
            <a:normAutofit fontScale="92500" lnSpcReduction="20000"/>
          </a:bodyPr>
          <a:lstStyle/>
          <a:p>
            <a:pPr>
              <a:lnSpc>
                <a:spcPct val="80000"/>
              </a:lnSpc>
              <a:buFont typeface="Wingdings" pitchFamily="2" charset="2"/>
              <a:buChar char="§"/>
              <a:defRPr/>
            </a:pPr>
            <a:r>
              <a:rPr lang="es-ES" dirty="0" smtClean="0">
                <a:solidFill>
                  <a:srgbClr val="000000"/>
                </a:solidFill>
                <a:effectLst>
                  <a:outerShdw blurRad="38100" dist="38100" dir="2700000" algn="tl">
                    <a:srgbClr val="FFFFFF"/>
                  </a:outerShdw>
                </a:effectLst>
              </a:rPr>
              <a:t>-Flexión de los miembros inferiores se unen las rodillas, se observa con frecuencia úlceras por fricción.</a:t>
            </a:r>
          </a:p>
          <a:p>
            <a:pPr>
              <a:lnSpc>
                <a:spcPct val="80000"/>
              </a:lnSpc>
              <a:buFont typeface="Wingdings" pitchFamily="2" charset="2"/>
              <a:buChar char="§"/>
              <a:defRPr/>
            </a:pPr>
            <a:r>
              <a:rPr lang="es-ES" dirty="0" smtClean="0">
                <a:solidFill>
                  <a:srgbClr val="000000"/>
                </a:solidFill>
                <a:effectLst>
                  <a:outerShdw blurRad="38100" dist="38100" dir="2700000" algn="tl">
                    <a:srgbClr val="FFFFFF"/>
                  </a:outerShdw>
                </a:effectLst>
              </a:rPr>
              <a:t> -Solamente los dedos de la mano conservan cierta movilidad.</a:t>
            </a:r>
          </a:p>
          <a:p>
            <a:pPr>
              <a:lnSpc>
                <a:spcPct val="80000"/>
              </a:lnSpc>
              <a:buFont typeface="Wingdings" pitchFamily="2" charset="2"/>
              <a:buChar char="§"/>
              <a:defRPr/>
            </a:pPr>
            <a:r>
              <a:rPr lang="es-ES" dirty="0" smtClean="0">
                <a:solidFill>
                  <a:srgbClr val="000000"/>
                </a:solidFill>
                <a:effectLst>
                  <a:outerShdw blurRad="38100" dist="38100" dir="2700000" algn="tl">
                    <a:srgbClr val="FFFFFF"/>
                  </a:outerShdw>
                </a:effectLst>
              </a:rPr>
              <a:t> -Disminución circulatoria, favorece la aparición de algunas enfermedades tromboembolias</a:t>
            </a:r>
          </a:p>
          <a:p>
            <a:pPr>
              <a:lnSpc>
                <a:spcPct val="80000"/>
              </a:lnSpc>
              <a:buFont typeface="Wingdings" pitchFamily="2" charset="2"/>
              <a:buChar char="§"/>
              <a:defRPr/>
            </a:pPr>
            <a:r>
              <a:rPr lang="es-ES" dirty="0" smtClean="0">
                <a:solidFill>
                  <a:srgbClr val="000000"/>
                </a:solidFill>
                <a:effectLst>
                  <a:outerShdw blurRad="38100" dist="38100" dir="2700000" algn="tl">
                    <a:srgbClr val="FFFFFF"/>
                  </a:outerShdw>
                </a:effectLst>
              </a:rPr>
              <a:t> -La mala ventilación pulmonar facilita el estatus bronquial y las sobre infecciones broncopulmonares.    </a:t>
            </a:r>
          </a:p>
          <a:p>
            <a:pPr>
              <a:lnSpc>
                <a:spcPct val="80000"/>
              </a:lnSpc>
              <a:buFont typeface="Wingdings" pitchFamily="2" charset="2"/>
              <a:buChar char="§"/>
              <a:defRPr/>
            </a:pPr>
            <a:r>
              <a:rPr lang="es-ES" dirty="0" smtClean="0">
                <a:solidFill>
                  <a:srgbClr val="000000"/>
                </a:solidFill>
                <a:effectLst>
                  <a:outerShdw blurRad="38100" dist="38100" dir="2700000" algn="tl">
                    <a:srgbClr val="FFFFFF"/>
                  </a:outerShdw>
                </a:effectLst>
              </a:rPr>
              <a:t>-Úlceras por presión, la incontinencia urinaria puede completar el cuadro de las complicaciones del decúbito</a:t>
            </a:r>
            <a:r>
              <a:rPr lang="es-ES" b="1" dirty="0" smtClean="0">
                <a:solidFill>
                  <a:srgbClr val="000000"/>
                </a:solidFill>
                <a:effectLst>
                  <a:outerShdw blurRad="38100" dist="38100" dir="2700000" algn="tl">
                    <a:srgbClr val="FFFFFF"/>
                  </a:outerShdw>
                </a:effectLst>
              </a:rPr>
              <a:t>.</a:t>
            </a:r>
          </a:p>
          <a:p>
            <a:endParaRPr lang="es-MX"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0" y="0"/>
            <a:ext cx="9143999" cy="6858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 sz="2400" dirty="0" smtClean="0">
                <a:solidFill>
                  <a:srgbClr val="000000"/>
                </a:solidFill>
                <a:latin typeface="Arial" pitchFamily="34" charset="0"/>
                <a:cs typeface="Arial" pitchFamily="34" charset="0"/>
              </a:rPr>
              <a:t>Terapéutica farmacológica en el anciano. Reacciones a los fármacos y efectos secundarios</a:t>
            </a:r>
            <a:endParaRPr lang="es-MX" sz="2400" dirty="0">
              <a:latin typeface="Arial" pitchFamily="34" charset="0"/>
              <a:cs typeface="Arial" pitchFamily="34" charset="0"/>
            </a:endParaRPr>
          </a:p>
        </p:txBody>
      </p:sp>
      <p:sp>
        <p:nvSpPr>
          <p:cNvPr id="3" name="2 Marcador de contenido"/>
          <p:cNvSpPr>
            <a:spLocks noGrp="1"/>
          </p:cNvSpPr>
          <p:nvPr>
            <p:ph idx="1"/>
          </p:nvPr>
        </p:nvSpPr>
        <p:spPr/>
        <p:txBody>
          <a:bodyPr>
            <a:normAutofit fontScale="85000" lnSpcReduction="10000"/>
          </a:bodyPr>
          <a:lstStyle/>
          <a:p>
            <a:r>
              <a:rPr lang="es-ES" dirty="0" smtClean="0">
                <a:solidFill>
                  <a:srgbClr val="000000"/>
                </a:solidFill>
                <a:effectLst>
                  <a:outerShdw blurRad="38100" dist="38100" dir="2700000" algn="tl">
                    <a:srgbClr val="FFFFFF"/>
                  </a:outerShdw>
                </a:effectLst>
              </a:rPr>
              <a:t>Las personas ancianas pueden consumir importantes cantidades de medicamentos, producto a la edad, lo cual provoca una polifarmacia, más perjudicial que eficaz. El envejecimiento en si mismo y los cambios producidos en el riñón y en el hígado, la presencia de varias enfermedades en un mismo paciente, son expresión de serio riesgo de presentar reacciones adversas a los medicamentos. La reducción en la eficacia de los mecanismos homeostáticos hacen más lentos los efectos de los medicamentos y por tanto son más vulnerables a reacciones adversas </a:t>
            </a:r>
          </a:p>
          <a:p>
            <a:endParaRPr lang="es-MX"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dirty="0" smtClean="0">
                <a:solidFill>
                  <a:srgbClr val="000000"/>
                </a:solidFill>
              </a:rPr>
              <a:t>Reacciones a los fármacos</a:t>
            </a:r>
            <a:endParaRPr lang="es-MX" dirty="0"/>
          </a:p>
        </p:txBody>
      </p:sp>
      <p:sp>
        <p:nvSpPr>
          <p:cNvPr id="3" name="2 Marcador de contenido"/>
          <p:cNvSpPr>
            <a:spLocks noGrp="1"/>
          </p:cNvSpPr>
          <p:nvPr>
            <p:ph idx="1"/>
          </p:nvPr>
        </p:nvSpPr>
        <p:spPr/>
        <p:txBody>
          <a:bodyPr>
            <a:normAutofit lnSpcReduction="10000"/>
          </a:bodyPr>
          <a:lstStyle/>
          <a:p>
            <a:pPr>
              <a:defRPr/>
            </a:pPr>
            <a:r>
              <a:rPr lang="es-ES" b="1" dirty="0" smtClean="0">
                <a:solidFill>
                  <a:srgbClr val="000000"/>
                </a:solidFill>
                <a:effectLst>
                  <a:outerShdw blurRad="38100" dist="38100" dir="2700000" algn="tl">
                    <a:srgbClr val="FFFFFF"/>
                  </a:outerShdw>
                </a:effectLst>
              </a:rPr>
              <a:t>Reacciones adversas.</a:t>
            </a:r>
          </a:p>
          <a:p>
            <a:pPr>
              <a:defRPr/>
            </a:pPr>
            <a:r>
              <a:rPr lang="es-ES" b="1" dirty="0" smtClean="0">
                <a:solidFill>
                  <a:srgbClr val="000000"/>
                </a:solidFill>
                <a:effectLst>
                  <a:outerShdw blurRad="38100" dist="38100" dir="2700000" algn="tl">
                    <a:srgbClr val="FFFFFF"/>
                  </a:outerShdw>
                </a:effectLst>
              </a:rPr>
              <a:t>1-</a:t>
            </a:r>
            <a:r>
              <a:rPr lang="es-ES" dirty="0" smtClean="0">
                <a:solidFill>
                  <a:srgbClr val="000000"/>
                </a:solidFill>
                <a:effectLst>
                  <a:outerShdw blurRad="38100" dist="38100" dir="2700000" algn="tl">
                    <a:srgbClr val="FFFFFF"/>
                  </a:outerShdw>
                </a:effectLst>
              </a:rPr>
              <a:t>Hipotensión postural: Bloqueadores adrenérgicos, ejemplos guanetidina (hipotensor). Tiazidas, ejemplo diuréticos (clortalidona). </a:t>
            </a:r>
            <a:r>
              <a:rPr lang="es-ES" dirty="0" err="1" smtClean="0">
                <a:solidFill>
                  <a:srgbClr val="000000"/>
                </a:solidFill>
                <a:effectLst>
                  <a:outerShdw blurRad="38100" dist="38100" dir="2700000" algn="tl">
                    <a:srgbClr val="FFFFFF"/>
                  </a:outerShdw>
                </a:effectLst>
              </a:rPr>
              <a:t>Antihistaminicos</a:t>
            </a:r>
            <a:r>
              <a:rPr lang="es-ES" dirty="0" smtClean="0">
                <a:solidFill>
                  <a:srgbClr val="000000"/>
                </a:solidFill>
                <a:effectLst>
                  <a:outerShdw blurRad="38100" dist="38100" dir="2700000" algn="tl">
                    <a:srgbClr val="FFFFFF"/>
                  </a:outerShdw>
                </a:effectLst>
              </a:rPr>
              <a:t>, ejemplo benadrilina. Antidepresivos eje. Imipramina.</a:t>
            </a:r>
            <a:endParaRPr lang="es-ES" b="1" dirty="0" smtClean="0">
              <a:solidFill>
                <a:srgbClr val="000000"/>
              </a:solidFill>
              <a:effectLst>
                <a:outerShdw blurRad="38100" dist="38100" dir="2700000" algn="tl">
                  <a:srgbClr val="FFFFFF"/>
                </a:outerShdw>
              </a:effectLst>
            </a:endParaRPr>
          </a:p>
          <a:p>
            <a:pPr>
              <a:defRPr/>
            </a:pPr>
            <a:r>
              <a:rPr lang="es-ES" b="1" dirty="0" smtClean="0">
                <a:solidFill>
                  <a:srgbClr val="000000"/>
                </a:solidFill>
                <a:effectLst>
                  <a:outerShdw blurRad="38100" dist="38100" dir="2700000" algn="tl">
                    <a:srgbClr val="FFFFFF"/>
                  </a:outerShdw>
                </a:effectLst>
              </a:rPr>
              <a:t>2-</a:t>
            </a:r>
            <a:r>
              <a:rPr lang="es-ES" dirty="0" smtClean="0">
                <a:solidFill>
                  <a:srgbClr val="000000"/>
                </a:solidFill>
                <a:effectLst>
                  <a:outerShdw blurRad="38100" dist="38100" dir="2700000" algn="tl">
                    <a:srgbClr val="FFFFFF"/>
                  </a:outerShdw>
                </a:effectLst>
              </a:rPr>
              <a:t>Hipotermia: Barbitúricos, eje. Fenobarbital. Analgésicos de tipo narcótico, eje. Demerol. Alcohol, eje. Ron</a:t>
            </a:r>
            <a:endParaRPr lang="es-MX"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solidFill>
                  <a:srgbClr val="000000"/>
                </a:solidFill>
              </a:rPr>
              <a:t>Efectos secundarios</a:t>
            </a:r>
            <a:br>
              <a:rPr lang="es-ES" dirty="0" smtClean="0">
                <a:solidFill>
                  <a:srgbClr val="000000"/>
                </a:solidFill>
              </a:rPr>
            </a:br>
            <a:endParaRPr lang="es-MX" dirty="0"/>
          </a:p>
        </p:txBody>
      </p:sp>
      <p:sp>
        <p:nvSpPr>
          <p:cNvPr id="3" name="2 Marcador de contenido"/>
          <p:cNvSpPr>
            <a:spLocks noGrp="1"/>
          </p:cNvSpPr>
          <p:nvPr>
            <p:ph idx="1"/>
          </p:nvPr>
        </p:nvSpPr>
        <p:spPr/>
        <p:txBody>
          <a:bodyPr>
            <a:normAutofit fontScale="92500" lnSpcReduction="20000"/>
          </a:bodyPr>
          <a:lstStyle/>
          <a:p>
            <a:pPr>
              <a:lnSpc>
                <a:spcPct val="80000"/>
              </a:lnSpc>
              <a:buNone/>
            </a:pPr>
            <a:r>
              <a:rPr lang="es-ES" b="1" dirty="0" smtClean="0">
                <a:solidFill>
                  <a:srgbClr val="000000"/>
                </a:solidFill>
              </a:rPr>
              <a:t>1-</a:t>
            </a:r>
            <a:r>
              <a:rPr lang="es-ES" dirty="0" smtClean="0">
                <a:solidFill>
                  <a:srgbClr val="000000"/>
                </a:solidFill>
              </a:rPr>
              <a:t>Confusión mental: antidepresivos, eje. </a:t>
            </a:r>
            <a:r>
              <a:rPr lang="es-ES" dirty="0" err="1" smtClean="0">
                <a:solidFill>
                  <a:srgbClr val="000000"/>
                </a:solidFill>
              </a:rPr>
              <a:t>Trifluoperazina</a:t>
            </a:r>
            <a:r>
              <a:rPr lang="es-ES" dirty="0" smtClean="0">
                <a:solidFill>
                  <a:srgbClr val="000000"/>
                </a:solidFill>
              </a:rPr>
              <a:t>. </a:t>
            </a:r>
            <a:r>
              <a:rPr lang="es-ES" dirty="0" err="1" smtClean="0">
                <a:solidFill>
                  <a:srgbClr val="000000"/>
                </a:solidFill>
              </a:rPr>
              <a:t>Anticonvulsivante</a:t>
            </a:r>
            <a:r>
              <a:rPr lang="es-ES" dirty="0" smtClean="0">
                <a:solidFill>
                  <a:srgbClr val="000000"/>
                </a:solidFill>
              </a:rPr>
              <a:t>, eje. </a:t>
            </a:r>
            <a:r>
              <a:rPr lang="es-ES" dirty="0" err="1" smtClean="0">
                <a:solidFill>
                  <a:srgbClr val="000000"/>
                </a:solidFill>
              </a:rPr>
              <a:t>Convulsín</a:t>
            </a:r>
            <a:r>
              <a:rPr lang="es-ES" dirty="0" smtClean="0">
                <a:solidFill>
                  <a:srgbClr val="000000"/>
                </a:solidFill>
              </a:rPr>
              <a:t>. Antiácidos, eje. Cimetidina. </a:t>
            </a:r>
          </a:p>
          <a:p>
            <a:pPr>
              <a:lnSpc>
                <a:spcPct val="80000"/>
              </a:lnSpc>
            </a:pPr>
            <a:endParaRPr lang="es-ES" b="1" dirty="0" smtClean="0">
              <a:solidFill>
                <a:srgbClr val="000000"/>
              </a:solidFill>
            </a:endParaRPr>
          </a:p>
          <a:p>
            <a:pPr>
              <a:lnSpc>
                <a:spcPct val="80000"/>
              </a:lnSpc>
              <a:buNone/>
            </a:pPr>
            <a:r>
              <a:rPr lang="es-ES" b="1" dirty="0" smtClean="0">
                <a:solidFill>
                  <a:srgbClr val="000000"/>
                </a:solidFill>
              </a:rPr>
              <a:t> 2-</a:t>
            </a:r>
            <a:r>
              <a:rPr lang="es-ES" dirty="0" smtClean="0">
                <a:solidFill>
                  <a:srgbClr val="000000"/>
                </a:solidFill>
              </a:rPr>
              <a:t>Constipación: Antiácidos, eje. </a:t>
            </a:r>
            <a:r>
              <a:rPr lang="es-ES" dirty="0" err="1" smtClean="0">
                <a:solidFill>
                  <a:srgbClr val="000000"/>
                </a:solidFill>
              </a:rPr>
              <a:t>Alucil</a:t>
            </a:r>
            <a:r>
              <a:rPr lang="es-ES" dirty="0" smtClean="0">
                <a:solidFill>
                  <a:srgbClr val="000000"/>
                </a:solidFill>
              </a:rPr>
              <a:t>. Psicofármacos, eje. </a:t>
            </a:r>
            <a:r>
              <a:rPr lang="es-ES" dirty="0" err="1" smtClean="0">
                <a:solidFill>
                  <a:srgbClr val="000000"/>
                </a:solidFill>
              </a:rPr>
              <a:t>Amitriptilina</a:t>
            </a:r>
            <a:r>
              <a:rPr lang="es-ES" dirty="0" smtClean="0">
                <a:solidFill>
                  <a:srgbClr val="000000"/>
                </a:solidFill>
              </a:rPr>
              <a:t>.</a:t>
            </a:r>
          </a:p>
          <a:p>
            <a:pPr>
              <a:lnSpc>
                <a:spcPct val="80000"/>
              </a:lnSpc>
              <a:buNone/>
            </a:pPr>
            <a:endParaRPr lang="es-ES" b="1" dirty="0" smtClean="0">
              <a:solidFill>
                <a:srgbClr val="000000"/>
              </a:solidFill>
            </a:endParaRPr>
          </a:p>
          <a:p>
            <a:pPr>
              <a:lnSpc>
                <a:spcPct val="80000"/>
              </a:lnSpc>
              <a:buNone/>
            </a:pPr>
            <a:r>
              <a:rPr lang="es-ES" b="1" dirty="0" smtClean="0">
                <a:solidFill>
                  <a:srgbClr val="000000"/>
                </a:solidFill>
              </a:rPr>
              <a:t>3-</a:t>
            </a:r>
            <a:r>
              <a:rPr lang="es-ES" dirty="0" smtClean="0">
                <a:solidFill>
                  <a:srgbClr val="000000"/>
                </a:solidFill>
              </a:rPr>
              <a:t>Depresión: Hipotensores, eje, </a:t>
            </a:r>
            <a:r>
              <a:rPr lang="es-ES" dirty="0" err="1" smtClean="0">
                <a:solidFill>
                  <a:srgbClr val="000000"/>
                </a:solidFill>
              </a:rPr>
              <a:t>metildopa</a:t>
            </a:r>
            <a:r>
              <a:rPr lang="es-ES" dirty="0" smtClean="0">
                <a:solidFill>
                  <a:srgbClr val="000000"/>
                </a:solidFill>
              </a:rPr>
              <a:t>. Relajantes musculares, eje, </a:t>
            </a:r>
            <a:r>
              <a:rPr lang="es-ES" dirty="0" err="1" smtClean="0">
                <a:solidFill>
                  <a:srgbClr val="000000"/>
                </a:solidFill>
              </a:rPr>
              <a:t>meprobamato</a:t>
            </a:r>
            <a:r>
              <a:rPr lang="es-ES" dirty="0" smtClean="0">
                <a:solidFill>
                  <a:srgbClr val="000000"/>
                </a:solidFill>
              </a:rPr>
              <a:t>.</a:t>
            </a:r>
          </a:p>
          <a:p>
            <a:pPr>
              <a:lnSpc>
                <a:spcPct val="80000"/>
              </a:lnSpc>
            </a:pPr>
            <a:endParaRPr lang="es-ES" b="1" dirty="0" smtClean="0">
              <a:solidFill>
                <a:srgbClr val="000000"/>
              </a:solidFill>
            </a:endParaRPr>
          </a:p>
          <a:p>
            <a:pPr>
              <a:lnSpc>
                <a:spcPct val="80000"/>
              </a:lnSpc>
              <a:buNone/>
            </a:pPr>
            <a:r>
              <a:rPr lang="es-ES" b="1" dirty="0" smtClean="0">
                <a:solidFill>
                  <a:srgbClr val="000000"/>
                </a:solidFill>
              </a:rPr>
              <a:t>4-</a:t>
            </a:r>
            <a:r>
              <a:rPr lang="es-ES" dirty="0" smtClean="0">
                <a:solidFill>
                  <a:srgbClr val="000000"/>
                </a:solidFill>
              </a:rPr>
              <a:t>Incontinencia urinaria: diuréticos, eje. </a:t>
            </a:r>
            <a:r>
              <a:rPr lang="es-ES" dirty="0" err="1" smtClean="0">
                <a:solidFill>
                  <a:srgbClr val="000000"/>
                </a:solidFill>
              </a:rPr>
              <a:t>Hidroclorotiazida</a:t>
            </a:r>
            <a:r>
              <a:rPr lang="es-ES" dirty="0" smtClean="0">
                <a:solidFill>
                  <a:srgbClr val="000000"/>
                </a:solidFill>
              </a:rPr>
              <a:t>. Hipnóticos, eje. </a:t>
            </a:r>
            <a:r>
              <a:rPr lang="es-ES" dirty="0" err="1" smtClean="0">
                <a:solidFill>
                  <a:srgbClr val="000000"/>
                </a:solidFill>
              </a:rPr>
              <a:t>Nitrazepan</a:t>
            </a:r>
            <a:r>
              <a:rPr lang="es-ES" dirty="0" smtClean="0">
                <a:solidFill>
                  <a:srgbClr val="000000"/>
                </a:solidFill>
              </a:rPr>
              <a:t>. Tranquilizantes, eje. </a:t>
            </a:r>
            <a:r>
              <a:rPr lang="es-ES" dirty="0" err="1" smtClean="0">
                <a:solidFill>
                  <a:srgbClr val="000000"/>
                </a:solidFill>
              </a:rPr>
              <a:t>Clorodiazepoxido</a:t>
            </a:r>
            <a:endParaRPr lang="es-MX"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solidFill>
                  <a:srgbClr val="000000"/>
                </a:solidFill>
              </a:rPr>
              <a:t>Efectos secundarios</a:t>
            </a:r>
            <a:br>
              <a:rPr lang="es-ES" dirty="0" smtClean="0">
                <a:solidFill>
                  <a:srgbClr val="000000"/>
                </a:solidFill>
              </a:rPr>
            </a:br>
            <a:endParaRPr lang="es-MX" dirty="0"/>
          </a:p>
        </p:txBody>
      </p:sp>
      <p:sp>
        <p:nvSpPr>
          <p:cNvPr id="3" name="2 Marcador de contenido"/>
          <p:cNvSpPr>
            <a:spLocks noGrp="1"/>
          </p:cNvSpPr>
          <p:nvPr>
            <p:ph idx="1"/>
          </p:nvPr>
        </p:nvSpPr>
        <p:spPr/>
        <p:txBody>
          <a:bodyPr>
            <a:normAutofit/>
          </a:bodyPr>
          <a:lstStyle/>
          <a:p>
            <a:pPr>
              <a:lnSpc>
                <a:spcPct val="80000"/>
              </a:lnSpc>
              <a:buNone/>
            </a:pPr>
            <a:r>
              <a:rPr lang="es-ES" b="1" dirty="0" smtClean="0">
                <a:solidFill>
                  <a:srgbClr val="000000"/>
                </a:solidFill>
              </a:rPr>
              <a:t>5-</a:t>
            </a:r>
            <a:r>
              <a:rPr lang="es-ES" dirty="0" smtClean="0">
                <a:solidFill>
                  <a:srgbClr val="000000"/>
                </a:solidFill>
              </a:rPr>
              <a:t>Caídas: Hipnóticos. Tranquilizantes, antidepresivos. Antihistamínicos (todos los que produzcan hipotensión arterial). </a:t>
            </a:r>
          </a:p>
          <a:p>
            <a:pPr>
              <a:lnSpc>
                <a:spcPct val="80000"/>
              </a:lnSpc>
            </a:pPr>
            <a:endParaRPr lang="es-ES" b="1" dirty="0" smtClean="0">
              <a:solidFill>
                <a:srgbClr val="000000"/>
              </a:solidFill>
            </a:endParaRPr>
          </a:p>
          <a:p>
            <a:pPr>
              <a:lnSpc>
                <a:spcPct val="80000"/>
              </a:lnSpc>
              <a:buNone/>
            </a:pPr>
            <a:r>
              <a:rPr lang="es-ES" b="1" dirty="0" smtClean="0">
                <a:solidFill>
                  <a:srgbClr val="000000"/>
                </a:solidFill>
              </a:rPr>
              <a:t> 6-</a:t>
            </a:r>
            <a:r>
              <a:rPr lang="es-ES" dirty="0" smtClean="0">
                <a:solidFill>
                  <a:srgbClr val="000000"/>
                </a:solidFill>
              </a:rPr>
              <a:t>Parquinsonismo : </a:t>
            </a:r>
            <a:r>
              <a:rPr lang="es-ES" dirty="0" err="1" smtClean="0">
                <a:solidFill>
                  <a:srgbClr val="000000"/>
                </a:solidFill>
              </a:rPr>
              <a:t>metildopa</a:t>
            </a:r>
            <a:r>
              <a:rPr lang="es-ES" dirty="0" smtClean="0">
                <a:solidFill>
                  <a:srgbClr val="000000"/>
                </a:solidFill>
              </a:rPr>
              <a:t>, </a:t>
            </a:r>
            <a:r>
              <a:rPr lang="es-ES" dirty="0" err="1" smtClean="0">
                <a:solidFill>
                  <a:srgbClr val="000000"/>
                </a:solidFill>
              </a:rPr>
              <a:t>metoclopramida</a:t>
            </a:r>
            <a:r>
              <a:rPr lang="es-ES" dirty="0" smtClean="0">
                <a:solidFill>
                  <a:srgbClr val="000000"/>
                </a:solidFill>
              </a:rPr>
              <a:t>, </a:t>
            </a:r>
            <a:r>
              <a:rPr lang="es-ES" dirty="0" err="1" smtClean="0">
                <a:solidFill>
                  <a:srgbClr val="000000"/>
                </a:solidFill>
              </a:rPr>
              <a:t>antisicóticos</a:t>
            </a:r>
            <a:r>
              <a:rPr lang="es-ES" dirty="0" smtClean="0">
                <a:solidFill>
                  <a:srgbClr val="000000"/>
                </a:solidFill>
              </a:rPr>
              <a:t>.</a:t>
            </a:r>
          </a:p>
          <a:p>
            <a:pPr>
              <a:lnSpc>
                <a:spcPct val="80000"/>
              </a:lnSpc>
              <a:buNone/>
            </a:pPr>
            <a:r>
              <a:rPr lang="es-ES" dirty="0" smtClean="0">
                <a:solidFill>
                  <a:srgbClr val="000000"/>
                </a:solidFill>
              </a:rPr>
              <a:t> </a:t>
            </a:r>
            <a:endParaRPr lang="es-ES" b="1" dirty="0" smtClean="0">
              <a:solidFill>
                <a:srgbClr val="000000"/>
              </a:solidFill>
            </a:endParaRPr>
          </a:p>
          <a:p>
            <a:pPr>
              <a:lnSpc>
                <a:spcPct val="80000"/>
              </a:lnSpc>
              <a:buNone/>
            </a:pPr>
            <a:r>
              <a:rPr lang="es-ES" b="1" dirty="0" smtClean="0">
                <a:solidFill>
                  <a:srgbClr val="000000"/>
                </a:solidFill>
              </a:rPr>
              <a:t> 7-</a:t>
            </a:r>
            <a:r>
              <a:rPr lang="es-ES" dirty="0" smtClean="0">
                <a:solidFill>
                  <a:srgbClr val="000000"/>
                </a:solidFill>
              </a:rPr>
              <a:t>Hipotensión postural: hipotensores, diuréticos e </a:t>
            </a:r>
            <a:r>
              <a:rPr lang="es-ES" dirty="0" err="1" smtClean="0">
                <a:solidFill>
                  <a:srgbClr val="000000"/>
                </a:solidFill>
              </a:rPr>
              <a:t>innoticos</a:t>
            </a:r>
            <a:endParaRPr lang="es-MX"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descr="C:\Documents and Settings\yenisbellsb\Escritorio\adulto mayor\g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14338"/>
            <a:ext cx="9144000" cy="70723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normAutofit fontScale="92500" lnSpcReduction="10000"/>
          </a:bodyPr>
          <a:lstStyle/>
          <a:p>
            <a:pPr marL="0" lvl="0" indent="0">
              <a:spcBef>
                <a:spcPts val="0"/>
              </a:spcBef>
              <a:buNone/>
            </a:pPr>
            <a:r>
              <a:rPr lang="es-ES" b="1" u="sng" dirty="0" smtClean="0">
                <a:latin typeface="Arial" pitchFamily="34" charset="0"/>
                <a:cs typeface="Arial" pitchFamily="34" charset="0"/>
              </a:rPr>
              <a:t>Bibliografía</a:t>
            </a:r>
          </a:p>
          <a:p>
            <a:pPr lvl="0">
              <a:spcBef>
                <a:spcPts val="0"/>
              </a:spcBef>
              <a:buFont typeface="Wingdings" panose="05000000000000000000" pitchFamily="2" charset="2"/>
              <a:buChar char="v"/>
            </a:pPr>
            <a:r>
              <a:rPr lang="es-ES" dirty="0" smtClean="0">
                <a:latin typeface="Arial" pitchFamily="34" charset="0"/>
                <a:cs typeface="Arial" pitchFamily="34" charset="0"/>
              </a:rPr>
              <a:t>Enfermería Médico Quirúrgica (segunda parte). La Habana. Editorial Ciencias Médicas; 2006.  </a:t>
            </a:r>
          </a:p>
          <a:p>
            <a:pPr marL="0" lvl="0" indent="0">
              <a:spcBef>
                <a:spcPts val="0"/>
              </a:spcBef>
              <a:buFont typeface="Wingdings" pitchFamily="2" charset="2"/>
              <a:buChar char="v"/>
            </a:pPr>
            <a:r>
              <a:rPr lang="es-ES" dirty="0" smtClean="0">
                <a:solidFill>
                  <a:prstClr val="black"/>
                </a:solidFill>
                <a:latin typeface="Arial" pitchFamily="34" charset="0"/>
                <a:cs typeface="Arial" pitchFamily="34" charset="0"/>
              </a:rPr>
              <a:t>Juana Adela </a:t>
            </a:r>
            <a:r>
              <a:rPr lang="es-ES" dirty="0" err="1" smtClean="0">
                <a:solidFill>
                  <a:prstClr val="black"/>
                </a:solidFill>
                <a:latin typeface="Arial" pitchFamily="34" charset="0"/>
                <a:cs typeface="Arial" pitchFamily="34" charset="0"/>
              </a:rPr>
              <a:t>Fong</a:t>
            </a:r>
            <a:r>
              <a:rPr lang="es-ES" dirty="0" smtClean="0">
                <a:solidFill>
                  <a:prstClr val="black"/>
                </a:solidFill>
                <a:latin typeface="Arial" pitchFamily="34" charset="0"/>
                <a:cs typeface="Arial" pitchFamily="34" charset="0"/>
              </a:rPr>
              <a:t> Estrada. </a:t>
            </a:r>
            <a:r>
              <a:rPr lang="es-ES" dirty="0" smtClean="0">
                <a:latin typeface="Arial" pitchFamily="34" charset="0"/>
                <a:cs typeface="Arial" pitchFamily="34" charset="0"/>
              </a:rPr>
              <a:t>Consejos útiles para ancianos y familiares. </a:t>
            </a:r>
          </a:p>
          <a:p>
            <a:pPr>
              <a:buFont typeface="Wingdings" panose="05000000000000000000" pitchFamily="2" charset="2"/>
              <a:buChar char="v"/>
            </a:pPr>
            <a:r>
              <a:rPr lang="es-MX" dirty="0" smtClean="0">
                <a:latin typeface="Arial" pitchFamily="34" charset="0"/>
                <a:cs typeface="Arial" pitchFamily="34" charset="0"/>
              </a:rPr>
              <a:t>Álvarez Sintes, </a:t>
            </a:r>
            <a:r>
              <a:rPr lang="es-MX" dirty="0" err="1" smtClean="0">
                <a:latin typeface="Arial" pitchFamily="34" charset="0"/>
                <a:cs typeface="Arial" pitchFamily="34" charset="0"/>
              </a:rPr>
              <a:t>R.Temas</a:t>
            </a:r>
            <a:r>
              <a:rPr lang="es-MX" dirty="0" smtClean="0">
                <a:latin typeface="Arial" pitchFamily="34" charset="0"/>
                <a:cs typeface="Arial" pitchFamily="34" charset="0"/>
              </a:rPr>
              <a:t> de Medicina </a:t>
            </a:r>
            <a:r>
              <a:rPr lang="es-MX" b="1" dirty="0" smtClean="0">
                <a:latin typeface="Arial" pitchFamily="34" charset="0"/>
                <a:cs typeface="Arial" pitchFamily="34" charset="0"/>
              </a:rPr>
              <a:t>Geriatría. Temas para enfermería. </a:t>
            </a:r>
            <a:r>
              <a:rPr lang="es-MX" dirty="0" err="1" smtClean="0">
                <a:latin typeface="Arial" pitchFamily="34" charset="0"/>
                <a:cs typeface="Arial" pitchFamily="34" charset="0"/>
              </a:rPr>
              <a:t>Llanes</a:t>
            </a:r>
            <a:r>
              <a:rPr lang="es-MX" b="1" dirty="0" smtClean="0">
                <a:latin typeface="Arial" pitchFamily="34" charset="0"/>
                <a:cs typeface="Arial" pitchFamily="34" charset="0"/>
              </a:rPr>
              <a:t> </a:t>
            </a:r>
            <a:r>
              <a:rPr lang="es-MX" dirty="0" smtClean="0">
                <a:latin typeface="Arial" pitchFamily="34" charset="0"/>
                <a:cs typeface="Arial" pitchFamily="34" charset="0"/>
              </a:rPr>
              <a:t>Betancourt, Caridad (Editorial Ciencias Médicas, 2017).</a:t>
            </a:r>
            <a:r>
              <a:rPr lang="es-MX" dirty="0" err="1" smtClean="0">
                <a:latin typeface="Arial" pitchFamily="34" charset="0"/>
                <a:cs typeface="Arial" pitchFamily="34" charset="0"/>
              </a:rPr>
              <a:t>pág</a:t>
            </a:r>
            <a:r>
              <a:rPr lang="es-MX" dirty="0" smtClean="0">
                <a:latin typeface="Arial" pitchFamily="34" charset="0"/>
                <a:cs typeface="Arial" pitchFamily="34" charset="0"/>
              </a:rPr>
              <a:t> 35-51 (Repositorio)</a:t>
            </a:r>
          </a:p>
          <a:p>
            <a:endParaRPr lang="es-MX"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214282" y="142852"/>
            <a:ext cx="8715436" cy="6572296"/>
          </a:xfrm>
        </p:spPr>
        <p:txBody>
          <a:bodyPr>
            <a:noAutofit/>
          </a:bodyPr>
          <a:lstStyle/>
          <a:p>
            <a:pPr algn="just"/>
            <a:r>
              <a:rPr lang="es-MX" sz="2000" dirty="0" smtClean="0">
                <a:latin typeface="Arial" pitchFamily="34" charset="0"/>
                <a:cs typeface="Arial" pitchFamily="34" charset="0"/>
              </a:rPr>
              <a:t>Antes de 1959, como país subdesarrollado en el cual reinaba la injusticia social, el promedio de vida llegaba apenas a la edad adulta joven. </a:t>
            </a:r>
            <a:br>
              <a:rPr lang="es-MX" sz="2000" dirty="0" smtClean="0">
                <a:latin typeface="Arial" pitchFamily="34" charset="0"/>
                <a:cs typeface="Arial" pitchFamily="34" charset="0"/>
              </a:rPr>
            </a:br>
            <a:r>
              <a:rPr lang="es-MX" sz="2000" dirty="0" smtClean="0">
                <a:latin typeface="Arial" pitchFamily="34" charset="0"/>
                <a:cs typeface="Arial" pitchFamily="34" charset="0"/>
              </a:rPr>
              <a:t>Actualmente continuamos siendo un país subdesarrollado, pero al mismo tiempo que triunfo la revolución, se revolucionó también la salud pública que toma carácter de sistema Nacional a favor del pueblo. </a:t>
            </a:r>
            <a:br>
              <a:rPr lang="es-MX" sz="2000" dirty="0" smtClean="0">
                <a:latin typeface="Arial" pitchFamily="34" charset="0"/>
                <a:cs typeface="Arial" pitchFamily="34" charset="0"/>
              </a:rPr>
            </a:br>
            <a:r>
              <a:rPr lang="es-MX" sz="2000" dirty="0" smtClean="0">
                <a:latin typeface="Arial" pitchFamily="34" charset="0"/>
                <a:cs typeface="Arial" pitchFamily="34" charset="0"/>
              </a:rPr>
              <a:t>Gracias a esto se crearon diferentes programas de atención a la población, entre ellos el programa de atención al adulto mayor, con el cual se ha logrado un incremento de la expectativa de vida a 73 –75 años.</a:t>
            </a:r>
            <a:br>
              <a:rPr lang="es-MX" sz="2000" dirty="0" smtClean="0">
                <a:latin typeface="Arial" pitchFamily="34" charset="0"/>
                <a:cs typeface="Arial" pitchFamily="34" charset="0"/>
              </a:rPr>
            </a:br>
            <a:r>
              <a:rPr lang="es-MX" sz="2000" dirty="0" smtClean="0">
                <a:latin typeface="Arial" pitchFamily="34" charset="0"/>
                <a:cs typeface="Arial" pitchFamily="34" charset="0"/>
              </a:rPr>
              <a:t>Por las razones antes expuestas, surgen en la medicina disciplinas científicas ligadas al problema del envejecimiento, que comprenden los aspectos médicos, biológicos y sociales, psicológicos y demográficos.</a:t>
            </a:r>
            <a:br>
              <a:rPr lang="es-MX" sz="2000" dirty="0" smtClean="0">
                <a:latin typeface="Arial" pitchFamily="34" charset="0"/>
                <a:cs typeface="Arial" pitchFamily="34" charset="0"/>
              </a:rPr>
            </a:br>
            <a:endParaRPr lang="es-MX" sz="2000" dirty="0">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b="1" dirty="0" smtClean="0">
                <a:solidFill>
                  <a:prstClr val="black"/>
                </a:solidFill>
                <a:latin typeface="Arial"/>
              </a:rPr>
              <a:t>Qué es envejecimiento</a:t>
            </a:r>
            <a:endParaRPr lang="es-MX" dirty="0"/>
          </a:p>
        </p:txBody>
      </p:sp>
      <p:pic>
        <p:nvPicPr>
          <p:cNvPr id="3" name="Picture 6" descr="C:\Documents and Settings\yenisbellsb\Escritorio\adulto mayor\d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7" y="1907586"/>
            <a:ext cx="6912195" cy="411370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214282" y="142852"/>
            <a:ext cx="8715436" cy="6572296"/>
          </a:xfrm>
        </p:spPr>
        <p:txBody>
          <a:bodyPr>
            <a:noAutofit/>
          </a:bodyPr>
          <a:lstStyle/>
          <a:p>
            <a:pPr algn="just"/>
            <a:r>
              <a:rPr lang="es-MX" sz="2000" b="1" u="sng" dirty="0" smtClean="0">
                <a:latin typeface="Arial" pitchFamily="34" charset="0"/>
                <a:cs typeface="Arial" pitchFamily="34" charset="0"/>
              </a:rPr>
              <a:t/>
            </a:r>
            <a:br>
              <a:rPr lang="es-MX" sz="2000" b="1" u="sng" dirty="0" smtClean="0">
                <a:latin typeface="Arial" pitchFamily="34" charset="0"/>
                <a:cs typeface="Arial" pitchFamily="34" charset="0"/>
              </a:rPr>
            </a:br>
            <a:r>
              <a:rPr lang="es-MX" sz="1800" dirty="0" smtClean="0">
                <a:latin typeface="Arial" pitchFamily="34" charset="0"/>
                <a:cs typeface="Arial" pitchFamily="34" charset="0"/>
              </a:rPr>
              <a:t>.</a:t>
            </a:r>
            <a:br>
              <a:rPr lang="es-MX" sz="1800" dirty="0" smtClean="0">
                <a:latin typeface="Arial" pitchFamily="34" charset="0"/>
                <a:cs typeface="Arial" pitchFamily="34" charset="0"/>
              </a:rPr>
            </a:br>
            <a:r>
              <a:rPr lang="es-MX" sz="2400" b="1" u="sng" dirty="0" smtClean="0">
                <a:latin typeface="Arial" pitchFamily="34" charset="0"/>
                <a:cs typeface="Arial" pitchFamily="34" charset="0"/>
              </a:rPr>
              <a:t>Envejecimiento</a:t>
            </a:r>
            <a:r>
              <a:rPr lang="es-MX" sz="2400" b="1" dirty="0" smtClean="0">
                <a:latin typeface="Arial" pitchFamily="34" charset="0"/>
                <a:cs typeface="Arial" pitchFamily="34" charset="0"/>
              </a:rPr>
              <a:t>:</a:t>
            </a:r>
            <a:r>
              <a:rPr lang="es-MX" sz="2400" dirty="0" smtClean="0">
                <a:latin typeface="Arial" pitchFamily="34" charset="0"/>
                <a:cs typeface="Arial" pitchFamily="34" charset="0"/>
              </a:rPr>
              <a:t> Es un proceso normal, involucra un cierto número de cambios fisiológicos, en su mayoría hay una declinación de la función del organismo como un todo. No todos los órganos envejecen al mismo tiempo.</a:t>
            </a:r>
            <a:br>
              <a:rPr lang="es-MX" sz="2400" dirty="0" smtClean="0">
                <a:latin typeface="Arial" pitchFamily="34" charset="0"/>
                <a:cs typeface="Arial" pitchFamily="34" charset="0"/>
              </a:rPr>
            </a:br>
            <a:r>
              <a:rPr lang="es-MX" sz="2400" u="sng" dirty="0" smtClean="0">
                <a:latin typeface="Arial" pitchFamily="34" charset="0"/>
                <a:cs typeface="Arial" pitchFamily="34" charset="0"/>
              </a:rPr>
              <a:t>El </a:t>
            </a:r>
            <a:r>
              <a:rPr lang="es-MX" sz="2400" b="1" u="sng" dirty="0" smtClean="0">
                <a:latin typeface="Arial" pitchFamily="34" charset="0"/>
                <a:cs typeface="Arial" pitchFamily="34" charset="0"/>
              </a:rPr>
              <a:t>envejecimiento</a:t>
            </a:r>
            <a:r>
              <a:rPr lang="es-MX" sz="2400" u="sng" dirty="0" smtClean="0">
                <a:latin typeface="Arial" pitchFamily="34" charset="0"/>
                <a:cs typeface="Arial" pitchFamily="34" charset="0"/>
              </a:rPr>
              <a:t> </a:t>
            </a:r>
            <a:r>
              <a:rPr lang="es-MX" sz="2400" dirty="0" smtClean="0">
                <a:latin typeface="Arial" pitchFamily="34" charset="0"/>
                <a:cs typeface="Arial" pitchFamily="34" charset="0"/>
              </a:rPr>
              <a:t>son los cambios estructurales y funcionales que ocurren después de alcanzada la madurez reproductiva, que implican una disminución e la capacidad de adaptación ante factores nocivos y tienen como consecuencia un aumento de las posibilidades de muerte con el tiempo.</a:t>
            </a:r>
            <a:br>
              <a:rPr lang="es-MX" sz="2400" dirty="0" smtClean="0">
                <a:latin typeface="Arial" pitchFamily="34" charset="0"/>
                <a:cs typeface="Arial" pitchFamily="34" charset="0"/>
              </a:rPr>
            </a:br>
            <a:r>
              <a:rPr lang="es-MX" sz="2400" b="1" dirty="0" smtClean="0">
                <a:latin typeface="Arial" pitchFamily="34" charset="0"/>
                <a:cs typeface="Arial" pitchFamily="34" charset="0"/>
              </a:rPr>
              <a:t> </a:t>
            </a:r>
            <a:r>
              <a:rPr lang="es-MX" sz="1800" dirty="0" smtClean="0">
                <a:latin typeface="Arial" pitchFamily="34" charset="0"/>
                <a:cs typeface="Arial" pitchFamily="34" charset="0"/>
              </a:rPr>
              <a:t/>
            </a:r>
            <a:br>
              <a:rPr lang="es-MX" sz="1800" dirty="0" smtClean="0">
                <a:latin typeface="Arial" pitchFamily="34" charset="0"/>
                <a:cs typeface="Arial" pitchFamily="34" charset="0"/>
              </a:rPr>
            </a:br>
            <a:endParaRPr lang="es-MX" sz="1800" dirty="0">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457200" y="274638"/>
            <a:ext cx="8229600" cy="6226196"/>
          </a:xfrm>
        </p:spPr>
        <p:txBody>
          <a:bodyPr/>
          <a:lstStyle/>
          <a:p>
            <a:r>
              <a:rPr lang="es-MX" b="1" dirty="0" smtClean="0"/>
              <a:t>Tipos de envejecimiento:</a:t>
            </a:r>
            <a:r>
              <a:rPr lang="es-MX" dirty="0" smtClean="0"/>
              <a:t/>
            </a:r>
            <a:br>
              <a:rPr lang="es-MX" dirty="0" smtClean="0"/>
            </a:br>
            <a:r>
              <a:rPr lang="es-MX" dirty="0" smtClean="0"/>
              <a:t>Biológico.</a:t>
            </a:r>
            <a:br>
              <a:rPr lang="es-MX" dirty="0" smtClean="0"/>
            </a:br>
            <a:r>
              <a:rPr lang="es-MX" dirty="0" smtClean="0"/>
              <a:t>Psicológico.</a:t>
            </a:r>
            <a:br>
              <a:rPr lang="es-MX" dirty="0" smtClean="0"/>
            </a:br>
            <a:r>
              <a:rPr lang="es-MX" dirty="0" smtClean="0"/>
              <a:t>Social o sociológico.</a:t>
            </a:r>
            <a:br>
              <a:rPr lang="es-MX" dirty="0" smtClean="0"/>
            </a:br>
            <a:endParaRPr lang="es-MX"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439718"/>
          </a:xfrm>
        </p:spPr>
        <p:txBody>
          <a:bodyPr>
            <a:normAutofit fontScale="90000"/>
          </a:bodyPr>
          <a:lstStyle/>
          <a:p>
            <a:r>
              <a:rPr lang="es-MX" b="1" dirty="0" smtClean="0"/>
              <a:t>Biológico</a:t>
            </a:r>
            <a:endParaRPr lang="es-MX" dirty="0"/>
          </a:p>
        </p:txBody>
      </p:sp>
      <p:sp>
        <p:nvSpPr>
          <p:cNvPr id="3" name="2 Marcador de contenido"/>
          <p:cNvSpPr>
            <a:spLocks noGrp="1"/>
          </p:cNvSpPr>
          <p:nvPr>
            <p:ph idx="1"/>
          </p:nvPr>
        </p:nvSpPr>
        <p:spPr>
          <a:xfrm>
            <a:off x="214282" y="785794"/>
            <a:ext cx="8715436" cy="5857916"/>
          </a:xfrm>
        </p:spPr>
        <p:txBody>
          <a:bodyPr>
            <a:normAutofit fontScale="85000" lnSpcReduction="10000"/>
          </a:bodyPr>
          <a:lstStyle/>
          <a:p>
            <a:r>
              <a:rPr lang="es-MX" b="1" dirty="0" smtClean="0"/>
              <a:t>:</a:t>
            </a:r>
            <a:r>
              <a:rPr lang="es-MX" dirty="0" smtClean="0"/>
              <a:t> </a:t>
            </a:r>
            <a:r>
              <a:rPr lang="es-MX" dirty="0" smtClean="0">
                <a:latin typeface="Arial" pitchFamily="34" charset="0"/>
                <a:cs typeface="Arial" pitchFamily="34" charset="0"/>
              </a:rPr>
              <a:t>Las consecuencias del envejecimiento son fundamentalmente de tipo estructural y funcional, con un carácter lesivo, progresivo e irreversible. Como proceso asincrónico no todos los órganos y sistemas envejecen al mismo tiempo ni con la misma intensidad.</a:t>
            </a:r>
          </a:p>
          <a:p>
            <a:r>
              <a:rPr lang="es-MX" dirty="0" smtClean="0">
                <a:latin typeface="Arial" pitchFamily="34" charset="0"/>
                <a:cs typeface="Arial" pitchFamily="34" charset="0"/>
              </a:rPr>
              <a:t>Hay disminución en el volumen y el peso, en su contenido acuoso, en la elasticidad tisular, la diferenciación tisular se va a encontrar retardada, va a existir aumento del tejido conectivo y se van a acumular pigmentos (</a:t>
            </a:r>
            <a:r>
              <a:rPr lang="es-MX" dirty="0" err="1" smtClean="0">
                <a:latin typeface="Arial" pitchFamily="34" charset="0"/>
                <a:cs typeface="Arial" pitchFamily="34" charset="0"/>
              </a:rPr>
              <a:t>lipofusina</a:t>
            </a:r>
            <a:r>
              <a:rPr lang="es-MX" dirty="0" smtClean="0">
                <a:latin typeface="Arial" pitchFamily="34" charset="0"/>
                <a:cs typeface="Arial" pitchFamily="34" charset="0"/>
              </a:rPr>
              <a:t>, lipocromo) así como colesterol, calcio y otras sustancias.</a:t>
            </a:r>
          </a:p>
          <a:p>
            <a:r>
              <a:rPr lang="es-ES" dirty="0" smtClean="0">
                <a:latin typeface="Arial" pitchFamily="34" charset="0"/>
                <a:cs typeface="Arial" pitchFamily="34" charset="0"/>
              </a:rPr>
              <a:t>Con los cambios estructurales, existen alteraciones metabólicas y funcionales en los distintos órganos y sistemas</a:t>
            </a:r>
            <a:endParaRPr lang="es-MX" dirty="0">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Tema de Office">
  <a:themeElements>
    <a:clrScheme name="Ofici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ci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167</TotalTime>
  <Words>2795</Words>
  <Application>Microsoft Office PowerPoint</Application>
  <PresentationFormat>Presentación en pantalla (4:3)</PresentationFormat>
  <Paragraphs>165</Paragraphs>
  <Slides>40</Slides>
  <Notes>1</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40</vt:i4>
      </vt:variant>
    </vt:vector>
  </HeadingPairs>
  <TitlesOfParts>
    <vt:vector size="44" baseType="lpstr">
      <vt:lpstr>Arial</vt:lpstr>
      <vt:lpstr>Calibri</vt:lpstr>
      <vt:lpstr>Wingdings</vt:lpstr>
      <vt:lpstr>Tema de Office</vt:lpstr>
      <vt:lpstr>Unidad 1. Introducción a la Enfermería Clínico Quirúrgico.</vt:lpstr>
      <vt:lpstr>SUMARIO</vt:lpstr>
      <vt:lpstr>Presentación de PowerPoint</vt:lpstr>
      <vt:lpstr>Presentación de PowerPoint</vt:lpstr>
      <vt:lpstr>Antes de 1959, como país subdesarrollado en el cual reinaba la injusticia social, el promedio de vida llegaba apenas a la edad adulta joven.  Actualmente continuamos siendo un país subdesarrollado, pero al mismo tiempo que triunfo la revolución, se revolucionó también la salud pública que toma carácter de sistema Nacional a favor del pueblo.  Gracias a esto se crearon diferentes programas de atención a la población, entre ellos el programa de atención al adulto mayor, con el cual se ha logrado un incremento de la expectativa de vida a 73 –75 años. Por las razones antes expuestas, surgen en la medicina disciplinas científicas ligadas al problema del envejecimiento, que comprenden los aspectos médicos, biológicos y sociales, psicológicos y demográficos. </vt:lpstr>
      <vt:lpstr>Qué es envejecimiento</vt:lpstr>
      <vt:lpstr> . Envejecimiento: Es un proceso normal, involucra un cierto número de cambios fisiológicos, en su mayoría hay una declinación de la función del organismo como un todo. No todos los órganos envejecen al mismo tiempo. El envejecimiento son los cambios estructurales y funcionales que ocurren después de alcanzada la madurez reproductiva, que implican una disminución e la capacidad de adaptación ante factores nocivos y tienen como consecuencia un aumento de las posibilidades de muerte con el tiempo.   </vt:lpstr>
      <vt:lpstr>Tipos de envejecimiento: Biológico. Psicológico. Social o sociológico. </vt:lpstr>
      <vt:lpstr>Biológico</vt:lpstr>
      <vt:lpstr>Carácter biológico el envejecimiento: </vt:lpstr>
      <vt:lpstr>Sistema nervioso</vt:lpstr>
      <vt:lpstr>Aparatocardiovascular</vt:lpstr>
      <vt:lpstr>Aparatorespiratorio</vt:lpstr>
      <vt:lpstr>Sistema renal:</vt:lpstr>
      <vt:lpstr>.  Aparato gastrointestinal:   </vt:lpstr>
      <vt:lpstr>Musculoesqueletico:</vt:lpstr>
      <vt:lpstr>  Piel:    </vt:lpstr>
      <vt:lpstr>Aparato reproductor y actividad sexual:</vt:lpstr>
      <vt:lpstr>Envejecimiento psicológico. </vt:lpstr>
      <vt:lpstr>Envejecimiento social: </vt:lpstr>
      <vt:lpstr>Valoración de enfermería en pacientes ancianos. </vt:lpstr>
      <vt:lpstr>continua</vt:lpstr>
      <vt:lpstr>Valoración psicológica:       -Actitud del paciente activa y optimista.       -Principales preocupaciones y problemas.      -¿Cuales son sus actitudes respecto al envejecimiento?      -Se siente necesitado-util.      -¿Que defensa psicológica emplea?      -¿Que hace en su tiempo libre?                                                                                                                            -¿Cuáles son sus planes?   </vt:lpstr>
      <vt:lpstr>Encamamiento</vt:lpstr>
      <vt:lpstr>  Objetivos de la actividad de enfermería en el paciente encamado </vt:lpstr>
      <vt:lpstr>Características del cuidado de enfermería </vt:lpstr>
      <vt:lpstr>Presentación de PowerPoint</vt:lpstr>
      <vt:lpstr>Presentación de PowerPoint</vt:lpstr>
      <vt:lpstr>Presentación de PowerPoint</vt:lpstr>
      <vt:lpstr>Los Hogares de ancianos. Objetivos. </vt:lpstr>
      <vt:lpstr>Objetivos de enfermería en pacientes ancianos</vt:lpstr>
      <vt:lpstr>Valoración enfermería en pacientes ancianos</vt:lpstr>
      <vt:lpstr>CONTINUA.</vt:lpstr>
      <vt:lpstr>CONTINUA </vt:lpstr>
      <vt:lpstr>Presentación de PowerPoint</vt:lpstr>
      <vt:lpstr>Terapéutica farmacológica en el anciano. Reacciones a los fármacos y efectos secundarios</vt:lpstr>
      <vt:lpstr>Reacciones a los fármacos</vt:lpstr>
      <vt:lpstr>Efectos secundarios </vt:lpstr>
      <vt:lpstr>Efectos secundarios </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SUMARIO</dc:title>
  <dc:creator>Dra. Dailenys Cordero Evora</dc:creator>
  <cp:lastModifiedBy>Yander_PC</cp:lastModifiedBy>
  <cp:revision>22</cp:revision>
  <dcterms:created xsi:type="dcterms:W3CDTF">2017-09-25T20:51:51Z</dcterms:created>
  <dcterms:modified xsi:type="dcterms:W3CDTF">2023-10-05T16:56:21Z</dcterms:modified>
</cp:coreProperties>
</file>