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9" r:id="rId3"/>
    <p:sldId id="267" r:id="rId4"/>
    <p:sldId id="257"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463" autoAdjust="0"/>
    <p:restoredTop sz="94660"/>
  </p:normalViewPr>
  <p:slideViewPr>
    <p:cSldViewPr>
      <p:cViewPr>
        <p:scale>
          <a:sx n="70" d="100"/>
          <a:sy n="70" d="100"/>
        </p:scale>
        <p:origin x="-1512" y="-2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7A847CFC-816F-41D0-AAC0-9BF4FEBC753E}" type="datetimeFigureOut">
              <a:rPr lang="es-ES" smtClean="0"/>
              <a:pPr/>
              <a:t>04/10/2017</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04/10/2017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04/10/2017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04/10/2017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04/10/2017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04/10/2017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7A847CFC-816F-41D0-AAC0-9BF4FEBC753E}" type="datetimeFigureOut">
              <a:rPr lang="es-ES" smtClean="0"/>
              <a:pPr/>
              <a:t>04/10/2017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A847CFC-816F-41D0-AAC0-9BF4FEBC753E}" type="datetimeFigureOut">
              <a:rPr lang="es-ES" smtClean="0"/>
              <a:pPr/>
              <a:t>04/10/2017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04/10/2017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04/10/2017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04/10/2017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132FADFE-3B8F-471C-ABF0-DBC7717ECBBC}"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847CFC-816F-41D0-AAC0-9BF4FEBC753E}" type="datetimeFigureOut">
              <a:rPr lang="es-ES" smtClean="0"/>
              <a:pPr/>
              <a:t>04/10/2017</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32FADFE-3B8F-471C-ABF0-DBC7717ECBBC}"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412776"/>
            <a:ext cx="7851648" cy="1828800"/>
          </a:xfrm>
        </p:spPr>
        <p:txBody>
          <a:bodyPr>
            <a:noAutofit/>
          </a:bodyPr>
          <a:lstStyle/>
          <a:p>
            <a:pPr algn="l"/>
            <a:r>
              <a:rPr lang="es-ES" sz="2800" dirty="0" smtClean="0">
                <a:latin typeface="Comic Sans MS" pitchFamily="66" charset="0"/>
                <a:cs typeface="Angsana New" pitchFamily="18" charset="-34"/>
              </a:rPr>
              <a:t>Exsisten múltiples enfermedades  de  transmisión sexual  una  de  ellas  es : </a:t>
            </a:r>
            <a:r>
              <a:rPr lang="es-ES" sz="2800" dirty="0" smtClean="0">
                <a:latin typeface="Comic Sans MS" pitchFamily="66" charset="0"/>
              </a:rPr>
              <a:t/>
            </a:r>
            <a:br>
              <a:rPr lang="es-ES" sz="2800" dirty="0" smtClean="0">
                <a:latin typeface="Comic Sans MS" pitchFamily="66" charset="0"/>
              </a:rPr>
            </a:br>
            <a:r>
              <a:rPr lang="es-ES" sz="2800" dirty="0" smtClean="0">
                <a:latin typeface="Comic Sans MS" pitchFamily="66" charset="0"/>
              </a:rPr>
              <a:t>                                                      EL CONDILOMA</a:t>
            </a:r>
            <a:endParaRPr lang="es-ES" sz="2800" dirty="0">
              <a:latin typeface="Comic Sans MS" pitchFamily="66" charset="0"/>
            </a:endParaRPr>
          </a:p>
        </p:txBody>
      </p:sp>
      <p:pic>
        <p:nvPicPr>
          <p:cNvPr id="1026" name="Picture 2" descr="C:\Users\Yiyi\Documents\SOA-Condylomata-acuminata-around-anus.jpg"/>
          <p:cNvPicPr>
            <a:picLocks noChangeAspect="1" noChangeArrowheads="1"/>
          </p:cNvPicPr>
          <p:nvPr/>
        </p:nvPicPr>
        <p:blipFill>
          <a:blip r:embed="rId2"/>
          <a:srcRect/>
          <a:stretch>
            <a:fillRect/>
          </a:stretch>
        </p:blipFill>
        <p:spPr bwMode="auto">
          <a:xfrm>
            <a:off x="642910" y="3643314"/>
            <a:ext cx="3500462" cy="2428892"/>
          </a:xfrm>
          <a:prstGeom prst="rect">
            <a:avLst/>
          </a:prstGeom>
          <a:noFill/>
        </p:spPr>
      </p:pic>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8229600" cy="642942"/>
          </a:xfrm>
        </p:spPr>
        <p:txBody>
          <a:bodyPr>
            <a:noAutofit/>
          </a:bodyPr>
          <a:lstStyle/>
          <a:p>
            <a:r>
              <a:rPr lang="es-ES" sz="3200" b="1" dirty="0" smtClean="0"/>
              <a:t>ACCIONES DE ENFERMERÍA</a:t>
            </a:r>
            <a:r>
              <a:rPr lang="es-ES" sz="3600" b="1" dirty="0" smtClean="0"/>
              <a:t>:    </a:t>
            </a:r>
            <a:endParaRPr lang="es-ES" sz="3600" b="1" dirty="0"/>
          </a:p>
        </p:txBody>
      </p:sp>
      <p:sp>
        <p:nvSpPr>
          <p:cNvPr id="3" name="2 Marcador de contenido"/>
          <p:cNvSpPr>
            <a:spLocks noGrp="1"/>
          </p:cNvSpPr>
          <p:nvPr>
            <p:ph idx="1"/>
          </p:nvPr>
        </p:nvSpPr>
        <p:spPr>
          <a:xfrm>
            <a:off x="457200" y="1285860"/>
            <a:ext cx="8229600" cy="5357850"/>
          </a:xfrm>
        </p:spPr>
        <p:txBody>
          <a:bodyPr>
            <a:normAutofit/>
          </a:bodyPr>
          <a:lstStyle/>
          <a:p>
            <a:pPr>
              <a:buFont typeface="Wingdings" pitchFamily="2" charset="2"/>
              <a:buChar char="§"/>
            </a:pPr>
            <a:r>
              <a:rPr lang="es-ES" sz="2000" dirty="0" smtClean="0">
                <a:latin typeface="Arial" pitchFamily="34" charset="0"/>
                <a:cs typeface="Arial" pitchFamily="34" charset="0"/>
              </a:rPr>
              <a:t>   Observar características de la lesión (coloración,tamaño,aparición de nuevas lesiones).</a:t>
            </a:r>
          </a:p>
          <a:p>
            <a:r>
              <a:rPr lang="es-ES" sz="2000" dirty="0" smtClean="0">
                <a:latin typeface="Arial" pitchFamily="34" charset="0"/>
                <a:cs typeface="Arial" pitchFamily="34" charset="0"/>
              </a:rPr>
              <a:t>Orientar aseo diario de los genitales.</a:t>
            </a:r>
          </a:p>
          <a:p>
            <a:r>
              <a:rPr lang="es-ES" sz="2000" dirty="0" smtClean="0">
                <a:latin typeface="Arial" pitchFamily="34" charset="0"/>
                <a:cs typeface="Arial" pitchFamily="34" charset="0"/>
              </a:rPr>
              <a:t>Ofrecer charlas  educativas a la pareja encaminadas al correcto cumplimiento del medicamento médico,al seguimiento de los programas de ITS.</a:t>
            </a:r>
          </a:p>
          <a:p>
            <a:r>
              <a:rPr lang="es-ES" sz="2000" dirty="0" smtClean="0">
                <a:latin typeface="Arial" pitchFamily="34" charset="0"/>
                <a:cs typeface="Arial" pitchFamily="34" charset="0"/>
              </a:rPr>
              <a:t>Dejar como orientación uso del condón para relaciones futuras.</a:t>
            </a:r>
            <a:endParaRPr lang="es-ES" sz="2000" dirty="0">
              <a:latin typeface="Arial" pitchFamily="34" charset="0"/>
              <a:cs typeface="Arial" pitchFamily="34" charset="0"/>
            </a:endParaRPr>
          </a:p>
        </p:txBody>
      </p:sp>
      <p:pic>
        <p:nvPicPr>
          <p:cNvPr id="1027" name="Picture 3" descr="G:\Nueva carpeta (2)\images (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000760" y="4857760"/>
            <a:ext cx="2643206" cy="1571636"/>
          </a:xfrm>
          <a:prstGeom prst="rect">
            <a:avLst/>
          </a:prstGeom>
          <a:noFill/>
          <a:extLst>
            <a:ext uri="{909E8E84-426E-40DD-AFC4-6F175D3DCCD1}">
              <a14:hiddenFill xmlns:a14="http://schemas.microsoft.com/office/drawing/2010/main" xmlns="">
                <a:solidFill>
                  <a:srgbClr val="FFFFFF"/>
                </a:solidFill>
              </a14:hiddenFill>
            </a:ext>
          </a:extLst>
        </p:spPr>
      </p:pic>
      <p:pic>
        <p:nvPicPr>
          <p:cNvPr id="3074" name="Picture 2" descr="G:\Nueva carpeta (2)\images (11).jpg"/>
          <p:cNvPicPr>
            <a:picLocks noChangeAspect="1" noChangeArrowheads="1"/>
          </p:cNvPicPr>
          <p:nvPr/>
        </p:nvPicPr>
        <p:blipFill>
          <a:blip r:embed="rId3"/>
          <a:srcRect/>
          <a:stretch>
            <a:fillRect/>
          </a:stretch>
        </p:blipFill>
        <p:spPr bwMode="auto">
          <a:xfrm>
            <a:off x="785786" y="4857760"/>
            <a:ext cx="2628900" cy="1743075"/>
          </a:xfrm>
          <a:prstGeom prst="rect">
            <a:avLst/>
          </a:prstGeom>
          <a:noFill/>
        </p:spPr>
      </p:pic>
      <p:sp>
        <p:nvSpPr>
          <p:cNvPr id="6" name="5 Flecha izquierda, derecha y arriba"/>
          <p:cNvSpPr/>
          <p:nvPr/>
        </p:nvSpPr>
        <p:spPr>
          <a:xfrm>
            <a:off x="3643306" y="4643446"/>
            <a:ext cx="2143140" cy="1357322"/>
          </a:xfrm>
          <a:prstGeom prst="leftRigh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00042"/>
            <a:ext cx="8229600" cy="1143000"/>
          </a:xfrm>
        </p:spPr>
        <p:txBody>
          <a:bodyPr>
            <a:normAutofit/>
          </a:bodyPr>
          <a:lstStyle/>
          <a:p>
            <a:pPr algn="ctr"/>
            <a:r>
              <a:rPr lang="es-ES" sz="3600" b="1" dirty="0" smtClean="0"/>
              <a:t>Curiosidad</a:t>
            </a:r>
            <a:endParaRPr lang="es-ES" sz="3600" b="1" dirty="0"/>
          </a:p>
        </p:txBody>
      </p:sp>
      <p:sp>
        <p:nvSpPr>
          <p:cNvPr id="3" name="2 Marcador de contenido"/>
          <p:cNvSpPr>
            <a:spLocks noGrp="1"/>
          </p:cNvSpPr>
          <p:nvPr>
            <p:ph idx="1"/>
          </p:nvPr>
        </p:nvSpPr>
        <p:spPr/>
        <p:txBody>
          <a:bodyPr>
            <a:normAutofit fontScale="92500" lnSpcReduction="20000"/>
          </a:bodyPr>
          <a:lstStyle/>
          <a:p>
            <a:r>
              <a:rPr lang="es-ES" b="1" dirty="0">
                <a:latin typeface="Arial" pitchFamily="34" charset="0"/>
                <a:cs typeface="Arial" pitchFamily="34" charset="0"/>
              </a:rPr>
              <a:t>Embarazo y nacimiento </a:t>
            </a:r>
            <a:endParaRPr lang="es-ES" dirty="0">
              <a:latin typeface="Arial" pitchFamily="34" charset="0"/>
              <a:cs typeface="Arial" pitchFamily="34" charset="0"/>
            </a:endParaRPr>
          </a:p>
          <a:p>
            <a:r>
              <a:rPr lang="es-ES" sz="2000" dirty="0">
                <a:latin typeface="Arial" pitchFamily="34" charset="0"/>
                <a:cs typeface="Arial" pitchFamily="34" charset="0"/>
              </a:rPr>
              <a:t>Las verrugas genitales pueden causar numerosos problemas durante el embarazo. A veces se agrandan en este periodo, dificultando la micción. Si las verrugas se presentan dentro de la vagina, pueden disminuir su elasticidad y causar obstrucción durante el parto.</a:t>
            </a:r>
          </a:p>
          <a:p>
            <a:r>
              <a:rPr lang="es-ES" sz="2000" dirty="0">
                <a:latin typeface="Arial" pitchFamily="34" charset="0"/>
                <a:cs typeface="Arial" pitchFamily="34" charset="0"/>
              </a:rPr>
              <a:t>En raras ocasiones, un bebé cuya madre presenta la infección desarrollará verrugas en la garganta (</a:t>
            </a:r>
            <a:r>
              <a:rPr lang="es-ES" sz="2000" dirty="0" err="1">
                <a:latin typeface="Arial" pitchFamily="34" charset="0"/>
                <a:cs typeface="Arial" pitchFamily="34" charset="0"/>
              </a:rPr>
              <a:t>papilomatosis</a:t>
            </a:r>
            <a:r>
              <a:rPr lang="es-ES" sz="2000" dirty="0">
                <a:latin typeface="Arial" pitchFamily="34" charset="0"/>
                <a:cs typeface="Arial" pitchFamily="34" charset="0"/>
              </a:rPr>
              <a:t> laríngea). Aunque poco común, es una condición potencialmente mortal para el niño que requiere frecuentemente cirugía por láser para evitar obstrucciones en los conductos respiratorios</a:t>
            </a:r>
            <a:r>
              <a:rPr lang="es-ES" sz="2200" dirty="0">
                <a:latin typeface="Arial" pitchFamily="34" charset="0"/>
                <a:cs typeface="Arial" pitchFamily="34" charset="0"/>
              </a:rPr>
              <a:t>. </a:t>
            </a:r>
          </a:p>
        </p:txBody>
      </p:sp>
    </p:spTree>
    <p:extLst>
      <p:ext uri="{BB962C8B-B14F-4D97-AF65-F5344CB8AC3E}">
        <p14:creationId xmlns:p14="http://schemas.microsoft.com/office/powerpoint/2010/main" xmlns="" val="2599091800"/>
      </p:ext>
    </p:extLst>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t>
            </a:r>
            <a:r>
              <a:rPr lang="es-ES" dirty="0" smtClean="0">
                <a:latin typeface="Comic Sans MS" pitchFamily="66" charset="0"/>
              </a:rPr>
              <a:t>Muchas Gracias!!!</a:t>
            </a:r>
            <a:endParaRPr lang="es-ES" dirty="0">
              <a:latin typeface="Comic Sans MS" pitchFamily="66" charset="0"/>
            </a:endParaRPr>
          </a:p>
        </p:txBody>
      </p:sp>
      <p:pic>
        <p:nvPicPr>
          <p:cNvPr id="4" name="Picture 5" descr="!cid_001301c62d9e$00c08ee0$7e0aa8c0@AVID1"/>
          <p:cNvPicPr>
            <a:picLocks noGrp="1" noChangeAspect="1" noChangeArrowheads="1" noCrop="1"/>
          </p:cNvPicPr>
          <p:nvPr>
            <p:ph idx="1"/>
          </p:nvPr>
        </p:nvPicPr>
        <p:blipFill>
          <a:blip r:embed="rId2"/>
          <a:srcRect/>
          <a:stretch>
            <a:fillRect/>
          </a:stretch>
        </p:blipFill>
        <p:spPr bwMode="auto">
          <a:xfrm>
            <a:off x="2143108" y="2428868"/>
            <a:ext cx="3714775" cy="2857520"/>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6" descr="G:\dermatol\46.jpeg"/>
          <p:cNvPicPr>
            <a:picLocks noChangeAspect="1" noChangeArrowheads="1"/>
          </p:cNvPicPr>
          <p:nvPr/>
        </p:nvPicPr>
        <p:blipFill>
          <a:blip r:embed="rId2"/>
          <a:srcRect/>
          <a:stretch>
            <a:fillRect/>
          </a:stretch>
        </p:blipFill>
        <p:spPr bwMode="auto">
          <a:xfrm>
            <a:off x="214313" y="1"/>
            <a:ext cx="8643937" cy="6357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dermatol\38.jpeg"/>
          <p:cNvPicPr>
            <a:picLocks noChangeAspect="1" noChangeArrowheads="1"/>
          </p:cNvPicPr>
          <p:nvPr/>
        </p:nvPicPr>
        <p:blipFill>
          <a:blip r:embed="rId2"/>
          <a:srcRect/>
          <a:stretch>
            <a:fillRect/>
          </a:stretch>
        </p:blipFill>
        <p:spPr bwMode="auto">
          <a:xfrm>
            <a:off x="0" y="0"/>
            <a:ext cx="5486400" cy="3571875"/>
          </a:xfrm>
          <a:prstGeom prst="rect">
            <a:avLst/>
          </a:prstGeom>
          <a:noFill/>
          <a:ln w="9525">
            <a:noFill/>
            <a:miter lim="800000"/>
            <a:headEnd/>
            <a:tailEnd/>
          </a:ln>
        </p:spPr>
      </p:pic>
      <p:pic>
        <p:nvPicPr>
          <p:cNvPr id="5" name="Picture 5" descr="G:\dermatol\45.jpeg"/>
          <p:cNvPicPr>
            <a:picLocks noChangeAspect="1" noChangeArrowheads="1"/>
          </p:cNvPicPr>
          <p:nvPr/>
        </p:nvPicPr>
        <p:blipFill>
          <a:blip r:embed="rId3"/>
          <a:srcRect/>
          <a:stretch>
            <a:fillRect/>
          </a:stretch>
        </p:blipFill>
        <p:spPr bwMode="auto">
          <a:xfrm>
            <a:off x="6305550" y="500042"/>
            <a:ext cx="2838450" cy="2681308"/>
          </a:xfrm>
          <a:prstGeom prst="rect">
            <a:avLst/>
          </a:prstGeom>
          <a:noFill/>
          <a:ln w="9525">
            <a:noFill/>
            <a:miter lim="800000"/>
            <a:headEnd/>
            <a:tailEnd/>
          </a:ln>
        </p:spPr>
      </p:pic>
      <p:pic>
        <p:nvPicPr>
          <p:cNvPr id="6" name="Picture 3" descr="G:\dermatol\42.jpeg"/>
          <p:cNvPicPr>
            <a:picLocks noChangeAspect="1" noChangeArrowheads="1"/>
          </p:cNvPicPr>
          <p:nvPr/>
        </p:nvPicPr>
        <p:blipFill>
          <a:blip r:embed="rId4"/>
          <a:srcRect/>
          <a:stretch>
            <a:fillRect/>
          </a:stretch>
        </p:blipFill>
        <p:spPr bwMode="auto">
          <a:xfrm>
            <a:off x="285750" y="4143375"/>
            <a:ext cx="2466975" cy="2062163"/>
          </a:xfrm>
          <a:prstGeom prst="rect">
            <a:avLst/>
          </a:prstGeom>
          <a:noFill/>
          <a:ln w="9525">
            <a:noFill/>
            <a:miter lim="800000"/>
            <a:headEnd/>
            <a:tailEnd/>
          </a:ln>
        </p:spPr>
      </p:pic>
      <p:pic>
        <p:nvPicPr>
          <p:cNvPr id="7" name="Picture 4" descr="G:\dermatol\44.jpeg"/>
          <p:cNvPicPr>
            <a:picLocks noChangeAspect="1" noChangeArrowheads="1"/>
          </p:cNvPicPr>
          <p:nvPr/>
        </p:nvPicPr>
        <p:blipFill>
          <a:blip r:embed="rId5"/>
          <a:srcRect/>
          <a:stretch>
            <a:fillRect/>
          </a:stretch>
        </p:blipFill>
        <p:spPr bwMode="auto">
          <a:xfrm>
            <a:off x="3429000" y="4572000"/>
            <a:ext cx="2786063" cy="2286000"/>
          </a:xfrm>
          <a:prstGeom prst="rect">
            <a:avLst/>
          </a:prstGeom>
          <a:noFill/>
          <a:ln w="9525">
            <a:noFill/>
            <a:miter lim="800000"/>
            <a:headEnd/>
            <a:tailEnd/>
          </a:ln>
        </p:spPr>
      </p:pic>
      <p:pic>
        <p:nvPicPr>
          <p:cNvPr id="8" name="Picture 7" descr="G:\dermatol\39.jpg"/>
          <p:cNvPicPr>
            <a:picLocks noChangeAspect="1" noChangeArrowheads="1"/>
          </p:cNvPicPr>
          <p:nvPr/>
        </p:nvPicPr>
        <p:blipFill>
          <a:blip r:embed="rId6"/>
          <a:srcRect/>
          <a:stretch>
            <a:fillRect/>
          </a:stretch>
        </p:blipFill>
        <p:spPr bwMode="auto">
          <a:xfrm>
            <a:off x="6357938" y="4143375"/>
            <a:ext cx="2619375" cy="16192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85852" y="0"/>
            <a:ext cx="7358114" cy="928670"/>
          </a:xfrm>
        </p:spPr>
        <p:txBody>
          <a:bodyPr>
            <a:normAutofit/>
          </a:bodyPr>
          <a:lstStyle/>
          <a:p>
            <a:r>
              <a:rPr lang="es-ES" sz="3600" b="1" dirty="0" smtClean="0"/>
              <a:t>Qué es el condiloma:</a:t>
            </a:r>
            <a:endParaRPr lang="es-ES" sz="3600" b="1" dirty="0"/>
          </a:p>
        </p:txBody>
      </p:sp>
      <p:sp>
        <p:nvSpPr>
          <p:cNvPr id="3" name="2 Marcador de contenido"/>
          <p:cNvSpPr>
            <a:spLocks noGrp="1"/>
          </p:cNvSpPr>
          <p:nvPr>
            <p:ph idx="1"/>
          </p:nvPr>
        </p:nvSpPr>
        <p:spPr>
          <a:xfrm>
            <a:off x="457200" y="1071546"/>
            <a:ext cx="8229600" cy="5500726"/>
          </a:xfrm>
        </p:spPr>
        <p:txBody>
          <a:bodyPr>
            <a:normAutofit/>
          </a:bodyPr>
          <a:lstStyle/>
          <a:p>
            <a:r>
              <a:rPr lang="es-ES" sz="2000" dirty="0" smtClean="0">
                <a:latin typeface="Arial" pitchFamily="34" charset="0"/>
                <a:cs typeface="Arial" pitchFamily="34" charset="0"/>
              </a:rPr>
              <a:t>Las </a:t>
            </a:r>
            <a:r>
              <a:rPr lang="es-ES" sz="2000" b="1" dirty="0" smtClean="0">
                <a:latin typeface="Arial" pitchFamily="34" charset="0"/>
                <a:cs typeface="Arial" pitchFamily="34" charset="0"/>
              </a:rPr>
              <a:t>verrugas genitales</a:t>
            </a:r>
            <a:r>
              <a:rPr lang="es-ES" sz="2000" dirty="0" smtClean="0">
                <a:latin typeface="Arial" pitchFamily="34" charset="0"/>
                <a:cs typeface="Arial" pitchFamily="34" charset="0"/>
              </a:rPr>
              <a:t> (</a:t>
            </a:r>
            <a:r>
              <a:rPr lang="es-ES" sz="2000" b="1" dirty="0" smtClean="0">
                <a:latin typeface="Arial" pitchFamily="34" charset="0"/>
                <a:cs typeface="Arial" pitchFamily="34" charset="0"/>
              </a:rPr>
              <a:t>condilomas</a:t>
            </a:r>
            <a:r>
              <a:rPr lang="es-ES" sz="2000" dirty="0" smtClean="0">
                <a:latin typeface="Arial" pitchFamily="34" charset="0"/>
                <a:cs typeface="Arial" pitchFamily="34" charset="0"/>
              </a:rPr>
              <a:t> o </a:t>
            </a:r>
            <a:r>
              <a:rPr lang="es-ES" sz="2000" b="1" dirty="0" smtClean="0">
                <a:latin typeface="Arial" pitchFamily="34" charset="0"/>
                <a:cs typeface="Arial" pitchFamily="34" charset="0"/>
              </a:rPr>
              <a:t>condiloma acuminata</a:t>
            </a:r>
            <a:r>
              <a:rPr lang="es-ES" sz="2000" dirty="0" smtClean="0">
                <a:latin typeface="Arial" pitchFamily="34" charset="0"/>
                <a:cs typeface="Arial" pitchFamily="34" charset="0"/>
              </a:rPr>
              <a:t>) son una enfermedad de transmisión sexual altamente contagiosa, causada por </a:t>
            </a:r>
            <a:r>
              <a:rPr lang="es-ES" sz="2000" dirty="0" smtClean="0">
                <a:solidFill>
                  <a:schemeClr val="tx1">
                    <a:lumMod val="95000"/>
                    <a:lumOff val="5000"/>
                  </a:schemeClr>
                </a:solidFill>
                <a:latin typeface="Arial" pitchFamily="34" charset="0"/>
                <a:cs typeface="Arial" pitchFamily="34" charset="0"/>
              </a:rPr>
              <a:t>el virus del papiloma humano </a:t>
            </a:r>
            <a:r>
              <a:rPr lang="es-ES" sz="2000" dirty="0" smtClean="0">
                <a:latin typeface="Arial" pitchFamily="34" charset="0"/>
                <a:cs typeface="Arial" pitchFamily="34" charset="0"/>
              </a:rPr>
              <a:t>(VPH). </a:t>
            </a:r>
          </a:p>
          <a:p>
            <a:endParaRPr lang="es-ES" sz="2000" dirty="0" smtClean="0">
              <a:latin typeface="Arial" pitchFamily="34" charset="0"/>
              <a:cs typeface="Arial" pitchFamily="34" charset="0"/>
            </a:endParaRPr>
          </a:p>
          <a:p>
            <a:r>
              <a:rPr lang="es-ES" sz="2000" dirty="0" smtClean="0">
                <a:latin typeface="Arial" pitchFamily="34" charset="0"/>
                <a:cs typeface="Arial" pitchFamily="34" charset="0"/>
              </a:rPr>
              <a:t>Tumoración pequeña cutánea que se desarrolla en la unión de la piel y la mucosa de los genitales o región anal, y refiere una infección.</a:t>
            </a:r>
            <a:endParaRPr lang="es-ES" sz="2000" dirty="0">
              <a:latin typeface="Arial" pitchFamily="34" charset="0"/>
              <a:cs typeface="Arial" pitchFamily="34" charset="0"/>
            </a:endParaRPr>
          </a:p>
        </p:txBody>
      </p:sp>
      <p:pic>
        <p:nvPicPr>
          <p:cNvPr id="2050" name="Picture 2" descr="C:\Users\Yiyi\Documents\SOA-Condylomata-acuminata-female.jpg"/>
          <p:cNvPicPr>
            <a:picLocks noChangeAspect="1" noChangeArrowheads="1"/>
          </p:cNvPicPr>
          <p:nvPr/>
        </p:nvPicPr>
        <p:blipFill>
          <a:blip r:embed="rId2"/>
          <a:srcRect/>
          <a:stretch>
            <a:fillRect/>
          </a:stretch>
        </p:blipFill>
        <p:spPr bwMode="auto">
          <a:xfrm>
            <a:off x="5286380" y="4572008"/>
            <a:ext cx="3500462" cy="2025641"/>
          </a:xfrm>
          <a:prstGeom prst="rect">
            <a:avLst/>
          </a:prstGeom>
          <a:noFill/>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357158" y="2500306"/>
            <a:ext cx="8229600" cy="4895864"/>
          </a:xfrm>
        </p:spPr>
        <p:txBody>
          <a:bodyPr>
            <a:normAutofit/>
          </a:bodyPr>
          <a:lstStyle/>
          <a:p>
            <a:r>
              <a:rPr lang="es-ES" sz="2000" dirty="0" smtClean="0">
                <a:latin typeface="Arial" pitchFamily="34" charset="0"/>
                <a:cs typeface="Arial" pitchFamily="34" charset="0"/>
              </a:rPr>
              <a:t>En las mujeres, las verrugas se presentan en las partes interior y exterior de la vagina, en la abertura (cérvix) hacia el vientre (útero) o alrededor del ano. </a:t>
            </a:r>
          </a:p>
          <a:p>
            <a:r>
              <a:rPr lang="es-ES" sz="2000" dirty="0" smtClean="0">
                <a:latin typeface="Arial" pitchFamily="34" charset="0"/>
                <a:cs typeface="Arial" pitchFamily="34" charset="0"/>
              </a:rPr>
              <a:t>En los hombres, las verrugas genitales son menos comunes aunque. En caso de presentarlas, se pueden observar generalmente en la cabeza del pene, en el escroto o alrededor del ano.</a:t>
            </a:r>
          </a:p>
          <a:p>
            <a:r>
              <a:rPr lang="es-ES" sz="2000" dirty="0" smtClean="0">
                <a:latin typeface="Arial" pitchFamily="34" charset="0"/>
                <a:cs typeface="Arial" pitchFamily="34" charset="0"/>
              </a:rPr>
              <a:t> Se puede presentar verrugas genitales en la boca o garganta de un individuo que ha practicado sexo oral con una persona infectada.</a:t>
            </a:r>
          </a:p>
          <a:p>
            <a:endParaRPr lang="es-ES" sz="2000" dirty="0" smtClean="0">
              <a:latin typeface="Arial" pitchFamily="34" charset="0"/>
              <a:cs typeface="Arial" pitchFamily="34" charset="0"/>
            </a:endParaRPr>
          </a:p>
          <a:p>
            <a:pPr>
              <a:buNone/>
            </a:pPr>
            <a:endParaRPr lang="es-ES" sz="2000" dirty="0"/>
          </a:p>
        </p:txBody>
      </p:sp>
      <p:sp>
        <p:nvSpPr>
          <p:cNvPr id="6" name="5 Explosión 1"/>
          <p:cNvSpPr/>
          <p:nvPr/>
        </p:nvSpPr>
        <p:spPr>
          <a:xfrm>
            <a:off x="357158" y="188640"/>
            <a:ext cx="8786842" cy="231164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smtClean="0">
                <a:latin typeface="+mj-lt"/>
              </a:rPr>
              <a:t>Fisiopatología</a:t>
            </a:r>
            <a:endParaRPr lang="es-ES" sz="3600" dirty="0">
              <a:latin typeface="+mj-lt"/>
            </a:endParaRP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1285852" y="714356"/>
            <a:ext cx="8229600" cy="4389438"/>
          </a:xfrm>
        </p:spPr>
        <p:txBody>
          <a:bodyPr>
            <a:normAutofit/>
          </a:bodyPr>
          <a:lstStyle/>
          <a:p>
            <a:pPr lvl="0">
              <a:buNone/>
            </a:pPr>
            <a:r>
              <a:rPr lang="es-ES" dirty="0" smtClean="0"/>
              <a:t>           </a:t>
            </a:r>
            <a:endParaRPr lang="es-ES" dirty="0"/>
          </a:p>
        </p:txBody>
      </p:sp>
      <p:sp>
        <p:nvSpPr>
          <p:cNvPr id="5" name="4 Rectángulo"/>
          <p:cNvSpPr/>
          <p:nvPr/>
        </p:nvSpPr>
        <p:spPr>
          <a:xfrm>
            <a:off x="2571736" y="714356"/>
            <a:ext cx="3929090" cy="1200329"/>
          </a:xfrm>
          <a:prstGeom prst="rect">
            <a:avLst/>
          </a:prstGeom>
        </p:spPr>
        <p:txBody>
          <a:bodyPr wrap="square">
            <a:spAutoFit/>
          </a:bodyPr>
          <a:lstStyle/>
          <a:p>
            <a:pPr algn="ctr"/>
            <a:r>
              <a:rPr lang="es-ES" sz="3600" b="1" dirty="0" smtClean="0">
                <a:solidFill>
                  <a:schemeClr val="tx2"/>
                </a:solidFill>
                <a:latin typeface="+mj-lt"/>
              </a:rPr>
              <a:t>Tipos específicos de verrugas</a:t>
            </a:r>
            <a:endParaRPr lang="es-ES" sz="3600" b="1" dirty="0">
              <a:solidFill>
                <a:schemeClr val="tx2"/>
              </a:solidFill>
              <a:latin typeface="+mj-lt"/>
            </a:endParaRPr>
          </a:p>
        </p:txBody>
      </p:sp>
      <p:cxnSp>
        <p:nvCxnSpPr>
          <p:cNvPr id="10" name="9 Conector recto de flecha"/>
          <p:cNvCxnSpPr/>
          <p:nvPr/>
        </p:nvCxnSpPr>
        <p:spPr>
          <a:xfrm rot="5400000">
            <a:off x="1643042" y="1714488"/>
            <a:ext cx="1285884" cy="1143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rot="5400000">
            <a:off x="2500298" y="3000372"/>
            <a:ext cx="235745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rot="16200000" flipH="1">
            <a:off x="4536281" y="2893215"/>
            <a:ext cx="2214578"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rot="16200000" flipH="1">
            <a:off x="6465107" y="1678769"/>
            <a:ext cx="1285884"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20 Elipse"/>
          <p:cNvSpPr/>
          <p:nvPr/>
        </p:nvSpPr>
        <p:spPr>
          <a:xfrm>
            <a:off x="0" y="3143248"/>
            <a:ext cx="3214678" cy="1143008"/>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solidFill>
                  <a:schemeClr val="tx1">
                    <a:lumMod val="95000"/>
                    <a:lumOff val="5000"/>
                  </a:schemeClr>
                </a:solidFill>
                <a:latin typeface="Arial" pitchFamily="34" charset="0"/>
                <a:cs typeface="Arial" pitchFamily="34" charset="0"/>
              </a:rPr>
              <a:t>Condiloma acuminado</a:t>
            </a:r>
            <a:endParaRPr lang="es-ES" sz="2000" dirty="0">
              <a:solidFill>
                <a:schemeClr val="tx1">
                  <a:lumMod val="95000"/>
                  <a:lumOff val="5000"/>
                </a:schemeClr>
              </a:solidFill>
              <a:latin typeface="Arial" pitchFamily="34" charset="0"/>
              <a:cs typeface="Arial" pitchFamily="34" charset="0"/>
            </a:endParaRPr>
          </a:p>
        </p:txBody>
      </p:sp>
      <p:sp>
        <p:nvSpPr>
          <p:cNvPr id="23" name="22 Elipse"/>
          <p:cNvSpPr/>
          <p:nvPr/>
        </p:nvSpPr>
        <p:spPr>
          <a:xfrm>
            <a:off x="428596" y="4714884"/>
            <a:ext cx="3786214" cy="1143008"/>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solidFill>
                  <a:schemeClr val="tx1">
                    <a:lumMod val="95000"/>
                    <a:lumOff val="5000"/>
                  </a:schemeClr>
                </a:solidFill>
                <a:latin typeface="Arial" pitchFamily="34" charset="0"/>
                <a:cs typeface="Arial" pitchFamily="34" charset="0"/>
              </a:rPr>
              <a:t>Verrugas queratosicas</a:t>
            </a:r>
            <a:endParaRPr lang="es-ES" sz="2000" dirty="0">
              <a:solidFill>
                <a:schemeClr val="tx1">
                  <a:lumMod val="95000"/>
                  <a:lumOff val="5000"/>
                </a:schemeClr>
              </a:solidFill>
              <a:latin typeface="Arial" pitchFamily="34" charset="0"/>
              <a:cs typeface="Arial" pitchFamily="34" charset="0"/>
            </a:endParaRPr>
          </a:p>
        </p:txBody>
      </p:sp>
      <p:sp>
        <p:nvSpPr>
          <p:cNvPr id="26" name="25 Elipse"/>
          <p:cNvSpPr/>
          <p:nvPr/>
        </p:nvSpPr>
        <p:spPr>
          <a:xfrm>
            <a:off x="6072198" y="3071810"/>
            <a:ext cx="2928958" cy="1143008"/>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solidFill>
                  <a:schemeClr val="tx1">
                    <a:lumMod val="95000"/>
                    <a:lumOff val="5000"/>
                  </a:schemeClr>
                </a:solidFill>
                <a:latin typeface="Arial" pitchFamily="34" charset="0"/>
                <a:cs typeface="Arial" pitchFamily="34" charset="0"/>
              </a:rPr>
              <a:t>Verrugas planas</a:t>
            </a:r>
            <a:endParaRPr lang="es-ES" sz="2000" dirty="0">
              <a:solidFill>
                <a:schemeClr val="tx1">
                  <a:lumMod val="95000"/>
                  <a:lumOff val="5000"/>
                </a:schemeClr>
              </a:solidFill>
              <a:latin typeface="Arial" pitchFamily="34" charset="0"/>
              <a:cs typeface="Arial" pitchFamily="34" charset="0"/>
            </a:endParaRPr>
          </a:p>
        </p:txBody>
      </p:sp>
      <p:sp>
        <p:nvSpPr>
          <p:cNvPr id="27" name="26 Elipse"/>
          <p:cNvSpPr/>
          <p:nvPr/>
        </p:nvSpPr>
        <p:spPr>
          <a:xfrm>
            <a:off x="4429124" y="4500570"/>
            <a:ext cx="4429156" cy="1285884"/>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solidFill>
                  <a:schemeClr val="tx1">
                    <a:lumMod val="95000"/>
                    <a:lumOff val="5000"/>
                  </a:schemeClr>
                </a:solidFill>
                <a:latin typeface="Arial" pitchFamily="34" charset="0"/>
                <a:cs typeface="Arial" pitchFamily="34" charset="0"/>
              </a:rPr>
              <a:t>Verrugas papulares</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5720" y="285728"/>
            <a:ext cx="8286808" cy="5109091"/>
          </a:xfrm>
          <a:prstGeom prst="rect">
            <a:avLst/>
          </a:prstGeom>
        </p:spPr>
        <p:txBody>
          <a:bodyPr wrap="square">
            <a:spAutoFit/>
          </a:bodyPr>
          <a:lstStyle/>
          <a:p>
            <a:pPr lvl="0">
              <a:buNone/>
            </a:pPr>
            <a:r>
              <a:rPr lang="es-ES" sz="3600" b="1" dirty="0" smtClean="0"/>
              <a:t>         </a:t>
            </a:r>
            <a:r>
              <a:rPr lang="es-ES" sz="3600" b="1" dirty="0" smtClean="0">
                <a:solidFill>
                  <a:schemeClr val="tx2"/>
                </a:solidFill>
                <a:latin typeface="+mj-lt"/>
                <a:cs typeface="Arial" pitchFamily="34" charset="0"/>
              </a:rPr>
              <a:t>Cuadro clínico</a:t>
            </a:r>
          </a:p>
          <a:p>
            <a:pPr lvl="0"/>
            <a:endParaRPr lang="es-ES" dirty="0" smtClean="0"/>
          </a:p>
          <a:p>
            <a:pPr lvl="0"/>
            <a:r>
              <a:rPr lang="es-ES" dirty="0" smtClean="0"/>
              <a:t>*</a:t>
            </a:r>
            <a:r>
              <a:rPr lang="es-ES" dirty="0" smtClean="0">
                <a:latin typeface="Arial" pitchFamily="34" charset="0"/>
                <a:cs typeface="Arial" pitchFamily="34" charset="0"/>
              </a:rPr>
              <a:t>Entre las principales molestias son ardor y comezón,se asocia al cáncer de cuello uterino en la </a:t>
            </a:r>
            <a:r>
              <a:rPr lang="es-ES" u="sng" dirty="0" smtClean="0">
                <a:latin typeface="Arial" pitchFamily="34" charset="0"/>
                <a:cs typeface="Arial" pitchFamily="34" charset="0"/>
              </a:rPr>
              <a:t>mujer</a:t>
            </a:r>
            <a:r>
              <a:rPr lang="es-ES" dirty="0" smtClean="0">
                <a:latin typeface="Arial" pitchFamily="34" charset="0"/>
                <a:cs typeface="Arial" pitchFamily="34" charset="0"/>
              </a:rPr>
              <a:t>.</a:t>
            </a:r>
          </a:p>
          <a:p>
            <a:pPr lvl="0"/>
            <a:endParaRPr lang="es-ES" dirty="0" smtClean="0">
              <a:latin typeface="Arial" pitchFamily="34" charset="0"/>
              <a:cs typeface="Arial" pitchFamily="34" charset="0"/>
            </a:endParaRPr>
          </a:p>
          <a:p>
            <a:pPr lvl="0"/>
            <a:r>
              <a:rPr lang="es-ES" dirty="0" smtClean="0">
                <a:latin typeface="Arial" pitchFamily="34" charset="0"/>
                <a:cs typeface="Arial" pitchFamily="34" charset="0"/>
              </a:rPr>
              <a:t>* Su tamaño puede aumentar obstruyendo </a:t>
            </a:r>
            <a:r>
              <a:rPr lang="es-ES" u="sng" dirty="0" smtClean="0">
                <a:latin typeface="Arial" pitchFamily="34" charset="0"/>
                <a:cs typeface="Arial" pitchFamily="34" charset="0"/>
              </a:rPr>
              <a:t>pene</a:t>
            </a:r>
            <a:r>
              <a:rPr lang="es-ES" dirty="0" smtClean="0">
                <a:latin typeface="Arial" pitchFamily="34" charset="0"/>
                <a:cs typeface="Arial" pitchFamily="34" charset="0"/>
              </a:rPr>
              <a:t>, </a:t>
            </a:r>
            <a:r>
              <a:rPr lang="es-ES" u="sng" dirty="0" smtClean="0">
                <a:latin typeface="Arial" pitchFamily="34" charset="0"/>
                <a:cs typeface="Arial" pitchFamily="34" charset="0"/>
              </a:rPr>
              <a:t>vagina</a:t>
            </a:r>
            <a:r>
              <a:rPr lang="es-ES" dirty="0" smtClean="0">
                <a:latin typeface="Arial" pitchFamily="34" charset="0"/>
                <a:cs typeface="Arial" pitchFamily="34" charset="0"/>
              </a:rPr>
              <a:t> y </a:t>
            </a:r>
            <a:r>
              <a:rPr lang="es-ES" u="sng" dirty="0" smtClean="0">
                <a:latin typeface="Arial" pitchFamily="34" charset="0"/>
                <a:cs typeface="Arial" pitchFamily="34" charset="0"/>
              </a:rPr>
              <a:t>ano</a:t>
            </a:r>
            <a:r>
              <a:rPr lang="es-ES" dirty="0" smtClean="0">
                <a:latin typeface="Arial" pitchFamily="34" charset="0"/>
                <a:cs typeface="Arial" pitchFamily="34" charset="0"/>
              </a:rPr>
              <a:t>.</a:t>
            </a:r>
          </a:p>
          <a:p>
            <a:pPr lvl="0"/>
            <a:r>
              <a:rPr lang="es-ES" dirty="0" smtClean="0">
                <a:latin typeface="Arial" pitchFamily="34" charset="0"/>
                <a:cs typeface="Arial" pitchFamily="34" charset="0"/>
              </a:rPr>
              <a:t> </a:t>
            </a:r>
          </a:p>
          <a:p>
            <a:pPr lvl="0"/>
            <a:r>
              <a:rPr lang="es-ES" dirty="0" smtClean="0">
                <a:latin typeface="Arial" pitchFamily="34" charset="0"/>
                <a:cs typeface="Arial" pitchFamily="34" charset="0"/>
              </a:rPr>
              <a:t>*Debido a que son producidas por un </a:t>
            </a:r>
            <a:r>
              <a:rPr lang="es-ES" u="sng" dirty="0" smtClean="0">
                <a:latin typeface="Arial" pitchFamily="34" charset="0"/>
                <a:cs typeface="Arial" pitchFamily="34" charset="0"/>
              </a:rPr>
              <a:t>virus</a:t>
            </a:r>
            <a:r>
              <a:rPr lang="es-ES" dirty="0" smtClean="0">
                <a:latin typeface="Arial" pitchFamily="34" charset="0"/>
                <a:cs typeface="Arial" pitchFamily="34" charset="0"/>
              </a:rPr>
              <a:t> no existe tratamiento efectivo ya que las verrugas reaparecen frecuentemente después del tratamiento, por lo que es necesario mantener control médico. </a:t>
            </a:r>
          </a:p>
          <a:p>
            <a:endParaRPr lang="es-ES" dirty="0" smtClean="0">
              <a:latin typeface="Arial" pitchFamily="34" charset="0"/>
              <a:cs typeface="Arial" pitchFamily="34" charset="0"/>
            </a:endParaRPr>
          </a:p>
          <a:p>
            <a:r>
              <a:rPr lang="es-ES" dirty="0" smtClean="0">
                <a:latin typeface="Arial" pitchFamily="34" charset="0"/>
                <a:cs typeface="Arial" pitchFamily="34" charset="0"/>
              </a:rPr>
              <a:t>*Cuando las verrugas han crecido mucho necesitan tratamientos </a:t>
            </a:r>
            <a:r>
              <a:rPr lang="es-ES" sz="2000" dirty="0" smtClean="0">
                <a:latin typeface="Arial" pitchFamily="34" charset="0"/>
                <a:cs typeface="Arial" pitchFamily="34" charset="0"/>
              </a:rPr>
              <a:t>quirúrgicos.</a:t>
            </a:r>
            <a:endParaRPr lang="es-ES" sz="2000" dirty="0">
              <a:latin typeface="Arial" pitchFamily="34" charset="0"/>
              <a:cs typeface="Arial" pitchFamily="34" charset="0"/>
            </a:endParaRPr>
          </a:p>
        </p:txBody>
      </p:sp>
      <p:pic>
        <p:nvPicPr>
          <p:cNvPr id="4098" name="Picture 2" descr="C:\Users\Yiyi\Documents\SOA-Condylomata-acuminata-man.jpg"/>
          <p:cNvPicPr>
            <a:picLocks noChangeAspect="1" noChangeArrowheads="1"/>
          </p:cNvPicPr>
          <p:nvPr/>
        </p:nvPicPr>
        <p:blipFill>
          <a:blip r:embed="rId2"/>
          <a:srcRect/>
          <a:stretch>
            <a:fillRect/>
          </a:stretch>
        </p:blipFill>
        <p:spPr bwMode="auto">
          <a:xfrm>
            <a:off x="3643306" y="5357826"/>
            <a:ext cx="4572032" cy="1357322"/>
          </a:xfrm>
          <a:prstGeom prst="rect">
            <a:avLst/>
          </a:prstGeom>
          <a:noFill/>
        </p:spPr>
      </p:pic>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r>
              <a:rPr lang="es-ES" sz="2000" dirty="0" smtClean="0"/>
              <a:t>Cualquier  médico puede diagnosticar  la  infección con sólo observarlas en un paciente. Las mujeres con verrugas genitales deben someterse también a un examen para detectar posibles verrugas en el cuello uterino. </a:t>
            </a:r>
          </a:p>
          <a:p>
            <a:r>
              <a:rPr lang="es-ES" sz="2000" dirty="0" smtClean="0"/>
              <a:t>El médico puede identificar verrugas en tejido genital mediante la aplicación de vinagre (ácido acético) sobre áreas en que se sospeche la presencia de infección, las áreas infectadas se tornen blancuzcas, lo que las hace más visibles, más aún si se realiza un procedimiento llamado coloscopia.</a:t>
            </a:r>
          </a:p>
          <a:p>
            <a:r>
              <a:rPr lang="es-ES" sz="2000" dirty="0" smtClean="0"/>
              <a:t>Una prueba de Papanicolaou .</a:t>
            </a:r>
            <a:endParaRPr lang="es-ES" sz="2000" dirty="0"/>
          </a:p>
        </p:txBody>
      </p:sp>
      <p:sp>
        <p:nvSpPr>
          <p:cNvPr id="5" name="4 Título"/>
          <p:cNvSpPr>
            <a:spLocks noGrp="1"/>
          </p:cNvSpPr>
          <p:nvPr>
            <p:ph type="title"/>
          </p:nvPr>
        </p:nvSpPr>
        <p:spPr>
          <a:xfrm>
            <a:off x="500034" y="428604"/>
            <a:ext cx="8229600" cy="1143000"/>
          </a:xfrm>
        </p:spPr>
        <p:txBody>
          <a:bodyPr>
            <a:normAutofit/>
          </a:bodyPr>
          <a:lstStyle/>
          <a:p>
            <a:pPr algn="ctr"/>
            <a:r>
              <a:rPr lang="es-ES" sz="3600" b="1" dirty="0" smtClean="0"/>
              <a:t>Diagnóstico</a:t>
            </a:r>
            <a:endParaRPr lang="es-ES" sz="3600" b="1"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42844" y="704850"/>
            <a:ext cx="8086756" cy="1143000"/>
          </a:xfrm>
        </p:spPr>
        <p:txBody>
          <a:bodyPr>
            <a:normAutofit fontScale="90000"/>
          </a:bodyPr>
          <a:lstStyle/>
          <a:p>
            <a:r>
              <a:rPr lang="es-ES" b="1" dirty="0" smtClean="0"/>
              <a:t>                </a:t>
            </a:r>
            <a:br>
              <a:rPr lang="es-ES" b="1" dirty="0" smtClean="0"/>
            </a:br>
            <a:r>
              <a:rPr lang="es-ES" b="1" dirty="0" smtClean="0"/>
              <a:t>                  Tratamiento </a:t>
            </a:r>
            <a:r>
              <a:rPr lang="es-ES" dirty="0" smtClean="0"/>
              <a:t/>
            </a:r>
            <a:br>
              <a:rPr lang="es-ES" dirty="0" smtClean="0"/>
            </a:br>
            <a:r>
              <a:rPr lang="es-ES" sz="2000" dirty="0" smtClean="0">
                <a:solidFill>
                  <a:schemeClr val="tx1"/>
                </a:solidFill>
                <a:latin typeface="Arial" pitchFamily="34" charset="0"/>
                <a:cs typeface="Arial" pitchFamily="34" charset="0"/>
              </a:rPr>
              <a:t>Las verrugas genitales a menudo desaparecen sin necesidad de tratamiento de lo contrario se utiliza :</a:t>
            </a:r>
            <a:endParaRPr lang="es-ES" sz="2000" dirty="0">
              <a:solidFill>
                <a:schemeClr val="tx1"/>
              </a:solidFill>
              <a:latin typeface="Arial" pitchFamily="34" charset="0"/>
              <a:cs typeface="Arial" pitchFamily="34" charset="0"/>
            </a:endParaRPr>
          </a:p>
        </p:txBody>
      </p:sp>
      <p:sp>
        <p:nvSpPr>
          <p:cNvPr id="3" name="2 Marcador de contenido"/>
          <p:cNvSpPr>
            <a:spLocks noGrp="1"/>
          </p:cNvSpPr>
          <p:nvPr>
            <p:ph idx="4294967295"/>
          </p:nvPr>
        </p:nvSpPr>
        <p:spPr>
          <a:xfrm>
            <a:off x="0" y="1935163"/>
            <a:ext cx="8229600" cy="4389437"/>
          </a:xfrm>
        </p:spPr>
        <p:txBody>
          <a:bodyPr>
            <a:normAutofit/>
          </a:bodyPr>
          <a:lstStyle/>
          <a:p>
            <a:pPr>
              <a:buNone/>
            </a:pPr>
            <a:r>
              <a:rPr lang="es-ES" sz="1800" dirty="0" smtClean="0">
                <a:latin typeface="Arial" pitchFamily="34" charset="0"/>
                <a:cs typeface="Arial" pitchFamily="34" charset="0"/>
              </a:rPr>
              <a:t>Imiquimod, una crema de respuesta inmunitaria</a:t>
            </a:r>
          </a:p>
          <a:p>
            <a:pPr>
              <a:buNone/>
            </a:pPr>
            <a:r>
              <a:rPr lang="es-ES" sz="1800" dirty="0" smtClean="0">
                <a:latin typeface="Arial" pitchFamily="34" charset="0"/>
                <a:cs typeface="Arial" pitchFamily="34" charset="0"/>
              </a:rPr>
              <a:t>Solución antimitótica de podofilina al 20% y se retira a las 4 horas después.</a:t>
            </a:r>
          </a:p>
          <a:p>
            <a:r>
              <a:rPr lang="es-ES" sz="1800" dirty="0" smtClean="0">
                <a:latin typeface="Arial" pitchFamily="34" charset="0"/>
                <a:cs typeface="Arial" pitchFamily="34" charset="0"/>
              </a:rPr>
              <a:t>Una solución (loción o gel) de podofiloxina al 0.5%, aplicada con un isopodo directamente sobre la verruga, cuidando de cubrir el área sana con vaselina.</a:t>
            </a:r>
          </a:p>
          <a:p>
            <a:pPr lvl="0">
              <a:buNone/>
            </a:pPr>
            <a:r>
              <a:rPr lang="es-ES" sz="2000" dirty="0" smtClean="0">
                <a:latin typeface="Arial" pitchFamily="34" charset="0"/>
                <a:cs typeface="Arial" pitchFamily="34" charset="0"/>
              </a:rPr>
              <a:t> </a:t>
            </a:r>
          </a:p>
          <a:p>
            <a:pPr lvl="0"/>
            <a:r>
              <a:rPr lang="es-ES" sz="1800" dirty="0" smtClean="0">
                <a:latin typeface="Arial" pitchFamily="34" charset="0"/>
                <a:cs typeface="Arial" pitchFamily="34" charset="0"/>
              </a:rPr>
              <a:t>Una crema de 5-fluorouracil al 5%.</a:t>
            </a:r>
          </a:p>
          <a:p>
            <a:pPr lvl="0"/>
            <a:r>
              <a:rPr lang="es-ES" sz="1800" dirty="0" smtClean="0">
                <a:latin typeface="Arial" pitchFamily="34" charset="0"/>
                <a:cs typeface="Arial" pitchFamily="34" charset="0"/>
              </a:rPr>
              <a:t>Ácido tricloroacético(ATC</a:t>
            </a:r>
            <a:r>
              <a:rPr lang="es-ES" sz="2000" dirty="0" smtClean="0">
                <a:latin typeface="Arial" pitchFamily="34" charset="0"/>
                <a:cs typeface="Arial" pitchFamily="34" charset="0"/>
              </a:rPr>
              <a:t>).</a:t>
            </a:r>
          </a:p>
        </p:txBody>
      </p:sp>
      <p:pic>
        <p:nvPicPr>
          <p:cNvPr id="1026" name="Picture 2" descr="G:\Nueva carpeta (2)\Nueva carpeta\image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857884" y="4357694"/>
            <a:ext cx="3070473" cy="2232248"/>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G:\Nueva carpeta (2)\Nueva carpeta\images (6).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57224" y="5143512"/>
            <a:ext cx="2500330" cy="157163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267</TotalTime>
  <Words>564</Words>
  <Application>Microsoft Office PowerPoint</Application>
  <PresentationFormat>Presentación en pantalla (4:3)</PresentationFormat>
  <Paragraphs>45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Flujo</vt:lpstr>
      <vt:lpstr>Exsisten múltiples enfermedades  de  transmisión sexual  una  de  ellas  es :                                                        EL CONDILOMA</vt:lpstr>
      <vt:lpstr>Diapositiva 2</vt:lpstr>
      <vt:lpstr>Diapositiva 3</vt:lpstr>
      <vt:lpstr>Qué es el condiloma:</vt:lpstr>
      <vt:lpstr>Diapositiva 5</vt:lpstr>
      <vt:lpstr>Diapositiva 6</vt:lpstr>
      <vt:lpstr>Diapositiva 7</vt:lpstr>
      <vt:lpstr>Diagnóstico</vt:lpstr>
      <vt:lpstr>                                   Tratamiento  Las verrugas genitales a menudo desaparecen sin necesidad de tratamiento de lo contrario se utiliza :</vt:lpstr>
      <vt:lpstr>ACCIONES DE ENFERMERÍA:    </vt:lpstr>
      <vt:lpstr>Curiosidad</vt:lpstr>
      <vt:lpstr>         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Exsisten multiples enfermedades de transmicion sexual una de ellas es :                        EL CONDILOMA</dc:title>
  <dc:creator>Yiyi</dc:creator>
  <cp:lastModifiedBy>Anita</cp:lastModifiedBy>
  <cp:revision>33</cp:revision>
  <dcterms:created xsi:type="dcterms:W3CDTF">2016-11-03T19:51:49Z</dcterms:created>
  <dcterms:modified xsi:type="dcterms:W3CDTF">2017-10-05T02:17:03Z</dcterms:modified>
</cp:coreProperties>
</file>