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2" r:id="rId4"/>
    <p:sldId id="259" r:id="rId5"/>
    <p:sldId id="261" r:id="rId6"/>
    <p:sldId id="262" r:id="rId7"/>
    <p:sldId id="263" r:id="rId8"/>
    <p:sldId id="265" r:id="rId9"/>
    <p:sldId id="274" r:id="rId10"/>
    <p:sldId id="26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82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C49CA-9BC0-45FF-9CEA-073D22C87EC3}" type="datetimeFigureOut">
              <a:rPr lang="es-MX"/>
              <a:pPr>
                <a:defRPr/>
              </a:pPr>
              <a:t>07/10/2019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D3B67-4E0A-470C-8FD7-8644D5435F6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A2411-F8FA-4FF4-9FA6-6C08A37C6A3E}" type="datetimeFigureOut">
              <a:rPr lang="es-MX"/>
              <a:pPr>
                <a:defRPr/>
              </a:pPr>
              <a:t>07/10/2019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FE1F-6F2E-4289-A132-7C3DEC9DB5B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C2AB-D507-4042-8CAC-533B9A1BC0A1}" type="datetimeFigureOut">
              <a:rPr lang="es-MX"/>
              <a:pPr>
                <a:defRPr/>
              </a:pPr>
              <a:t>07/10/2019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02C2-E55B-4E5F-82CA-CCD55C5CC3F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1092-DB43-47A8-AD78-092827F40808}" type="datetimeFigureOut">
              <a:rPr lang="es-MX"/>
              <a:pPr>
                <a:defRPr/>
              </a:pPr>
              <a:t>07/10/2019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4CDD-8613-424F-89F7-9EA465640AB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0185-63C3-4A5C-8985-E1A7182DDB62}" type="datetimeFigureOut">
              <a:rPr lang="es-MX"/>
              <a:pPr>
                <a:defRPr/>
              </a:pPr>
              <a:t>07/10/2019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30041-C2BF-4AA6-9711-533B9E3BF68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42C7-7D72-4A66-A456-EC375593D3BC}" type="datetimeFigureOut">
              <a:rPr lang="es-MX"/>
              <a:pPr>
                <a:defRPr/>
              </a:pPr>
              <a:t>07/10/2019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A218-A143-48DE-B4E9-86238F8FAB0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629E-69D0-4693-A4CD-ACD142E9E734}" type="datetimeFigureOut">
              <a:rPr lang="es-MX"/>
              <a:pPr>
                <a:defRPr/>
              </a:pPr>
              <a:t>07/10/2019</a:t>
            </a:fld>
            <a:endParaRPr lang="es-MX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0E0AD-7087-4B37-A64C-38650107479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1B7EB-5BAF-4DD9-9CA3-E4230A26CEBA}" type="datetimeFigureOut">
              <a:rPr lang="es-MX"/>
              <a:pPr>
                <a:defRPr/>
              </a:pPr>
              <a:t>07/10/2019</a:t>
            </a:fld>
            <a:endParaRPr lang="es-MX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8557-D77F-4331-B122-08097A5D608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A57FA-4AE3-49A5-9566-20DF4BD0AAE4}" type="datetimeFigureOut">
              <a:rPr lang="es-MX"/>
              <a:pPr>
                <a:defRPr/>
              </a:pPr>
              <a:t>07/10/2019</a:t>
            </a:fld>
            <a:endParaRPr lang="es-MX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2F3A-E164-486D-8C92-5D2EB8FDAC0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B617A-0717-402C-8737-53657A3E22A0}" type="datetimeFigureOut">
              <a:rPr lang="es-MX"/>
              <a:pPr>
                <a:defRPr/>
              </a:pPr>
              <a:t>07/10/2019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8BC69-B647-44BC-9BB6-222E444463B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E0AA-4D8C-46DD-91A8-CFED9F083133}" type="datetimeFigureOut">
              <a:rPr lang="es-MX"/>
              <a:pPr>
                <a:defRPr/>
              </a:pPr>
              <a:t>07/10/2019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352E-A6D2-4B08-AB01-D9AB1758E44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4AA1FD-54A1-4673-80AB-5E4A98934971}" type="datetimeFigureOut">
              <a:rPr lang="es-MX"/>
              <a:pPr>
                <a:defRPr/>
              </a:pPr>
              <a:t>07/10/2019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40C57A-A6A3-4681-A888-E97CA590C42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alud.ccm.net/faq/4046-esterilidad-y-la-curva-de-temperatura-basal" TargetMode="External"/><Relationship Id="rId2" Type="http://schemas.openxmlformats.org/officeDocument/2006/relationships/hyperlink" Target="http://salud.ccm.net/faq/6456-epididimitis-y-prostatitis-sintomas-causas-y-tratamiento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alud.ccm.net/contents/308-embarazo-extrauterin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3314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3315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862" y="1"/>
            <a:ext cx="10641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>
          <a:xfrm>
            <a:off x="2489982" y="3341688"/>
            <a:ext cx="9597243" cy="351631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875"/>
              </a:spcBef>
              <a:spcAft>
                <a:spcPts val="1125"/>
              </a:spcAft>
            </a:pPr>
            <a:r>
              <a:rPr lang="es-MX" sz="3600" u="sng" dirty="0" smtClean="0">
                <a:solidFill>
                  <a:srgbClr val="0000FF"/>
                </a:solidFill>
                <a:latin typeface="Open Sans"/>
                <a:cs typeface="Times New Roman" pitchFamily="18" charset="0"/>
              </a:rPr>
              <a:t>Diagnóstico</a:t>
            </a:r>
            <a:r>
              <a:rPr lang="es-ES" sz="3600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S" sz="3600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s-MX" sz="2400" dirty="0" smtClean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El diagnóstico bacteriológico busca detectar la presencia del germen y se basa en la extracción de una muestra realizada: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MX" sz="2400" dirty="0" smtClean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En la uretra en el hombre.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MX" sz="2400" dirty="0" smtClean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En el cuello del útero en la mujer.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MX" sz="2400" dirty="0" smtClean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Biopsias anales y faríngeas son también realizadas</a:t>
            </a:r>
            <a:r>
              <a:rPr lang="es-MX" sz="2000" dirty="0" smtClean="0">
                <a:solidFill>
                  <a:srgbClr val="303030"/>
                </a:solidFill>
                <a:latin typeface="Open Sans"/>
                <a:cs typeface="Times New Roman" pitchFamily="18" charset="0"/>
              </a:rPr>
              <a:t>.</a:t>
            </a:r>
            <a:r>
              <a:rPr lang="es-MX" sz="2200" dirty="0" smtClean="0">
                <a:solidFill>
                  <a:srgbClr val="303030"/>
                </a:solidFill>
                <a:latin typeface="Open Sans"/>
                <a:cs typeface="Times New Roman" pitchFamily="18" charset="0"/>
              </a:rPr>
              <a:t> </a:t>
            </a:r>
            <a:br>
              <a:rPr lang="es-MX" sz="2200" dirty="0" smtClean="0">
                <a:solidFill>
                  <a:srgbClr val="303030"/>
                </a:solidFill>
                <a:latin typeface="Open Sans"/>
                <a:cs typeface="Times New Roman" pitchFamily="18" charset="0"/>
              </a:rPr>
            </a:br>
            <a:r>
              <a:rPr lang="es-ES" sz="2200" dirty="0" smtClean="0">
                <a:latin typeface="Calibri" pitchFamily="34" charset="0"/>
              </a:rPr>
              <a:t/>
            </a:r>
            <a:br>
              <a:rPr lang="es-ES" sz="2200" dirty="0" smtClean="0">
                <a:latin typeface="Calibri" pitchFamily="34" charset="0"/>
              </a:rPr>
            </a:br>
            <a:r>
              <a:rPr lang="es-ES" sz="2200" dirty="0" smtClean="0">
                <a:latin typeface="Calibri" pitchFamily="34" charset="0"/>
              </a:rPr>
              <a:t>  </a:t>
            </a:r>
            <a:endParaRPr lang="es-ES" sz="2200" dirty="0" smtClean="0"/>
          </a:p>
        </p:txBody>
      </p:sp>
      <p:sp>
        <p:nvSpPr>
          <p:cNvPr id="20482" name="3 Rectángulo"/>
          <p:cNvSpPr>
            <a:spLocks noChangeArrowheads="1"/>
          </p:cNvSpPr>
          <p:nvPr/>
        </p:nvSpPr>
        <p:spPr bwMode="auto">
          <a:xfrm>
            <a:off x="304798" y="0"/>
            <a:ext cx="10020887" cy="361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75"/>
              </a:spcBef>
              <a:spcAft>
                <a:spcPts val="1125"/>
              </a:spcAft>
            </a:pPr>
            <a:r>
              <a:rPr lang="es-MX" sz="4000" u="sng" dirty="0" smtClean="0">
                <a:solidFill>
                  <a:srgbClr val="0000FF"/>
                </a:solidFill>
                <a:latin typeface="Open Sans"/>
                <a:cs typeface="Times New Roman" pitchFamily="18" charset="0"/>
              </a:rPr>
              <a:t>Complicaciones</a:t>
            </a:r>
            <a:endParaRPr lang="es-ES" sz="2000" dirty="0">
              <a:latin typeface="Calibri" pitchFamily="34" charset="0"/>
            </a:endParaRPr>
          </a:p>
          <a:p>
            <a:pPr>
              <a:lnSpc>
                <a:spcPts val="1575"/>
              </a:lnSpc>
              <a:spcBef>
                <a:spcPts val="375"/>
              </a:spcBef>
              <a:buSzPts val="1000"/>
            </a:pPr>
            <a:r>
              <a:rPr lang="es-MX" sz="2400" dirty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En el hombre: inflamación de la próstata o del </a:t>
            </a:r>
            <a:r>
              <a:rPr lang="es-MX" sz="2400" u="sng" dirty="0">
                <a:solidFill>
                  <a:srgbClr val="3487BC"/>
                </a:solidFill>
                <a:latin typeface="Arial" pitchFamily="34" charset="0"/>
                <a:cs typeface="Arial" pitchFamily="34" charset="0"/>
                <a:hlinkClick r:id="rId2"/>
              </a:rPr>
              <a:t>epidídimo</a:t>
            </a:r>
            <a:r>
              <a:rPr lang="es-MX" sz="2400" dirty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. Lesiones en las vías genitales pueden provocar una </a:t>
            </a:r>
            <a:r>
              <a:rPr lang="es-MX" sz="2400" u="sng" dirty="0">
                <a:solidFill>
                  <a:srgbClr val="3487BC"/>
                </a:solidFill>
                <a:latin typeface="Arial" pitchFamily="34" charset="0"/>
                <a:cs typeface="Arial" pitchFamily="34" charset="0"/>
                <a:hlinkClick r:id="rId3"/>
              </a:rPr>
              <a:t>esterilidad</a:t>
            </a:r>
            <a:r>
              <a:rPr lang="es-MX" sz="2400" dirty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 aunque raramente).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575"/>
              </a:lnSpc>
              <a:spcBef>
                <a:spcPts val="375"/>
              </a:spcBef>
              <a:buSzPts val="1000"/>
            </a:pPr>
            <a:endParaRPr lang="es-MX" sz="2400" dirty="0">
              <a:solidFill>
                <a:srgbClr val="30303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575"/>
              </a:lnSpc>
              <a:spcBef>
                <a:spcPts val="375"/>
              </a:spcBef>
              <a:buSzPts val="1000"/>
            </a:pPr>
            <a:r>
              <a:rPr lang="es-MX" sz="2400" dirty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En la mujer: inflamación de las trompas (salpingitis). Esta patología puede provocar una esterilidad y aumentar los riesgos de </a:t>
            </a:r>
            <a:r>
              <a:rPr lang="es-MX" sz="2400" u="sng" dirty="0">
                <a:solidFill>
                  <a:srgbClr val="3487BC"/>
                </a:solidFill>
                <a:latin typeface="Arial" pitchFamily="34" charset="0"/>
                <a:cs typeface="Arial" pitchFamily="34" charset="0"/>
                <a:hlinkClick r:id="rId4"/>
              </a:rPr>
              <a:t>embarazo extrauterino</a:t>
            </a:r>
            <a:r>
              <a:rPr lang="es-MX" sz="2400" dirty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 y </a:t>
            </a:r>
            <a:r>
              <a:rPr lang="es-MX" sz="2400" dirty="0" err="1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tubárico</a:t>
            </a:r>
            <a:r>
              <a:rPr lang="es-MX" sz="2400" dirty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es-MX" dirty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</a:b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b="1" i="1" dirty="0" smtClean="0"/>
              <a:t>Cumplir tratamiento médico.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b="1" i="1" dirty="0" smtClean="0"/>
              <a:t>Detectar complicaciones.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b="1" i="1" dirty="0" smtClean="0"/>
              <a:t>Brindar educación para la salud en adolescentes y adultos jóvenes.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b="1" i="1" dirty="0" smtClean="0"/>
              <a:t>Seguimiento a través del programa de prevención de ITS.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b="1" i="1" dirty="0" smtClean="0"/>
              <a:t> </a:t>
            </a:r>
            <a:endParaRPr lang="es-MX" b="1" i="1" dirty="0"/>
          </a:p>
        </p:txBody>
      </p:sp>
      <p:sp>
        <p:nvSpPr>
          <p:cNvPr id="5" name="Doble onda 4"/>
          <p:cNvSpPr/>
          <p:nvPr/>
        </p:nvSpPr>
        <p:spPr>
          <a:xfrm>
            <a:off x="3840163" y="365125"/>
            <a:ext cx="3944937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i="1" dirty="0">
                <a:solidFill>
                  <a:srgbClr val="7030A0"/>
                </a:solidFill>
                <a:latin typeface="Bernard MT Condensed" panose="02050806060905020404" pitchFamily="18" charset="0"/>
              </a:rPr>
              <a:t>Atención de Enfermería</a:t>
            </a:r>
          </a:p>
        </p:txBody>
      </p:sp>
      <p:pic>
        <p:nvPicPr>
          <p:cNvPr id="21507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5100" y="4329113"/>
            <a:ext cx="35687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                   </a:t>
            </a:r>
            <a:br>
              <a:rPr lang="es-MX" dirty="0" smtClean="0"/>
            </a:br>
            <a:r>
              <a:rPr lang="es-MX" dirty="0"/>
              <a:t> </a:t>
            </a:r>
            <a:r>
              <a:rPr lang="es-MX" dirty="0" smtClean="0"/>
              <a:t>      </a:t>
            </a:r>
            <a:r>
              <a:rPr lang="es-MX" dirty="0" smtClean="0">
                <a:solidFill>
                  <a:srgbClr val="0000FF"/>
                </a:solidFill>
                <a:latin typeface="Bodoni MT" panose="02070603080606020203" pitchFamily="18" charset="0"/>
              </a:rPr>
              <a:t>TOMA MI  CONSEJO </a:t>
            </a:r>
            <a:br>
              <a:rPr lang="es-MX" dirty="0" smtClean="0">
                <a:solidFill>
                  <a:srgbClr val="0000FF"/>
                </a:solidFill>
                <a:latin typeface="Bodoni MT" panose="02070603080606020203" pitchFamily="18" charset="0"/>
              </a:rPr>
            </a:br>
            <a:r>
              <a:rPr lang="es-MX" dirty="0">
                <a:solidFill>
                  <a:srgbClr val="0000FF"/>
                </a:solidFill>
                <a:latin typeface="Bodoni MT" panose="02070603080606020203" pitchFamily="18" charset="0"/>
              </a:rPr>
              <a:t> </a:t>
            </a:r>
            <a:r>
              <a:rPr lang="es-MX" dirty="0" smtClean="0">
                <a:solidFill>
                  <a:srgbClr val="0000FF"/>
                </a:solidFill>
                <a:latin typeface="Bodoni MT" panose="02070603080606020203" pitchFamily="18" charset="0"/>
              </a:rPr>
              <a:t>                    </a:t>
            </a:r>
            <a:br>
              <a:rPr lang="es-MX" dirty="0" smtClean="0">
                <a:solidFill>
                  <a:srgbClr val="0000FF"/>
                </a:solidFill>
                <a:latin typeface="Bodoni MT" panose="02070603080606020203" pitchFamily="18" charset="0"/>
              </a:rPr>
            </a:br>
            <a:r>
              <a:rPr lang="es-MX" dirty="0">
                <a:solidFill>
                  <a:srgbClr val="0000FF"/>
                </a:solidFill>
                <a:latin typeface="Bodoni MT" panose="02070603080606020203" pitchFamily="18" charset="0"/>
              </a:rPr>
              <a:t> </a:t>
            </a:r>
            <a:r>
              <a:rPr lang="es-MX" dirty="0" smtClean="0">
                <a:solidFill>
                  <a:srgbClr val="0000FF"/>
                </a:solidFill>
                <a:latin typeface="Bodoni MT" panose="02070603080606020203" pitchFamily="18" charset="0"/>
              </a:rPr>
              <a:t>                                  USA </a:t>
            </a:r>
            <a:endParaRPr lang="es-MX" dirty="0">
              <a:solidFill>
                <a:srgbClr val="0000FF"/>
              </a:solidFill>
              <a:latin typeface="Bodoni MT" panose="02070603080606020203" pitchFamily="18" charset="0"/>
            </a:endParaRPr>
          </a:p>
        </p:txBody>
      </p:sp>
      <p:pic>
        <p:nvPicPr>
          <p:cNvPr id="22530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36988" y="2403475"/>
            <a:ext cx="4518025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>
          <a:xfrm>
            <a:off x="1633538" y="365125"/>
            <a:ext cx="9720262" cy="1325563"/>
          </a:xfrm>
        </p:spPr>
        <p:txBody>
          <a:bodyPr/>
          <a:lstStyle/>
          <a:p>
            <a:r>
              <a:rPr lang="es-MX" dirty="0" smtClean="0">
                <a:solidFill>
                  <a:srgbClr val="00B0F0"/>
                </a:solidFill>
                <a:latin typeface="Bodoni MT Black"/>
              </a:rPr>
              <a:t> </a:t>
            </a:r>
            <a:r>
              <a:rPr lang="es-MX" sz="2800" dirty="0" smtClean="0">
                <a:solidFill>
                  <a:srgbClr val="00B0F0"/>
                </a:solidFill>
                <a:latin typeface="Bodoni MT Black"/>
              </a:rPr>
              <a:t>MANTEN UNA VIDA SEXUAL                ACTIVA PERO SALUDABLE</a:t>
            </a:r>
          </a:p>
        </p:txBody>
      </p:sp>
      <p:pic>
        <p:nvPicPr>
          <p:cNvPr id="2355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5313" y="2208213"/>
            <a:ext cx="5473700" cy="4010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G:\dermatol\it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911" y="0"/>
            <a:ext cx="1124008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dermatol\its\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1246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G:\dermatol\its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1" y="4786314"/>
            <a:ext cx="3683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G:\dermatol\its\1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1" y="3571876"/>
            <a:ext cx="2952749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G:\dermatol\its\2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00" y="2214564"/>
            <a:ext cx="287866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G:\dermatol\3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501" y="3929064"/>
            <a:ext cx="4569884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G:\dermatol\22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51" y="1"/>
            <a:ext cx="38481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Marcador de contenido 4"/>
          <p:cNvSpPr>
            <a:spLocks noGrp="1"/>
          </p:cNvSpPr>
          <p:nvPr>
            <p:ph idx="1"/>
          </p:nvPr>
        </p:nvSpPr>
        <p:spPr>
          <a:xfrm>
            <a:off x="323557" y="1252025"/>
            <a:ext cx="11648049" cy="5430130"/>
          </a:xfrm>
        </p:spPr>
        <p:txBody>
          <a:bodyPr/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Es causada por un germen llamado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Neisseria </a:t>
            </a:r>
            <a:r>
              <a:rPr lang="es-MX" sz="2400" b="1" dirty="0" err="1" smtClean="0">
                <a:latin typeface="Arial" pitchFamily="34" charset="0"/>
                <a:cs typeface="Arial" pitchFamily="34" charset="0"/>
              </a:rPr>
              <a:t>gonorrhoeae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(gonococo) bacteria que prolifera en áreas húmedas </a:t>
            </a: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 Se adquiere casi siempre por contacto sexual salvo la conjuntivitis del neonato y la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vulvovaginitis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de las niñas preadolescentes.</a:t>
            </a: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 El sexo oral es la causa fundamental de la gonorrea faríngea.</a:t>
            </a: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En la mujer puede ascender a las tropas uterinas y causar salpingitis y salpingitis-peritonitis, así como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periapendicitis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perihepatitis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En ocasiones existen formas diseminadas de la infección gonocócica (artritis, lesiones cutáneas,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endomiocarditis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y meningitis)    </a:t>
            </a:r>
          </a:p>
        </p:txBody>
      </p:sp>
      <p:sp>
        <p:nvSpPr>
          <p:cNvPr id="10" name="Onda 9"/>
          <p:cNvSpPr/>
          <p:nvPr/>
        </p:nvSpPr>
        <p:spPr>
          <a:xfrm>
            <a:off x="3005138" y="0"/>
            <a:ext cx="4884737" cy="1237957"/>
          </a:xfrm>
          <a:prstGeom prst="wave">
            <a:avLst>
              <a:gd name="adj1" fmla="val 12500"/>
              <a:gd name="adj2" fmla="val 2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400" dirty="0">
                <a:latin typeface="Bodoni MT Black" panose="02070A03080606020203" pitchFamily="18" charset="0"/>
              </a:rPr>
              <a:t>CAUSAS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>
          <a:xfrm>
            <a:off x="365761" y="2433711"/>
            <a:ext cx="11577710" cy="3840480"/>
          </a:xfrm>
        </p:spPr>
        <p:txBody>
          <a:bodyPr/>
          <a:lstStyle/>
          <a:p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Los síntomas de la gonorrea </a:t>
            </a:r>
            <a:r>
              <a:rPr lang="es-MX" sz="2400" b="1" i="1" smtClean="0">
                <a:latin typeface="Arial" pitchFamily="34" charset="0"/>
                <a:cs typeface="Arial" pitchFamily="34" charset="0"/>
              </a:rPr>
              <a:t>aparece </a:t>
            </a:r>
            <a:r>
              <a:rPr lang="es-MX" sz="2400" b="1" i="1" smtClean="0">
                <a:latin typeface="Arial" pitchFamily="34" charset="0"/>
                <a:cs typeface="Arial" pitchFamily="34" charset="0"/>
              </a:rPr>
              <a:t>generalmente a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los 2 o 5 días después de la</a:t>
            </a:r>
            <a:br>
              <a:rPr lang="es-MX" sz="2400" b="1" i="1" dirty="0" smtClean="0">
                <a:latin typeface="Arial" pitchFamily="34" charset="0"/>
                <a:cs typeface="Arial" pitchFamily="34" charset="0"/>
              </a:rPr>
            </a:b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 infección , sin embargo, en los hombres</a:t>
            </a:r>
            <a:br>
              <a:rPr lang="es-MX" sz="2400" b="1" i="1" dirty="0" smtClean="0">
                <a:latin typeface="Arial" pitchFamily="34" charset="0"/>
                <a:cs typeface="Arial" pitchFamily="34" charset="0"/>
              </a:rPr>
            </a:b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 puede  tomar hasta un mes los síntomas en aparecer.</a:t>
            </a:r>
            <a:br>
              <a:rPr lang="es-MX" sz="2400" b="1" i="1" dirty="0" smtClean="0">
                <a:latin typeface="Arial" pitchFamily="34" charset="0"/>
                <a:cs typeface="Arial" pitchFamily="34" charset="0"/>
              </a:rPr>
            </a:b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400" b="1" i="1" dirty="0" smtClean="0">
                <a:latin typeface="Arial" pitchFamily="34" charset="0"/>
                <a:cs typeface="Arial" pitchFamily="34" charset="0"/>
              </a:rPr>
            </a:b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Algunas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personas no presentan síntomas, desconocen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han adquirido la enfermedad y por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tanto no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buscan tratamiento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s-MX" sz="2400" b="1" i="1" dirty="0" smtClean="0">
                <a:latin typeface="Arial" pitchFamily="34" charset="0"/>
                <a:cs typeface="Arial" pitchFamily="34" charset="0"/>
              </a:rPr>
            </a:b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MX" sz="2400" b="1" i="1" dirty="0" smtClean="0">
                <a:latin typeface="Arial" pitchFamily="34" charset="0"/>
                <a:cs typeface="Arial" pitchFamily="34" charset="0"/>
              </a:rPr>
            </a:b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Esto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aumenta el riesgo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complicaciones y de transmitir la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enfermedad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a otras personas</a:t>
            </a:r>
            <a:r>
              <a:rPr lang="es-MX" sz="2000" b="1" i="1" dirty="0" smtClean="0"/>
              <a:t>. </a:t>
            </a:r>
          </a:p>
        </p:txBody>
      </p:sp>
      <p:pic>
        <p:nvPicPr>
          <p:cNvPr id="16386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29464" y="0"/>
            <a:ext cx="4835941" cy="21101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contenido 9"/>
          <p:cNvSpPr>
            <a:spLocks noGrp="1"/>
          </p:cNvSpPr>
          <p:nvPr>
            <p:ph idx="1"/>
          </p:nvPr>
        </p:nvSpPr>
        <p:spPr>
          <a:xfrm>
            <a:off x="196948" y="1825625"/>
            <a:ext cx="11156852" cy="4800258"/>
          </a:xfrm>
        </p:spPr>
        <p:txBody>
          <a:bodyPr/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Sensación de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ardor o dolor al orinar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Deseo urgente de orinar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con frecuencia.</a:t>
            </a: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Derrame turbio y espeso por el pene.</a:t>
            </a: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Derrame vaginal turbio, amarillo y maloliente.</a:t>
            </a: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Sangrado menstrual anormal.</a:t>
            </a: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Inflamación del ano (después del coito anal).</a:t>
            </a: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Dolor de garganta (después del acto sexual oral).</a:t>
            </a: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Dolor en los testículos</a:t>
            </a:r>
            <a:r>
              <a:rPr lang="es-MX" sz="2400" dirty="0" smtClean="0"/>
              <a:t>.  </a:t>
            </a:r>
          </a:p>
        </p:txBody>
      </p:sp>
      <p:sp>
        <p:nvSpPr>
          <p:cNvPr id="11" name="Nube 10"/>
          <p:cNvSpPr/>
          <p:nvPr/>
        </p:nvSpPr>
        <p:spPr>
          <a:xfrm>
            <a:off x="3160713" y="114300"/>
            <a:ext cx="5670550" cy="1825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Síntomas por los que debes ir  al médico </a:t>
            </a:r>
          </a:p>
        </p:txBody>
      </p:sp>
      <p:pic>
        <p:nvPicPr>
          <p:cNvPr id="17411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9077" y="1084263"/>
            <a:ext cx="1765911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>
          <a:xfrm>
            <a:off x="3376246" y="365125"/>
            <a:ext cx="4543865" cy="718087"/>
          </a:xfrm>
        </p:spPr>
        <p:txBody>
          <a:bodyPr/>
          <a:lstStyle/>
          <a:p>
            <a:r>
              <a:rPr lang="es-MX" b="1" i="1" dirty="0" smtClean="0">
                <a:solidFill>
                  <a:srgbClr val="0000FF"/>
                </a:solidFill>
                <a:latin typeface="Baskerville Old Face" pitchFamily="18" charset="0"/>
              </a:rPr>
              <a:t>                      </a:t>
            </a:r>
            <a:r>
              <a:rPr lang="es-MX" sz="4000" b="1" i="1" dirty="0" smtClean="0">
                <a:solidFill>
                  <a:srgbClr val="0000FF"/>
                </a:solidFill>
                <a:latin typeface="Baskerville Old Face" pitchFamily="18" charset="0"/>
              </a:rPr>
              <a:t>EJEMPLOS</a:t>
            </a:r>
          </a:p>
        </p:txBody>
      </p:sp>
      <p:pic>
        <p:nvPicPr>
          <p:cNvPr id="1843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938" y="4092575"/>
            <a:ext cx="3144837" cy="2185988"/>
          </a:xfrm>
        </p:spPr>
      </p:pic>
      <p:pic>
        <p:nvPicPr>
          <p:cNvPr id="18435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" y="1176338"/>
            <a:ext cx="291465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agen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3970338"/>
            <a:ext cx="26098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magen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1066800"/>
            <a:ext cx="2466975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n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46563" y="1951038"/>
            <a:ext cx="2619375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170" y="182881"/>
            <a:ext cx="11372556" cy="429064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4900" b="1" dirty="0" smtClean="0">
                <a:solidFill>
                  <a:srgbClr val="0000FF"/>
                </a:solidFill>
                <a:latin typeface="Broadway" panose="04040905080B02020502" pitchFamily="82" charset="0"/>
              </a:rPr>
              <a:t>                  </a:t>
            </a:r>
            <a:r>
              <a:rPr lang="es-MX" sz="4900" dirty="0" smtClean="0">
                <a:solidFill>
                  <a:srgbClr val="0000FF"/>
                </a:solidFill>
                <a:latin typeface="Broadway" panose="04040905080B02020502" pitchFamily="82" charset="0"/>
              </a:rPr>
              <a:t>                            </a:t>
            </a:r>
            <a:r>
              <a:rPr lang="es-MX" sz="4900" b="1" dirty="0" smtClean="0">
                <a:solidFill>
                  <a:srgbClr val="0000FF"/>
                </a:solidFill>
                <a:latin typeface="Broadway" panose="04040905080B02020502" pitchFamily="82" charset="0"/>
              </a:rPr>
              <a:t>Tratamiento</a:t>
            </a:r>
            <a:r>
              <a:rPr lang="es-MX" sz="2000" dirty="0" smtClean="0"/>
              <a:t> </a:t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200" b="1" i="1" dirty="0" smtClean="0">
                <a:latin typeface="Arial" pitchFamily="34" charset="0"/>
                <a:cs typeface="Arial" pitchFamily="34" charset="0"/>
              </a:rPr>
              <a:t>Tiene cura y mientras más temprano se trate más rápido se cura.</a:t>
            </a:r>
            <a:br>
              <a:rPr lang="es-MX" sz="2200" b="1" i="1" dirty="0" smtClean="0">
                <a:latin typeface="Arial" pitchFamily="34" charset="0"/>
                <a:cs typeface="Arial" pitchFamily="34" charset="0"/>
              </a:rPr>
            </a:br>
            <a:r>
              <a:rPr lang="es-MX" sz="2200" b="1" i="1" dirty="0">
                <a:latin typeface="Arial" pitchFamily="34" charset="0"/>
                <a:cs typeface="Arial" pitchFamily="34" charset="0"/>
              </a:rPr>
              <a:t/>
            </a:r>
            <a:br>
              <a:rPr lang="es-MX" sz="2200" b="1" i="1" dirty="0">
                <a:latin typeface="Arial" pitchFamily="34" charset="0"/>
                <a:cs typeface="Arial" pitchFamily="34" charset="0"/>
              </a:rPr>
            </a:br>
            <a:r>
              <a:rPr lang="es-MX" sz="2200" b="1" i="1" dirty="0" smtClean="0">
                <a:latin typeface="Arial" pitchFamily="34" charset="0"/>
                <a:cs typeface="Arial" pitchFamily="34" charset="0"/>
              </a:rPr>
              <a:t> Los médicos siempre indican una  dosis única  de antibiótico como los siguientes:</a:t>
            </a:r>
            <a:br>
              <a:rPr lang="es-MX" sz="2200" b="1" i="1" dirty="0" smtClean="0">
                <a:latin typeface="Arial" pitchFamily="34" charset="0"/>
                <a:cs typeface="Arial" pitchFamily="34" charset="0"/>
              </a:rPr>
            </a:br>
            <a:r>
              <a:rPr lang="es-MX" sz="2200" b="1" i="1" dirty="0">
                <a:latin typeface="Arial" pitchFamily="34" charset="0"/>
                <a:cs typeface="Arial" pitchFamily="34" charset="0"/>
              </a:rPr>
              <a:t/>
            </a:r>
            <a:br>
              <a:rPr lang="es-MX" sz="2200" b="1" i="1" dirty="0">
                <a:latin typeface="Arial" pitchFamily="34" charset="0"/>
                <a:cs typeface="Arial" pitchFamily="34" charset="0"/>
              </a:rPr>
            </a:br>
            <a:r>
              <a:rPr lang="es-MX" sz="22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200" b="1" i="1" dirty="0" smtClean="0">
                <a:latin typeface="Arial" pitchFamily="34" charset="0"/>
                <a:cs typeface="Arial" pitchFamily="34" charset="0"/>
              </a:rPr>
            </a:br>
            <a:r>
              <a:rPr lang="es-MX" sz="2200" b="1" i="1" dirty="0" smtClean="0">
                <a:latin typeface="Arial" pitchFamily="34" charset="0"/>
                <a:cs typeface="Arial" pitchFamily="34" charset="0"/>
              </a:rPr>
              <a:t>Ceftriazone:125mg IM</a:t>
            </a:r>
            <a:br>
              <a:rPr lang="es-MX" sz="2200" b="1" i="1" dirty="0" smtClean="0">
                <a:latin typeface="Arial" pitchFamily="34" charset="0"/>
                <a:cs typeface="Arial" pitchFamily="34" charset="0"/>
              </a:rPr>
            </a:br>
            <a:r>
              <a:rPr lang="es-MX" sz="2200" b="1" i="1" dirty="0" smtClean="0">
                <a:latin typeface="Arial" pitchFamily="34" charset="0"/>
                <a:cs typeface="Arial" pitchFamily="34" charset="0"/>
              </a:rPr>
              <a:t>Ciprofloxacina:500mg VO</a:t>
            </a:r>
            <a:br>
              <a:rPr lang="es-MX" sz="2200" b="1" i="1" dirty="0" smtClean="0">
                <a:latin typeface="Arial" pitchFamily="34" charset="0"/>
                <a:cs typeface="Arial" pitchFamily="34" charset="0"/>
              </a:rPr>
            </a:br>
            <a:r>
              <a:rPr lang="es-MX" sz="2200" b="1" i="1" dirty="0" smtClean="0">
                <a:latin typeface="Arial" pitchFamily="34" charset="0"/>
                <a:cs typeface="Arial" pitchFamily="34" charset="0"/>
              </a:rPr>
              <a:t>Ofloxacina:400mg </a:t>
            </a:r>
            <a:r>
              <a:rPr lang="es-MX" sz="2200" b="1" i="1" dirty="0" smtClean="0"/>
              <a:t>VO</a:t>
            </a:r>
            <a:endParaRPr lang="es-MX" sz="2200" b="1" i="1" dirty="0"/>
          </a:p>
        </p:txBody>
      </p:sp>
      <p:pic>
        <p:nvPicPr>
          <p:cNvPr id="19458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90448" y="3609829"/>
            <a:ext cx="3151163" cy="2692497"/>
          </a:xfrm>
        </p:spPr>
      </p:pic>
      <p:pic>
        <p:nvPicPr>
          <p:cNvPr id="19459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9626" y="4586068"/>
            <a:ext cx="2616590" cy="188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dermatol\its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232</Words>
  <Application>Microsoft Office PowerPoint</Application>
  <PresentationFormat>Personalizado</PresentationFormat>
  <Paragraphs>32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Los síntomas de la gonorrea aparece generalmente a los 2 o 5 días después de la  infección , sin embargo, en los hombres  puede  tomar hasta un mes los síntomas en aparecer.   Algunas personas no presentan síntomas, desconocen que han adquirido la enfermedad y por tanto no buscan tratamiento.   Esto aumenta el riesgo de complicaciones y de transmitir la enfermedad a otras personas. </vt:lpstr>
      <vt:lpstr>Diapositiva 6</vt:lpstr>
      <vt:lpstr>                      EJEMPLOS</vt:lpstr>
      <vt:lpstr>                                              Tratamiento   Tiene cura y mientras más temprano se trate más rápido se cura.   Los médicos siempre indican una  dosis única  de antibiótico como los siguientes:   Ceftriazone:125mg IM Ciprofloxacina:500mg VO Ofloxacina:400mg VO</vt:lpstr>
      <vt:lpstr>Diapositiva 9</vt:lpstr>
      <vt:lpstr>Diagnóstico El diagnóstico bacteriológico busca detectar la presencia del germen y se basa en la extracción de una muestra realizada: En la uretra en el hombre. En el cuello del útero en la mujer. Biopsias anales y faríngeas son también realizadas.     </vt:lpstr>
      <vt:lpstr>Diapositiva 11</vt:lpstr>
      <vt:lpstr>                           TOMA MI  CONSEJO                                                           USA </vt:lpstr>
      <vt:lpstr> MANTEN UNA VIDA SEXUAL                ACTIVA PERO SALUDABLE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Any</dc:creator>
  <cp:lastModifiedBy>Anita</cp:lastModifiedBy>
  <cp:revision>30</cp:revision>
  <dcterms:created xsi:type="dcterms:W3CDTF">2016-10-29T00:04:33Z</dcterms:created>
  <dcterms:modified xsi:type="dcterms:W3CDTF">2019-10-08T02:06:54Z</dcterms:modified>
</cp:coreProperties>
</file>