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2"/>
  </p:notesMasterIdLst>
  <p:sldIdLst>
    <p:sldId id="256" r:id="rId2"/>
    <p:sldId id="283" r:id="rId3"/>
    <p:sldId id="262" r:id="rId4"/>
    <p:sldId id="264" r:id="rId5"/>
    <p:sldId id="284" r:id="rId6"/>
    <p:sldId id="285" r:id="rId7"/>
    <p:sldId id="287" r:id="rId8"/>
    <p:sldId id="260" r:id="rId9"/>
    <p:sldId id="288" r:id="rId10"/>
    <p:sldId id="280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e" initials="Y" lastIdx="1" clrIdx="0">
    <p:extLst>
      <p:ext uri="{19B8F6BF-5375-455C-9EA6-DF929625EA0E}">
        <p15:presenceInfo xmlns="" xmlns:p15="http://schemas.microsoft.com/office/powerpoint/2012/main" userId="Yo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7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8577B-990C-44A0-99AB-7017A5A0ED77}" type="datetimeFigureOut">
              <a:rPr lang="en-US" smtClean="0"/>
              <a:pPr/>
              <a:t>10/6/2019</a:t>
            </a:fld>
            <a:endParaRPr lang="en-U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D4575-9563-42AE-B91C-00ED00EB74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94239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AF65-67F0-4B0A-B293-9A8D1D87D317}" type="datetimeFigureOut">
              <a:rPr lang="en-US" smtClean="0"/>
              <a:pPr/>
              <a:t>10/6/2019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875B-DCCC-4C2A-B282-7FB8D9ED24C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44939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AF65-67F0-4B0A-B293-9A8D1D87D317}" type="datetimeFigureOut">
              <a:rPr lang="en-US" smtClean="0"/>
              <a:pPr/>
              <a:t>10/6/2019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875B-DCCC-4C2A-B282-7FB8D9ED24C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8777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AF65-67F0-4B0A-B293-9A8D1D87D317}" type="datetimeFigureOut">
              <a:rPr lang="en-US" smtClean="0"/>
              <a:pPr/>
              <a:t>10/6/2019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875B-DCCC-4C2A-B282-7FB8D9ED24C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9553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AF65-67F0-4B0A-B293-9A8D1D87D317}" type="datetimeFigureOut">
              <a:rPr lang="en-US" smtClean="0"/>
              <a:pPr/>
              <a:t>10/6/2019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875B-DCCC-4C2A-B282-7FB8D9ED24C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35490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AF65-67F0-4B0A-B293-9A8D1D87D317}" type="datetimeFigureOut">
              <a:rPr lang="en-US" smtClean="0"/>
              <a:pPr/>
              <a:t>10/6/2019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875B-DCCC-4C2A-B282-7FB8D9ED24C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6012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AF65-67F0-4B0A-B293-9A8D1D87D317}" type="datetimeFigureOut">
              <a:rPr lang="en-US" smtClean="0"/>
              <a:pPr/>
              <a:t>10/6/2019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875B-DCCC-4C2A-B282-7FB8D9ED24C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24884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AF65-67F0-4B0A-B293-9A8D1D87D317}" type="datetimeFigureOut">
              <a:rPr lang="en-US" smtClean="0"/>
              <a:pPr/>
              <a:t>10/6/2019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875B-DCCC-4C2A-B282-7FB8D9ED24C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1062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AF65-67F0-4B0A-B293-9A8D1D87D317}" type="datetimeFigureOut">
              <a:rPr lang="en-US" smtClean="0"/>
              <a:pPr/>
              <a:t>10/6/2019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875B-DCCC-4C2A-B282-7FB8D9ED24C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7211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AF65-67F0-4B0A-B293-9A8D1D87D317}" type="datetimeFigureOut">
              <a:rPr lang="en-US" smtClean="0"/>
              <a:pPr/>
              <a:t>10/6/2019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875B-DCCC-4C2A-B282-7FB8D9ED24C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29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AF65-67F0-4B0A-B293-9A8D1D87D317}" type="datetimeFigureOut">
              <a:rPr lang="en-US" smtClean="0"/>
              <a:pPr/>
              <a:t>10/6/2019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875B-DCCC-4C2A-B282-7FB8D9ED24C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2277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AF65-67F0-4B0A-B293-9A8D1D87D317}" type="datetimeFigureOut">
              <a:rPr lang="en-US" smtClean="0"/>
              <a:pPr/>
              <a:t>10/6/2019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875B-DCCC-4C2A-B282-7FB8D9ED24C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8186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AAF65-67F0-4B0A-B293-9A8D1D87D317}" type="datetimeFigureOut">
              <a:rPr lang="en-US" smtClean="0"/>
              <a:pPr/>
              <a:t>10/6/2019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4875B-DCCC-4C2A-B282-7FB8D9ED24C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533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erckmanuals.com/es-us/hogar/trastornos-del-coraz%C3%B3n-y-los-vasos-sangu%C3%ADneos/s%C3%ADntomas-de-los-trastornos-cardiovasculares/mareos-o-aturdimiento-al-ponerse-de-pie" TargetMode="External"/><Relationship Id="rId3" Type="http://schemas.openxmlformats.org/officeDocument/2006/relationships/hyperlink" Target="http://www.merckmanuals.com/es-us/hogar/infecciones/biolog%C3%ADa-de-las-enfermedades-infecciosas/fiebre-en-adultos" TargetMode="External"/><Relationship Id="rId7" Type="http://schemas.openxmlformats.org/officeDocument/2006/relationships/hyperlink" Target="http://www.merckmanuals.com/es-us/hogar/enfermedades-cerebrales,-medulares-y-nerviosas/trastornos-del-sue%C3%B1o/insomnio-y-somnolencia-diurna-excesiva" TargetMode="External"/><Relationship Id="rId2" Type="http://schemas.openxmlformats.org/officeDocument/2006/relationships/hyperlink" Target="http://www.merckmanuals.com/es-us/hogar/enfermedades-cerebrales,-medulares-y-nerviosas/dolor-de-cabeza-cefalea/introducci%C3%B3n-al-dolor-de-cabez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rckmanuals.com/es-us/hogar/trastornos-del-coraz%C3%B3n-y-los-vasos-sangu%C3%ADneos/trastornos-del-sistema-linf%C3%A1tico/ganglios-linf%C3%A1ticos-inflamados" TargetMode="External"/><Relationship Id="rId11" Type="http://schemas.openxmlformats.org/officeDocument/2006/relationships/hyperlink" Target="http://www.merckmanuals.com/es-us/hogar/trastornos-de-la-piel/prurito-y-dermatitis/prurito" TargetMode="External"/><Relationship Id="rId5" Type="http://schemas.openxmlformats.org/officeDocument/2006/relationships/hyperlink" Target="http://www.merckmanuals.com/es-us/hogar/trastornos-del-h%C3%ADgado-y-de-la-ves%C3%ADcula-biliar/manifestaciones-cl%C3%ADnicas-de-las-enfermedades-hep%C3%A1ticas/ictericia-en-adultos" TargetMode="External"/><Relationship Id="rId10" Type="http://schemas.openxmlformats.org/officeDocument/2006/relationships/hyperlink" Target="http://www.merckmanuals.com/es-us/hogar/enfermedades-cerebrales,-medulares-y-nerviosas/s%C3%ADntomas-y-diagn%C3%B3stico-de-las-enfermedades-cerebrales,-medulares-y-nerviosas/p%C3%A9rdida-de-memoria" TargetMode="External"/><Relationship Id="rId4" Type="http://schemas.openxmlformats.org/officeDocument/2006/relationships/hyperlink" Target="http://www.merckmanuals.com/es-us/hogar/salud-infantil/s%C3%ADntomas-en-los-lactantes-y-ni%C3%B1os/fiebre-en-beb%C3%A9s-y-ni%C3%B1os" TargetMode="External"/><Relationship Id="rId9" Type="http://schemas.openxmlformats.org/officeDocument/2006/relationships/hyperlink" Target="http://www.merckmanuals.com/es-us/hogar/trastornos-de-la-sangre/coagulaci%C3%B3n-de-la-sangre/hematomas-y-sangrado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erckmanuals.com/es-us/hogar/trastornos-gastrointestinales/s%C3%ADntomas-de-los-trastornos-digestivos/nudo-en-la-garganta" TargetMode="External"/><Relationship Id="rId3" Type="http://schemas.openxmlformats.org/officeDocument/2006/relationships/hyperlink" Target="http://www.merckmanuals.com/es-us/hogar/trastornos-gastrointestinales/s%C3%ADntomas-de-los-trastornos-digestivos/dolor-abdominal-agudo" TargetMode="External"/><Relationship Id="rId7" Type="http://schemas.openxmlformats.org/officeDocument/2006/relationships/hyperlink" Target="http://www.merckmanuals.com/es-us/hogar/trastornos-gastrointestinales/trastornos-anales-y-rectales/prurito-anal" TargetMode="External"/><Relationship Id="rId2" Type="http://schemas.openxmlformats.org/officeDocument/2006/relationships/hyperlink" Target="http://www.merckmanuals.com/es-us/hogar/trastornos-gastrointestinales/s%C3%ADntomas-de-los-trastornos-digestivos/dificultad-para-traga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rckmanuals.com/es-us/hogar/trastornos-gastrointestinales/s%C3%ADntomas-de-los-trastornos-digestivos/dispepsia" TargetMode="External"/><Relationship Id="rId5" Type="http://schemas.openxmlformats.org/officeDocument/2006/relationships/hyperlink" Target="http://www.merckmanuals.com/es-us/hogar/trastornos-gastrointestinales/s%C3%ADntomas-de-los-trastornos-digestivos/hipo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://www.merckmanuals.com/es-us/hogar/trastornos-gastrointestinales/s%C3%ADntomas-de-los-trastornos-digestivos/hemorragia-digestiva" TargetMode="External"/><Relationship Id="rId9" Type="http://schemas.openxmlformats.org/officeDocument/2006/relationships/hyperlink" Target="http://www.merckmanuals.com/es-us/hogar/trastornos-gastrointestinales/s%C3%ADntomas-de-los-trastornos-digestivos/gase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2071688" y="458271"/>
            <a:ext cx="8143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8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Herpes Genital</a:t>
            </a:r>
          </a:p>
        </p:txBody>
      </p:sp>
    </p:spTree>
    <p:extLst>
      <p:ext uri="{BB962C8B-B14F-4D97-AF65-F5344CB8AC3E}">
        <p14:creationId xmlns="" xmlns:p14="http://schemas.microsoft.com/office/powerpoint/2010/main" val="290850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906" r="10616"/>
          <a:stretch/>
        </p:blipFill>
        <p:spPr>
          <a:xfrm>
            <a:off x="2916000" y="1825625"/>
            <a:ext cx="6228000" cy="4351338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3232984" y="395585"/>
            <a:ext cx="55940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Muchas Gracias!!!!</a:t>
            </a:r>
            <a:endParaRPr lang="es-E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444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1" y="2423716"/>
            <a:ext cx="10210800" cy="4343399"/>
          </a:xfrm>
        </p:spPr>
        <p:txBody>
          <a:bodyPr>
            <a:normAutofit fontScale="90000"/>
          </a:bodyPr>
          <a:lstStyle/>
          <a:p>
            <a:pPr lvl="0" fontAlgn="ctr"/>
            <a:r>
              <a:rPr lang="es-MX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una infección muy común de transmisión sexual.</a:t>
            </a:r>
            <a:r>
              <a:rPr lang="es-E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 manifestarse en la boca (herpes bucal) o en los genitales (herpes genital).</a:t>
            </a:r>
            <a:r>
              <a:rPr lang="es-E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propaga fácilmente con o sin síntomas.</a:t>
            </a:r>
            <a:r>
              <a:rPr lang="es-E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Aparece en forma de llaga</a:t>
            </a:r>
            <a:br>
              <a:rPr lang="es-MX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provocado por el herpes simple de tipo 1 que afecta la cara , labios y parte superior del cuerpo y de tipo 2 VHS-2 que </a:t>
            </a:r>
            <a:r>
              <a:rPr lang="es-MX" sz="270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presenta </a:t>
            </a:r>
            <a:r>
              <a:rPr lang="es-MX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los genitales y en la parte inferior del cuerpo  </a:t>
            </a:r>
            <a:r>
              <a:rPr lang="es-ES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s-ES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3523" t="28354" r="53910" b="12902"/>
          <a:stretch/>
        </p:blipFill>
        <p:spPr>
          <a:xfrm>
            <a:off x="838200" y="2423716"/>
            <a:ext cx="972000" cy="2556000"/>
          </a:xfrm>
          <a:prstGeom prst="rect">
            <a:avLst/>
          </a:prstGeom>
          <a:effectLst>
            <a:reflection blurRad="6350" stA="50000" endA="300" endPos="38500" dist="50800" dir="5400000" sy="-100000" algn="bl" rotWithShape="0"/>
          </a:effectLst>
        </p:spPr>
      </p:pic>
      <p:sp>
        <p:nvSpPr>
          <p:cNvPr id="5" name="Llamada de nube 4"/>
          <p:cNvSpPr/>
          <p:nvPr/>
        </p:nvSpPr>
        <p:spPr>
          <a:xfrm>
            <a:off x="100460" y="220164"/>
            <a:ext cx="9048526" cy="1784351"/>
          </a:xfrm>
          <a:prstGeom prst="cloudCallou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1604961" y="585787"/>
            <a:ext cx="68294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¿</a:t>
            </a:r>
            <a:r>
              <a:rPr lang="es-ES" sz="4400" dirty="0"/>
              <a:t>Qué</a:t>
            </a:r>
            <a:r>
              <a:rPr lang="en-US" sz="4400" dirty="0"/>
              <a:t> es el Hérpes Genital?</a:t>
            </a:r>
          </a:p>
        </p:txBody>
      </p:sp>
    </p:spTree>
    <p:extLst>
      <p:ext uri="{BB962C8B-B14F-4D97-AF65-F5344CB8AC3E}">
        <p14:creationId xmlns="" xmlns:p14="http://schemas.microsoft.com/office/powerpoint/2010/main" val="115153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 fontAlgn="t">
              <a:buNone/>
            </a:pPr>
            <a:r>
              <a:rPr lang="es-MX" b="1" dirty="0" smtClean="0">
                <a:hlinkClick r:id="rId2"/>
              </a:rPr>
              <a:t>.Cefalea</a:t>
            </a:r>
            <a:endParaRPr lang="es-ES" sz="1800" b="1" dirty="0"/>
          </a:p>
          <a:p>
            <a:pPr marL="457200" lvl="1" indent="0" fontAlgn="t">
              <a:buNone/>
            </a:pPr>
            <a:r>
              <a:rPr lang="es-MX" b="1" dirty="0" smtClean="0">
                <a:hlinkClick r:id="rId3"/>
              </a:rPr>
              <a:t>.Fiebre </a:t>
            </a:r>
            <a:r>
              <a:rPr lang="es-MX" b="1" dirty="0">
                <a:hlinkClick r:id="rId3"/>
              </a:rPr>
              <a:t>en </a:t>
            </a:r>
            <a:r>
              <a:rPr lang="es-MX" b="1" dirty="0" smtClean="0">
                <a:hlinkClick r:id="rId3"/>
              </a:rPr>
              <a:t>adultos</a:t>
            </a:r>
            <a:endParaRPr lang="es-ES" sz="1800" b="1" dirty="0"/>
          </a:p>
          <a:p>
            <a:pPr marL="457200" lvl="1" indent="0" fontAlgn="t">
              <a:buNone/>
            </a:pPr>
            <a:r>
              <a:rPr lang="es-MX" b="1" dirty="0" smtClean="0">
                <a:hlinkClick r:id="rId4"/>
              </a:rPr>
              <a:t>.Fiebre </a:t>
            </a:r>
            <a:r>
              <a:rPr lang="es-MX" b="1" dirty="0">
                <a:hlinkClick r:id="rId4"/>
              </a:rPr>
              <a:t>en bebés y niños (fiebre, crónica, o fiebre de origen desconocido)</a:t>
            </a:r>
            <a:endParaRPr lang="es-ES" sz="1800" b="1" dirty="0"/>
          </a:p>
          <a:p>
            <a:pPr marL="457200" lvl="1" indent="0" fontAlgn="t">
              <a:buNone/>
            </a:pPr>
            <a:r>
              <a:rPr lang="es-MX" b="1" dirty="0" smtClean="0">
                <a:hlinkClick r:id="rId5"/>
              </a:rPr>
              <a:t>.Ictericia</a:t>
            </a:r>
            <a:endParaRPr lang="es-ES" sz="1800" b="1" dirty="0"/>
          </a:p>
          <a:p>
            <a:pPr marL="457200" lvl="1" indent="0" fontAlgn="t">
              <a:buNone/>
            </a:pPr>
            <a:r>
              <a:rPr lang="es-MX" b="1" dirty="0" smtClean="0">
                <a:hlinkClick r:id="rId6"/>
              </a:rPr>
              <a:t>.Inflamación </a:t>
            </a:r>
            <a:r>
              <a:rPr lang="es-MX" b="1" dirty="0">
                <a:hlinkClick r:id="rId6"/>
              </a:rPr>
              <a:t>de los ganglios linfáticos (linfadenopatía)</a:t>
            </a:r>
            <a:endParaRPr lang="es-ES" sz="1800" b="1" dirty="0"/>
          </a:p>
          <a:p>
            <a:pPr marL="457200" lvl="1" indent="0" fontAlgn="t">
              <a:buNone/>
            </a:pPr>
            <a:r>
              <a:rPr lang="es-MX" b="1" dirty="0" smtClean="0">
                <a:hlinkClick r:id="rId7"/>
              </a:rPr>
              <a:t>.Insomnio </a:t>
            </a:r>
            <a:r>
              <a:rPr lang="es-MX" b="1" dirty="0">
                <a:hlinkClick r:id="rId7"/>
              </a:rPr>
              <a:t>y somnolencia diurna excesiva (SDE)</a:t>
            </a:r>
            <a:endParaRPr lang="es-ES" sz="1800" b="1" dirty="0"/>
          </a:p>
          <a:p>
            <a:pPr marL="457200" lvl="1" indent="0" fontAlgn="t">
              <a:buNone/>
            </a:pPr>
            <a:r>
              <a:rPr lang="es-MX" b="1" dirty="0" smtClean="0">
                <a:hlinkClick r:id="rId8"/>
              </a:rPr>
              <a:t>.Mareos </a:t>
            </a:r>
            <a:r>
              <a:rPr lang="es-MX" b="1" dirty="0">
                <a:hlinkClick r:id="rId8"/>
              </a:rPr>
              <a:t>o aturdimiento al ponerse de pie (hipotensión ortostática)</a:t>
            </a:r>
            <a:endParaRPr lang="es-ES" sz="1800" b="1" dirty="0"/>
          </a:p>
          <a:p>
            <a:pPr marL="457200" lvl="1" indent="0" fontAlgn="t">
              <a:buNone/>
            </a:pPr>
            <a:r>
              <a:rPr lang="es-MX" b="1" dirty="0" smtClean="0">
                <a:hlinkClick r:id="rId9"/>
              </a:rPr>
              <a:t>.Moretones </a:t>
            </a:r>
            <a:r>
              <a:rPr lang="es-MX" b="1" dirty="0">
                <a:hlinkClick r:id="rId9"/>
              </a:rPr>
              <a:t>y sangrado</a:t>
            </a:r>
            <a:endParaRPr lang="es-ES" sz="1800" b="1" dirty="0"/>
          </a:p>
          <a:p>
            <a:pPr marL="457200" lvl="1" indent="0" fontAlgn="t">
              <a:buNone/>
            </a:pPr>
            <a:r>
              <a:rPr lang="es-MX" b="1" dirty="0" smtClean="0">
                <a:hlinkClick r:id="rId10"/>
              </a:rPr>
              <a:t>.Pérdida </a:t>
            </a:r>
            <a:r>
              <a:rPr lang="es-MX" b="1" dirty="0">
                <a:hlinkClick r:id="rId10"/>
              </a:rPr>
              <a:t>de la memoria (amnesia)</a:t>
            </a:r>
            <a:endParaRPr lang="es-ES" sz="1800" b="1" dirty="0"/>
          </a:p>
          <a:p>
            <a:pPr marL="457200" lvl="1" indent="0" fontAlgn="t">
              <a:buNone/>
            </a:pPr>
            <a:r>
              <a:rPr lang="es-MX" b="1" dirty="0" smtClean="0">
                <a:hlinkClick r:id="rId11"/>
              </a:rPr>
              <a:t>.Prurito</a:t>
            </a:r>
            <a:endParaRPr lang="es-ES" sz="1800" b="1" dirty="0"/>
          </a:p>
          <a:p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4437557" y="566241"/>
            <a:ext cx="29511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Síntomas: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810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457200" lvl="1" indent="0" fontAlgn="t">
              <a:buNone/>
            </a:pPr>
            <a:endParaRPr lang="es-ES" sz="1800" dirty="0"/>
          </a:p>
          <a:p>
            <a:pPr marL="457200" lvl="1" indent="0" fontAlgn="t">
              <a:buNone/>
            </a:pPr>
            <a:r>
              <a:rPr lang="es-MX" dirty="0" smtClean="0">
                <a:hlinkClick r:id="rId2"/>
              </a:rPr>
              <a:t>. Dificultad </a:t>
            </a:r>
            <a:r>
              <a:rPr lang="es-MX" dirty="0">
                <a:hlinkClick r:id="rId2"/>
              </a:rPr>
              <a:t>para tragar (</a:t>
            </a:r>
            <a:r>
              <a:rPr lang="es-MX" dirty="0" smtClean="0">
                <a:hlinkClick r:id="rId2"/>
              </a:rPr>
              <a:t>disfagia)</a:t>
            </a:r>
            <a:r>
              <a:rPr lang="es-MX" dirty="0" smtClean="0"/>
              <a:t>                                               </a:t>
            </a:r>
          </a:p>
          <a:p>
            <a:pPr marL="457200" lvl="1" indent="0" fontAlgn="t">
              <a:buNone/>
            </a:pPr>
            <a:r>
              <a:rPr lang="es-MX" dirty="0" smtClean="0">
                <a:hlinkClick r:id="rId3"/>
              </a:rPr>
              <a:t> .Dolor abdominal agudo</a:t>
            </a:r>
            <a:endParaRPr lang="es-ES" sz="1800" dirty="0"/>
          </a:p>
          <a:p>
            <a:pPr marL="457200" lvl="1" indent="0" fontAlgn="t">
              <a:buNone/>
            </a:pPr>
            <a:r>
              <a:rPr lang="es-MX" u="sng" dirty="0" smtClean="0">
                <a:solidFill>
                  <a:schemeClr val="accent1">
                    <a:lumMod val="75000"/>
                  </a:schemeClr>
                </a:solidFill>
              </a:rPr>
              <a:t>.Dolor </a:t>
            </a:r>
            <a:r>
              <a:rPr lang="es-MX" u="sng" dirty="0">
                <a:solidFill>
                  <a:schemeClr val="accent1">
                    <a:lumMod val="75000"/>
                  </a:schemeClr>
                </a:solidFill>
              </a:rPr>
              <a:t>abdominal crónico y </a:t>
            </a:r>
            <a:r>
              <a:rPr lang="es-MX" u="sng" dirty="0" smtClean="0">
                <a:solidFill>
                  <a:schemeClr val="accent1">
                    <a:lumMod val="75000"/>
                  </a:schemeClr>
                </a:solidFill>
              </a:rPr>
              <a:t>recurrente</a:t>
            </a:r>
          </a:p>
          <a:p>
            <a:pPr marL="457200" lvl="1" indent="0" fontAlgn="t">
              <a:buNone/>
            </a:pPr>
            <a:r>
              <a:rPr lang="es-MX" u="sng" dirty="0" smtClean="0">
                <a:solidFill>
                  <a:srgbClr val="0070C0"/>
                </a:solidFill>
              </a:rPr>
              <a:t>. Estreñimiento </a:t>
            </a:r>
            <a:endParaRPr lang="es-ES" sz="1800" u="sng" dirty="0">
              <a:solidFill>
                <a:srgbClr val="0070C0"/>
              </a:solidFill>
            </a:endParaRPr>
          </a:p>
          <a:p>
            <a:pPr marL="457200" lvl="1" indent="0" fontAlgn="t">
              <a:buNone/>
            </a:pPr>
            <a:r>
              <a:rPr lang="es-MX" u="sng" dirty="0" smtClean="0">
                <a:solidFill>
                  <a:srgbClr val="0070C0"/>
                </a:solidFill>
              </a:rPr>
              <a:t>.Diarrea</a:t>
            </a:r>
            <a:endParaRPr lang="es-ES" sz="1800" u="sng" dirty="0">
              <a:solidFill>
                <a:srgbClr val="0070C0"/>
              </a:solidFill>
            </a:endParaRPr>
          </a:p>
          <a:p>
            <a:pPr marL="457200" lvl="1" indent="0" fontAlgn="t">
              <a:buNone/>
            </a:pPr>
            <a:r>
              <a:rPr lang="es-MX" dirty="0" smtClean="0">
                <a:hlinkClick r:id="rId4"/>
              </a:rPr>
              <a:t>.Hemorragia </a:t>
            </a:r>
            <a:r>
              <a:rPr lang="es-MX" dirty="0">
                <a:hlinkClick r:id="rId4"/>
              </a:rPr>
              <a:t>digestiva</a:t>
            </a:r>
            <a:endParaRPr lang="es-ES" sz="1800" dirty="0"/>
          </a:p>
          <a:p>
            <a:pPr marL="457200" lvl="1" indent="0" fontAlgn="t">
              <a:buNone/>
            </a:pPr>
            <a:r>
              <a:rPr lang="es-MX" dirty="0" smtClean="0">
                <a:hlinkClick r:id="rId5"/>
              </a:rPr>
              <a:t>.Hipo</a:t>
            </a:r>
            <a:endParaRPr lang="es-ES" sz="1800" dirty="0"/>
          </a:p>
          <a:p>
            <a:pPr marL="457200" lvl="1" indent="0" fontAlgn="t">
              <a:buNone/>
            </a:pPr>
            <a:r>
              <a:rPr lang="es-MX" dirty="0" smtClean="0">
                <a:hlinkClick r:id="rId6"/>
              </a:rPr>
              <a:t>.Indigestión </a:t>
            </a:r>
            <a:r>
              <a:rPr lang="es-MX" dirty="0">
                <a:hlinkClick r:id="rId6"/>
              </a:rPr>
              <a:t>(dispepsia)</a:t>
            </a:r>
            <a:endParaRPr lang="es-ES" sz="1800" dirty="0"/>
          </a:p>
          <a:p>
            <a:pPr marL="457200" lvl="1" indent="0" fontAlgn="t">
              <a:buNone/>
            </a:pP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s-MX" u="sng" dirty="0" smtClean="0">
                <a:solidFill>
                  <a:schemeClr val="accent1">
                    <a:lumMod val="75000"/>
                  </a:schemeClr>
                </a:solidFill>
              </a:rPr>
              <a:t>Náuseas </a:t>
            </a:r>
            <a:r>
              <a:rPr lang="es-MX" u="sng" dirty="0">
                <a:solidFill>
                  <a:schemeClr val="accent1">
                    <a:lumMod val="75000"/>
                  </a:schemeClr>
                </a:solidFill>
              </a:rPr>
              <a:t>y vómitos </a:t>
            </a:r>
            <a:endParaRPr lang="es-ES" sz="1800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 fontAlgn="t">
              <a:buNone/>
            </a:pPr>
            <a:r>
              <a:rPr lang="es-MX" dirty="0" smtClean="0">
                <a:hlinkClick r:id="rId7"/>
              </a:rPr>
              <a:t>.Prurito </a:t>
            </a:r>
            <a:r>
              <a:rPr lang="es-MX" dirty="0">
                <a:hlinkClick r:id="rId7"/>
              </a:rPr>
              <a:t>anal</a:t>
            </a:r>
            <a:endParaRPr lang="es-ES" sz="1800" dirty="0"/>
          </a:p>
          <a:p>
            <a:pPr marL="457200" lvl="1" indent="0" fontAlgn="t">
              <a:buNone/>
            </a:pPr>
            <a:r>
              <a:rPr lang="es-MX" dirty="0" smtClean="0">
                <a:hlinkClick r:id="rId8"/>
              </a:rPr>
              <a:t>.Tapón </a:t>
            </a:r>
            <a:r>
              <a:rPr lang="es-MX" dirty="0">
                <a:hlinkClick r:id="rId8"/>
              </a:rPr>
              <a:t>en la garganta</a:t>
            </a:r>
            <a:endParaRPr lang="es-ES" sz="1800" dirty="0"/>
          </a:p>
          <a:p>
            <a:pPr marL="457200" lvl="1" indent="0" fontAlgn="t">
              <a:buNone/>
            </a:pPr>
            <a:r>
              <a:rPr lang="es-MX" dirty="0" smtClean="0">
                <a:hlinkClick r:id="rId9"/>
              </a:rPr>
              <a:t>.Trastornos </a:t>
            </a:r>
            <a:r>
              <a:rPr lang="es-MX" dirty="0">
                <a:hlinkClick r:id="rId9"/>
              </a:rPr>
              <a:t>relacionados con gases</a:t>
            </a:r>
            <a:endParaRPr lang="es-ES" sz="1800" dirty="0"/>
          </a:p>
          <a:p>
            <a:endParaRPr lang="en-US" dirty="0"/>
          </a:p>
        </p:txBody>
      </p:sp>
      <p:pic>
        <p:nvPicPr>
          <p:cNvPr id="4" name="Marcador de contenido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984" y="2251881"/>
            <a:ext cx="3698543" cy="26340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6746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7696" y="1544271"/>
            <a:ext cx="10515600" cy="4307889"/>
          </a:xfrm>
        </p:spPr>
        <p:txBody>
          <a:bodyPr>
            <a:normAutofit fontScale="92500" lnSpcReduction="20000"/>
          </a:bodyPr>
          <a:lstStyle/>
          <a:p>
            <a:pPr lvl="0" fontAlgn="ctr"/>
            <a:r>
              <a:rPr lang="es-MX" dirty="0" smtClean="0"/>
              <a:t>  </a:t>
            </a:r>
            <a:r>
              <a:rPr lang="es-MX" dirty="0">
                <a:solidFill>
                  <a:schemeClr val="accent5"/>
                </a:solidFill>
              </a:rPr>
              <a:t>El virus se puede propagar a través de llagas que la protección del condón no </a:t>
            </a:r>
            <a:r>
              <a:rPr lang="es-MX" dirty="0" smtClean="0">
                <a:solidFill>
                  <a:schemeClr val="accent5"/>
                </a:solidFill>
              </a:rPr>
              <a:t>cubre sobre todo en el primer brote de herpes.</a:t>
            </a:r>
          </a:p>
          <a:p>
            <a:pPr lvl="0" fontAlgn="ctr"/>
            <a:r>
              <a:rPr lang="es-MX" dirty="0" smtClean="0">
                <a:solidFill>
                  <a:schemeClr val="accent5"/>
                </a:solidFill>
              </a:rPr>
              <a:t> </a:t>
            </a:r>
            <a:r>
              <a:rPr lang="es-MX" dirty="0">
                <a:solidFill>
                  <a:schemeClr val="accent5"/>
                </a:solidFill>
              </a:rPr>
              <a:t>También se puede propagar por medio de la transpiración o de los fluidos vaginales hacia lugares que la protección del condón no alcanza.</a:t>
            </a:r>
            <a:endParaRPr lang="es-ES" dirty="0">
              <a:solidFill>
                <a:schemeClr val="accent5"/>
              </a:solidFill>
            </a:endParaRPr>
          </a:p>
          <a:p>
            <a:pPr lvl="0" fontAlgn="ctr"/>
            <a:r>
              <a:rPr lang="es-MX" dirty="0" smtClean="0">
                <a:solidFill>
                  <a:schemeClr val="accent5"/>
                </a:solidFill>
              </a:rPr>
              <a:t>El no uso de </a:t>
            </a:r>
            <a:r>
              <a:rPr lang="es-MX" dirty="0">
                <a:solidFill>
                  <a:schemeClr val="accent5"/>
                </a:solidFill>
              </a:rPr>
              <a:t>condones entre un brote y otro </a:t>
            </a:r>
            <a:r>
              <a:rPr lang="es-MX" dirty="0" smtClean="0">
                <a:solidFill>
                  <a:schemeClr val="accent5"/>
                </a:solidFill>
              </a:rPr>
              <a:t>puede no </a:t>
            </a:r>
            <a:r>
              <a:rPr lang="es-MX" dirty="0">
                <a:solidFill>
                  <a:schemeClr val="accent5"/>
                </a:solidFill>
              </a:rPr>
              <a:t>reducir el riesgo de transmisión</a:t>
            </a:r>
            <a:r>
              <a:rPr lang="es-MX" dirty="0" smtClean="0">
                <a:solidFill>
                  <a:schemeClr val="accent5"/>
                </a:solidFill>
              </a:rPr>
              <a:t>.</a:t>
            </a:r>
          </a:p>
          <a:p>
            <a:pPr lvl="0" fontAlgn="ctr"/>
            <a:r>
              <a:rPr lang="es-ES" dirty="0" smtClean="0">
                <a:solidFill>
                  <a:schemeClr val="accent5"/>
                </a:solidFill>
              </a:rPr>
              <a:t> </a:t>
            </a:r>
            <a:r>
              <a:rPr lang="es-MX" dirty="0" smtClean="0">
                <a:solidFill>
                  <a:schemeClr val="accent5"/>
                </a:solidFill>
              </a:rPr>
              <a:t>El </a:t>
            </a:r>
            <a:r>
              <a:rPr lang="es-MX" dirty="0">
                <a:solidFill>
                  <a:schemeClr val="accent5"/>
                </a:solidFill>
              </a:rPr>
              <a:t>riesgo de transmisión </a:t>
            </a:r>
            <a:r>
              <a:rPr lang="es-MX" dirty="0" smtClean="0">
                <a:solidFill>
                  <a:schemeClr val="accent5"/>
                </a:solidFill>
              </a:rPr>
              <a:t>no se </a:t>
            </a:r>
            <a:r>
              <a:rPr lang="es-MX" dirty="0">
                <a:solidFill>
                  <a:schemeClr val="accent5"/>
                </a:solidFill>
              </a:rPr>
              <a:t>puede reducir enormemente si la pareja que tiene </a:t>
            </a:r>
            <a:r>
              <a:rPr lang="es-MX" dirty="0" smtClean="0">
                <a:solidFill>
                  <a:schemeClr val="accent5"/>
                </a:solidFill>
              </a:rPr>
              <a:t>herpes no </a:t>
            </a:r>
            <a:r>
              <a:rPr lang="es-MX" dirty="0">
                <a:solidFill>
                  <a:schemeClr val="accent5"/>
                </a:solidFill>
              </a:rPr>
              <a:t>toma una pequeña dosis diaria de medicación contra el herpes.</a:t>
            </a:r>
            <a:endParaRPr lang="es-ES" dirty="0">
              <a:solidFill>
                <a:schemeClr val="accent5"/>
              </a:solidFill>
            </a:endParaRPr>
          </a:p>
          <a:p>
            <a:endParaRPr lang="en-US" dirty="0"/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2051" b="16801"/>
          <a:stretch/>
        </p:blipFill>
        <p:spPr>
          <a:xfrm>
            <a:off x="9013832" y="5168160"/>
            <a:ext cx="2995288" cy="136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426721" y="398606"/>
            <a:ext cx="1111981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Causas que propagan el herpes genital</a:t>
            </a:r>
            <a:r>
              <a:rPr lang="es-E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42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709684"/>
            <a:ext cx="10515600" cy="5467279"/>
          </a:xfrm>
        </p:spPr>
        <p:txBody>
          <a:bodyPr/>
          <a:lstStyle/>
          <a:p>
            <a:pPr lvl="0" fontAlgn="ctr"/>
            <a:r>
              <a:rPr lang="es-MX" dirty="0" smtClean="0">
                <a:solidFill>
                  <a:schemeClr val="accent5"/>
                </a:solidFill>
              </a:rPr>
              <a:t>No lavarse </a:t>
            </a:r>
            <a:r>
              <a:rPr lang="es-MX" dirty="0">
                <a:solidFill>
                  <a:schemeClr val="accent5"/>
                </a:solidFill>
              </a:rPr>
              <a:t>las manos con agua y </a:t>
            </a:r>
            <a:r>
              <a:rPr lang="es-MX" dirty="0" smtClean="0">
                <a:solidFill>
                  <a:schemeClr val="accent5"/>
                </a:solidFill>
              </a:rPr>
              <a:t>jabón después de tocar las llagas.</a:t>
            </a:r>
          </a:p>
          <a:p>
            <a:pPr lvl="0" fontAlgn="ctr"/>
            <a:r>
              <a:rPr lang="es-MX" dirty="0" smtClean="0">
                <a:solidFill>
                  <a:schemeClr val="accent5"/>
                </a:solidFill>
              </a:rPr>
              <a:t> Mojarse los </a:t>
            </a:r>
            <a:r>
              <a:rPr lang="es-MX" dirty="0">
                <a:solidFill>
                  <a:schemeClr val="accent5"/>
                </a:solidFill>
              </a:rPr>
              <a:t>lentes de contacto con </a:t>
            </a:r>
            <a:r>
              <a:rPr lang="es-MX" dirty="0" smtClean="0">
                <a:solidFill>
                  <a:schemeClr val="accent5"/>
                </a:solidFill>
              </a:rPr>
              <a:t>saliva, si </a:t>
            </a:r>
            <a:r>
              <a:rPr lang="es-MX" dirty="0">
                <a:solidFill>
                  <a:schemeClr val="accent5"/>
                </a:solidFill>
              </a:rPr>
              <a:t>tienes herpes bucal.</a:t>
            </a:r>
            <a:endParaRPr lang="es-ES" dirty="0">
              <a:solidFill>
                <a:schemeClr val="accent5"/>
              </a:solidFill>
            </a:endParaRPr>
          </a:p>
          <a:p>
            <a:pPr fontAlgn="base"/>
            <a:r>
              <a:rPr lang="es-MX" dirty="0" smtClean="0">
                <a:solidFill>
                  <a:schemeClr val="accent5"/>
                </a:solidFill>
              </a:rPr>
              <a:t>Al besar especialmente </a:t>
            </a:r>
            <a:r>
              <a:rPr lang="es-MX" dirty="0">
                <a:solidFill>
                  <a:schemeClr val="accent5"/>
                </a:solidFill>
              </a:rPr>
              <a:t>a bebés, niños o mujeres </a:t>
            </a:r>
            <a:r>
              <a:rPr lang="es-MX" dirty="0" smtClean="0">
                <a:solidFill>
                  <a:schemeClr val="accent5"/>
                </a:solidFill>
              </a:rPr>
              <a:t>embarazadas, teniendo </a:t>
            </a:r>
            <a:r>
              <a:rPr lang="es-MX" dirty="0">
                <a:solidFill>
                  <a:schemeClr val="accent5"/>
                </a:solidFill>
              </a:rPr>
              <a:t>una llaga en la </a:t>
            </a:r>
            <a:r>
              <a:rPr lang="es-MX" dirty="0" smtClean="0">
                <a:solidFill>
                  <a:schemeClr val="accent5"/>
                </a:solidFill>
              </a:rPr>
              <a:t>boca</a:t>
            </a:r>
            <a:r>
              <a:rPr lang="es-MX" dirty="0">
                <a:solidFill>
                  <a:schemeClr val="accent5"/>
                </a:solidFill>
              </a:rPr>
              <a:t>.</a:t>
            </a:r>
            <a:endParaRPr lang="en-US" dirty="0">
              <a:solidFill>
                <a:schemeClr val="accent5"/>
              </a:solidFill>
            </a:endParaRPr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1024" t="6451" r="4129" b="2012"/>
          <a:stretch/>
        </p:blipFill>
        <p:spPr>
          <a:xfrm>
            <a:off x="8188657" y="3454855"/>
            <a:ext cx="2843958" cy="32349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6696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93942" y="210380"/>
            <a:ext cx="6420729" cy="1325563"/>
          </a:xfrm>
        </p:spPr>
        <p:txBody>
          <a:bodyPr>
            <a:normAutofit/>
          </a:bodyPr>
          <a:lstStyle/>
          <a:p>
            <a:r>
              <a:rPr lang="es-MX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Tratamientos: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4643" y="1136308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2000" dirty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bien el tratamiento para el herpes es útil, el virus no se cura. Sin embargo, en la mayoría de los casos, los rebrotes disminuyen en cantidad e intensidad con el paso de los años.</a:t>
            </a:r>
            <a:r>
              <a:rPr lang="es-MX" sz="2000" dirty="0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s-MX" sz="2000" dirty="0" smtClean="0">
              <a:solidFill>
                <a:schemeClr val="accent5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2000" dirty="0" smtClean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 </a:t>
            </a:r>
            <a:r>
              <a:rPr lang="es-MX" sz="2000" dirty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baños con agua tibia pueden proporcionar alivio para el dolor. La ropa de algodón ayuda a prevenir la irritación. Mantén secas las llagas; si están húmedas, se puede retrasar su cicatrización. La aplicación de compresas de agua fría o hielo sobre las llagas puede calmar las molestias. Los calmantes como la aspirina, el acetaminofeno, el paracetamol o el ibuprofeno pueden ayudar a aliviar las molestias y la fiebre</a:t>
            </a:r>
            <a:r>
              <a:rPr lang="es-MX" sz="2000" dirty="0" smtClean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ES" sz="2000" dirty="0">
              <a:solidFill>
                <a:schemeClr val="accent5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71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24132" y="672074"/>
            <a:ext cx="10515600" cy="4351338"/>
          </a:xfrm>
        </p:spPr>
        <p:txBody>
          <a:bodyPr/>
          <a:lstStyle/>
          <a:p>
            <a:r>
              <a:rPr lang="es-MX" dirty="0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</a:t>
            </a:r>
            <a:r>
              <a:rPr lang="es-MX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tienes herpes, puedes tomar algunos medicamentos que te ayudarán a controlar la infección. Frecuentemente, el uso de tratamientos para el herpes es muy eficaz para acelerar el proceso de cicatrización de las llagas e impedir la recurrencia de los brotes. </a:t>
            </a:r>
            <a:endParaRPr lang="es-ES" dirty="0">
              <a:solidFill>
                <a:schemeClr val="accent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Marcador de contenido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81" y="3583858"/>
            <a:ext cx="6358596" cy="26921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1707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3618" y="365125"/>
            <a:ext cx="10515600" cy="606338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z="28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sz="2800" b="1" i="1" dirty="0" smtClean="0">
                <a:solidFill>
                  <a:schemeClr val="accent1">
                    <a:lumMod val="75000"/>
                  </a:schemeClr>
                </a:solidFill>
              </a:rPr>
              <a:t>     . Cumplir </a:t>
            </a:r>
            <a:r>
              <a:rPr lang="es-MX" sz="2800" b="1" i="1" dirty="0">
                <a:solidFill>
                  <a:schemeClr val="accent1">
                    <a:lumMod val="75000"/>
                  </a:schemeClr>
                </a:solidFill>
              </a:rPr>
              <a:t>tratamiento </a:t>
            </a:r>
            <a:r>
              <a:rPr lang="es-MX" sz="2800" b="1" i="1" dirty="0" smtClean="0">
                <a:solidFill>
                  <a:schemeClr val="accent1">
                    <a:lumMod val="75000"/>
                  </a:schemeClr>
                </a:solidFill>
              </a:rPr>
              <a:t>médico.</a:t>
            </a:r>
            <a:r>
              <a:rPr lang="es-MX" sz="2800" b="1" i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MX" sz="28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MX" sz="2800" b="1" i="1" smtClean="0">
                <a:solidFill>
                  <a:schemeClr val="accent1">
                    <a:lumMod val="75000"/>
                  </a:schemeClr>
                </a:solidFill>
              </a:rPr>
              <a:t>      .</a:t>
            </a:r>
            <a:r>
              <a:rPr lang="es-MX" sz="2800" b="1" i="1" dirty="0" smtClean="0">
                <a:solidFill>
                  <a:schemeClr val="accent1">
                    <a:lumMod val="75000"/>
                  </a:schemeClr>
                </a:solidFill>
              </a:rPr>
              <a:t>Detectar </a:t>
            </a:r>
            <a:r>
              <a:rPr lang="es-MX" sz="2800" b="1" i="1" dirty="0">
                <a:solidFill>
                  <a:schemeClr val="accent1">
                    <a:lumMod val="75000"/>
                  </a:schemeClr>
                </a:solidFill>
              </a:rPr>
              <a:t>complicaciones.</a:t>
            </a:r>
            <a:br>
              <a:rPr lang="es-MX" sz="28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MX" sz="2800" b="1" i="1" dirty="0" smtClean="0">
                <a:solidFill>
                  <a:schemeClr val="accent1">
                    <a:lumMod val="75000"/>
                  </a:schemeClr>
                </a:solidFill>
              </a:rPr>
              <a:t>      . Brindar </a:t>
            </a:r>
            <a:r>
              <a:rPr lang="es-MX" sz="2800" b="1" i="1" dirty="0">
                <a:solidFill>
                  <a:schemeClr val="accent1">
                    <a:lumMod val="75000"/>
                  </a:schemeClr>
                </a:solidFill>
              </a:rPr>
              <a:t>educación para la salud en </a:t>
            </a:r>
            <a:r>
              <a:rPr lang="es-MX" sz="2800" b="1" i="1" dirty="0" smtClean="0">
                <a:solidFill>
                  <a:schemeClr val="accent1">
                    <a:lumMod val="75000"/>
                  </a:schemeClr>
                </a:solidFill>
              </a:rPr>
              <a:t>adolescentes </a:t>
            </a:r>
            <a:r>
              <a:rPr lang="es-MX" sz="2800" b="1" i="1" dirty="0">
                <a:solidFill>
                  <a:schemeClr val="accent1">
                    <a:lumMod val="75000"/>
                  </a:schemeClr>
                </a:solidFill>
              </a:rPr>
              <a:t>y adultos jóvenes.</a:t>
            </a:r>
            <a:br>
              <a:rPr lang="es-MX" sz="28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MX" sz="2800" b="1" i="1" dirty="0" smtClean="0">
                <a:solidFill>
                  <a:schemeClr val="accent1">
                    <a:lumMod val="75000"/>
                  </a:schemeClr>
                </a:solidFill>
              </a:rPr>
              <a:t>      . Seguimiento </a:t>
            </a:r>
            <a:r>
              <a:rPr lang="es-MX" sz="2800" b="1" i="1" dirty="0">
                <a:solidFill>
                  <a:schemeClr val="accent1">
                    <a:lumMod val="75000"/>
                  </a:schemeClr>
                </a:solidFill>
              </a:rPr>
              <a:t>a través del programa de prevención de ITS.</a:t>
            </a:r>
            <a:br>
              <a:rPr lang="es-MX" sz="28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MX" sz="2800" b="1" i="1" dirty="0" smtClean="0">
                <a:solidFill>
                  <a:schemeClr val="accent1">
                    <a:lumMod val="75000"/>
                  </a:schemeClr>
                </a:solidFill>
              </a:rPr>
              <a:t>      . Realizar  charlas educativas encaminadas al uso del condón.</a:t>
            </a:r>
            <a:br>
              <a:rPr lang="es-MX" sz="28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MX" sz="2800" b="1" i="1" dirty="0" smtClean="0">
                <a:solidFill>
                  <a:schemeClr val="accent1">
                    <a:lumMod val="75000"/>
                  </a:schemeClr>
                </a:solidFill>
              </a:rPr>
              <a:t>      . Brindar apoyo psicológico  para elevar la autoestima del paciente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Doble onda 2"/>
          <p:cNvSpPr/>
          <p:nvPr/>
        </p:nvSpPr>
        <p:spPr>
          <a:xfrm>
            <a:off x="2898281" y="0"/>
            <a:ext cx="5417128" cy="1218743"/>
          </a:xfrm>
          <a:prstGeom prst="doubleWave">
            <a:avLst>
              <a:gd name="adj1" fmla="val 6250"/>
              <a:gd name="adj2" fmla="val 1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b="1" i="1" dirty="0">
                <a:solidFill>
                  <a:srgbClr val="7030A0"/>
                </a:solidFill>
                <a:latin typeface="Bernard MT Condensed" panose="02050806060905020404" pitchFamily="18" charset="0"/>
              </a:rPr>
              <a:t>Atención de Enfermería</a:t>
            </a:r>
          </a:p>
        </p:txBody>
      </p:sp>
    </p:spTree>
    <p:extLst>
      <p:ext uri="{BB962C8B-B14F-4D97-AF65-F5344CB8AC3E}">
        <p14:creationId xmlns="" xmlns:p14="http://schemas.microsoft.com/office/powerpoint/2010/main" val="229305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465</Words>
  <Application>Microsoft Office PowerPoint</Application>
  <PresentationFormat>Personalizado</PresentationFormat>
  <Paragraphs>42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Diapositiva 1</vt:lpstr>
      <vt:lpstr>Es una infección muy común de transmisión sexual. Puede manifestarse en la boca (herpes bucal) o en los genitales (herpes genital). Se propaga fácilmente con o sin síntomas. Aparece en forma de llaga Es provocado por el herpes simple de tipo 1 que afecta la cara , labios y parte superior del cuerpo y de tipo 2 VHS-2 que se presenta en los genitales y en la parte inferior del cuerpo   </vt:lpstr>
      <vt:lpstr>Diapositiva 3</vt:lpstr>
      <vt:lpstr>Diapositiva 4</vt:lpstr>
      <vt:lpstr>Diapositiva 5</vt:lpstr>
      <vt:lpstr>Diapositiva 6</vt:lpstr>
      <vt:lpstr>Tratamientos: </vt:lpstr>
      <vt:lpstr>Diapositiva 8</vt:lpstr>
      <vt:lpstr>      . Cumplir tratamiento médico.       .Detectar complicaciones.       . Brindar educación para la salud en adolescentes y adultos jóvenes.       . Seguimiento a través del programa de prevención de ITS.       . Realizar  charlas educativas encaminadas al uso del condón.       . Brindar apoyo psicológico  para elevar la autoestima del paciente</vt:lpstr>
      <vt:lpstr>Diapositiva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Yoe</dc:creator>
  <cp:lastModifiedBy>Anita</cp:lastModifiedBy>
  <cp:revision>33</cp:revision>
  <dcterms:created xsi:type="dcterms:W3CDTF">2016-11-04T17:50:18Z</dcterms:created>
  <dcterms:modified xsi:type="dcterms:W3CDTF">2019-10-06T22:51:20Z</dcterms:modified>
</cp:coreProperties>
</file>