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9" r:id="rId2"/>
    <p:sldId id="282" r:id="rId3"/>
    <p:sldId id="258" r:id="rId4"/>
    <p:sldId id="260" r:id="rId5"/>
    <p:sldId id="261" r:id="rId6"/>
    <p:sldId id="272" r:id="rId7"/>
    <p:sldId id="275" r:id="rId8"/>
    <p:sldId id="263" r:id="rId9"/>
    <p:sldId id="277" r:id="rId10"/>
    <p:sldId id="273" r:id="rId11"/>
    <p:sldId id="264" r:id="rId12"/>
    <p:sldId id="274" r:id="rId13"/>
    <p:sldId id="278" r:id="rId14"/>
    <p:sldId id="265" r:id="rId15"/>
    <p:sldId id="266" r:id="rId16"/>
    <p:sldId id="267" r:id="rId17"/>
    <p:sldId id="271" r:id="rId18"/>
    <p:sldId id="268" r:id="rId19"/>
    <p:sldId id="279" r:id="rId20"/>
    <p:sldId id="280" r:id="rId21"/>
    <p:sldId id="281" r:id="rId2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4632" autoAdjust="0"/>
    <p:restoredTop sz="94494" autoAdjust="0"/>
  </p:normalViewPr>
  <p:slideViewPr>
    <p:cSldViewPr>
      <p:cViewPr varScale="1">
        <p:scale>
          <a:sx n="78" d="100"/>
          <a:sy n="78" d="100"/>
        </p:scale>
        <p:origin x="-118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D0A789-C5B0-44A4-A6DF-61C322329095}" type="datetimeFigureOut">
              <a:rPr lang="es-ES" smtClean="0"/>
              <a:pPr/>
              <a:t>08/10/2017</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A48414-1C8A-496B-B1B2-1B6D4D4B7B6A}" type="slidenum">
              <a:rPr lang="es-ES" smtClean="0"/>
              <a:pPr/>
              <a:t>‹Nº›</a:t>
            </a:fld>
            <a:endParaRPr lang="es-ES"/>
          </a:p>
        </p:txBody>
      </p:sp>
    </p:spTree>
    <p:extLst>
      <p:ext uri="{BB962C8B-B14F-4D97-AF65-F5344CB8AC3E}">
        <p14:creationId xmlns="" xmlns:p14="http://schemas.microsoft.com/office/powerpoint/2010/main" val="18732550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zim://A/A/Sordera.html" TargetMode="External"/><Relationship Id="rId2" Type="http://schemas.openxmlformats.org/officeDocument/2006/relationships/slide" Target="../slides/slide4.xml"/><Relationship Id="rId1" Type="http://schemas.openxmlformats.org/officeDocument/2006/relationships/notesMaster" Target="../notesMasters/notesMaster1.xml"/><Relationship Id="rId4" Type="http://schemas.openxmlformats.org/officeDocument/2006/relationships/hyperlink" Target="zim://A/A/Ceguera.html" TargetMode="Externa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AA48414-1C8A-496B-B1B2-1B6D4D4B7B6A}" type="slidenum">
              <a:rPr lang="es-ES" smtClean="0"/>
              <a:pPr/>
              <a:t>3</a:t>
            </a:fld>
            <a:endParaRPr lang="es-ES"/>
          </a:p>
        </p:txBody>
      </p:sp>
    </p:spTree>
    <p:extLst>
      <p:ext uri="{BB962C8B-B14F-4D97-AF65-F5344CB8AC3E}">
        <p14:creationId xmlns="" xmlns:p14="http://schemas.microsoft.com/office/powerpoint/2010/main" val="24629391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s-ES" dirty="0" smtClean="0"/>
              <a:t>En este caso, el bebé puede morir pronto o desarrollar </a:t>
            </a:r>
            <a:r>
              <a:rPr lang="es-ES" dirty="0" smtClean="0">
                <a:hlinkClick r:id="rId3" action="ppaction://hlinkfile" tooltip="Sordera"/>
              </a:rPr>
              <a:t>sordera</a:t>
            </a:r>
            <a:r>
              <a:rPr lang="es-ES" dirty="0" smtClean="0"/>
              <a:t>, </a:t>
            </a:r>
            <a:r>
              <a:rPr lang="es-ES" dirty="0" smtClean="0">
                <a:hlinkClick r:id="rId4" action="ppaction://hlinkfile" tooltip="Ceguera"/>
              </a:rPr>
              <a:t>ceguera</a:t>
            </a:r>
            <a:r>
              <a:rPr lang="es-ES" dirty="0" smtClean="0"/>
              <a:t>, disturbios mentales, parálisis o deformidades.</a:t>
            </a:r>
          </a:p>
          <a:p>
            <a:endParaRPr lang="es-ES" dirty="0"/>
          </a:p>
        </p:txBody>
      </p:sp>
      <p:sp>
        <p:nvSpPr>
          <p:cNvPr id="4" name="3 Marcador de número de diapositiva"/>
          <p:cNvSpPr>
            <a:spLocks noGrp="1"/>
          </p:cNvSpPr>
          <p:nvPr>
            <p:ph type="sldNum" sz="quarter" idx="10"/>
          </p:nvPr>
        </p:nvSpPr>
        <p:spPr/>
        <p:txBody>
          <a:bodyPr/>
          <a:lstStyle/>
          <a:p>
            <a:fld id="{9AA48414-1C8A-496B-B1B2-1B6D4D4B7B6A}" type="slidenum">
              <a:rPr lang="es-ES" smtClean="0"/>
              <a:pPr/>
              <a:t>4</a:t>
            </a:fld>
            <a:endParaRPr lang="es-ES"/>
          </a:p>
        </p:txBody>
      </p:sp>
    </p:spTree>
    <p:extLst>
      <p:ext uri="{BB962C8B-B14F-4D97-AF65-F5344CB8AC3E}">
        <p14:creationId xmlns="" xmlns:p14="http://schemas.microsoft.com/office/powerpoint/2010/main" val="592377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9AA48414-1C8A-496B-B1B2-1B6D4D4B7B6A}" type="slidenum">
              <a:rPr lang="es-ES" smtClean="0"/>
              <a:pPr/>
              <a:t>5</a:t>
            </a:fld>
            <a:endParaRPr lang="es-ES"/>
          </a:p>
        </p:txBody>
      </p:sp>
    </p:spTree>
    <p:extLst>
      <p:ext uri="{BB962C8B-B14F-4D97-AF65-F5344CB8AC3E}">
        <p14:creationId xmlns="" xmlns:p14="http://schemas.microsoft.com/office/powerpoint/2010/main" val="15542333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45C3D73-3EA0-4410-9C7A-D6CB3DE31A7A}" type="datetimeFigureOut">
              <a:rPr lang="es-ES" smtClean="0"/>
              <a:pPr/>
              <a:t>08/10/2017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ED708B39-D733-4C6F-B726-570A0F6BCE94}"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5C3D73-3EA0-4410-9C7A-D6CB3DE31A7A}" type="datetimeFigureOut">
              <a:rPr lang="es-ES" smtClean="0"/>
              <a:pPr/>
              <a:t>08/10/2017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D708B39-D733-4C6F-B726-570A0F6BCE94}"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Nueva carpeta (2)\images (30).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714480" y="1785926"/>
            <a:ext cx="5399460" cy="392909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2 Marco"/>
          <p:cNvSpPr/>
          <p:nvPr/>
        </p:nvSpPr>
        <p:spPr>
          <a:xfrm>
            <a:off x="1071538" y="1142984"/>
            <a:ext cx="6715172" cy="5214974"/>
          </a:xfrm>
          <a:prstGeom prst="fram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Tree>
    <p:extLst>
      <p:ext uri="{BB962C8B-B14F-4D97-AF65-F5344CB8AC3E}">
        <p14:creationId xmlns="" xmlns:p14="http://schemas.microsoft.com/office/powerpoint/2010/main" val="913206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K:\Nueva carpeta (2)\descarga (3).jpg"/>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57159" y="357166"/>
            <a:ext cx="8572560" cy="6000792"/>
          </a:xfrm>
          <a:prstGeom prst="rect">
            <a:avLst/>
          </a:prstGeom>
          <a:noFill/>
          <a:extLst>
            <a:ext uri="{909E8E84-426E-40DD-AFC4-6F175D3DCCD1}">
              <a14:hiddenFill xmlns=""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bo"/>
          <p:cNvSpPr/>
          <p:nvPr/>
        </p:nvSpPr>
        <p:spPr>
          <a:xfrm>
            <a:off x="1939839" y="260648"/>
            <a:ext cx="5294276" cy="720080"/>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t>          Fase terciaria </a:t>
            </a:r>
            <a:r>
              <a:rPr lang="es-MX" dirty="0"/>
              <a:t>latente y avanzada:</a:t>
            </a:r>
          </a:p>
          <a:p>
            <a:endParaRPr lang="es-ES" dirty="0"/>
          </a:p>
        </p:txBody>
      </p:sp>
      <p:sp>
        <p:nvSpPr>
          <p:cNvPr id="4" name="CuadroTexto 3"/>
          <p:cNvSpPr txBox="1"/>
          <p:nvPr/>
        </p:nvSpPr>
        <p:spPr>
          <a:xfrm>
            <a:off x="537530" y="1071546"/>
            <a:ext cx="7706878" cy="369332"/>
          </a:xfrm>
          <a:prstGeom prst="rect">
            <a:avLst/>
          </a:prstGeom>
          <a:noFill/>
        </p:spPr>
        <p:txBody>
          <a:bodyPr wrap="square" rtlCol="0">
            <a:spAutoFit/>
          </a:bodyPr>
          <a:lstStyle/>
          <a:p>
            <a:r>
              <a:rPr lang="es-MX" dirty="0" smtClean="0"/>
              <a:t>1.</a:t>
            </a:r>
            <a:endParaRPr lang="es-MX" dirty="0"/>
          </a:p>
        </p:txBody>
      </p:sp>
      <p:sp>
        <p:nvSpPr>
          <p:cNvPr id="5" name="Rectángulo 4"/>
          <p:cNvSpPr/>
          <p:nvPr/>
        </p:nvSpPr>
        <p:spPr>
          <a:xfrm>
            <a:off x="428596" y="1071546"/>
            <a:ext cx="8572560" cy="1077218"/>
          </a:xfrm>
          <a:prstGeom prst="rect">
            <a:avLst/>
          </a:prstGeom>
        </p:spPr>
        <p:txBody>
          <a:bodyPr wrap="square">
            <a:spAutoFit/>
          </a:bodyPr>
          <a:lstStyle/>
          <a:p>
            <a:r>
              <a:rPr lang="es-MX" sz="1600" dirty="0" smtClean="0">
                <a:latin typeface="Arial" pitchFamily="34" charset="0"/>
                <a:ea typeface="Times New Roman" panose="02020603050405020304" pitchFamily="18" charset="0"/>
                <a:cs typeface="Arial" pitchFamily="34" charset="0"/>
              </a:rPr>
              <a:t>-  -La </a:t>
            </a:r>
            <a:r>
              <a:rPr lang="es-MX" sz="1600" dirty="0">
                <a:latin typeface="Arial" pitchFamily="34" charset="0"/>
                <a:ea typeface="Times New Roman" panose="02020603050405020304" pitchFamily="18" charset="0"/>
                <a:cs typeface="Arial" pitchFamily="34" charset="0"/>
              </a:rPr>
              <a:t>fase latente de la sífilis comienza cuando todos los síntomas que tuvo antes desaparecen. </a:t>
            </a:r>
            <a:endParaRPr lang="es-MX" sz="1600" dirty="0" smtClean="0">
              <a:latin typeface="Arial" pitchFamily="34" charset="0"/>
              <a:ea typeface="Times New Roman" panose="02020603050405020304" pitchFamily="18" charset="0"/>
              <a:cs typeface="Arial" pitchFamily="34" charset="0"/>
            </a:endParaRPr>
          </a:p>
          <a:p>
            <a:endParaRPr lang="es-MX" sz="1600" dirty="0">
              <a:latin typeface="Arial" pitchFamily="34" charset="0"/>
              <a:cs typeface="Arial" pitchFamily="34" charset="0"/>
            </a:endParaRPr>
          </a:p>
          <a:p>
            <a:endParaRPr lang="es-MX" sz="1600" dirty="0">
              <a:latin typeface="Arial" pitchFamily="34" charset="0"/>
              <a:cs typeface="Arial" pitchFamily="34" charset="0"/>
            </a:endParaRPr>
          </a:p>
        </p:txBody>
      </p:sp>
      <p:sp>
        <p:nvSpPr>
          <p:cNvPr id="6" name="CuadroTexto 5"/>
          <p:cNvSpPr txBox="1"/>
          <p:nvPr/>
        </p:nvSpPr>
        <p:spPr>
          <a:xfrm>
            <a:off x="214282" y="1928803"/>
            <a:ext cx="8678198" cy="892552"/>
          </a:xfrm>
          <a:prstGeom prst="rect">
            <a:avLst/>
          </a:prstGeom>
          <a:noFill/>
        </p:spPr>
        <p:txBody>
          <a:bodyPr wrap="square" rtlCol="0">
            <a:spAutoFit/>
          </a:bodyPr>
          <a:lstStyle/>
          <a:p>
            <a:r>
              <a:rPr lang="es-MX" dirty="0" smtClean="0">
                <a:latin typeface="Arial" panose="020B0604020202020204" pitchFamily="34" charset="0"/>
                <a:cs typeface="Arial" panose="020B0604020202020204" pitchFamily="34" charset="0"/>
              </a:rPr>
              <a:t>   </a:t>
            </a:r>
            <a:r>
              <a:rPr lang="es-MX" sz="1600" dirty="0" smtClean="0">
                <a:latin typeface="Arial" panose="020B0604020202020204" pitchFamily="34" charset="0"/>
                <a:cs typeface="Arial" panose="020B0604020202020204" pitchFamily="34" charset="0"/>
              </a:rPr>
              <a:t>2-Los </a:t>
            </a:r>
            <a:r>
              <a:rPr lang="es-MX" sz="1600" dirty="0">
                <a:latin typeface="Arial" panose="020B0604020202020204" pitchFamily="34" charset="0"/>
                <a:cs typeface="Arial" panose="020B0604020202020204" pitchFamily="34" charset="0"/>
              </a:rPr>
              <a:t>síntomas de </a:t>
            </a:r>
            <a:r>
              <a:rPr lang="es-MX" sz="1600" dirty="0" smtClean="0">
                <a:latin typeface="Arial" panose="020B0604020202020204" pitchFamily="34" charset="0"/>
                <a:cs typeface="Arial" panose="020B0604020202020204" pitchFamily="34" charset="0"/>
              </a:rPr>
              <a:t>esta </a:t>
            </a:r>
            <a:r>
              <a:rPr lang="es-MX" sz="1600" dirty="0">
                <a:latin typeface="Arial" panose="020B0604020202020204" pitchFamily="34" charset="0"/>
                <a:cs typeface="Arial" panose="020B0604020202020204" pitchFamily="34" charset="0"/>
              </a:rPr>
              <a:t>fase avanzada </a:t>
            </a:r>
            <a:r>
              <a:rPr lang="es-MX" sz="1600" dirty="0" smtClean="0">
                <a:latin typeface="Arial" panose="020B0604020202020204" pitchFamily="34" charset="0"/>
                <a:cs typeface="Arial" panose="020B0604020202020204" pitchFamily="34" charset="0"/>
              </a:rPr>
              <a:t> incluyen </a:t>
            </a:r>
            <a:r>
              <a:rPr lang="es-MX" sz="1600" dirty="0">
                <a:latin typeface="Arial" panose="020B0604020202020204" pitchFamily="34" charset="0"/>
                <a:cs typeface="Arial" panose="020B0604020202020204" pitchFamily="34" charset="0"/>
              </a:rPr>
              <a:t>dificultad para coordinar los movimientos musculares, </a:t>
            </a:r>
            <a:r>
              <a:rPr lang="es-MX" sz="1600" dirty="0" smtClean="0">
                <a:latin typeface="Arial" panose="020B0604020202020204" pitchFamily="34" charset="0"/>
                <a:cs typeface="Arial" panose="020B0604020202020204" pitchFamily="34" charset="0"/>
              </a:rPr>
              <a:t>parálisis, </a:t>
            </a:r>
            <a:r>
              <a:rPr lang="es-MX" sz="1600" dirty="0">
                <a:latin typeface="Arial" panose="020B0604020202020204" pitchFamily="34" charset="0"/>
                <a:cs typeface="Arial" panose="020B0604020202020204" pitchFamily="34" charset="0"/>
              </a:rPr>
              <a:t>entumecimiento, ceguera y demencia </a:t>
            </a:r>
            <a:r>
              <a:rPr lang="es-MX" dirty="0" smtClean="0">
                <a:latin typeface="Arial" panose="020B0604020202020204" pitchFamily="34" charset="0"/>
                <a:cs typeface="Arial" panose="020B0604020202020204" pitchFamily="34" charset="0"/>
              </a:rPr>
              <a:t>.</a:t>
            </a:r>
            <a:endParaRPr lang="es-MX" dirty="0">
              <a:latin typeface="Arial" panose="020B0604020202020204" pitchFamily="34" charset="0"/>
              <a:cs typeface="Arial" panose="020B0604020202020204" pitchFamily="34" charset="0"/>
            </a:endParaRPr>
          </a:p>
        </p:txBody>
      </p:sp>
      <p:sp>
        <p:nvSpPr>
          <p:cNvPr id="7" name="CuadroTexto 6"/>
          <p:cNvSpPr txBox="1"/>
          <p:nvPr/>
        </p:nvSpPr>
        <p:spPr>
          <a:xfrm>
            <a:off x="549362" y="3169995"/>
            <a:ext cx="7808324" cy="369332"/>
          </a:xfrm>
          <a:prstGeom prst="rect">
            <a:avLst/>
          </a:prstGeom>
          <a:noFill/>
        </p:spPr>
        <p:txBody>
          <a:bodyPr wrap="square" rtlCol="0">
            <a:spAutoFit/>
          </a:bodyPr>
          <a:lstStyle/>
          <a:p>
            <a:r>
              <a:rPr lang="es-MX" smtClean="0"/>
              <a:t>3.  </a:t>
            </a:r>
            <a:endParaRPr lang="es-MX" dirty="0"/>
          </a:p>
        </p:txBody>
      </p:sp>
      <p:sp>
        <p:nvSpPr>
          <p:cNvPr id="8" name="Rectángulo 7"/>
          <p:cNvSpPr/>
          <p:nvPr/>
        </p:nvSpPr>
        <p:spPr>
          <a:xfrm>
            <a:off x="357158" y="3218386"/>
            <a:ext cx="8359846" cy="579646"/>
          </a:xfrm>
          <a:prstGeom prst="rect">
            <a:avLst/>
          </a:prstGeom>
        </p:spPr>
        <p:txBody>
          <a:bodyPr wrap="square">
            <a:spAutoFit/>
          </a:bodyPr>
          <a:lstStyle/>
          <a:p>
            <a:pPr>
              <a:lnSpc>
                <a:spcPts val="1875"/>
              </a:lnSpc>
              <a:spcAft>
                <a:spcPts val="750"/>
              </a:spcAft>
            </a:pPr>
            <a:r>
              <a:rPr lang="es-MX" sz="1600" dirty="0" smtClean="0">
                <a:latin typeface="Arial" panose="020B0604020202020204" pitchFamily="34" charset="0"/>
                <a:ea typeface="Times New Roman" panose="02020603050405020304" pitchFamily="18" charset="0"/>
                <a:cs typeface="Arial" panose="020B0604020202020204" pitchFamily="34" charset="0"/>
              </a:rPr>
              <a:t>    En </a:t>
            </a:r>
            <a:r>
              <a:rPr lang="es-MX" sz="1600" dirty="0">
                <a:latin typeface="Arial" panose="020B0604020202020204" pitchFamily="34" charset="0"/>
                <a:ea typeface="Times New Roman" panose="02020603050405020304" pitchFamily="18" charset="0"/>
                <a:cs typeface="Arial" panose="020B0604020202020204" pitchFamily="34" charset="0"/>
              </a:rPr>
              <a:t>las fases avanzadas de la sífilis, la enfermedad daña sus órganos internos y puede causar la muerte</a:t>
            </a:r>
            <a:r>
              <a:rPr lang="es-MX" dirty="0">
                <a:latin typeface="Arial" panose="020B0604020202020204" pitchFamily="34" charset="0"/>
                <a:ea typeface="Times New Roman" panose="02020603050405020304" pitchFamily="18" charset="0"/>
                <a:cs typeface="Arial" panose="020B0604020202020204" pitchFamily="34" charset="0"/>
              </a:rPr>
              <a:t>.</a:t>
            </a:r>
            <a:endParaRPr lang="es-MX" sz="2000" dirty="0">
              <a:effectLst/>
              <a:latin typeface="Arial" panose="020B0604020202020204" pitchFamily="34" charset="0"/>
              <a:ea typeface="Calibri" panose="020F0502020204030204" pitchFamily="34" charset="0"/>
              <a:cs typeface="Arial" panose="020B0604020202020204" pitchFamily="34" charset="0"/>
            </a:endParaRPr>
          </a:p>
        </p:txBody>
      </p:sp>
      <p:sp>
        <p:nvSpPr>
          <p:cNvPr id="9" name="Rectángulo 8"/>
          <p:cNvSpPr/>
          <p:nvPr/>
        </p:nvSpPr>
        <p:spPr>
          <a:xfrm>
            <a:off x="285720" y="4214818"/>
            <a:ext cx="8286808" cy="2210862"/>
          </a:xfrm>
          <a:prstGeom prst="rect">
            <a:avLst/>
          </a:prstGeom>
        </p:spPr>
        <p:txBody>
          <a:bodyPr wrap="square">
            <a:spAutoFit/>
          </a:bodyPr>
          <a:lstStyle/>
          <a:p>
            <a:pPr>
              <a:spcAft>
                <a:spcPts val="1000"/>
              </a:spcAft>
            </a:pPr>
            <a:r>
              <a:rPr lang="es-ES" sz="1600" dirty="0" smtClean="0">
                <a:latin typeface="Arial" panose="020B0604020202020204" pitchFamily="34" charset="0"/>
                <a:ea typeface="Times New Roman" panose="02020603050405020304" pitchFamily="18" charset="0"/>
                <a:cs typeface="Arial" panose="020B0604020202020204" pitchFamily="34" charset="0"/>
              </a:rPr>
              <a:t>  4. Algunos </a:t>
            </a:r>
            <a:r>
              <a:rPr lang="es-ES" sz="1600" dirty="0">
                <a:latin typeface="Arial" panose="020B0604020202020204" pitchFamily="34" charset="0"/>
                <a:ea typeface="Times New Roman" panose="02020603050405020304" pitchFamily="18" charset="0"/>
                <a:cs typeface="Arial" panose="020B0604020202020204" pitchFamily="34" charset="0"/>
              </a:rPr>
              <a:t>de los problemas son:</a:t>
            </a:r>
            <a:endParaRPr lang="es-MX" sz="1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SzPts val="1000"/>
              <a:buFont typeface="Symbol" panose="05050102010706020507" pitchFamily="18" charset="2"/>
              <a:buChar char=""/>
              <a:tabLst>
                <a:tab pos="457200" algn="l"/>
              </a:tabLst>
            </a:pPr>
            <a:r>
              <a:rPr lang="es-ES" sz="1600" dirty="0">
                <a:latin typeface="Arial" panose="020B0604020202020204" pitchFamily="34" charset="0"/>
                <a:ea typeface="Times New Roman" panose="02020603050405020304" pitchFamily="18" charset="0"/>
                <a:cs typeface="Arial" panose="020B0604020202020204" pitchFamily="34" charset="0"/>
              </a:rPr>
              <a:t>trastornos oculares,</a:t>
            </a:r>
            <a:endParaRPr lang="es-MX" sz="1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SzPts val="1000"/>
              <a:buFont typeface="Symbol" panose="05050102010706020507" pitchFamily="18" charset="2"/>
              <a:buChar char=""/>
              <a:tabLst>
                <a:tab pos="457200" algn="l"/>
              </a:tabLst>
            </a:pPr>
            <a:r>
              <a:rPr lang="es-ES" sz="1600" dirty="0" smtClean="0">
                <a:latin typeface="Arial" panose="020B0604020202020204" pitchFamily="34" charset="0"/>
                <a:ea typeface="Times New Roman" panose="02020603050405020304" pitchFamily="18" charset="0"/>
                <a:cs typeface="Arial" panose="020B0604020202020204" pitchFamily="34" charset="0"/>
              </a:rPr>
              <a:t>cardiopatías</a:t>
            </a:r>
            <a:endParaRPr lang="es-MX" sz="1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SzPts val="1000"/>
              <a:buFont typeface="Symbol" panose="05050102010706020507" pitchFamily="18" charset="2"/>
              <a:buChar char=""/>
              <a:tabLst>
                <a:tab pos="457200" algn="l"/>
              </a:tabLst>
            </a:pPr>
            <a:r>
              <a:rPr lang="es-ES" sz="1600" dirty="0">
                <a:latin typeface="Arial" panose="020B0604020202020204" pitchFamily="34" charset="0"/>
                <a:ea typeface="Times New Roman" panose="02020603050405020304" pitchFamily="18" charset="0"/>
                <a:cs typeface="Arial" panose="020B0604020202020204" pitchFamily="34" charset="0"/>
              </a:rPr>
              <a:t>lesiones </a:t>
            </a:r>
            <a:r>
              <a:rPr lang="es-ES" sz="1600" dirty="0" smtClean="0">
                <a:latin typeface="Arial" panose="020B0604020202020204" pitchFamily="34" charset="0"/>
                <a:ea typeface="Times New Roman" panose="02020603050405020304" pitchFamily="18" charset="0"/>
                <a:cs typeface="Arial" panose="020B0604020202020204" pitchFamily="34" charset="0"/>
              </a:rPr>
              <a:t>cerebrales</a:t>
            </a:r>
            <a:endParaRPr lang="es-MX" sz="1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SzPts val="1000"/>
              <a:buFont typeface="Symbol" panose="05050102010706020507" pitchFamily="18" charset="2"/>
              <a:buChar char=""/>
              <a:tabLst>
                <a:tab pos="457200" algn="l"/>
              </a:tabLst>
            </a:pPr>
            <a:r>
              <a:rPr lang="es-ES" sz="1600" dirty="0">
                <a:latin typeface="Arial" panose="020B0604020202020204" pitchFamily="34" charset="0"/>
                <a:ea typeface="Times New Roman" panose="02020603050405020304" pitchFamily="18" charset="0"/>
                <a:cs typeface="Arial" panose="020B0604020202020204" pitchFamily="34" charset="0"/>
              </a:rPr>
              <a:t>lesiones en la médula </a:t>
            </a:r>
            <a:r>
              <a:rPr lang="es-ES" sz="1600" dirty="0" smtClean="0">
                <a:latin typeface="Arial" panose="020B0604020202020204" pitchFamily="34" charset="0"/>
                <a:ea typeface="Times New Roman" panose="02020603050405020304" pitchFamily="18" charset="0"/>
                <a:cs typeface="Arial" panose="020B0604020202020204" pitchFamily="34" charset="0"/>
              </a:rPr>
              <a:t>espinal</a:t>
            </a:r>
            <a:endParaRPr lang="es-MX" sz="1600" dirty="0">
              <a:latin typeface="Arial" panose="020B0604020202020204" pitchFamily="34" charset="0"/>
              <a:ea typeface="Calibri" panose="020F0502020204030204" pitchFamily="34" charset="0"/>
              <a:cs typeface="Arial" panose="020B0604020202020204" pitchFamily="34" charset="0"/>
            </a:endParaRPr>
          </a:p>
          <a:p>
            <a:pPr marL="342900" lvl="0" indent="-342900">
              <a:spcAft>
                <a:spcPts val="1000"/>
              </a:spcAft>
              <a:buSzPts val="1000"/>
              <a:buFont typeface="Symbol" panose="05050102010706020507" pitchFamily="18" charset="2"/>
              <a:buChar char=""/>
              <a:tabLst>
                <a:tab pos="457200" algn="l"/>
              </a:tabLst>
            </a:pPr>
            <a:r>
              <a:rPr lang="es-ES" sz="1600" dirty="0">
                <a:latin typeface="Arial" panose="020B0604020202020204" pitchFamily="34" charset="0"/>
                <a:ea typeface="Times New Roman" panose="02020603050405020304" pitchFamily="18" charset="0"/>
                <a:cs typeface="Arial" panose="020B0604020202020204" pitchFamily="34" charset="0"/>
              </a:rPr>
              <a:t>pérdida de coordinación de las extremidades</a:t>
            </a:r>
            <a:endParaRPr lang="es-MX" sz="1600" dirty="0">
              <a:effectLst/>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 xmlns:p14="http://schemas.microsoft.com/office/powerpoint/2010/main" val="3101313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2"/>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214283" y="357167"/>
            <a:ext cx="8501122" cy="6143667"/>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busquedas\dermatol\its\25.jpg"/>
          <p:cNvPicPr>
            <a:picLocks noChangeAspect="1" noChangeArrowheads="1"/>
          </p:cNvPicPr>
          <p:nvPr/>
        </p:nvPicPr>
        <p:blipFill>
          <a:blip r:embed="rId2"/>
          <a:srcRect/>
          <a:stretch>
            <a:fillRect/>
          </a:stretch>
        </p:blipFill>
        <p:spPr>
          <a:xfrm>
            <a:off x="115888" y="80963"/>
            <a:ext cx="9028112" cy="6777037"/>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Cubo"/>
          <p:cNvSpPr/>
          <p:nvPr/>
        </p:nvSpPr>
        <p:spPr>
          <a:xfrm>
            <a:off x="1357290" y="285728"/>
            <a:ext cx="6294408" cy="720080"/>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t>                                </a:t>
            </a:r>
            <a:r>
              <a:rPr lang="es-MX" sz="4800" dirty="0" smtClean="0"/>
              <a:t>Tratamiento</a:t>
            </a:r>
            <a:endParaRPr lang="es-MX" sz="4800" dirty="0"/>
          </a:p>
          <a:p>
            <a:endParaRPr lang="es-ES" dirty="0"/>
          </a:p>
        </p:txBody>
      </p:sp>
      <p:sp>
        <p:nvSpPr>
          <p:cNvPr id="3" name="CuadroTexto 2"/>
          <p:cNvSpPr txBox="1"/>
          <p:nvPr/>
        </p:nvSpPr>
        <p:spPr>
          <a:xfrm>
            <a:off x="142844" y="1071546"/>
            <a:ext cx="8858312" cy="6106524"/>
          </a:xfrm>
          <a:prstGeom prst="rect">
            <a:avLst/>
          </a:prstGeom>
          <a:noFill/>
        </p:spPr>
        <p:txBody>
          <a:bodyPr wrap="square" rtlCol="0">
            <a:spAutoFit/>
          </a:bodyPr>
          <a:lstStyle/>
          <a:p>
            <a:pPr marL="342900" indent="-342900">
              <a:buAutoNum type="arabicPeriod"/>
            </a:pPr>
            <a:r>
              <a:rPr lang="es-ES" b="1" dirty="0" smtClean="0">
                <a:latin typeface="Arial" panose="020B0604020202020204" pitchFamily="34" charset="0"/>
                <a:cs typeface="Arial" panose="020B0604020202020204" pitchFamily="34" charset="0"/>
              </a:rPr>
              <a:t>Hoy </a:t>
            </a:r>
            <a:r>
              <a:rPr lang="es-ES" b="1" dirty="0">
                <a:latin typeface="Arial" panose="020B0604020202020204" pitchFamily="34" charset="0"/>
                <a:cs typeface="Arial" panose="020B0604020202020204" pitchFamily="34" charset="0"/>
              </a:rPr>
              <a:t>la sífilis se puede curar fácilmente con antibióticos, como la </a:t>
            </a:r>
            <a:r>
              <a:rPr lang="es-ES" b="1" u="sng" dirty="0">
                <a:latin typeface="Arial" panose="020B0604020202020204" pitchFamily="34" charset="0"/>
                <a:cs typeface="Arial" panose="020B0604020202020204" pitchFamily="34" charset="0"/>
              </a:rPr>
              <a:t>penicilina</a:t>
            </a:r>
            <a:r>
              <a:rPr lang="es-ES" b="1" dirty="0">
                <a:latin typeface="Arial" panose="020B0604020202020204" pitchFamily="34" charset="0"/>
                <a:cs typeface="Arial" panose="020B0604020202020204" pitchFamily="34" charset="0"/>
              </a:rPr>
              <a:t>, durante la fase primaria y secundaria</a:t>
            </a:r>
            <a:r>
              <a:rPr lang="es-ES" b="1" dirty="0" smtClean="0">
                <a:latin typeface="Arial" panose="020B0604020202020204" pitchFamily="34" charset="0"/>
                <a:cs typeface="Arial" panose="020B0604020202020204" pitchFamily="34" charset="0"/>
              </a:rPr>
              <a:t>.</a:t>
            </a:r>
          </a:p>
          <a:p>
            <a:pPr marL="342900" indent="-342900">
              <a:buAutoNum type="arabicPeriod"/>
            </a:pPr>
            <a:endParaRPr lang="es-ES" b="1" dirty="0" smtClean="0">
              <a:latin typeface="Arial" panose="020B0604020202020204" pitchFamily="34" charset="0"/>
              <a:cs typeface="Arial" panose="020B0604020202020204" pitchFamily="34" charset="0"/>
            </a:endParaRPr>
          </a:p>
          <a:p>
            <a:pPr marL="342900" indent="-342900">
              <a:buAutoNum type="arabicPeriod"/>
            </a:pPr>
            <a:r>
              <a:rPr lang="es-ES" b="1" dirty="0">
                <a:latin typeface="Arial" panose="020B0604020202020204" pitchFamily="34" charset="0"/>
                <a:cs typeface="Arial" panose="020B0604020202020204" pitchFamily="34" charset="0"/>
              </a:rPr>
              <a:t> La </a:t>
            </a:r>
            <a:r>
              <a:rPr lang="es-ES" b="1" u="sng" dirty="0" smtClean="0">
                <a:latin typeface="Arial" panose="020B0604020202020204" pitchFamily="34" charset="0"/>
                <a:cs typeface="Arial" panose="020B0604020202020204" pitchFamily="34" charset="0"/>
              </a:rPr>
              <a:t>penicilina</a:t>
            </a:r>
            <a:r>
              <a:rPr lang="es-ES" b="1" dirty="0">
                <a:latin typeface="Arial" panose="020B0604020202020204" pitchFamily="34" charset="0"/>
                <a:cs typeface="Arial" panose="020B0604020202020204" pitchFamily="34" charset="0"/>
              </a:rPr>
              <a:t>,</a:t>
            </a:r>
            <a:r>
              <a:rPr lang="es-ES" b="1" dirty="0" smtClean="0">
                <a:latin typeface="Arial" panose="020B0604020202020204" pitchFamily="34" charset="0"/>
                <a:cs typeface="Arial" panose="020B0604020202020204" pitchFamily="34" charset="0"/>
              </a:rPr>
              <a:t> </a:t>
            </a:r>
            <a:r>
              <a:rPr lang="es-ES" b="1" dirty="0">
                <a:latin typeface="Arial" panose="020B0604020202020204" pitchFamily="34" charset="0"/>
                <a:cs typeface="Arial" panose="020B0604020202020204" pitchFamily="34" charset="0"/>
              </a:rPr>
              <a:t>actúa en la última etapa  </a:t>
            </a:r>
            <a:r>
              <a:rPr lang="es-ES" b="1" dirty="0" smtClean="0">
                <a:latin typeface="Arial" panose="020B0604020202020204" pitchFamily="34" charset="0"/>
                <a:cs typeface="Arial" panose="020B0604020202020204" pitchFamily="34" charset="0"/>
              </a:rPr>
              <a:t>lo que o </a:t>
            </a:r>
            <a:r>
              <a:rPr lang="es-ES" b="1" dirty="0">
                <a:latin typeface="Arial" panose="020B0604020202020204" pitchFamily="34" charset="0"/>
                <a:cs typeface="Arial" panose="020B0604020202020204" pitchFamily="34" charset="0"/>
              </a:rPr>
              <a:t>debe ser penicilina g-sódica por vía intravenosa, ya que es la única forma de que se difunda el antibiótico por el </a:t>
            </a:r>
            <a:r>
              <a:rPr lang="es-ES" b="1" u="sng" dirty="0" smtClean="0">
                <a:latin typeface="Arial" panose="020B0604020202020204" pitchFamily="34" charset="0"/>
                <a:cs typeface="Arial" panose="020B0604020202020204" pitchFamily="34" charset="0"/>
              </a:rPr>
              <a:t>LCR</a:t>
            </a:r>
            <a:r>
              <a:rPr lang="es-ES" b="1" dirty="0" smtClean="0">
                <a:latin typeface="Arial" panose="020B0604020202020204" pitchFamily="34" charset="0"/>
                <a:cs typeface="Arial" panose="020B0604020202020204" pitchFamily="34" charset="0"/>
              </a:rPr>
              <a:t> </a:t>
            </a:r>
            <a:r>
              <a:rPr lang="es-ES" b="1" dirty="0">
                <a:latin typeface="Arial" panose="020B0604020202020204" pitchFamily="34" charset="0"/>
                <a:cs typeface="Arial" panose="020B0604020202020204" pitchFamily="34" charset="0"/>
              </a:rPr>
              <a:t>(líquido cefalorraquídeo), que es donde se encuentra la bacteria durante esta última fase</a:t>
            </a:r>
            <a:r>
              <a:rPr lang="es-ES" b="1" dirty="0" smtClean="0">
                <a:latin typeface="Arial" panose="020B0604020202020204" pitchFamily="34" charset="0"/>
                <a:cs typeface="Arial" panose="020B0604020202020204" pitchFamily="34" charset="0"/>
              </a:rPr>
              <a:t>.</a:t>
            </a:r>
          </a:p>
          <a:p>
            <a:pPr marL="342900" indent="-342900">
              <a:buAutoNum type="arabicPeriod"/>
            </a:pPr>
            <a:endParaRPr lang="es-ES" b="1" dirty="0">
              <a:latin typeface="Arial" panose="020B0604020202020204" pitchFamily="34" charset="0"/>
              <a:cs typeface="Arial" panose="020B0604020202020204" pitchFamily="34" charset="0"/>
            </a:endParaRPr>
          </a:p>
          <a:p>
            <a:pPr marL="342900" indent="-342900">
              <a:buAutoNum type="arabicPeriod"/>
            </a:pPr>
            <a:r>
              <a:rPr lang="es-ES" b="1" dirty="0">
                <a:latin typeface="Arial" panose="020B0604020202020204" pitchFamily="34" charset="0"/>
                <a:cs typeface="Arial" panose="020B0604020202020204" pitchFamily="34" charset="0"/>
              </a:rPr>
              <a:t>La dosificación de la penicilina depende del estado de la enfermedad, variando desde una dosis única en infecciones primarias hasta esquemas en donde es necesario suministrar varias dosis del antibiótico (sífilis tardía o en estados de latencia tardía). </a:t>
            </a:r>
            <a:endParaRPr lang="es-ES" b="1" dirty="0" smtClean="0">
              <a:latin typeface="Arial" panose="020B0604020202020204" pitchFamily="34" charset="0"/>
              <a:cs typeface="Arial" panose="020B0604020202020204" pitchFamily="34" charset="0"/>
            </a:endParaRPr>
          </a:p>
          <a:p>
            <a:pPr marL="342900" indent="-342900">
              <a:buAutoNum type="arabicPeriod"/>
            </a:pPr>
            <a:endParaRPr lang="es-ES" b="1" dirty="0">
              <a:latin typeface="Arial" panose="020B0604020202020204" pitchFamily="34" charset="0"/>
              <a:cs typeface="Arial" panose="020B0604020202020204" pitchFamily="34" charset="0"/>
            </a:endParaRPr>
          </a:p>
          <a:p>
            <a:pPr marL="342900" indent="-342900">
              <a:buFontTx/>
              <a:buAutoNum type="arabicPeriod"/>
            </a:pPr>
            <a:r>
              <a:rPr lang="es-ES" b="1" dirty="0">
                <a:latin typeface="Arial" panose="020B0604020202020204" pitchFamily="34" charset="0"/>
                <a:cs typeface="Arial" panose="020B0604020202020204" pitchFamily="34" charset="0"/>
              </a:rPr>
              <a:t>En pacientes alérgicos a la penicilina se puede optar entre </a:t>
            </a:r>
            <a:r>
              <a:rPr lang="es-ES" b="1" u="sng" dirty="0" err="1">
                <a:latin typeface="Arial" panose="020B0604020202020204" pitchFamily="34" charset="0"/>
                <a:cs typeface="Arial" panose="020B0604020202020204" pitchFamily="34" charset="0"/>
              </a:rPr>
              <a:t>doxiciclina</a:t>
            </a:r>
            <a:r>
              <a:rPr lang="es-ES" b="1" dirty="0">
                <a:latin typeface="Arial" panose="020B0604020202020204" pitchFamily="34" charset="0"/>
                <a:cs typeface="Arial" panose="020B0604020202020204" pitchFamily="34" charset="0"/>
              </a:rPr>
              <a:t>, </a:t>
            </a:r>
            <a:r>
              <a:rPr lang="es-ES" b="1" u="sng" dirty="0" err="1" smtClean="0">
                <a:latin typeface="Arial" panose="020B0604020202020204" pitchFamily="34" charset="0"/>
                <a:cs typeface="Arial" panose="020B0604020202020204" pitchFamily="34" charset="0"/>
              </a:rPr>
              <a:t>macrólidos</a:t>
            </a:r>
            <a:r>
              <a:rPr lang="es-ES" b="1" dirty="0">
                <a:latin typeface="Arial" panose="020B0604020202020204" pitchFamily="34" charset="0"/>
                <a:cs typeface="Arial" panose="020B0604020202020204" pitchFamily="34" charset="0"/>
              </a:rPr>
              <a:t> </a:t>
            </a:r>
            <a:r>
              <a:rPr lang="es-ES" b="1" dirty="0" smtClean="0">
                <a:latin typeface="Arial" panose="020B0604020202020204" pitchFamily="34" charset="0"/>
                <a:cs typeface="Arial" panose="020B0604020202020204" pitchFamily="34" charset="0"/>
              </a:rPr>
              <a:t> y </a:t>
            </a:r>
            <a:r>
              <a:rPr lang="es-ES" b="1" u="sng" dirty="0" err="1">
                <a:latin typeface="Arial" panose="020B0604020202020204" pitchFamily="34" charset="0"/>
                <a:cs typeface="Arial" panose="020B0604020202020204" pitchFamily="34" charset="0"/>
              </a:rPr>
              <a:t>ceftriaxona</a:t>
            </a:r>
            <a:r>
              <a:rPr lang="es-ES" b="1" dirty="0" smtClean="0">
                <a:latin typeface="Arial" panose="020B0604020202020204" pitchFamily="34" charset="0"/>
                <a:cs typeface="Arial" panose="020B0604020202020204" pitchFamily="34" charset="0"/>
              </a:rPr>
              <a:t>.</a:t>
            </a:r>
            <a:endParaRPr lang="es-MX" b="1"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92709001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lamada de nube 2"/>
          <p:cNvSpPr/>
          <p:nvPr/>
        </p:nvSpPr>
        <p:spPr>
          <a:xfrm>
            <a:off x="5652120" y="0"/>
            <a:ext cx="2736304" cy="2016224"/>
          </a:xfrm>
          <a:prstGeom prst="cloudCallou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5929322" y="0"/>
            <a:ext cx="2459102" cy="1567096"/>
          </a:xfrm>
          <a:prstGeom prst="rect">
            <a:avLst/>
          </a:prstGeom>
        </p:spPr>
        <p:txBody>
          <a:bodyPr wrap="square">
            <a:spAutoFit/>
          </a:bodyPr>
          <a:lstStyle/>
          <a:p>
            <a:pPr>
              <a:lnSpc>
                <a:spcPts val="2250"/>
              </a:lnSpc>
              <a:spcBef>
                <a:spcPts val="750"/>
              </a:spcBef>
              <a:spcAft>
                <a:spcPts val="750"/>
              </a:spcAft>
            </a:pPr>
            <a:r>
              <a:rPr lang="es-MX" sz="1400" dirty="0">
                <a:latin typeface="Arial" pitchFamily="34" charset="0"/>
                <a:ea typeface="Times New Roman" panose="02020603050405020304" pitchFamily="18" charset="0"/>
                <a:cs typeface="Arial" pitchFamily="34" charset="0"/>
              </a:rPr>
              <a:t>He recibido tratamiento. ¿Puedo contraer sífilis nuevamente</a:t>
            </a:r>
            <a:r>
              <a:rPr lang="es-MX" sz="1400" dirty="0">
                <a:latin typeface="Helvetica" panose="020B0604020202020204" pitchFamily="34" charset="0"/>
                <a:ea typeface="Times New Roman" panose="02020603050405020304" pitchFamily="18" charset="0"/>
                <a:cs typeface="Times New Roman" panose="02020603050405020304" pitchFamily="18" charset="0"/>
              </a:rPr>
              <a:t>?</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CuadroTexto 1"/>
          <p:cNvSpPr txBox="1"/>
          <p:nvPr/>
        </p:nvSpPr>
        <p:spPr>
          <a:xfrm>
            <a:off x="251520" y="1785927"/>
            <a:ext cx="8712968" cy="5109091"/>
          </a:xfrm>
          <a:prstGeom prst="rect">
            <a:avLst/>
          </a:prstGeom>
          <a:noFill/>
        </p:spPr>
        <p:txBody>
          <a:bodyPr wrap="square" rtlCol="0">
            <a:spAutoFit/>
          </a:bodyPr>
          <a:lstStyle/>
          <a:p>
            <a:pPr marL="342900" indent="-342900">
              <a:buAutoNum type="arabicPeriod"/>
            </a:pPr>
            <a:r>
              <a:rPr lang="es-MX" sz="1600" dirty="0" smtClean="0">
                <a:latin typeface="Arial" pitchFamily="34" charset="0"/>
                <a:cs typeface="Arial" pitchFamily="34" charset="0"/>
              </a:rPr>
              <a:t>El </a:t>
            </a:r>
            <a:r>
              <a:rPr lang="es-MX" sz="1600" dirty="0">
                <a:latin typeface="Arial" pitchFamily="34" charset="0"/>
                <a:cs typeface="Arial" pitchFamily="34" charset="0"/>
              </a:rPr>
              <a:t>hecho de que haya tenido sífilis una vez no lo protege de tenerla de nuevo</a:t>
            </a:r>
            <a:r>
              <a:rPr lang="es-MX" sz="1600" dirty="0" smtClean="0">
                <a:latin typeface="Arial" pitchFamily="34" charset="0"/>
                <a:cs typeface="Arial" pitchFamily="34" charset="0"/>
              </a:rPr>
              <a:t>.</a:t>
            </a:r>
            <a:endParaRPr lang="es-MX" sz="1600" dirty="0">
              <a:latin typeface="Arial" pitchFamily="34" charset="0"/>
              <a:cs typeface="Arial" pitchFamily="34" charset="0"/>
            </a:endParaRPr>
          </a:p>
          <a:p>
            <a:pPr marL="342900" indent="-342900">
              <a:buAutoNum type="arabicPeriod"/>
            </a:pPr>
            <a:r>
              <a:rPr lang="es-MX" sz="1600" dirty="0">
                <a:latin typeface="Arial" pitchFamily="34" charset="0"/>
                <a:cs typeface="Arial" pitchFamily="34" charset="0"/>
              </a:rPr>
              <a:t>Aún después de haber sido tratado de manera exitosa, usted puede volver a infectarse. Solamente las pruebas de laboratorio pueden confirmar si tiene </a:t>
            </a:r>
            <a:r>
              <a:rPr lang="es-MX" sz="1600" dirty="0" smtClean="0">
                <a:latin typeface="Arial" pitchFamily="34" charset="0"/>
                <a:cs typeface="Arial" pitchFamily="34" charset="0"/>
              </a:rPr>
              <a:t>sífilis.</a:t>
            </a:r>
            <a:endParaRPr lang="es-MX" sz="1600" dirty="0">
              <a:latin typeface="Arial" pitchFamily="34" charset="0"/>
              <a:cs typeface="Arial" pitchFamily="34" charset="0"/>
            </a:endParaRPr>
          </a:p>
          <a:p>
            <a:pPr marL="342900" indent="-342900">
              <a:buFontTx/>
              <a:buAutoNum type="arabicPeriod"/>
            </a:pPr>
            <a:r>
              <a:rPr lang="es-MX" sz="1600" dirty="0">
                <a:latin typeface="Arial" pitchFamily="34" charset="0"/>
                <a:cs typeface="Arial" pitchFamily="34" charset="0"/>
              </a:rPr>
              <a:t>Se recomiendan las pruebas de seguimiento por un proveedor de atención médica para asegurarse de que su tratamiento haya sido eficaz</a:t>
            </a:r>
            <a:r>
              <a:rPr lang="es-MX" sz="1600" dirty="0" smtClean="0">
                <a:latin typeface="Arial" pitchFamily="34" charset="0"/>
                <a:cs typeface="Arial" pitchFamily="34" charset="0"/>
              </a:rPr>
              <a:t>.</a:t>
            </a:r>
            <a:endParaRPr lang="es-MX" sz="1600" dirty="0">
              <a:latin typeface="Arial" pitchFamily="34" charset="0"/>
              <a:cs typeface="Arial" pitchFamily="34" charset="0"/>
            </a:endParaRPr>
          </a:p>
          <a:p>
            <a:pPr marL="342900" indent="-342900">
              <a:buFontTx/>
              <a:buAutoNum type="arabicPeriod"/>
            </a:pPr>
            <a:r>
              <a:rPr lang="es-MX" sz="1600" dirty="0" smtClean="0">
                <a:latin typeface="Arial" pitchFamily="34" charset="0"/>
                <a:cs typeface="Arial" pitchFamily="34" charset="0"/>
              </a:rPr>
              <a:t> </a:t>
            </a:r>
            <a:r>
              <a:rPr lang="es-MX" sz="1600" dirty="0">
                <a:latin typeface="Arial" pitchFamily="34" charset="0"/>
                <a:cs typeface="Arial" pitchFamily="34" charset="0"/>
              </a:rPr>
              <a:t>Debido a que las llagas de la sífilis se pueden ocultar en la vagina, el ano, debajo de la piel que recubre el pene o la boca, es posible que no sea evidente si una pareja sexual tiene sífilis. </a:t>
            </a:r>
          </a:p>
          <a:p>
            <a:pPr marL="342900" indent="-342900">
              <a:buFontTx/>
              <a:buAutoNum type="arabicPeriod"/>
            </a:pPr>
            <a:r>
              <a:rPr lang="es-MX" sz="1600" dirty="0" smtClean="0">
                <a:latin typeface="Arial" pitchFamily="34" charset="0"/>
                <a:cs typeface="Arial" pitchFamily="34" charset="0"/>
              </a:rPr>
              <a:t> </a:t>
            </a:r>
            <a:r>
              <a:rPr lang="es-MX" sz="1600" dirty="0">
                <a:latin typeface="Arial" pitchFamily="34" charset="0"/>
                <a:cs typeface="Arial" pitchFamily="34" charset="0"/>
              </a:rPr>
              <a:t>A menos que sepa que sus parejas sexuales han sido evaluadas y tratadas, puede estar en riesgo de contraer sífilis otra vez de una pareja que no haya recibido tratamiento.</a:t>
            </a:r>
          </a:p>
          <a:p>
            <a:endParaRPr lang="es-MX" dirty="0" smtClean="0"/>
          </a:p>
          <a:p>
            <a:pPr marL="342900" indent="-342900">
              <a:buFontTx/>
              <a:buAutoNum type="arabicPeriod"/>
            </a:pPr>
            <a:endParaRPr lang="es-MX" dirty="0"/>
          </a:p>
          <a:p>
            <a:pPr marL="342900" indent="-342900">
              <a:buFontTx/>
              <a:buAutoNum type="arabicPeriod"/>
            </a:pPr>
            <a:endParaRPr lang="es-MX" dirty="0"/>
          </a:p>
        </p:txBody>
      </p:sp>
    </p:spTree>
    <p:extLst>
      <p:ext uri="{BB962C8B-B14F-4D97-AF65-F5344CB8AC3E}">
        <p14:creationId xmlns="" xmlns:p14="http://schemas.microsoft.com/office/powerpoint/2010/main" val="130680658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Llamada de nube 2"/>
          <p:cNvSpPr/>
          <p:nvPr/>
        </p:nvSpPr>
        <p:spPr>
          <a:xfrm>
            <a:off x="6012160" y="188640"/>
            <a:ext cx="2736304" cy="1944216"/>
          </a:xfrm>
          <a:prstGeom prst="cloudCallou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6240770" y="620688"/>
            <a:ext cx="2339102" cy="872803"/>
          </a:xfrm>
          <a:prstGeom prst="rect">
            <a:avLst/>
          </a:prstGeom>
        </p:spPr>
        <p:txBody>
          <a:bodyPr wrap="none">
            <a:spAutoFit/>
          </a:bodyPr>
          <a:lstStyle/>
          <a:p>
            <a:pPr>
              <a:lnSpc>
                <a:spcPts val="2250"/>
              </a:lnSpc>
              <a:spcBef>
                <a:spcPts val="750"/>
              </a:spcBef>
              <a:spcAft>
                <a:spcPts val="750"/>
              </a:spcAft>
            </a:pPr>
            <a:r>
              <a:rPr lang="es-MX" dirty="0">
                <a:latin typeface="Helvetica" panose="020B0604020202020204" pitchFamily="34" charset="0"/>
                <a:ea typeface="Times New Roman" panose="02020603050405020304" pitchFamily="18" charset="0"/>
                <a:cs typeface="Times New Roman" panose="02020603050405020304" pitchFamily="18" charset="0"/>
              </a:rPr>
              <a:t>¿Cómo puedo evitar </a:t>
            </a:r>
            <a:endParaRPr lang="es-MX" dirty="0" smtClean="0">
              <a:latin typeface="Helvetica" panose="020B0604020202020204" pitchFamily="34" charset="0"/>
              <a:ea typeface="Times New Roman" panose="02020603050405020304" pitchFamily="18" charset="0"/>
              <a:cs typeface="Times New Roman" panose="02020603050405020304" pitchFamily="18" charset="0"/>
            </a:endParaRPr>
          </a:p>
          <a:p>
            <a:pPr>
              <a:lnSpc>
                <a:spcPts val="2250"/>
              </a:lnSpc>
              <a:spcBef>
                <a:spcPts val="750"/>
              </a:spcBef>
              <a:spcAft>
                <a:spcPts val="750"/>
              </a:spcAft>
            </a:pPr>
            <a:r>
              <a:rPr lang="es-MX" dirty="0" smtClean="0">
                <a:latin typeface="Helvetica" panose="020B0604020202020204" pitchFamily="34" charset="0"/>
                <a:ea typeface="Times New Roman" panose="02020603050405020304" pitchFamily="18" charset="0"/>
                <a:cs typeface="Times New Roman" panose="02020603050405020304" pitchFamily="18" charset="0"/>
              </a:rPr>
              <a:t>contraer </a:t>
            </a:r>
            <a:r>
              <a:rPr lang="es-MX" dirty="0">
                <a:latin typeface="Helvetica" panose="020B0604020202020204" pitchFamily="34" charset="0"/>
                <a:ea typeface="Times New Roman" panose="02020603050405020304" pitchFamily="18" charset="0"/>
                <a:cs typeface="Times New Roman" panose="02020603050405020304" pitchFamily="18" charset="0"/>
              </a:rPr>
              <a:t>la sífilis?</a:t>
            </a:r>
            <a:endParaRPr lang="es-MX"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CuadroTexto 4"/>
          <p:cNvSpPr txBox="1"/>
          <p:nvPr/>
        </p:nvSpPr>
        <p:spPr>
          <a:xfrm>
            <a:off x="395536" y="1857365"/>
            <a:ext cx="8640960" cy="5078313"/>
          </a:xfrm>
          <a:prstGeom prst="rect">
            <a:avLst/>
          </a:prstGeom>
          <a:noFill/>
        </p:spPr>
        <p:txBody>
          <a:bodyPr wrap="square" rtlCol="0">
            <a:spAutoFit/>
          </a:bodyPr>
          <a:lstStyle/>
          <a:p>
            <a:r>
              <a:rPr lang="es-MX" dirty="0"/>
              <a:t>La única manera de </a:t>
            </a:r>
            <a:r>
              <a:rPr lang="es-MX" dirty="0">
                <a:solidFill>
                  <a:schemeClr val="bg1"/>
                </a:solidFill>
              </a:rPr>
              <a:t>evitar las ETS </a:t>
            </a:r>
            <a:r>
              <a:rPr lang="es-MX" dirty="0"/>
              <a:t>es no tener relaciones sexuales vaginales, anales ni orales</a:t>
            </a:r>
            <a:r>
              <a:rPr lang="es-MX" dirty="0" smtClean="0"/>
              <a:t>.</a:t>
            </a:r>
          </a:p>
          <a:p>
            <a:endParaRPr lang="es-MX" dirty="0"/>
          </a:p>
          <a:p>
            <a:r>
              <a:rPr lang="es-MX" dirty="0"/>
              <a:t>Si usted es sexualmente activo, puede hacer las siguientes </a:t>
            </a:r>
            <a:r>
              <a:rPr lang="es-MX" dirty="0">
                <a:solidFill>
                  <a:schemeClr val="bg1"/>
                </a:solidFill>
              </a:rPr>
              <a:t>cosas para disminuir las probabilidades de contraer la sífilis</a:t>
            </a:r>
            <a:r>
              <a:rPr lang="es-MX" dirty="0" smtClean="0">
                <a:solidFill>
                  <a:schemeClr val="bg1"/>
                </a:solidFill>
              </a:rPr>
              <a:t>:</a:t>
            </a:r>
            <a:endParaRPr lang="es-MX" dirty="0"/>
          </a:p>
          <a:p>
            <a:pPr lvl="0"/>
            <a:r>
              <a:rPr lang="es-MX" dirty="0"/>
              <a:t>Tener una relación mutuamente monógama a largo plazo con una persona que se haya hecho pruebas y haya tenido resultados negativos para las ETS</a:t>
            </a:r>
            <a:r>
              <a:rPr lang="es-MX" dirty="0" smtClean="0"/>
              <a:t>.</a:t>
            </a:r>
          </a:p>
          <a:p>
            <a:pPr lvl="0"/>
            <a:endParaRPr lang="es-MX" dirty="0"/>
          </a:p>
          <a:p>
            <a:pPr lvl="0"/>
            <a:r>
              <a:rPr lang="es-MX" dirty="0"/>
              <a:t>Usar condones de látex  </a:t>
            </a:r>
            <a:r>
              <a:rPr lang="es-MX" u="sng" dirty="0">
                <a:solidFill>
                  <a:schemeClr val="bg1"/>
                </a:solidFill>
              </a:rPr>
              <a:t>manera correcta</a:t>
            </a:r>
            <a:r>
              <a:rPr lang="es-MX" dirty="0"/>
              <a:t> cada vez que tenga relaciones sexuales. </a:t>
            </a:r>
            <a:r>
              <a:rPr lang="es-MX" dirty="0" smtClean="0">
                <a:solidFill>
                  <a:schemeClr val="bg1"/>
                </a:solidFill>
              </a:rPr>
              <a:t>condones </a:t>
            </a:r>
            <a:r>
              <a:rPr lang="es-MX" dirty="0">
                <a:solidFill>
                  <a:schemeClr val="bg1"/>
                </a:solidFill>
              </a:rPr>
              <a:t>previenen la transmisión de la sífilis</a:t>
            </a:r>
            <a:r>
              <a:rPr lang="es-MX" dirty="0"/>
              <a:t> </a:t>
            </a:r>
            <a:r>
              <a:rPr lang="es-MX" dirty="0" smtClean="0"/>
              <a:t>evitar </a:t>
            </a:r>
            <a:r>
              <a:rPr lang="es-MX" dirty="0"/>
              <a:t>el contacto con las llagas, pero a veces, las llagas pueden estar en áreas que el condón no cubre. La sífilis todavía se puede transmitir al tener contacto con estas llagas.</a:t>
            </a:r>
          </a:p>
          <a:p>
            <a:endParaRPr lang="es-MX" dirty="0" smtClean="0"/>
          </a:p>
          <a:p>
            <a:endParaRPr lang="es-MX" dirty="0"/>
          </a:p>
        </p:txBody>
      </p:sp>
    </p:spTree>
    <p:extLst>
      <p:ext uri="{BB962C8B-B14F-4D97-AF65-F5344CB8AC3E}">
        <p14:creationId xmlns="" xmlns:p14="http://schemas.microsoft.com/office/powerpoint/2010/main" val="34916488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uadroTexto 1"/>
          <p:cNvSpPr txBox="1"/>
          <p:nvPr/>
        </p:nvSpPr>
        <p:spPr>
          <a:xfrm>
            <a:off x="500034" y="1772816"/>
            <a:ext cx="7744374" cy="3693319"/>
          </a:xfrm>
          <a:prstGeom prst="rect">
            <a:avLst/>
          </a:prstGeom>
          <a:noFill/>
        </p:spPr>
        <p:txBody>
          <a:bodyPr wrap="square" rtlCol="0">
            <a:spAutoFit/>
          </a:bodyPr>
          <a:lstStyle/>
          <a:p>
            <a:pPr marL="342900" indent="-342900">
              <a:buAutoNum type="arabicPeriod"/>
            </a:pPr>
            <a:r>
              <a:rPr lang="es-MX" dirty="0" smtClean="0">
                <a:latin typeface="Arial" panose="020B0604020202020204" pitchFamily="34" charset="0"/>
                <a:cs typeface="Arial" panose="020B0604020202020204" pitchFamily="34" charset="0"/>
              </a:rPr>
              <a:t>Orientar la protección sexual mediante el uso de condones.</a:t>
            </a:r>
          </a:p>
          <a:p>
            <a:pPr marL="342900" indent="-342900">
              <a:buAutoNum type="arabicPeriod"/>
            </a:pPr>
            <a:endParaRPr lang="es-MX" dirty="0">
              <a:latin typeface="Arial" panose="020B0604020202020204" pitchFamily="34" charset="0"/>
              <a:cs typeface="Arial" panose="020B0604020202020204" pitchFamily="34" charset="0"/>
            </a:endParaRPr>
          </a:p>
          <a:p>
            <a:pPr marL="342900" indent="-342900">
              <a:buAutoNum type="arabicPeriod"/>
            </a:pPr>
            <a:r>
              <a:rPr lang="es-MX" dirty="0" smtClean="0">
                <a:latin typeface="Arial" panose="020B0604020202020204" pitchFamily="34" charset="0"/>
                <a:cs typeface="Arial" panose="020B0604020202020204" pitchFamily="34" charset="0"/>
              </a:rPr>
              <a:t>Realizar charlas educativas encaminadas a prevenir la 	enfermedad. </a:t>
            </a:r>
          </a:p>
          <a:p>
            <a:pPr marL="342900" indent="-342900">
              <a:buAutoNum type="arabicPeriod"/>
            </a:pPr>
            <a:endParaRPr lang="es-MX" dirty="0">
              <a:latin typeface="Arial" panose="020B0604020202020204" pitchFamily="34" charset="0"/>
              <a:cs typeface="Arial" panose="020B0604020202020204" pitchFamily="34" charset="0"/>
            </a:endParaRPr>
          </a:p>
          <a:p>
            <a:pPr marL="342900" indent="-342900">
              <a:buAutoNum type="arabicPeriod"/>
            </a:pPr>
            <a:r>
              <a:rPr lang="es-MX" dirty="0" smtClean="0">
                <a:latin typeface="Arial" panose="020B0604020202020204" pitchFamily="34" charset="0"/>
                <a:cs typeface="Arial" panose="020B0604020202020204" pitchFamily="34" charset="0"/>
              </a:rPr>
              <a:t>Orientar a los infectados  para que se sientan integrados  la sociedad.</a:t>
            </a:r>
          </a:p>
          <a:p>
            <a:pPr marL="342900" indent="-342900">
              <a:buAutoNum type="arabicPeriod"/>
            </a:pPr>
            <a:endParaRPr lang="es-MX" dirty="0" smtClean="0">
              <a:latin typeface="Arial" panose="020B0604020202020204" pitchFamily="34" charset="0"/>
              <a:cs typeface="Arial" panose="020B0604020202020204" pitchFamily="34" charset="0"/>
            </a:endParaRPr>
          </a:p>
          <a:p>
            <a:pPr marL="342900" indent="-342900">
              <a:buAutoNum type="arabicPeriod"/>
            </a:pPr>
            <a:r>
              <a:rPr lang="es-MX" dirty="0" smtClean="0">
                <a:latin typeface="Arial" panose="020B0604020202020204" pitchFamily="34" charset="0"/>
                <a:cs typeface="Arial" panose="020B0604020202020204" pitchFamily="34" charset="0"/>
              </a:rPr>
              <a:t>Orientar que los infectados sigan el tratamiento adecuado para que la enfermedad no progrese.</a:t>
            </a:r>
          </a:p>
          <a:p>
            <a:endParaRPr lang="es-MX" dirty="0"/>
          </a:p>
        </p:txBody>
      </p:sp>
      <p:sp>
        <p:nvSpPr>
          <p:cNvPr id="3" name="CuadroTexto 2"/>
          <p:cNvSpPr txBox="1"/>
          <p:nvPr/>
        </p:nvSpPr>
        <p:spPr>
          <a:xfrm>
            <a:off x="2483768" y="542336"/>
            <a:ext cx="5472608" cy="646331"/>
          </a:xfrm>
          <a:prstGeom prst="rect">
            <a:avLst/>
          </a:prstGeom>
          <a:noFill/>
        </p:spPr>
        <p:txBody>
          <a:bodyPr wrap="square" rtlCol="0">
            <a:spAutoFit/>
          </a:bodyPr>
          <a:lstStyle/>
          <a:p>
            <a:r>
              <a:rPr lang="es-MX" sz="3600" dirty="0" smtClean="0"/>
              <a:t>Acciones de Enfermería.</a:t>
            </a:r>
            <a:endParaRPr lang="es-MX" sz="3600" dirty="0"/>
          </a:p>
        </p:txBody>
      </p:sp>
      <p:sp>
        <p:nvSpPr>
          <p:cNvPr id="4" name="Marco 3"/>
          <p:cNvSpPr/>
          <p:nvPr/>
        </p:nvSpPr>
        <p:spPr>
          <a:xfrm>
            <a:off x="2195736" y="243228"/>
            <a:ext cx="5688632" cy="962816"/>
          </a:xfrm>
          <a:prstGeom prst="fram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solidFill>
                <a:schemeClr val="tx1"/>
              </a:solidFill>
            </a:endParaRPr>
          </a:p>
        </p:txBody>
      </p:sp>
      <p:pic>
        <p:nvPicPr>
          <p:cNvPr id="5" name="Imagen 4"/>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6012160" y="4912137"/>
            <a:ext cx="2619375" cy="1743075"/>
          </a:xfrm>
          <a:prstGeom prst="rect">
            <a:avLst/>
          </a:prstGeom>
        </p:spPr>
      </p:pic>
    </p:spTree>
    <p:extLst>
      <p:ext uri="{BB962C8B-B14F-4D97-AF65-F5344CB8AC3E}">
        <p14:creationId xmlns="" xmlns:p14="http://schemas.microsoft.com/office/powerpoint/2010/main" val="4063862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p:cNvPicPr>
            <a:picLocks noChangeAspect="1"/>
          </p:cNvPicPr>
          <p:nvPr/>
        </p:nvPicPr>
        <p:blipFill>
          <a:blip r:embed="rId2">
            <a:extLst>
              <a:ext uri="{28A0092B-C50C-407E-A947-70E740481C1C}">
                <a14:useLocalDpi xmlns="" xmlns:a14="http://schemas.microsoft.com/office/drawing/2010/main" val="0"/>
              </a:ext>
            </a:extLst>
          </a:blip>
          <a:stretch>
            <a:fillRect/>
          </a:stretch>
        </p:blipFill>
        <p:spPr>
          <a:xfrm>
            <a:off x="0" y="18937"/>
            <a:ext cx="3857054" cy="2524383"/>
          </a:xfrm>
          <a:prstGeom prst="rect">
            <a:avLst/>
          </a:prstGeom>
        </p:spPr>
      </p:pic>
      <p:pic>
        <p:nvPicPr>
          <p:cNvPr id="3" name="Imagen 2"/>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5516660" y="18937"/>
            <a:ext cx="3582765" cy="2664296"/>
          </a:xfrm>
          <a:prstGeom prst="rect">
            <a:avLst/>
          </a:prstGeom>
          <a:ln>
            <a:noFill/>
          </a:ln>
          <a:effectLst>
            <a:softEdge rad="112500"/>
          </a:effectLst>
        </p:spPr>
      </p:pic>
      <p:pic>
        <p:nvPicPr>
          <p:cNvPr id="4" name="Imagen 3"/>
          <p:cNvPicPr>
            <a:picLocks noChangeAspect="1"/>
          </p:cNvPicPr>
          <p:nvPr/>
        </p:nvPicPr>
        <p:blipFill>
          <a:blip r:embed="rId4">
            <a:extLst>
              <a:ext uri="{28A0092B-C50C-407E-A947-70E740481C1C}">
                <a14:useLocalDpi xmlns="" xmlns:a14="http://schemas.microsoft.com/office/drawing/2010/main" val="0"/>
              </a:ext>
            </a:extLst>
          </a:blip>
          <a:stretch>
            <a:fillRect/>
          </a:stretch>
        </p:blipFill>
        <p:spPr>
          <a:xfrm>
            <a:off x="-51919" y="3000372"/>
            <a:ext cx="3024336" cy="3857628"/>
          </a:xfrm>
          <a:prstGeom prst="rect">
            <a:avLst/>
          </a:prstGeom>
        </p:spPr>
      </p:pic>
      <p:pic>
        <p:nvPicPr>
          <p:cNvPr id="6" name="Imagen 5"/>
          <p:cNvPicPr>
            <a:picLocks noChangeAspect="1"/>
          </p:cNvPicPr>
          <p:nvPr/>
        </p:nvPicPr>
        <p:blipFill>
          <a:blip r:embed="rId5">
            <a:extLst>
              <a:ext uri="{28A0092B-C50C-407E-A947-70E740481C1C}">
                <a14:useLocalDpi xmlns="" xmlns:a14="http://schemas.microsoft.com/office/drawing/2010/main" val="0"/>
              </a:ext>
            </a:extLst>
          </a:blip>
          <a:stretch>
            <a:fillRect/>
          </a:stretch>
        </p:blipFill>
        <p:spPr>
          <a:xfrm>
            <a:off x="5753374" y="4616214"/>
            <a:ext cx="3336714" cy="2241786"/>
          </a:xfrm>
          <a:prstGeom prst="rect">
            <a:avLst/>
          </a:prstGeom>
        </p:spPr>
      </p:pic>
      <p:pic>
        <p:nvPicPr>
          <p:cNvPr id="7" name="Imagen 6"/>
          <p:cNvPicPr>
            <a:picLocks noChangeAspect="1"/>
          </p:cNvPicPr>
          <p:nvPr/>
        </p:nvPicPr>
        <p:blipFill>
          <a:blip r:embed="rId6">
            <a:extLst>
              <a:ext uri="{28A0092B-C50C-407E-A947-70E740481C1C}">
                <a14:useLocalDpi xmlns="" xmlns:a14="http://schemas.microsoft.com/office/drawing/2010/main" val="0"/>
              </a:ext>
            </a:extLst>
          </a:blip>
          <a:stretch>
            <a:fillRect/>
          </a:stretch>
        </p:blipFill>
        <p:spPr>
          <a:xfrm>
            <a:off x="3174293" y="2543320"/>
            <a:ext cx="2587369" cy="2519990"/>
          </a:xfrm>
          <a:prstGeom prst="rect">
            <a:avLst/>
          </a:prstGeom>
        </p:spPr>
      </p:pic>
    </p:spTree>
    <p:extLst>
      <p:ext uri="{BB962C8B-B14F-4D97-AF65-F5344CB8AC3E}">
        <p14:creationId xmlns="" xmlns:p14="http://schemas.microsoft.com/office/powerpoint/2010/main" val="626893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dermatol\its\29.jpeg"/>
          <p:cNvPicPr>
            <a:picLocks noChangeAspect="1" noChangeArrowheads="1"/>
          </p:cNvPicPr>
          <p:nvPr/>
        </p:nvPicPr>
        <p:blipFill>
          <a:blip r:embed="rId2"/>
          <a:srcRect/>
          <a:stretch>
            <a:fillRect/>
          </a:stretch>
        </p:blipFill>
        <p:spPr bwMode="auto">
          <a:xfrm>
            <a:off x="46038" y="0"/>
            <a:ext cx="8740804" cy="657227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4" descr="G:\dermatol\its\28.jpg"/>
          <p:cNvPicPr>
            <a:picLocks noChangeAspect="1" noChangeArrowheads="1"/>
          </p:cNvPicPr>
          <p:nvPr/>
        </p:nvPicPr>
        <p:blipFill>
          <a:blip r:embed="rId2"/>
          <a:srcRect/>
          <a:stretch>
            <a:fillRect/>
          </a:stretch>
        </p:blipFill>
        <p:spPr bwMode="auto">
          <a:xfrm>
            <a:off x="0" y="0"/>
            <a:ext cx="9144000" cy="6858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G:\dermatol\its\30.jpeg"/>
          <p:cNvPicPr>
            <a:picLocks noChangeAspect="1" noChangeArrowheads="1"/>
          </p:cNvPicPr>
          <p:nvPr/>
        </p:nvPicPr>
        <p:blipFill>
          <a:blip r:embed="rId2"/>
          <a:srcRect/>
          <a:stretch>
            <a:fillRect/>
          </a:stretch>
        </p:blipFill>
        <p:spPr bwMode="auto">
          <a:xfrm>
            <a:off x="571472" y="285728"/>
            <a:ext cx="8072494" cy="578647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dermatol\its\22.jpg"/>
          <p:cNvPicPr>
            <a:picLocks noChangeAspect="1" noChangeArrowheads="1"/>
          </p:cNvPicPr>
          <p:nvPr/>
        </p:nvPicPr>
        <p:blipFill>
          <a:blip r:embed="rId2"/>
          <a:srcRect/>
          <a:stretch>
            <a:fillRect/>
          </a:stretch>
        </p:blipFill>
        <p:spPr bwMode="auto">
          <a:xfrm>
            <a:off x="285720" y="214290"/>
            <a:ext cx="8429684" cy="628652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bo"/>
          <p:cNvSpPr/>
          <p:nvPr/>
        </p:nvSpPr>
        <p:spPr>
          <a:xfrm>
            <a:off x="899592" y="692696"/>
            <a:ext cx="6984776" cy="720080"/>
          </a:xfrm>
          <a:prstGeom prst="cube">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solidFill>
                  <a:schemeClr val="tx1"/>
                </a:solidFill>
              </a:rPr>
              <a:t>          ¿</a:t>
            </a:r>
            <a:r>
              <a:rPr lang="es-MX" dirty="0">
                <a:solidFill>
                  <a:schemeClr val="tx1"/>
                </a:solidFill>
              </a:rPr>
              <a:t>Cómo se propaga la sífilis?</a:t>
            </a:r>
            <a:endParaRPr lang="es-ES" dirty="0">
              <a:solidFill>
                <a:schemeClr val="tx1"/>
              </a:solidFill>
            </a:endParaRPr>
          </a:p>
        </p:txBody>
      </p:sp>
      <p:sp>
        <p:nvSpPr>
          <p:cNvPr id="6" name="5 Marco"/>
          <p:cNvSpPr/>
          <p:nvPr/>
        </p:nvSpPr>
        <p:spPr>
          <a:xfrm>
            <a:off x="755576" y="1988840"/>
            <a:ext cx="3168352" cy="1152128"/>
          </a:xfrm>
          <a:prstGeom prst="fram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7" name="6 Rectángulo"/>
          <p:cNvSpPr/>
          <p:nvPr/>
        </p:nvSpPr>
        <p:spPr>
          <a:xfrm>
            <a:off x="930557" y="2272514"/>
            <a:ext cx="3096344" cy="369332"/>
          </a:xfrm>
          <a:prstGeom prst="rect">
            <a:avLst/>
          </a:prstGeom>
        </p:spPr>
        <p:txBody>
          <a:bodyPr wrap="square">
            <a:spAutoFit/>
          </a:bodyPr>
          <a:lstStyle/>
          <a:p>
            <a:r>
              <a:rPr lang="es-MX" b="1" dirty="0"/>
              <a:t>Usted puede contraer sífilis </a:t>
            </a:r>
            <a:endParaRPr lang="es-ES" b="1" dirty="0"/>
          </a:p>
        </p:txBody>
      </p:sp>
      <p:sp>
        <p:nvSpPr>
          <p:cNvPr id="8" name="7 Flecha abajo"/>
          <p:cNvSpPr/>
          <p:nvPr/>
        </p:nvSpPr>
        <p:spPr>
          <a:xfrm>
            <a:off x="1835696" y="3191692"/>
            <a:ext cx="144016" cy="50405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9" name="8 Rectángulo"/>
          <p:cNvSpPr/>
          <p:nvPr/>
        </p:nvSpPr>
        <p:spPr>
          <a:xfrm>
            <a:off x="755576" y="3719435"/>
            <a:ext cx="3168352" cy="72008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a:t>una llaga de sífilis </a:t>
            </a:r>
            <a:endParaRPr lang="es-ES" dirty="0"/>
          </a:p>
        </p:txBody>
      </p:sp>
      <p:sp>
        <p:nvSpPr>
          <p:cNvPr id="10" name="9 CuadroTexto"/>
          <p:cNvSpPr txBox="1"/>
          <p:nvPr/>
        </p:nvSpPr>
        <p:spPr>
          <a:xfrm>
            <a:off x="1981928" y="3320609"/>
            <a:ext cx="1152128" cy="246221"/>
          </a:xfrm>
          <a:prstGeom prst="rect">
            <a:avLst/>
          </a:prstGeom>
          <a:noFill/>
        </p:spPr>
        <p:txBody>
          <a:bodyPr wrap="square" rtlCol="0">
            <a:spAutoFit/>
          </a:bodyPr>
          <a:lstStyle/>
          <a:p>
            <a:r>
              <a:rPr lang="es-ES" sz="1000" b="1" dirty="0" smtClean="0">
                <a:latin typeface="Arial" pitchFamily="34" charset="0"/>
                <a:cs typeface="Arial" pitchFamily="34" charset="0"/>
              </a:rPr>
              <a:t>mediante</a:t>
            </a:r>
            <a:endParaRPr lang="es-ES" sz="1000" b="1" dirty="0">
              <a:latin typeface="Arial" pitchFamily="34" charset="0"/>
              <a:cs typeface="Arial" pitchFamily="34" charset="0"/>
            </a:endParaRPr>
          </a:p>
        </p:txBody>
      </p:sp>
      <p:sp>
        <p:nvSpPr>
          <p:cNvPr id="11" name="10 Flecha abajo"/>
          <p:cNvSpPr/>
          <p:nvPr/>
        </p:nvSpPr>
        <p:spPr>
          <a:xfrm>
            <a:off x="1827312" y="4444279"/>
            <a:ext cx="152400" cy="504056"/>
          </a:xfrm>
          <a:prstGeom prst="down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2" name="11 CuadroTexto"/>
          <p:cNvSpPr txBox="1"/>
          <p:nvPr/>
        </p:nvSpPr>
        <p:spPr>
          <a:xfrm>
            <a:off x="2067583" y="4499470"/>
            <a:ext cx="1005896" cy="246221"/>
          </a:xfrm>
          <a:prstGeom prst="rect">
            <a:avLst/>
          </a:prstGeom>
          <a:noFill/>
        </p:spPr>
        <p:txBody>
          <a:bodyPr wrap="square" rtlCol="0">
            <a:spAutoFit/>
          </a:bodyPr>
          <a:lstStyle/>
          <a:p>
            <a:r>
              <a:rPr lang="es-ES" sz="1000" dirty="0" smtClean="0">
                <a:latin typeface="Arial" pitchFamily="34" charset="0"/>
                <a:cs typeface="Arial" pitchFamily="34" charset="0"/>
              </a:rPr>
              <a:t>durante</a:t>
            </a:r>
            <a:endParaRPr lang="es-ES" sz="1000" dirty="0">
              <a:latin typeface="Arial" pitchFamily="34" charset="0"/>
              <a:cs typeface="Arial" pitchFamily="34" charset="0"/>
            </a:endParaRPr>
          </a:p>
        </p:txBody>
      </p:sp>
      <p:sp>
        <p:nvSpPr>
          <p:cNvPr id="13" name="12 Rectángulo"/>
          <p:cNvSpPr/>
          <p:nvPr/>
        </p:nvSpPr>
        <p:spPr>
          <a:xfrm>
            <a:off x="735176" y="4948335"/>
            <a:ext cx="3188752" cy="960204"/>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endParaRPr lang="es-ES" dirty="0"/>
          </a:p>
        </p:txBody>
      </p:sp>
      <p:sp>
        <p:nvSpPr>
          <p:cNvPr id="14" name="13 Rectángulo"/>
          <p:cNvSpPr/>
          <p:nvPr/>
        </p:nvSpPr>
        <p:spPr>
          <a:xfrm>
            <a:off x="764026" y="4985209"/>
            <a:ext cx="4572000" cy="923330"/>
          </a:xfrm>
          <a:prstGeom prst="rect">
            <a:avLst/>
          </a:prstGeom>
        </p:spPr>
        <p:txBody>
          <a:bodyPr>
            <a:spAutoFit/>
          </a:bodyPr>
          <a:lstStyle/>
          <a:p>
            <a:r>
              <a:rPr lang="es-MX" dirty="0"/>
              <a:t>relaciones </a:t>
            </a:r>
            <a:r>
              <a:rPr lang="es-MX" dirty="0" smtClean="0"/>
              <a:t>sexuales</a:t>
            </a:r>
          </a:p>
          <a:p>
            <a:r>
              <a:rPr lang="es-MX" dirty="0" smtClean="0"/>
              <a:t> </a:t>
            </a:r>
            <a:r>
              <a:rPr lang="es-MX" dirty="0"/>
              <a:t>anales, </a:t>
            </a:r>
            <a:r>
              <a:rPr lang="es-MX" dirty="0" smtClean="0"/>
              <a:t>vaginales</a:t>
            </a:r>
          </a:p>
          <a:p>
            <a:r>
              <a:rPr lang="es-MX" dirty="0" smtClean="0"/>
              <a:t> </a:t>
            </a:r>
            <a:r>
              <a:rPr lang="es-MX" dirty="0"/>
              <a:t>u orales</a:t>
            </a:r>
            <a:endParaRPr lang="es-ES" dirty="0"/>
          </a:p>
        </p:txBody>
      </p:sp>
      <p:sp>
        <p:nvSpPr>
          <p:cNvPr id="15" name="14 Flecha derecha"/>
          <p:cNvSpPr/>
          <p:nvPr/>
        </p:nvSpPr>
        <p:spPr>
          <a:xfrm>
            <a:off x="4067944" y="5428437"/>
            <a:ext cx="648072" cy="160803"/>
          </a:xfrm>
          <a:prstGeom prst="right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7" name="16 Rectángulo"/>
          <p:cNvSpPr/>
          <p:nvPr/>
        </p:nvSpPr>
        <p:spPr>
          <a:xfrm>
            <a:off x="4860032" y="4985208"/>
            <a:ext cx="3888432" cy="1108087"/>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 </a:t>
            </a:r>
            <a:r>
              <a:rPr lang="es-MX" dirty="0"/>
              <a:t>pueden encontrar en el pene, la vagina, el ano, el recto o los labios y la boca</a:t>
            </a:r>
            <a:endParaRPr lang="es-ES" dirty="0"/>
          </a:p>
        </p:txBody>
      </p:sp>
      <p:sp>
        <p:nvSpPr>
          <p:cNvPr id="18" name="17 CuadroTexto"/>
          <p:cNvSpPr txBox="1"/>
          <p:nvPr/>
        </p:nvSpPr>
        <p:spPr>
          <a:xfrm>
            <a:off x="4067944" y="5610145"/>
            <a:ext cx="648072" cy="246221"/>
          </a:xfrm>
          <a:prstGeom prst="rect">
            <a:avLst/>
          </a:prstGeom>
          <a:noFill/>
        </p:spPr>
        <p:txBody>
          <a:bodyPr wrap="square" rtlCol="0">
            <a:spAutoFit/>
          </a:bodyPr>
          <a:lstStyle/>
          <a:p>
            <a:r>
              <a:rPr lang="es-ES" sz="1000" dirty="0" smtClean="0">
                <a:latin typeface="Arial" pitchFamily="34" charset="0"/>
                <a:cs typeface="Arial" pitchFamily="34" charset="0"/>
              </a:rPr>
              <a:t>se</a:t>
            </a:r>
            <a:endParaRPr lang="es-ES" sz="1000" dirty="0">
              <a:latin typeface="Arial" pitchFamily="34" charset="0"/>
              <a:cs typeface="Arial" pitchFamily="34" charset="0"/>
            </a:endParaRPr>
          </a:p>
        </p:txBody>
      </p:sp>
      <p:sp>
        <p:nvSpPr>
          <p:cNvPr id="19" name="18 Flecha arriba"/>
          <p:cNvSpPr/>
          <p:nvPr/>
        </p:nvSpPr>
        <p:spPr>
          <a:xfrm>
            <a:off x="6516216" y="4368170"/>
            <a:ext cx="144016" cy="508820"/>
          </a:xfrm>
          <a:prstGeom prst="upArrow">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20" name="19 Rectángulo"/>
          <p:cNvSpPr/>
          <p:nvPr/>
        </p:nvSpPr>
        <p:spPr>
          <a:xfrm>
            <a:off x="5220072" y="3157600"/>
            <a:ext cx="3168352" cy="1123670"/>
          </a:xfrm>
          <a:prstGeom prst="rect">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a:t>propagarse de una madre infectada a su bebé en gestación.</a:t>
            </a:r>
            <a:endParaRPr lang="es-ES" dirty="0"/>
          </a:p>
        </p:txBody>
      </p:sp>
      <p:sp>
        <p:nvSpPr>
          <p:cNvPr id="21" name="20 CuadroTexto"/>
          <p:cNvSpPr txBox="1"/>
          <p:nvPr/>
        </p:nvSpPr>
        <p:spPr>
          <a:xfrm>
            <a:off x="6679203" y="4495487"/>
            <a:ext cx="1224136" cy="246221"/>
          </a:xfrm>
          <a:prstGeom prst="rect">
            <a:avLst/>
          </a:prstGeom>
          <a:noFill/>
        </p:spPr>
        <p:txBody>
          <a:bodyPr wrap="square" rtlCol="0">
            <a:spAutoFit/>
          </a:bodyPr>
          <a:lstStyle/>
          <a:p>
            <a:r>
              <a:rPr lang="es-ES" sz="1000" dirty="0" smtClean="0">
                <a:latin typeface="Arial" pitchFamily="34" charset="0"/>
                <a:cs typeface="Arial" pitchFamily="34" charset="0"/>
              </a:rPr>
              <a:t>puede</a:t>
            </a:r>
            <a:endParaRPr lang="es-ES" sz="1000" dirty="0">
              <a:latin typeface="Arial" pitchFamily="34" charset="0"/>
              <a:cs typeface="Arial" pitchFamily="34" charset="0"/>
            </a:endParaRPr>
          </a:p>
        </p:txBody>
      </p:sp>
    </p:spTree>
    <p:extLst>
      <p:ext uri="{BB962C8B-B14F-4D97-AF65-F5344CB8AC3E}">
        <p14:creationId xmlns="" xmlns:p14="http://schemas.microsoft.com/office/powerpoint/2010/main" val="3728577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Llamada ovalada"/>
          <p:cNvSpPr/>
          <p:nvPr/>
        </p:nvSpPr>
        <p:spPr>
          <a:xfrm>
            <a:off x="5214942" y="357166"/>
            <a:ext cx="3024336" cy="1152128"/>
          </a:xfrm>
          <a:prstGeom prst="wedgeEllipseCallout">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4" name="3 CuadroTexto"/>
          <p:cNvSpPr txBox="1"/>
          <p:nvPr/>
        </p:nvSpPr>
        <p:spPr>
          <a:xfrm>
            <a:off x="5500694" y="357166"/>
            <a:ext cx="2500330" cy="923330"/>
          </a:xfrm>
          <a:prstGeom prst="rect">
            <a:avLst/>
          </a:prstGeom>
          <a:noFill/>
        </p:spPr>
        <p:txBody>
          <a:bodyPr wrap="square" rtlCol="0">
            <a:spAutoFit/>
          </a:bodyPr>
          <a:lstStyle/>
          <a:p>
            <a:r>
              <a:rPr lang="es-MX" dirty="0" smtClean="0">
                <a:solidFill>
                  <a:schemeClr val="bg1"/>
                </a:solidFill>
              </a:rPr>
              <a:t>Cómo se contrae la sífilis?</a:t>
            </a:r>
            <a:endParaRPr lang="es-ES" dirty="0">
              <a:solidFill>
                <a:schemeClr val="bg1"/>
              </a:solidFill>
            </a:endParaRPr>
          </a:p>
        </p:txBody>
      </p:sp>
      <p:sp>
        <p:nvSpPr>
          <p:cNvPr id="5" name="4 Hexágono"/>
          <p:cNvSpPr/>
          <p:nvPr/>
        </p:nvSpPr>
        <p:spPr>
          <a:xfrm>
            <a:off x="563216" y="1868448"/>
            <a:ext cx="216024" cy="216024"/>
          </a:xfrm>
          <a:prstGeom prst="hexagon">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6" name="5 Rectángulo"/>
          <p:cNvSpPr/>
          <p:nvPr/>
        </p:nvSpPr>
        <p:spPr>
          <a:xfrm>
            <a:off x="890893" y="1778586"/>
            <a:ext cx="7416824" cy="707886"/>
          </a:xfrm>
          <a:prstGeom prst="rect">
            <a:avLst/>
          </a:prstGeom>
        </p:spPr>
        <p:txBody>
          <a:bodyPr wrap="square">
            <a:spAutoFit/>
          </a:bodyPr>
          <a:lstStyle/>
          <a:p>
            <a:r>
              <a:rPr lang="es-ES" sz="2000" dirty="0" smtClean="0">
                <a:latin typeface="Arial" panose="020B0604020202020204" pitchFamily="34" charset="0"/>
                <a:cs typeface="Arial" panose="020B0604020202020204" pitchFamily="34" charset="0"/>
              </a:rPr>
              <a:t>La sífilis se contagia principalmente por contacto sexual</a:t>
            </a:r>
            <a:endParaRPr lang="es-ES" sz="2000" dirty="0">
              <a:latin typeface="Arial" panose="020B0604020202020204" pitchFamily="34" charset="0"/>
              <a:cs typeface="Arial" panose="020B0604020202020204" pitchFamily="34" charset="0"/>
            </a:endParaRPr>
          </a:p>
        </p:txBody>
      </p:sp>
      <p:sp>
        <p:nvSpPr>
          <p:cNvPr id="7" name="6 Hexágono"/>
          <p:cNvSpPr/>
          <p:nvPr/>
        </p:nvSpPr>
        <p:spPr>
          <a:xfrm>
            <a:off x="571472" y="2643182"/>
            <a:ext cx="216024" cy="216024"/>
          </a:xfrm>
          <a:prstGeom prst="hexagon">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8" name="7 Hexágono"/>
          <p:cNvSpPr/>
          <p:nvPr/>
        </p:nvSpPr>
        <p:spPr>
          <a:xfrm>
            <a:off x="500034" y="4857760"/>
            <a:ext cx="216024" cy="216024"/>
          </a:xfrm>
          <a:prstGeom prst="hexagon">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1" name="10 Hexágono"/>
          <p:cNvSpPr/>
          <p:nvPr/>
        </p:nvSpPr>
        <p:spPr>
          <a:xfrm>
            <a:off x="539552" y="5563123"/>
            <a:ext cx="216024" cy="216024"/>
          </a:xfrm>
          <a:prstGeom prst="hexagon">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12 Hexágono"/>
          <p:cNvSpPr/>
          <p:nvPr/>
        </p:nvSpPr>
        <p:spPr>
          <a:xfrm>
            <a:off x="500034" y="3500438"/>
            <a:ext cx="216024" cy="216024"/>
          </a:xfrm>
          <a:prstGeom prst="hexagon">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4" name="13 Hexágono"/>
          <p:cNvSpPr/>
          <p:nvPr/>
        </p:nvSpPr>
        <p:spPr>
          <a:xfrm>
            <a:off x="513427" y="4049847"/>
            <a:ext cx="216024" cy="216024"/>
          </a:xfrm>
          <a:prstGeom prst="hexagon">
            <a:avLst/>
          </a:prstGeom>
          <a:solidFill>
            <a:schemeClr val="bg2">
              <a:lumMod val="60000"/>
              <a:lumOff val="4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14 Rectángulo"/>
          <p:cNvSpPr/>
          <p:nvPr/>
        </p:nvSpPr>
        <p:spPr>
          <a:xfrm>
            <a:off x="936766" y="2564904"/>
            <a:ext cx="7920879" cy="1600438"/>
          </a:xfrm>
          <a:prstGeom prst="rect">
            <a:avLst/>
          </a:prstGeom>
        </p:spPr>
        <p:txBody>
          <a:bodyPr wrap="square">
            <a:spAutoFit/>
          </a:bodyPr>
          <a:lstStyle/>
          <a:p>
            <a:r>
              <a:rPr lang="es-ES" sz="2000" dirty="0">
                <a:latin typeface="Arial" panose="020B0604020202020204" pitchFamily="34" charset="0"/>
                <a:cs typeface="Arial" panose="020B0604020202020204" pitchFamily="34" charset="0"/>
              </a:rPr>
              <a:t>P</a:t>
            </a:r>
            <a:r>
              <a:rPr lang="es-ES" sz="2000" dirty="0" smtClean="0">
                <a:latin typeface="Arial" panose="020B0604020202020204" pitchFamily="34" charset="0"/>
                <a:cs typeface="Arial" panose="020B0604020202020204" pitchFamily="34" charset="0"/>
              </a:rPr>
              <a:t>or contacto de la piel con la ligera secreción que generan </a:t>
            </a:r>
            <a:r>
              <a:rPr lang="es-ES" sz="2000" u="sng" dirty="0" smtClean="0">
                <a:latin typeface="Arial" panose="020B0604020202020204" pitchFamily="34" charset="0"/>
                <a:cs typeface="Arial" panose="020B0604020202020204" pitchFamily="34" charset="0"/>
              </a:rPr>
              <a:t>los chancros</a:t>
            </a:r>
            <a:r>
              <a:rPr lang="es-ES" sz="2000" dirty="0" smtClean="0">
                <a:latin typeface="Arial" panose="020B0604020202020204" pitchFamily="34" charset="0"/>
                <a:cs typeface="Arial" panose="020B0604020202020204" pitchFamily="34" charset="0"/>
              </a:rPr>
              <a:t> </a:t>
            </a:r>
          </a:p>
          <a:p>
            <a:endParaRPr lang="es-ES" dirty="0">
              <a:latin typeface="Arial" panose="020B0604020202020204" pitchFamily="34" charset="0"/>
              <a:cs typeface="Arial" panose="020B0604020202020204" pitchFamily="34" charset="0"/>
            </a:endParaRPr>
          </a:p>
          <a:p>
            <a:r>
              <a:rPr lang="es-ES" sz="2000" dirty="0">
                <a:latin typeface="Arial" panose="020B0604020202020204" pitchFamily="34" charset="0"/>
                <a:cs typeface="Arial" panose="020B0604020202020204" pitchFamily="34" charset="0"/>
              </a:rPr>
              <a:t>P</a:t>
            </a:r>
            <a:r>
              <a:rPr lang="es-ES" sz="2000" dirty="0" smtClean="0">
                <a:latin typeface="Arial" panose="020B0604020202020204" pitchFamily="34" charset="0"/>
                <a:cs typeface="Arial" panose="020B0604020202020204" pitchFamily="34" charset="0"/>
              </a:rPr>
              <a:t>or contacto con los clavos sifilíticos de la persona enferma</a:t>
            </a:r>
            <a:endParaRPr lang="es-ES" sz="2000" dirty="0">
              <a:latin typeface="Arial" panose="020B0604020202020204" pitchFamily="34" charset="0"/>
              <a:cs typeface="Arial" panose="020B0604020202020204" pitchFamily="34" charset="0"/>
            </a:endParaRPr>
          </a:p>
        </p:txBody>
      </p:sp>
      <p:sp>
        <p:nvSpPr>
          <p:cNvPr id="16" name="15 CuadroTexto"/>
          <p:cNvSpPr txBox="1"/>
          <p:nvPr/>
        </p:nvSpPr>
        <p:spPr>
          <a:xfrm>
            <a:off x="936766" y="3962387"/>
            <a:ext cx="8207234" cy="677108"/>
          </a:xfrm>
          <a:prstGeom prst="rect">
            <a:avLst/>
          </a:prstGeom>
          <a:noFill/>
        </p:spPr>
        <p:txBody>
          <a:bodyPr wrap="square" rtlCol="0">
            <a:spAutoFit/>
          </a:bodyPr>
          <a:lstStyle/>
          <a:p>
            <a:r>
              <a:rPr lang="es-ES" sz="2000" dirty="0" smtClean="0">
                <a:latin typeface="Arial" panose="020B0604020202020204" pitchFamily="34" charset="0"/>
                <a:cs typeface="Arial" panose="020B0604020202020204" pitchFamily="34" charset="0"/>
              </a:rPr>
              <a:t>Al realizar el sexo oral sin preservativo</a:t>
            </a:r>
          </a:p>
          <a:p>
            <a:endParaRPr lang="es-ES" dirty="0"/>
          </a:p>
        </p:txBody>
      </p:sp>
      <p:sp>
        <p:nvSpPr>
          <p:cNvPr id="17" name="16 CuadroTexto"/>
          <p:cNvSpPr txBox="1"/>
          <p:nvPr/>
        </p:nvSpPr>
        <p:spPr>
          <a:xfrm>
            <a:off x="928662" y="4684134"/>
            <a:ext cx="8072494" cy="707886"/>
          </a:xfrm>
          <a:prstGeom prst="rect">
            <a:avLst/>
          </a:prstGeom>
          <a:noFill/>
        </p:spPr>
        <p:txBody>
          <a:bodyPr wrap="square" rtlCol="0">
            <a:spAutoFit/>
          </a:bodyPr>
          <a:lstStyle/>
          <a:p>
            <a:r>
              <a:rPr lang="es-ES" sz="2000" dirty="0" smtClean="0">
                <a:latin typeface="Arial" panose="020B0604020202020204" pitchFamily="34" charset="0"/>
                <a:cs typeface="Arial" panose="020B0604020202020204" pitchFamily="34" charset="0"/>
              </a:rPr>
              <a:t>Inoculación accidental (por compartir    jeringas</a:t>
            </a:r>
            <a:r>
              <a:rPr lang="es-ES" dirty="0" smtClean="0"/>
              <a:t>)</a:t>
            </a:r>
            <a:endParaRPr lang="es-ES" dirty="0"/>
          </a:p>
        </p:txBody>
      </p:sp>
      <p:sp>
        <p:nvSpPr>
          <p:cNvPr id="18" name="17 Rectángulo"/>
          <p:cNvSpPr/>
          <p:nvPr/>
        </p:nvSpPr>
        <p:spPr>
          <a:xfrm>
            <a:off x="891008" y="5400736"/>
            <a:ext cx="7353400" cy="1015663"/>
          </a:xfrm>
          <a:prstGeom prst="rect">
            <a:avLst/>
          </a:prstGeom>
        </p:spPr>
        <p:txBody>
          <a:bodyPr wrap="square">
            <a:spAutoFit/>
          </a:bodyPr>
          <a:lstStyle/>
          <a:p>
            <a:r>
              <a:rPr lang="es-ES" sz="2000" dirty="0">
                <a:latin typeface="Arial" panose="020B0604020202020204" pitchFamily="34" charset="0"/>
                <a:cs typeface="Arial" panose="020B0604020202020204" pitchFamily="34" charset="0"/>
              </a:rPr>
              <a:t>P</a:t>
            </a:r>
            <a:r>
              <a:rPr lang="es-ES" sz="2000" dirty="0" smtClean="0">
                <a:latin typeface="Arial" panose="020B0604020202020204" pitchFamily="34" charset="0"/>
                <a:cs typeface="Arial" panose="020B0604020202020204" pitchFamily="34" charset="0"/>
              </a:rPr>
              <a:t>uede ser transmitida de la </a:t>
            </a:r>
            <a:r>
              <a:rPr lang="es-ES" sz="2000" u="sng" dirty="0" smtClean="0">
                <a:latin typeface="Arial" panose="020B0604020202020204" pitchFamily="34" charset="0"/>
                <a:cs typeface="Arial" panose="020B0604020202020204" pitchFamily="34" charset="0"/>
              </a:rPr>
              <a:t>madre al hijo</a:t>
            </a:r>
            <a:r>
              <a:rPr lang="es-ES" sz="2000" dirty="0" smtClean="0">
                <a:latin typeface="Arial" panose="020B0604020202020204" pitchFamily="34" charset="0"/>
                <a:cs typeface="Arial" panose="020B0604020202020204" pitchFamily="34" charset="0"/>
              </a:rPr>
              <a:t> a través de la placenta o a través del canal del pacto</a:t>
            </a:r>
            <a:endParaRPr lang="es-ES" sz="2000"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30130985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bo"/>
          <p:cNvSpPr/>
          <p:nvPr/>
        </p:nvSpPr>
        <p:spPr>
          <a:xfrm>
            <a:off x="1403648" y="476672"/>
            <a:ext cx="5832648" cy="936104"/>
          </a:xfrm>
          <a:prstGeom prst="cube">
            <a:avLst/>
          </a:prstGeom>
          <a:solidFill>
            <a:schemeClr val="tx2">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b="1" dirty="0" smtClean="0"/>
              <a:t>                                           Síntomas</a:t>
            </a:r>
            <a:endParaRPr lang="es-ES" b="1" dirty="0"/>
          </a:p>
        </p:txBody>
      </p:sp>
      <p:sp>
        <p:nvSpPr>
          <p:cNvPr id="11" name="10 Rectángulo"/>
          <p:cNvSpPr/>
          <p:nvPr/>
        </p:nvSpPr>
        <p:spPr>
          <a:xfrm>
            <a:off x="683568" y="2348786"/>
            <a:ext cx="3035188" cy="1200329"/>
          </a:xfrm>
          <a:prstGeom prst="rect">
            <a:avLst/>
          </a:prstGeom>
        </p:spPr>
        <p:txBody>
          <a:bodyPr wrap="square">
            <a:spAutoFit/>
          </a:bodyPr>
          <a:lstStyle/>
          <a:p>
            <a:endParaRPr lang="es-ES" dirty="0" smtClean="0"/>
          </a:p>
          <a:p>
            <a:r>
              <a:rPr lang="es-ES" dirty="0" smtClean="0">
                <a:latin typeface="Arial" pitchFamily="34" charset="0"/>
                <a:cs typeface="Arial" pitchFamily="34" charset="0"/>
              </a:rPr>
              <a:t>Son numerosos y ligeramente variados</a:t>
            </a:r>
            <a:r>
              <a:rPr lang="es-ES" dirty="0" smtClean="0"/>
              <a:t>.</a:t>
            </a:r>
            <a:endParaRPr lang="es-ES" dirty="0"/>
          </a:p>
        </p:txBody>
      </p:sp>
      <p:sp>
        <p:nvSpPr>
          <p:cNvPr id="12" name="11 Rectángulo"/>
          <p:cNvSpPr/>
          <p:nvPr/>
        </p:nvSpPr>
        <p:spPr>
          <a:xfrm>
            <a:off x="5357819" y="1928803"/>
            <a:ext cx="3478076" cy="1754326"/>
          </a:xfrm>
          <a:prstGeom prst="rect">
            <a:avLst/>
          </a:prstGeom>
        </p:spPr>
        <p:txBody>
          <a:bodyPr wrap="square">
            <a:spAutoFit/>
          </a:bodyPr>
          <a:lstStyle/>
          <a:p>
            <a:r>
              <a:rPr lang="es-ES" dirty="0" smtClean="0">
                <a:latin typeface="Arial" pitchFamily="34" charset="0"/>
                <a:cs typeface="Arial" pitchFamily="34" charset="0"/>
              </a:rPr>
              <a:t>Antes de la aparición de las   pruebas serológicas, el diagnóstico preciso </a:t>
            </a:r>
            <a:r>
              <a:rPr lang="es-ES" dirty="0" smtClean="0"/>
              <a:t>era imposible</a:t>
            </a:r>
            <a:endParaRPr lang="es-ES" dirty="0"/>
          </a:p>
        </p:txBody>
      </p:sp>
      <p:sp>
        <p:nvSpPr>
          <p:cNvPr id="17" name="16 Flecha izquierda, derecha y arriba"/>
          <p:cNvSpPr/>
          <p:nvPr/>
        </p:nvSpPr>
        <p:spPr>
          <a:xfrm>
            <a:off x="4067944" y="2396541"/>
            <a:ext cx="936104" cy="698013"/>
          </a:xfrm>
          <a:prstGeom prst="leftRightUp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18" name="17 Marco"/>
          <p:cNvSpPr/>
          <p:nvPr/>
        </p:nvSpPr>
        <p:spPr>
          <a:xfrm>
            <a:off x="444804" y="2016367"/>
            <a:ext cx="3623140" cy="2276729"/>
          </a:xfrm>
          <a:prstGeom prst="fram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19" name="18 Marco"/>
          <p:cNvSpPr/>
          <p:nvPr/>
        </p:nvSpPr>
        <p:spPr>
          <a:xfrm>
            <a:off x="5068901" y="1697667"/>
            <a:ext cx="3960440" cy="2276729"/>
          </a:xfrm>
          <a:prstGeom prst="fram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0" name="19 Flecha curvada hacia la derecha"/>
          <p:cNvSpPr/>
          <p:nvPr/>
        </p:nvSpPr>
        <p:spPr>
          <a:xfrm>
            <a:off x="1403648" y="4456377"/>
            <a:ext cx="324036" cy="648072"/>
          </a:xfrm>
          <a:prstGeom prst="curvedRigh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1" name="20 Flecha curvada hacia la izquierda"/>
          <p:cNvSpPr/>
          <p:nvPr/>
        </p:nvSpPr>
        <p:spPr>
          <a:xfrm>
            <a:off x="6887103" y="4455626"/>
            <a:ext cx="324036" cy="648072"/>
          </a:xfrm>
          <a:prstGeom prst="curvedLeft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2" name="21 Marco"/>
          <p:cNvSpPr/>
          <p:nvPr/>
        </p:nvSpPr>
        <p:spPr>
          <a:xfrm>
            <a:off x="2627784" y="4653136"/>
            <a:ext cx="3744416" cy="451313"/>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b="1" dirty="0" smtClean="0">
                <a:solidFill>
                  <a:schemeClr val="tx1"/>
                </a:solidFill>
              </a:rPr>
              <a:t>Etapas</a:t>
            </a:r>
            <a:endParaRPr lang="es-ES" b="1" dirty="0">
              <a:solidFill>
                <a:schemeClr val="tx1"/>
              </a:solidFill>
            </a:endParaRPr>
          </a:p>
        </p:txBody>
      </p:sp>
      <p:sp>
        <p:nvSpPr>
          <p:cNvPr id="23" name="22 Flecha abajo"/>
          <p:cNvSpPr/>
          <p:nvPr/>
        </p:nvSpPr>
        <p:spPr>
          <a:xfrm>
            <a:off x="4508278" y="5229200"/>
            <a:ext cx="45719" cy="360040"/>
          </a:xfrm>
          <a:prstGeom prst="dow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solidFill>
                <a:schemeClr val="tx1"/>
              </a:solidFill>
            </a:endParaRPr>
          </a:p>
        </p:txBody>
      </p:sp>
      <p:sp>
        <p:nvSpPr>
          <p:cNvPr id="24" name="23 CuadroTexto"/>
          <p:cNvSpPr txBox="1"/>
          <p:nvPr/>
        </p:nvSpPr>
        <p:spPr>
          <a:xfrm>
            <a:off x="357158" y="5650576"/>
            <a:ext cx="8786842" cy="923330"/>
          </a:xfrm>
          <a:prstGeom prst="rect">
            <a:avLst/>
          </a:prstGeom>
          <a:noFill/>
        </p:spPr>
        <p:txBody>
          <a:bodyPr wrap="square" rtlCol="0">
            <a:spAutoFit/>
          </a:bodyPr>
          <a:lstStyle/>
          <a:p>
            <a:r>
              <a:rPr lang="es-ES" b="1" dirty="0" smtClean="0"/>
              <a:t>Primera etapa, Segunda etapa, Tercera etapa</a:t>
            </a:r>
          </a:p>
          <a:p>
            <a:endParaRPr lang="es-ES" b="1" dirty="0" smtClean="0"/>
          </a:p>
          <a:p>
            <a:endParaRPr lang="es-ES" b="1" dirty="0"/>
          </a:p>
        </p:txBody>
      </p:sp>
    </p:spTree>
    <p:extLst>
      <p:ext uri="{BB962C8B-B14F-4D97-AF65-F5344CB8AC3E}">
        <p14:creationId xmlns="" xmlns:p14="http://schemas.microsoft.com/office/powerpoint/2010/main" val="11554804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bo"/>
          <p:cNvSpPr/>
          <p:nvPr/>
        </p:nvSpPr>
        <p:spPr>
          <a:xfrm>
            <a:off x="1357290" y="285728"/>
            <a:ext cx="5040560" cy="642942"/>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MX" dirty="0" smtClean="0"/>
              <a:t>Fase Primaria</a:t>
            </a:r>
            <a:endParaRPr lang="es-ES" dirty="0"/>
          </a:p>
        </p:txBody>
      </p:sp>
      <p:sp>
        <p:nvSpPr>
          <p:cNvPr id="4" name="3 Rectángulo"/>
          <p:cNvSpPr/>
          <p:nvPr/>
        </p:nvSpPr>
        <p:spPr>
          <a:xfrm>
            <a:off x="357158" y="1000107"/>
            <a:ext cx="8786842" cy="5355312"/>
          </a:xfrm>
          <a:prstGeom prst="rect">
            <a:avLst/>
          </a:prstGeom>
        </p:spPr>
        <p:txBody>
          <a:bodyPr wrap="square">
            <a:spAutoFit/>
          </a:bodyPr>
          <a:lstStyle/>
          <a:p>
            <a:r>
              <a:rPr lang="es-MX" dirty="0" smtClean="0">
                <a:latin typeface="Arial" panose="020B0604020202020204" pitchFamily="34" charset="0"/>
                <a:cs typeface="Arial" panose="020B0604020202020204" pitchFamily="34" charset="0"/>
              </a:rPr>
              <a:t>1. Es posible que note una única llaga. </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2. La llaga aparece en el sitio por donde la sífilis entró </a:t>
            </a:r>
            <a:r>
              <a:rPr lang="es-MX" dirty="0" smtClean="0">
                <a:solidFill>
                  <a:schemeClr val="bg1"/>
                </a:solidFill>
                <a:latin typeface="Arial" panose="020B0604020202020204" pitchFamily="34" charset="0"/>
                <a:cs typeface="Arial" panose="020B0604020202020204" pitchFamily="34" charset="0"/>
              </a:rPr>
              <a:t>al cuerpo.</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 3. Por lo general, la llaga es firme, redonda y no causa dolor.</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 4. Debido a que la llaga no causa dolor es posible que pase desapercibida.</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 5. Las llagas duran de 3 a 6 semanas y se curan independientemente de que reciba tratamiento o no.</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 6. Las llagas desaparecen, usted </a:t>
            </a:r>
          </a:p>
          <a:p>
            <a:r>
              <a:rPr lang="es-MX" dirty="0" smtClean="0">
                <a:latin typeface="Arial" panose="020B0604020202020204" pitchFamily="34" charset="0"/>
                <a:cs typeface="Arial" panose="020B0604020202020204" pitchFamily="34" charset="0"/>
              </a:rPr>
              <a:t>aún debe recibir tratamiento </a:t>
            </a:r>
          </a:p>
          <a:p>
            <a:r>
              <a:rPr lang="es-MX" dirty="0" smtClean="0">
                <a:latin typeface="Arial" panose="020B0604020202020204" pitchFamily="34" charset="0"/>
                <a:cs typeface="Arial" panose="020B0604020202020204" pitchFamily="34" charset="0"/>
              </a:rPr>
              <a:t>para que su infección no pase a la fase secundaria.</a:t>
            </a:r>
            <a:endParaRPr lang="es-ES"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G:\dermatol\its\21.jpg"/>
          <p:cNvPicPr>
            <a:picLocks noChangeAspect="1" noChangeArrowheads="1"/>
          </p:cNvPicPr>
          <p:nvPr/>
        </p:nvPicPr>
        <p:blipFill>
          <a:blip r:embed="rId2"/>
          <a:srcRect/>
          <a:stretch>
            <a:fillRect/>
          </a:stretch>
        </p:blipFill>
        <p:spPr bwMode="auto">
          <a:xfrm>
            <a:off x="2381" y="-1588"/>
            <a:ext cx="9139238" cy="6861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bo"/>
          <p:cNvSpPr/>
          <p:nvPr/>
        </p:nvSpPr>
        <p:spPr>
          <a:xfrm>
            <a:off x="1293948" y="116632"/>
            <a:ext cx="5294276" cy="720080"/>
          </a:xfrm>
          <a:prstGeom prst="cub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MX" dirty="0" smtClean="0"/>
              <a:t>          Fase </a:t>
            </a:r>
            <a:r>
              <a:rPr lang="es-MX" dirty="0"/>
              <a:t>secundaria:</a:t>
            </a:r>
            <a:endParaRPr lang="es-ES" dirty="0"/>
          </a:p>
        </p:txBody>
      </p:sp>
      <p:sp>
        <p:nvSpPr>
          <p:cNvPr id="3" name="2 Rectángulo"/>
          <p:cNvSpPr/>
          <p:nvPr/>
        </p:nvSpPr>
        <p:spPr>
          <a:xfrm>
            <a:off x="116274" y="1052736"/>
            <a:ext cx="9324528" cy="3139321"/>
          </a:xfrm>
          <a:prstGeom prst="rect">
            <a:avLst/>
          </a:prstGeom>
        </p:spPr>
        <p:txBody>
          <a:bodyPr wrap="square">
            <a:spAutoFit/>
          </a:bodyPr>
          <a:lstStyle/>
          <a:p>
            <a:r>
              <a:rPr lang="es-MX" dirty="0" smtClean="0">
                <a:latin typeface="Arial" panose="020B0604020202020204" pitchFamily="34" charset="0"/>
                <a:cs typeface="Arial" panose="020B0604020202020204" pitchFamily="34" charset="0"/>
              </a:rPr>
              <a:t>1. Es </a:t>
            </a:r>
            <a:r>
              <a:rPr lang="es-MX" dirty="0">
                <a:latin typeface="Arial" panose="020B0604020202020204" pitchFamily="34" charset="0"/>
                <a:cs typeface="Arial" panose="020B0604020202020204" pitchFamily="34" charset="0"/>
              </a:rPr>
              <a:t>posible que tenga erupciones en la piel o llagas en la boca, la vagina o el </a:t>
            </a:r>
            <a:r>
              <a:rPr lang="es-MX" dirty="0" smtClean="0">
                <a:latin typeface="Arial" panose="020B0604020202020204" pitchFamily="34" charset="0"/>
                <a:cs typeface="Arial" panose="020B0604020202020204" pitchFamily="34" charset="0"/>
              </a:rPr>
              <a:t>ano.</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2. Suele </a:t>
            </a:r>
            <a:r>
              <a:rPr lang="es-MX" dirty="0">
                <a:latin typeface="Arial" panose="020B0604020202020204" pitchFamily="34" charset="0"/>
                <a:cs typeface="Arial" panose="020B0604020202020204" pitchFamily="34" charset="0"/>
              </a:rPr>
              <a:t>comenzar con la aparición de una erupción en una o más áreas del cuerpo. </a:t>
            </a:r>
            <a:endParaRPr lang="es-MX" dirty="0" smtClean="0">
              <a:latin typeface="Arial" panose="020B0604020202020204" pitchFamily="34" charset="0"/>
              <a:cs typeface="Arial" panose="020B0604020202020204" pitchFamily="34" charset="0"/>
            </a:endParaRP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3. Las </a:t>
            </a:r>
            <a:r>
              <a:rPr lang="es-MX" dirty="0">
                <a:latin typeface="Arial" panose="020B0604020202020204" pitchFamily="34" charset="0"/>
                <a:cs typeface="Arial" panose="020B0604020202020204" pitchFamily="34" charset="0"/>
              </a:rPr>
              <a:t>erupciones pueden aparecer cuando la llaga primaria se está curando o varias semanas después de que se haya curado</a:t>
            </a:r>
            <a:r>
              <a:rPr lang="es-MX" dirty="0" smtClean="0">
                <a:latin typeface="Arial" panose="020B0604020202020204" pitchFamily="34" charset="0"/>
                <a:cs typeface="Arial" panose="020B0604020202020204" pitchFamily="34" charset="0"/>
              </a:rPr>
              <a:t>.</a:t>
            </a:r>
          </a:p>
          <a:p>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 4. </a:t>
            </a:r>
            <a:r>
              <a:rPr lang="es-MX" dirty="0">
                <a:latin typeface="Arial" panose="020B0604020202020204" pitchFamily="34" charset="0"/>
                <a:cs typeface="Arial" panose="020B0604020202020204" pitchFamily="34" charset="0"/>
              </a:rPr>
              <a:t>P</a:t>
            </a:r>
            <a:r>
              <a:rPr lang="es-MX" dirty="0" smtClean="0">
                <a:latin typeface="Arial" panose="020B0604020202020204" pitchFamily="34" charset="0"/>
                <a:cs typeface="Arial" panose="020B0604020202020204" pitchFamily="34" charset="0"/>
              </a:rPr>
              <a:t>uede </a:t>
            </a:r>
            <a:r>
              <a:rPr lang="es-MX" dirty="0">
                <a:latin typeface="Arial" panose="020B0604020202020204" pitchFamily="34" charset="0"/>
                <a:cs typeface="Arial" panose="020B0604020202020204" pitchFamily="34" charset="0"/>
              </a:rPr>
              <a:t>tomar el aspecto de puntos duros, de color rojo o marrón rojizo en la palma de las manos o en la planta de los pies. </a:t>
            </a:r>
            <a:endParaRPr lang="es-MX" dirty="0" smtClean="0">
              <a:latin typeface="Arial" panose="020B0604020202020204" pitchFamily="34" charset="0"/>
              <a:cs typeface="Arial" panose="020B0604020202020204" pitchFamily="34" charset="0"/>
            </a:endParaRPr>
          </a:p>
          <a:p>
            <a:pPr algn="ctr"/>
            <a:endParaRPr lang="es-MX" dirty="0" smtClean="0">
              <a:latin typeface="Arial" panose="020B0604020202020204" pitchFamily="34" charset="0"/>
              <a:cs typeface="Arial" panose="020B0604020202020204" pitchFamily="34" charset="0"/>
            </a:endParaRPr>
          </a:p>
          <a:p>
            <a:r>
              <a:rPr lang="es-MX" dirty="0" smtClean="0">
                <a:latin typeface="Arial" panose="020B0604020202020204" pitchFamily="34" charset="0"/>
                <a:cs typeface="Arial" panose="020B0604020202020204" pitchFamily="34" charset="0"/>
              </a:rPr>
              <a:t>5.</a:t>
            </a:r>
          </a:p>
        </p:txBody>
      </p:sp>
      <p:sp>
        <p:nvSpPr>
          <p:cNvPr id="5" name="4 Rectángulo"/>
          <p:cNvSpPr/>
          <p:nvPr/>
        </p:nvSpPr>
        <p:spPr>
          <a:xfrm>
            <a:off x="467544" y="4857760"/>
            <a:ext cx="8104984" cy="369332"/>
          </a:xfrm>
          <a:prstGeom prst="rect">
            <a:avLst/>
          </a:prstGeom>
        </p:spPr>
        <p:txBody>
          <a:bodyPr wrap="square">
            <a:spAutoFit/>
          </a:bodyPr>
          <a:lstStyle/>
          <a:p>
            <a:r>
              <a:rPr lang="es-MX" dirty="0" smtClean="0">
                <a:latin typeface="Arial" panose="020B0604020202020204" pitchFamily="34" charset="0"/>
                <a:cs typeface="Arial" panose="020B0604020202020204" pitchFamily="34" charset="0"/>
              </a:rPr>
              <a:t>La erupción por lo general no pica</a:t>
            </a:r>
            <a:endParaRPr lang="es-ES" dirty="0">
              <a:latin typeface="Arial" panose="020B0604020202020204" pitchFamily="34" charset="0"/>
              <a:cs typeface="Arial" panose="020B0604020202020204" pitchFamily="34" charset="0"/>
            </a:endParaRPr>
          </a:p>
        </p:txBody>
      </p:sp>
      <p:sp>
        <p:nvSpPr>
          <p:cNvPr id="6" name="5 Rectángulo"/>
          <p:cNvSpPr/>
          <p:nvPr/>
        </p:nvSpPr>
        <p:spPr>
          <a:xfrm>
            <a:off x="131910" y="5357826"/>
            <a:ext cx="8654932" cy="1200329"/>
          </a:xfrm>
          <a:prstGeom prst="rect">
            <a:avLst/>
          </a:prstGeom>
        </p:spPr>
        <p:txBody>
          <a:bodyPr wrap="square">
            <a:spAutoFit/>
          </a:bodyPr>
          <a:lstStyle/>
          <a:p>
            <a:r>
              <a:rPr lang="es-MX" dirty="0" smtClean="0">
                <a:latin typeface="Arial" panose="020B0604020202020204" pitchFamily="34" charset="0"/>
                <a:cs typeface="Arial" panose="020B0604020202020204" pitchFamily="34" charset="0"/>
              </a:rPr>
              <a:t>6. Los síntomas desaparecerán reciba o no tratamiento. Sin el tratamiento, la infección progresará a una fase ,la</a:t>
            </a:r>
            <a:r>
              <a:rPr lang="es-MX" dirty="0">
                <a:latin typeface="Arial" panose="020B0604020202020204" pitchFamily="34" charset="0"/>
                <a:cs typeface="Arial" panose="020B0604020202020204" pitchFamily="34" charset="0"/>
              </a:rPr>
              <a:t> </a:t>
            </a:r>
            <a:r>
              <a:rPr lang="es-MX" dirty="0" smtClean="0">
                <a:latin typeface="Arial" panose="020B0604020202020204" pitchFamily="34" charset="0"/>
                <a:cs typeface="Arial" panose="020B0604020202020204" pitchFamily="34" charset="0"/>
              </a:rPr>
              <a:t>más avanzadas de la enfermedad.</a:t>
            </a:r>
            <a:endParaRPr lang="es-ES" dirty="0">
              <a:latin typeface="Arial" panose="020B0604020202020204" pitchFamily="34" charset="0"/>
              <a:cs typeface="Arial" panose="020B0604020202020204" pitchFamily="34" charset="0"/>
            </a:endParaRPr>
          </a:p>
        </p:txBody>
      </p:sp>
    </p:spTree>
    <p:extLst>
      <p:ext uri="{BB962C8B-B14F-4D97-AF65-F5344CB8AC3E}">
        <p14:creationId xmlns="" xmlns:p14="http://schemas.microsoft.com/office/powerpoint/2010/main" val="23911650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1" descr="G:\dermatol\its\23.jpeg"/>
          <p:cNvPicPr>
            <a:picLocks noChangeAspect="1" noChangeArrowheads="1"/>
          </p:cNvPicPr>
          <p:nvPr/>
        </p:nvPicPr>
        <p:blipFill>
          <a:blip r:embed="rId2"/>
          <a:srcRect/>
          <a:stretch>
            <a:fillRect/>
          </a:stretch>
        </p:blipFill>
        <p:spPr bwMode="auto">
          <a:xfrm>
            <a:off x="0" y="0"/>
            <a:ext cx="9144000" cy="6665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221</TotalTime>
  <Words>911</Words>
  <Application>Microsoft Office PowerPoint</Application>
  <PresentationFormat>Presentación en pantalla (4:3)</PresentationFormat>
  <Paragraphs>100</Paragraphs>
  <Slides>21</Slides>
  <Notes>3</Notes>
  <HiddenSlides>0</HiddenSlides>
  <MMClips>0</MMClips>
  <ScaleCrop>false</ScaleCrop>
  <HeadingPairs>
    <vt:vector size="4" baseType="variant">
      <vt:variant>
        <vt:lpstr>Tema</vt:lpstr>
      </vt:variant>
      <vt:variant>
        <vt:i4>1</vt:i4>
      </vt:variant>
      <vt:variant>
        <vt:lpstr>Títulos de diapositiva</vt:lpstr>
      </vt:variant>
      <vt:variant>
        <vt:i4>21</vt:i4>
      </vt:variant>
    </vt:vector>
  </HeadingPairs>
  <TitlesOfParts>
    <vt:vector size="22"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Ricardo</dc:creator>
  <cp:lastModifiedBy>Anita</cp:lastModifiedBy>
  <cp:revision>38</cp:revision>
  <dcterms:created xsi:type="dcterms:W3CDTF">2010-10-20T04:02:46Z</dcterms:created>
  <dcterms:modified xsi:type="dcterms:W3CDTF">2017-10-08T20:24:46Z</dcterms:modified>
</cp:coreProperties>
</file>