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2" r:id="rId4"/>
    <p:sldId id="258" r:id="rId5"/>
    <p:sldId id="266" r:id="rId6"/>
    <p:sldId id="259" r:id="rId7"/>
    <p:sldId id="260" r:id="rId8"/>
    <p:sldId id="261" r:id="rId9"/>
    <p:sldId id="262" r:id="rId10"/>
    <p:sldId id="265" r:id="rId11"/>
    <p:sldId id="263" r:id="rId12"/>
    <p:sldId id="264" r:id="rId13"/>
    <p:sldId id="267" r:id="rId14"/>
    <p:sldId id="271" r:id="rId15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DABE1-837A-436D-9134-2EC7F464D9FF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FABB6-E0A6-4523-99F4-8D0B82AE521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354132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FABB6-E0A6-4523-99F4-8D0B82AE5217}" type="slidenum">
              <a:rPr lang="es-US" smtClean="0"/>
              <a:pPr/>
              <a:t>2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53744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347129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175514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323422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336723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218861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164667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343495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289719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74328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258653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191217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E3898-47BB-4A50-9451-32EF3C125121}" type="datetimeFigureOut">
              <a:rPr lang="es-US" smtClean="0"/>
              <a:pPr/>
              <a:t>10/31/2021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4C2B-EB9C-4288-A736-9EB51A9064B7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20640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YENISBET\Desktop\VIH_sida_files\a_01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zim://A/Cond%C3%B3n.html" TargetMode="External"/><Relationship Id="rId2" Type="http://schemas.openxmlformats.org/officeDocument/2006/relationships/hyperlink" Target="zim://A/Monogamia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zim://A/Poliuretano.html" TargetMode="External"/><Relationship Id="rId2" Type="http://schemas.openxmlformats.org/officeDocument/2006/relationships/hyperlink" Target="zim://A/L%C3%A1tex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zim://A/Enzimas.html" TargetMode="External"/><Relationship Id="rId2" Type="http://schemas.openxmlformats.org/officeDocument/2006/relationships/hyperlink" Target="zim://A/Antirretroviral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zim://A/VIH.html" TargetMode="External"/><Relationship Id="rId4" Type="http://schemas.openxmlformats.org/officeDocument/2006/relationships/hyperlink" Target="zim://A/Retrotranscriptas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zim://A/Plaquetas.html" TargetMode="External"/><Relationship Id="rId2" Type="http://schemas.openxmlformats.org/officeDocument/2006/relationships/hyperlink" Target="zim://A/Plasma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zim://A/Lactancia.html" TargetMode="External"/><Relationship Id="rId5" Type="http://schemas.openxmlformats.org/officeDocument/2006/relationships/hyperlink" Target="zim://A/Feto.html" TargetMode="External"/><Relationship Id="rId4" Type="http://schemas.openxmlformats.org/officeDocument/2006/relationships/hyperlink" Target="zim://A/Parto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:\Users\YENISBET\Desktop\VIH_sida_files\a_010"/>
          <p:cNvPicPr/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13887" y="3200400"/>
            <a:ext cx="2347913" cy="3495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06400" y="807720"/>
            <a:ext cx="115098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8000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Trabajo</a:t>
            </a:r>
          </a:p>
          <a:p>
            <a:pPr algn="ctr"/>
            <a:r>
              <a:rPr lang="es-US" sz="8000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De</a:t>
            </a:r>
          </a:p>
          <a:p>
            <a:pPr algn="ctr"/>
            <a:r>
              <a:rPr lang="es-US" sz="8000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Enfermería </a:t>
            </a:r>
          </a:p>
          <a:p>
            <a:pPr algn="ctr"/>
            <a:r>
              <a:rPr lang="es-US" sz="8000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Clínico-Quirúrgico</a:t>
            </a:r>
            <a:endParaRPr lang="es-US" sz="8000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02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nta hacia arriba 1"/>
          <p:cNvSpPr/>
          <p:nvPr/>
        </p:nvSpPr>
        <p:spPr>
          <a:xfrm>
            <a:off x="2545080" y="259080"/>
            <a:ext cx="6781800" cy="1051560"/>
          </a:xfrm>
          <a:prstGeom prst="ribbon2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800" dirty="0" smtClean="0">
                <a:solidFill>
                  <a:srgbClr val="7030A0"/>
                </a:solidFill>
              </a:rPr>
              <a:t>Pruebas de diagnostico</a:t>
            </a:r>
            <a:endParaRPr lang="es-US" sz="2800" dirty="0">
              <a:solidFill>
                <a:srgbClr val="7030A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53440" y="2286000"/>
            <a:ext cx="541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Serología</a:t>
            </a:r>
          </a:p>
          <a:p>
            <a:r>
              <a:rPr lang="es-US" sz="4000" dirty="0" smtClean="0"/>
              <a:t>Análisis del VIH</a:t>
            </a:r>
          </a:p>
          <a:p>
            <a:r>
              <a:rPr lang="es-US" sz="4000" dirty="0" smtClean="0"/>
              <a:t>TES rápido del VIH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xmlns="" val="293200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ón 1 2"/>
          <p:cNvSpPr/>
          <p:nvPr/>
        </p:nvSpPr>
        <p:spPr>
          <a:xfrm>
            <a:off x="2096086" y="106680"/>
            <a:ext cx="8159262" cy="2651760"/>
          </a:xfrm>
          <a:prstGeom prst="irregularSeal1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3200" b="1" dirty="0" smtClean="0">
                <a:solidFill>
                  <a:srgbClr val="7030A0"/>
                </a:solidFill>
              </a:rPr>
              <a:t>    Medidas </a:t>
            </a:r>
            <a:r>
              <a:rPr lang="es-US" sz="3200" b="1" dirty="0">
                <a:solidFill>
                  <a:srgbClr val="7030A0"/>
                </a:solidFill>
              </a:rPr>
              <a:t>de </a:t>
            </a:r>
            <a:r>
              <a:rPr lang="es-US" sz="3200" b="1" dirty="0" smtClean="0">
                <a:solidFill>
                  <a:srgbClr val="7030A0"/>
                </a:solidFill>
              </a:rPr>
              <a:t>        prevención </a:t>
            </a:r>
            <a:endParaRPr lang="es-US" sz="3200" b="1" dirty="0">
              <a:solidFill>
                <a:srgbClr val="7030A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53218" y="2912012"/>
            <a:ext cx="1164805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2400" b="1" dirty="0"/>
              <a:t>Por cualquier vía </a:t>
            </a:r>
          </a:p>
          <a:p>
            <a:pPr algn="just"/>
            <a:r>
              <a:rPr lang="es-US" sz="2400" dirty="0"/>
              <a:t>El método más seguro de </a:t>
            </a:r>
            <a:r>
              <a:rPr lang="es-US" sz="2400" dirty="0" smtClean="0"/>
              <a:t>prevención</a:t>
            </a:r>
          </a:p>
          <a:p>
            <a:pPr algn="just"/>
            <a:r>
              <a:rPr lang="es-US" sz="2400" dirty="0" smtClean="0"/>
              <a:t> </a:t>
            </a:r>
            <a:r>
              <a:rPr lang="es-US" sz="2400" dirty="0"/>
              <a:t>es teniendo una sola pareja sexual </a:t>
            </a:r>
            <a:endParaRPr lang="es-US" sz="2400" dirty="0" smtClean="0"/>
          </a:p>
          <a:p>
            <a:pPr algn="just"/>
            <a:r>
              <a:rPr lang="es-US" sz="2400" dirty="0" smtClean="0"/>
              <a:t>(</a:t>
            </a:r>
            <a:r>
              <a:rPr lang="es-US" sz="2400" u="sng" dirty="0">
                <a:hlinkClick r:id="rId2" tooltip="Monogamia"/>
              </a:rPr>
              <a:t>monogamia</a:t>
            </a:r>
            <a:r>
              <a:rPr lang="es-US" sz="2400" dirty="0"/>
              <a:t> mutua), evitando tener relaciones </a:t>
            </a:r>
            <a:r>
              <a:rPr lang="es-US" sz="2400" dirty="0" smtClean="0"/>
              <a:t>sexuales </a:t>
            </a:r>
            <a:r>
              <a:rPr lang="es-US" sz="2400" dirty="0"/>
              <a:t>con más de un(a) compañero(a), o la abstinencia</a:t>
            </a:r>
            <a:r>
              <a:rPr lang="es-US" sz="2400" dirty="0" smtClean="0"/>
              <a:t>.</a:t>
            </a:r>
            <a:endParaRPr lang="es-US" sz="2400" dirty="0"/>
          </a:p>
          <a:p>
            <a:pPr algn="just"/>
            <a:r>
              <a:rPr lang="es-US" sz="2400" b="1" dirty="0"/>
              <a:t>Por vía sexual </a:t>
            </a:r>
          </a:p>
          <a:p>
            <a:pPr lvl="0" algn="just"/>
            <a:r>
              <a:rPr lang="es-US" sz="2400" dirty="0"/>
              <a:t>Utilizando profiláctico en cada relación sexual.</a:t>
            </a:r>
          </a:p>
          <a:p>
            <a:pPr lvl="0" algn="just"/>
            <a:r>
              <a:rPr lang="es-US" sz="2400" dirty="0"/>
              <a:t>Utilizando preservativos (</a:t>
            </a:r>
            <a:r>
              <a:rPr lang="es-US" sz="2400" u="sng" dirty="0">
                <a:hlinkClick r:id="rId3" tooltip="Condón"/>
              </a:rPr>
              <a:t>condón</a:t>
            </a:r>
            <a:r>
              <a:rPr lang="es-US" sz="2400" dirty="0"/>
              <a:t>).</a:t>
            </a:r>
          </a:p>
          <a:p>
            <a:pPr algn="just"/>
            <a:endParaRPr lang="es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71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29640" y="350520"/>
            <a:ext cx="99669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2400" b="1" dirty="0"/>
              <a:t>Por vía sanguínea </a:t>
            </a:r>
          </a:p>
          <a:p>
            <a:pPr lvl="0" algn="just"/>
            <a:r>
              <a:rPr lang="es-US" sz="2400" dirty="0"/>
              <a:t>Utilizando sangre y derivados que </a:t>
            </a:r>
            <a:r>
              <a:rPr lang="es-US" sz="2400" dirty="0" smtClean="0"/>
              <a:t>hayan</a:t>
            </a:r>
          </a:p>
          <a:p>
            <a:pPr lvl="0" algn="just"/>
            <a:r>
              <a:rPr lang="es-US" sz="2400" dirty="0" smtClean="0"/>
              <a:t> </a:t>
            </a:r>
            <a:r>
              <a:rPr lang="es-US" sz="2400" dirty="0"/>
              <a:t>sido previamente analizados y estén libres </a:t>
            </a:r>
            <a:endParaRPr lang="es-US" sz="2400" dirty="0" smtClean="0"/>
          </a:p>
          <a:p>
            <a:pPr lvl="0" algn="just"/>
            <a:r>
              <a:rPr lang="es-US" sz="2400" dirty="0" smtClean="0"/>
              <a:t>del </a:t>
            </a:r>
            <a:r>
              <a:rPr lang="es-US" sz="2400" dirty="0"/>
              <a:t>virus. </a:t>
            </a:r>
          </a:p>
          <a:p>
            <a:pPr lvl="0" algn="just"/>
            <a:r>
              <a:rPr lang="es-US" sz="2400" dirty="0"/>
              <a:t>Recomendando a los usuarios de drogas </a:t>
            </a:r>
            <a:endParaRPr lang="es-US" sz="2400" dirty="0" smtClean="0"/>
          </a:p>
          <a:p>
            <a:pPr lvl="0" algn="just"/>
            <a:r>
              <a:rPr lang="es-US" sz="2400" dirty="0" smtClean="0"/>
              <a:t>inyectables </a:t>
            </a:r>
            <a:r>
              <a:rPr lang="es-US" sz="2400" dirty="0"/>
              <a:t>el uso de una aguja y </a:t>
            </a:r>
            <a:endParaRPr lang="es-US" sz="2400" dirty="0" smtClean="0"/>
          </a:p>
          <a:p>
            <a:pPr lvl="0" algn="just"/>
            <a:r>
              <a:rPr lang="es-US" sz="2400" dirty="0" smtClean="0"/>
              <a:t>una </a:t>
            </a:r>
            <a:r>
              <a:rPr lang="es-US" sz="2400" dirty="0"/>
              <a:t>jeringa nuevas (lavadas o esterilizadas </a:t>
            </a:r>
            <a:endParaRPr lang="es-US" sz="2400" dirty="0" smtClean="0"/>
          </a:p>
          <a:p>
            <a:pPr lvl="0" algn="just"/>
            <a:r>
              <a:rPr lang="es-US" sz="2400" dirty="0" smtClean="0"/>
              <a:t>o </a:t>
            </a:r>
            <a:r>
              <a:rPr lang="es-US" sz="2400" dirty="0"/>
              <a:t>hervidas) en cada aplicación.</a:t>
            </a:r>
          </a:p>
          <a:p>
            <a:pPr lvl="0" algn="just"/>
            <a:r>
              <a:rPr lang="es-US" sz="2400" dirty="0"/>
              <a:t>Utilizando guantes de </a:t>
            </a:r>
            <a:r>
              <a:rPr lang="es-US" sz="2400" u="sng" dirty="0">
                <a:hlinkClick r:id="rId2" tooltip="Látex"/>
              </a:rPr>
              <a:t>látex</a:t>
            </a:r>
            <a:r>
              <a:rPr lang="es-US" sz="2400" dirty="0"/>
              <a:t> o de </a:t>
            </a:r>
            <a:r>
              <a:rPr lang="es-US" sz="2400" u="sng" dirty="0" smtClean="0">
                <a:hlinkClick r:id="rId3" tooltip="Poliuretano"/>
              </a:rPr>
              <a:t>poliuretano</a:t>
            </a:r>
            <a:endParaRPr lang="es-US" sz="2400" u="sng" dirty="0" smtClean="0"/>
          </a:p>
          <a:p>
            <a:pPr lvl="0" algn="just"/>
            <a:r>
              <a:rPr lang="es-US" sz="2400" dirty="0" smtClean="0"/>
              <a:t> </a:t>
            </a:r>
            <a:r>
              <a:rPr lang="es-US" sz="2400" dirty="0"/>
              <a:t>siempre que se manejen sangre o secreciones corporales.</a:t>
            </a:r>
          </a:p>
          <a:p>
            <a:pPr algn="just"/>
            <a:r>
              <a:rPr lang="es-US" sz="2400" b="1" dirty="0"/>
              <a:t>Por vía perinatal </a:t>
            </a:r>
          </a:p>
          <a:p>
            <a:pPr lvl="0" algn="just"/>
            <a:r>
              <a:rPr lang="es-US" sz="2400" dirty="0"/>
              <a:t>Ofreciendo la prueba de detección para el VIH a todas las mujeres embarazadas.</a:t>
            </a:r>
          </a:p>
          <a:p>
            <a:pPr algn="just"/>
            <a:endParaRPr lang="es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7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0376" y="0"/>
            <a:ext cx="114231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Atención de enfermería</a:t>
            </a:r>
            <a:endParaRPr lang="es-E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48343" y="655093"/>
            <a:ext cx="113477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US" sz="2400" dirty="0" smtClean="0"/>
              <a:t>1-Brindar apoyo psicológico y emocional.</a:t>
            </a:r>
          </a:p>
          <a:p>
            <a:pPr algn="just">
              <a:lnSpc>
                <a:spcPct val="150000"/>
              </a:lnSpc>
            </a:pPr>
            <a:r>
              <a:rPr lang="es-US" sz="2400" dirty="0" smtClean="0"/>
              <a:t>2-Brindar comodidad y confort.</a:t>
            </a:r>
          </a:p>
          <a:p>
            <a:pPr algn="just">
              <a:lnSpc>
                <a:spcPct val="150000"/>
              </a:lnSpc>
            </a:pPr>
            <a:r>
              <a:rPr lang="es-US" sz="2400" dirty="0" smtClean="0"/>
              <a:t>3-Debe cumplir el tratamiento médico.</a:t>
            </a:r>
          </a:p>
          <a:p>
            <a:pPr algn="just">
              <a:lnSpc>
                <a:spcPct val="150000"/>
              </a:lnSpc>
            </a:pPr>
            <a:r>
              <a:rPr lang="es-US" sz="2400" dirty="0" smtClean="0"/>
              <a:t>4-Detectar si existe alguna complicación.</a:t>
            </a:r>
          </a:p>
          <a:p>
            <a:pPr algn="just"/>
            <a:endParaRPr lang="es-US" sz="2400" dirty="0" smtClean="0"/>
          </a:p>
          <a:p>
            <a:pPr algn="just"/>
            <a:r>
              <a:rPr lang="es-US" sz="2400" dirty="0" smtClean="0"/>
              <a:t>5-Brindar charlas educativas tanto a los familiares como a los que sufren la Enfermedad encaminadas a la prevención de esa enfermedad.</a:t>
            </a:r>
          </a:p>
          <a:p>
            <a:pPr algn="just"/>
            <a:endParaRPr lang="es-US" sz="2400" dirty="0" smtClean="0"/>
          </a:p>
          <a:p>
            <a:pPr algn="just"/>
            <a:r>
              <a:rPr lang="es-US" sz="2400" dirty="0" smtClean="0"/>
              <a:t>6-Educación para la salud brindando información </a:t>
            </a:r>
          </a:p>
          <a:p>
            <a:pPr algn="just"/>
            <a:r>
              <a:rPr lang="es-US" sz="2400" dirty="0" smtClean="0"/>
              <a:t>sobre esta enfermedad a todas las personas.</a:t>
            </a:r>
          </a:p>
          <a:p>
            <a:pPr algn="just"/>
            <a:endParaRPr lang="es-US" sz="2400" dirty="0" smtClean="0"/>
          </a:p>
          <a:p>
            <a:pPr algn="just"/>
            <a:r>
              <a:rPr lang="es-US" sz="2400" dirty="0" smtClean="0"/>
              <a:t>7-El seguimiento como está orientado en el </a:t>
            </a:r>
          </a:p>
          <a:p>
            <a:pPr algn="just"/>
            <a:r>
              <a:rPr lang="es-US" sz="2400" dirty="0" smtClean="0"/>
              <a:t>Programa de prevención de ITS.</a:t>
            </a:r>
            <a:endParaRPr lang="es-US" sz="2400" dirty="0"/>
          </a:p>
        </p:txBody>
      </p:sp>
    </p:spTree>
    <p:extLst>
      <p:ext uri="{BB962C8B-B14F-4D97-AF65-F5344CB8AC3E}">
        <p14:creationId xmlns:p14="http://schemas.microsoft.com/office/powerpoint/2010/main" xmlns="" val="370720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283701" y="193655"/>
            <a:ext cx="3685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Tratamiento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81000" y="3030021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El </a:t>
            </a:r>
            <a:r>
              <a:rPr lang="es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común denominador de los tratamientos aplicados en la actualidad es la combinación de distintas drogas antirretrovirales, comúnmente llamada "cóctel".</a:t>
            </a:r>
            <a:endParaRPr lang="es-US" sz="2000" dirty="0"/>
          </a:p>
        </p:txBody>
      </p:sp>
      <p:sp>
        <p:nvSpPr>
          <p:cNvPr id="5" name="Rectángulo 4"/>
          <p:cNvSpPr/>
          <p:nvPr/>
        </p:nvSpPr>
        <p:spPr>
          <a:xfrm>
            <a:off x="381000" y="4497527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El "cóctel" se compone de dos drogas inhibidoras de la </a:t>
            </a:r>
            <a:r>
              <a:rPr lang="es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transcriptasa</a:t>
            </a:r>
            <a:r>
              <a:rPr lang="es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inversa (las drogas) AZT, DDI, DDC, 3TC y D4T) y un inhibidor de otras enzimas las proteasas</a:t>
            </a:r>
            <a:r>
              <a:rPr lang="es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81000" y="1193185"/>
            <a:ext cx="1088722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Esta enfermedad no tiene cura, pero existen algunas enzimas para prevenirla.</a:t>
            </a:r>
          </a:p>
          <a:p>
            <a:r>
              <a:rPr lang="es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Actualmente existen medicamentos, llamados </a:t>
            </a:r>
            <a:r>
              <a:rPr lang="es-US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2" tooltip="Antirretroviral"/>
              </a:rPr>
              <a:t>antirretrovirales</a:t>
            </a:r>
            <a:r>
              <a:rPr lang="es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que inhiben </a:t>
            </a:r>
            <a:r>
              <a:rPr lang="es-US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3" tooltip="Enzimas"/>
              </a:rPr>
              <a:t>enzimas</a:t>
            </a:r>
            <a:r>
              <a:rPr lang="es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esenciales, la </a:t>
            </a:r>
            <a:r>
              <a:rPr lang="es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transcriptasa</a:t>
            </a:r>
            <a:r>
              <a:rPr lang="es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inversa, </a:t>
            </a:r>
            <a:r>
              <a:rPr lang="es-US" sz="2000" u="sng" dirty="0" err="1" smtClean="0">
                <a:latin typeface="Times New Roman" panose="02020603050405020304" pitchFamily="18" charset="0"/>
                <a:ea typeface="Times New Roman" panose="02020603050405020304" pitchFamily="18" charset="0"/>
                <a:hlinkClick r:id="rId4" tooltip="Retrotranscriptasa"/>
              </a:rPr>
              <a:t>retrotranscriptasa</a:t>
            </a:r>
            <a:r>
              <a:rPr lang="es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 la proteasa, con lo que reducen la replicación del </a:t>
            </a:r>
            <a:r>
              <a:rPr lang="es-US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5" tooltip="VIH"/>
              </a:rPr>
              <a:t>VIH</a:t>
            </a:r>
            <a:r>
              <a:rPr lang="es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s-US" sz="2400" dirty="0"/>
          </a:p>
        </p:txBody>
      </p:sp>
    </p:spTree>
    <p:extLst>
      <p:ext uri="{BB962C8B-B14F-4D97-AF65-F5344CB8AC3E}">
        <p14:creationId xmlns:p14="http://schemas.microsoft.com/office/powerpoint/2010/main" xmlns="" val="53696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24114" y="838199"/>
            <a:ext cx="1132114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“VIH/SIDA”</a:t>
            </a:r>
          </a:p>
          <a:p>
            <a:r>
              <a:rPr lang="es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Definición, fisiopatología, cuadro clínico, etiología, clasificación</a:t>
            </a:r>
          </a:p>
          <a:p>
            <a:r>
              <a:rPr lang="es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Tratamiento, complicaciones, exámenes complementarios y</a:t>
            </a:r>
          </a:p>
          <a:p>
            <a:r>
              <a:rPr lang="es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Pruebas de diagnostico. Atención de </a:t>
            </a:r>
            <a:r>
              <a:rPr lang="es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nfermería en la promoción</a:t>
            </a:r>
            <a:endParaRPr lang="es-US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 salud</a:t>
            </a:r>
            <a:endParaRPr lang="es-US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US" sz="2400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 </a:t>
            </a:r>
            <a:endParaRPr lang="es-US" sz="2800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32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:\busquedas\dermatol\its\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543300" y="436880"/>
            <a:ext cx="2948940" cy="614680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3200" dirty="0" smtClean="0">
                <a:solidFill>
                  <a:srgbClr val="7030A0"/>
                </a:solidFill>
              </a:rPr>
              <a:t>VIH/SIDA</a:t>
            </a:r>
            <a:endParaRPr lang="es-US" sz="3200" dirty="0">
              <a:solidFill>
                <a:srgbClr val="7030A0"/>
              </a:solidFill>
            </a:endParaRPr>
          </a:p>
        </p:txBody>
      </p:sp>
      <p:sp>
        <p:nvSpPr>
          <p:cNvPr id="5" name="Flecha abajo 4"/>
          <p:cNvSpPr/>
          <p:nvPr/>
        </p:nvSpPr>
        <p:spPr>
          <a:xfrm>
            <a:off x="7394448" y="237744"/>
            <a:ext cx="377952" cy="1100328"/>
          </a:xfrm>
          <a:prstGeom prst="down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6" name="Rectángulo 5"/>
          <p:cNvSpPr/>
          <p:nvPr/>
        </p:nvSpPr>
        <p:spPr>
          <a:xfrm>
            <a:off x="633280" y="1402080"/>
            <a:ext cx="10583359" cy="4855699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US" sz="2400" b="1" u="sng" dirty="0" smtClean="0">
                <a:solidFill>
                  <a:schemeClr val="tx1"/>
                </a:solidFill>
              </a:rPr>
              <a:t>Síndrome de inmunodeficiencia humano</a:t>
            </a:r>
            <a:r>
              <a:rPr lang="es-US" sz="2400" b="1" dirty="0" smtClean="0">
                <a:solidFill>
                  <a:schemeClr val="tx1"/>
                </a:solidFill>
              </a:rPr>
              <a:t>, </a:t>
            </a:r>
            <a:r>
              <a:rPr lang="es-US" sz="2400" b="1" dirty="0">
                <a:solidFill>
                  <a:schemeClr val="tx1"/>
                </a:solidFill>
              </a:rPr>
              <a:t>más referido por su acrónimo SIDA o sida. Transmisible a través de los fluidos </a:t>
            </a:r>
            <a:r>
              <a:rPr lang="es-US" sz="2400" b="1" dirty="0" smtClean="0">
                <a:solidFill>
                  <a:schemeClr val="tx1"/>
                </a:solidFill>
              </a:rPr>
              <a:t>corporales</a:t>
            </a:r>
            <a:r>
              <a:rPr lang="es-US" sz="2400" b="1" dirty="0" smtClean="0">
                <a:solidFill>
                  <a:schemeClr val="bg1"/>
                </a:solidFill>
              </a:rPr>
              <a:t>, </a:t>
            </a:r>
            <a:r>
              <a:rPr lang="es-US" sz="2400" dirty="0">
                <a:solidFill>
                  <a:srgbClr val="FF0000"/>
                </a:solidFill>
              </a:rPr>
              <a:t>e</a:t>
            </a:r>
            <a:r>
              <a:rPr lang="es-US" sz="2400" dirty="0" smtClean="0">
                <a:solidFill>
                  <a:srgbClr val="FF0000"/>
                </a:solidFill>
              </a:rPr>
              <a:t>l </a:t>
            </a:r>
            <a:r>
              <a:rPr lang="es-US" sz="2400" dirty="0">
                <a:solidFill>
                  <a:srgbClr val="FF0000"/>
                </a:solidFill>
              </a:rPr>
              <a:t>Sida consiste en la incapacidad del sistema inmunitario para hacer frente a las infecciones y otros procesos </a:t>
            </a:r>
            <a:r>
              <a:rPr lang="es-US" sz="2400" dirty="0" smtClean="0">
                <a:solidFill>
                  <a:srgbClr val="FF0000"/>
                </a:solidFill>
              </a:rPr>
              <a:t>patológicos</a:t>
            </a:r>
            <a:r>
              <a:rPr lang="es-US" sz="2400" dirty="0" smtClean="0">
                <a:solidFill>
                  <a:srgbClr val="7030A0"/>
                </a:solidFill>
              </a:rPr>
              <a:t>. </a:t>
            </a:r>
            <a:r>
              <a:rPr lang="es-US" sz="2400" dirty="0">
                <a:solidFill>
                  <a:schemeClr val="tx1"/>
                </a:solidFill>
              </a:rPr>
              <a:t>Desde su descubrimiento el mundo ha visto como una enfermedad homosexuales y usuarios de drogas inyectables. Convertido en pandemia afectando a millones de hombres, mujeres y niños en todas las naciones del </a:t>
            </a:r>
            <a:r>
              <a:rPr lang="es-US" sz="2400" dirty="0" smtClean="0">
                <a:solidFill>
                  <a:schemeClr val="tx1"/>
                </a:solidFill>
              </a:rPr>
              <a:t>orbe.</a:t>
            </a:r>
            <a:endParaRPr lang="es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08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lamada de nube 1"/>
          <p:cNvSpPr/>
          <p:nvPr/>
        </p:nvSpPr>
        <p:spPr>
          <a:xfrm>
            <a:off x="8570976" y="647113"/>
            <a:ext cx="3407664" cy="4217495"/>
          </a:xfrm>
          <a:prstGeom prst="cloudCallou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400" dirty="0" smtClean="0">
                <a:solidFill>
                  <a:srgbClr val="7030A0"/>
                </a:solidFill>
              </a:rPr>
              <a:t>Se transmite mediante tres vías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34620" y="117693"/>
            <a:ext cx="878078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2000" b="1" dirty="0">
                <a:latin typeface="Arial" pitchFamily="34" charset="0"/>
                <a:cs typeface="Arial" pitchFamily="34" charset="0"/>
              </a:rPr>
              <a:t>Sexual </a:t>
            </a:r>
          </a:p>
          <a:p>
            <a:pPr lvl="0" algn="just"/>
            <a:r>
              <a:rPr lang="es-US" sz="2000" dirty="0">
                <a:latin typeface="Arial" pitchFamily="34" charset="0"/>
                <a:cs typeface="Arial" pitchFamily="34" charset="0"/>
              </a:rPr>
              <a:t>Por contacto sexual no protegido (vaginal, </a:t>
            </a:r>
            <a:endParaRPr lang="es-US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US" sz="2000" dirty="0" smtClean="0">
                <a:latin typeface="Arial" pitchFamily="34" charset="0"/>
                <a:cs typeface="Arial" pitchFamily="34" charset="0"/>
              </a:rPr>
              <a:t>anal 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u oral) con una persona </a:t>
            </a:r>
            <a:r>
              <a:rPr lang="es-US" sz="2000" dirty="0" smtClean="0">
                <a:latin typeface="Arial" pitchFamily="34" charset="0"/>
                <a:cs typeface="Arial" pitchFamily="34" charset="0"/>
              </a:rPr>
              <a:t>que</a:t>
            </a:r>
          </a:p>
          <a:p>
            <a:pPr lvl="0" algn="just"/>
            <a:r>
              <a:rPr lang="es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tiene el virus VIH.</a:t>
            </a:r>
          </a:p>
          <a:p>
            <a:r>
              <a:rPr lang="es-US" sz="2000" b="1" dirty="0">
                <a:latin typeface="Arial" pitchFamily="34" charset="0"/>
                <a:cs typeface="Arial" pitchFamily="34" charset="0"/>
              </a:rPr>
              <a:t>Sanguínea </a:t>
            </a:r>
          </a:p>
          <a:p>
            <a:pPr lvl="0"/>
            <a:r>
              <a:rPr lang="es-US" sz="2000" dirty="0">
                <a:latin typeface="Arial" pitchFamily="34" charset="0"/>
                <a:cs typeface="Arial" pitchFamily="34" charset="0"/>
              </a:rPr>
              <a:t>Por transfusiones de sangre o </a:t>
            </a:r>
            <a:r>
              <a:rPr lang="es-US" sz="2000" dirty="0" smtClean="0">
                <a:latin typeface="Arial" pitchFamily="34" charset="0"/>
                <a:cs typeface="Arial" pitchFamily="34" charset="0"/>
              </a:rPr>
              <a:t>de</a:t>
            </a:r>
          </a:p>
          <a:p>
            <a:pPr lvl="0"/>
            <a:r>
              <a:rPr lang="es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sus derivados (</a:t>
            </a:r>
            <a:r>
              <a:rPr lang="es-US" sz="2000" u="sng" dirty="0">
                <a:latin typeface="Arial" pitchFamily="34" charset="0"/>
                <a:cs typeface="Arial" pitchFamily="34" charset="0"/>
                <a:hlinkClick r:id="rId2" tooltip="Plasma"/>
              </a:rPr>
              <a:t>plasma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s-US" sz="2000" u="sng" dirty="0">
                <a:latin typeface="Arial" pitchFamily="34" charset="0"/>
                <a:cs typeface="Arial" pitchFamily="34" charset="0"/>
                <a:hlinkClick r:id="rId3" tooltip="Plaquetas"/>
              </a:rPr>
              <a:t>plaquetas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) que </a:t>
            </a:r>
            <a:r>
              <a:rPr lang="es-US" sz="2000" dirty="0" err="1" smtClean="0">
                <a:latin typeface="Arial" pitchFamily="34" charset="0"/>
                <a:cs typeface="Arial" pitchFamily="34" charset="0"/>
              </a:rPr>
              <a:t>contenganel</a:t>
            </a:r>
            <a:r>
              <a:rPr lang="es-US" sz="2000" dirty="0" smtClean="0">
                <a:latin typeface="Arial" pitchFamily="34" charset="0"/>
                <a:cs typeface="Arial" pitchFamily="34" charset="0"/>
              </a:rPr>
              <a:t> virus. </a:t>
            </a:r>
          </a:p>
          <a:p>
            <a:pPr lvl="0"/>
            <a:r>
              <a:rPr lang="es-US" sz="20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trasplante de órganos </a:t>
            </a:r>
            <a:endParaRPr lang="es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US" sz="2000" dirty="0" smtClean="0">
                <a:latin typeface="Arial" pitchFamily="34" charset="0"/>
                <a:cs typeface="Arial" pitchFamily="34" charset="0"/>
              </a:rPr>
              <a:t>con 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VIH y con </a:t>
            </a:r>
            <a:r>
              <a:rPr lang="es-US" sz="2000" dirty="0" smtClean="0">
                <a:latin typeface="Arial" pitchFamily="34" charset="0"/>
                <a:cs typeface="Arial" pitchFamily="34" charset="0"/>
              </a:rPr>
              <a:t>cáncer. Por 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compartir </a:t>
            </a:r>
            <a:endParaRPr lang="es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US" sz="2000" dirty="0" smtClean="0">
                <a:latin typeface="Arial" pitchFamily="34" charset="0"/>
                <a:cs typeface="Arial" pitchFamily="34" charset="0"/>
              </a:rPr>
              <a:t>agujas/jeringas 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previamente contaminadas por usuarios de sustancias adictivas inyectables.</a:t>
            </a:r>
          </a:p>
          <a:p>
            <a:r>
              <a:rPr lang="es-US" sz="2000" b="1" dirty="0">
                <a:latin typeface="Arial" pitchFamily="34" charset="0"/>
                <a:cs typeface="Arial" pitchFamily="34" charset="0"/>
              </a:rPr>
              <a:t>Perinatal </a:t>
            </a:r>
          </a:p>
          <a:p>
            <a:pPr lvl="0"/>
            <a:r>
              <a:rPr lang="es-US" sz="2000" dirty="0">
                <a:latin typeface="Arial" pitchFamily="34" charset="0"/>
                <a:cs typeface="Arial" pitchFamily="34" charset="0"/>
              </a:rPr>
              <a:t>Una mujer embarazada con VIH puede transmitir el virus al feto en cualquier momento del embarazo.</a:t>
            </a:r>
          </a:p>
          <a:p>
            <a:pPr lvl="0"/>
            <a:r>
              <a:rPr lang="es-US" sz="2000" dirty="0">
                <a:latin typeface="Arial" pitchFamily="34" charset="0"/>
                <a:cs typeface="Arial" pitchFamily="34" charset="0"/>
              </a:rPr>
              <a:t>Durante el </a:t>
            </a:r>
            <a:r>
              <a:rPr lang="es-US" sz="2000" u="sng" dirty="0">
                <a:latin typeface="Arial" pitchFamily="34" charset="0"/>
                <a:cs typeface="Arial" pitchFamily="34" charset="0"/>
                <a:hlinkClick r:id="rId4" tooltip="Parto"/>
              </a:rPr>
              <a:t>parto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, a través del canal vaginal, por el contacto del </a:t>
            </a:r>
            <a:r>
              <a:rPr lang="es-US" sz="2000" u="sng" dirty="0">
                <a:latin typeface="Arial" pitchFamily="34" charset="0"/>
                <a:cs typeface="Arial" pitchFamily="34" charset="0"/>
                <a:hlinkClick r:id="rId5" tooltip="Feto"/>
              </a:rPr>
              <a:t>feto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 con las secreciones vaginales potencialmente infectadas.</a:t>
            </a:r>
          </a:p>
          <a:p>
            <a:pPr lvl="0"/>
            <a:r>
              <a:rPr lang="es-US" sz="2000" dirty="0">
                <a:latin typeface="Arial" pitchFamily="34" charset="0"/>
                <a:cs typeface="Arial" pitchFamily="34" charset="0"/>
              </a:rPr>
              <a:t>Por medio de la leche materna (</a:t>
            </a:r>
            <a:r>
              <a:rPr lang="es-US" sz="2000" u="sng" dirty="0">
                <a:latin typeface="Arial" pitchFamily="34" charset="0"/>
                <a:cs typeface="Arial" pitchFamily="34" charset="0"/>
                <a:hlinkClick r:id="rId6" tooltip="Lactancia"/>
              </a:rPr>
              <a:t>lactancia</a:t>
            </a:r>
            <a:r>
              <a:rPr lang="es-US" sz="20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es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91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52025" y="441960"/>
            <a:ext cx="6414867" cy="929640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3600" dirty="0" smtClean="0">
                <a:solidFill>
                  <a:srgbClr val="7030A0"/>
                </a:solidFill>
              </a:rPr>
              <a:t>Etiología y fisiopatología</a:t>
            </a:r>
            <a:endParaRPr lang="es-US" sz="3600" dirty="0">
              <a:solidFill>
                <a:srgbClr val="7030A0"/>
              </a:solidFill>
            </a:endParaRPr>
          </a:p>
        </p:txBody>
      </p:sp>
      <p:sp>
        <p:nvSpPr>
          <p:cNvPr id="3" name="Flecha cuádruple 2"/>
          <p:cNvSpPr/>
          <p:nvPr/>
        </p:nvSpPr>
        <p:spPr>
          <a:xfrm>
            <a:off x="3886200" y="1478280"/>
            <a:ext cx="3307080" cy="2438400"/>
          </a:xfrm>
          <a:prstGeom prst="quad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5" name="CuadroTexto 4"/>
          <p:cNvSpPr txBox="1"/>
          <p:nvPr/>
        </p:nvSpPr>
        <p:spPr>
          <a:xfrm>
            <a:off x="0" y="2097315"/>
            <a:ext cx="41986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 smtClean="0"/>
              <a:t>Es un retrovirus de ácido </a:t>
            </a:r>
          </a:p>
          <a:p>
            <a:r>
              <a:rPr lang="es-US" sz="2400" dirty="0" smtClean="0"/>
              <a:t>Ribonucleico (ARN) y es </a:t>
            </a:r>
          </a:p>
          <a:p>
            <a:r>
              <a:rPr lang="es-US" sz="2400" dirty="0" smtClean="0"/>
              <a:t>Precedido por la infección</a:t>
            </a:r>
          </a:p>
          <a:p>
            <a:r>
              <a:rPr lang="es-US" sz="2400" dirty="0" smtClean="0"/>
              <a:t>Causada por el virus de </a:t>
            </a:r>
          </a:p>
          <a:p>
            <a:r>
              <a:rPr lang="es-US" sz="2400" dirty="0" smtClean="0"/>
              <a:t>Inmunodeficiencia adquirida</a:t>
            </a:r>
          </a:p>
          <a:p>
            <a:endParaRPr lang="es-US" sz="2400" dirty="0">
              <a:solidFill>
                <a:srgbClr val="7030A0"/>
              </a:solidFill>
            </a:endParaRPr>
          </a:p>
          <a:p>
            <a:endParaRPr lang="es-US" sz="2400" dirty="0">
              <a:solidFill>
                <a:srgbClr val="7030A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589520" y="1153551"/>
            <a:ext cx="43795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 smtClean="0"/>
              <a:t>Ataca al sistema inmune y deja al </a:t>
            </a:r>
          </a:p>
          <a:p>
            <a:r>
              <a:rPr lang="es-US" sz="2400" dirty="0" smtClean="0"/>
              <a:t>cuerpo vulnerable a otras </a:t>
            </a:r>
          </a:p>
          <a:p>
            <a:r>
              <a:rPr lang="es-US" sz="2400" dirty="0" smtClean="0"/>
              <a:t>enfermedades</a:t>
            </a:r>
            <a:endParaRPr lang="es-US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4180114" y="4079631"/>
            <a:ext cx="69406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 smtClean="0"/>
              <a:t>Se encuentra en la leche materna, el semen, la sangre, la esperma y las</a:t>
            </a:r>
          </a:p>
          <a:p>
            <a:r>
              <a:rPr lang="es-US" sz="2400" dirty="0" smtClean="0"/>
              <a:t>Secreciones del tracto genital y este virus se transmite mediante el contacto</a:t>
            </a:r>
          </a:p>
          <a:p>
            <a:r>
              <a:rPr lang="es-US" sz="2400" dirty="0" smtClean="0"/>
              <a:t> sexual</a:t>
            </a:r>
            <a:r>
              <a:rPr lang="es-US" sz="2400" dirty="0" smtClean="0">
                <a:solidFill>
                  <a:srgbClr val="7030A0"/>
                </a:solidFill>
              </a:rPr>
              <a:t>.</a:t>
            </a:r>
            <a:endParaRPr lang="es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97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echa cuádruple 1"/>
          <p:cNvSpPr/>
          <p:nvPr/>
        </p:nvSpPr>
        <p:spPr>
          <a:xfrm>
            <a:off x="4632959" y="1905000"/>
            <a:ext cx="2905911" cy="2590800"/>
          </a:xfrm>
          <a:prstGeom prst="quad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1611086" y="319314"/>
            <a:ext cx="10019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 smtClean="0"/>
              <a:t>Se desarrolla </a:t>
            </a:r>
            <a:r>
              <a:rPr lang="es-US" sz="2400" dirty="0"/>
              <a:t>cuando el nivel de Linfocitos T CD4 desciende por debajo de </a:t>
            </a:r>
            <a:endParaRPr lang="es-US" sz="2400" dirty="0" smtClean="0"/>
          </a:p>
          <a:p>
            <a:r>
              <a:rPr lang="es-US" sz="2400" dirty="0" smtClean="0"/>
              <a:t>200 </a:t>
            </a:r>
            <a:r>
              <a:rPr lang="es-US" sz="2400" dirty="0"/>
              <a:t>células por mililitro de sangre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021942" y="4763869"/>
            <a:ext cx="6949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 smtClean="0"/>
              <a:t>el </a:t>
            </a:r>
            <a:r>
              <a:rPr lang="es-US" sz="2400" dirty="0"/>
              <a:t>VIH ataca específicamente a las células que expresan </a:t>
            </a:r>
            <a:endParaRPr lang="es-US" sz="2400" dirty="0" smtClean="0"/>
          </a:p>
          <a:p>
            <a:r>
              <a:rPr lang="es-US" sz="2400" dirty="0" smtClean="0"/>
              <a:t>el </a:t>
            </a:r>
            <a:r>
              <a:rPr lang="es-US" sz="2400" dirty="0"/>
              <a:t>receptor </a:t>
            </a:r>
            <a:r>
              <a:rPr lang="es-US" sz="2400" dirty="0" smtClean="0"/>
              <a:t>CD4, puede no producir síntomas, incluso </a:t>
            </a:r>
          </a:p>
          <a:p>
            <a:r>
              <a:rPr lang="es-US" sz="2400" dirty="0" smtClean="0"/>
              <a:t>Durante 10 años.</a:t>
            </a:r>
            <a:endParaRPr lang="es-U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1770743"/>
            <a:ext cx="4632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 smtClean="0">
                <a:solidFill>
                  <a:srgbClr val="7030A0"/>
                </a:solidFill>
              </a:rPr>
              <a:t> </a:t>
            </a:r>
            <a:r>
              <a:rPr lang="es-US" sz="2400" dirty="0"/>
              <a:t>el virus transforma su material </a:t>
            </a:r>
            <a:r>
              <a:rPr lang="es-US" sz="2400" dirty="0" smtClean="0"/>
              <a:t>genético de </a:t>
            </a:r>
            <a:r>
              <a:rPr lang="es-US" sz="2400" dirty="0"/>
              <a:t>cadena simple (ARN) a uno </a:t>
            </a:r>
            <a:r>
              <a:rPr lang="es-US" sz="2400" dirty="0" smtClean="0"/>
              <a:t>de  </a:t>
            </a:r>
            <a:r>
              <a:rPr lang="es-US" sz="2400" dirty="0"/>
              <a:t>cadena doble (ADN) para </a:t>
            </a:r>
            <a:r>
              <a:rPr lang="es-US" sz="2400" dirty="0" smtClean="0"/>
              <a:t>incorporarlo </a:t>
            </a:r>
            <a:r>
              <a:rPr lang="es-US" sz="2400" dirty="0"/>
              <a:t>al material genético propio del </a:t>
            </a:r>
            <a:r>
              <a:rPr lang="es-US" sz="2400" dirty="0" smtClean="0"/>
              <a:t>huésped, El ciclo </a:t>
            </a:r>
            <a:r>
              <a:rPr lang="es-US" sz="2400" dirty="0"/>
              <a:t>se repite una y otra vez. </a:t>
            </a:r>
          </a:p>
          <a:p>
            <a:endParaRPr lang="es-US" sz="2400" dirty="0">
              <a:solidFill>
                <a:srgbClr val="7030A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538870" y="1785258"/>
            <a:ext cx="4420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/>
              <a:t>El VIH, además, es capaz de infectar </a:t>
            </a:r>
            <a:endParaRPr lang="es-US" sz="2400" dirty="0" smtClean="0"/>
          </a:p>
          <a:p>
            <a:r>
              <a:rPr lang="es-US" sz="2400" dirty="0" smtClean="0"/>
              <a:t>Células cerebrales</a:t>
            </a:r>
            <a:r>
              <a:rPr lang="es-US" sz="2400" dirty="0"/>
              <a:t>, </a:t>
            </a:r>
            <a:r>
              <a:rPr lang="es-US" sz="2400" dirty="0" smtClean="0"/>
              <a:t>causando</a:t>
            </a:r>
          </a:p>
          <a:p>
            <a:r>
              <a:rPr lang="es-US" sz="2400" dirty="0" smtClean="0"/>
              <a:t> </a:t>
            </a:r>
            <a:r>
              <a:rPr lang="es-US" sz="2400" dirty="0"/>
              <a:t>algunas afecciones </a:t>
            </a:r>
            <a:r>
              <a:rPr lang="es-US" sz="2400" dirty="0" smtClean="0"/>
              <a:t>neurológicas</a:t>
            </a:r>
            <a:r>
              <a:rPr lang="es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0813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3551" y="0"/>
            <a:ext cx="101146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Cuadro Clínico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96949" y="829994"/>
            <a:ext cx="117746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 smtClean="0">
                <a:solidFill>
                  <a:srgbClr val="7030A0"/>
                </a:solidFill>
              </a:rPr>
              <a:t>-</a:t>
            </a:r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Muchas veces pueden ocurrir los síntomas dentro de ellos están:         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cutáneos, que son variados, van desde  -ulceras orales      una erupción eritematosa no pruriginosa, -condilomas acuminados recurrentes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Una patología dermatológica de tipo neoplásico,  -herpes zoster o simple </a:t>
            </a:r>
            <a:r>
              <a:rPr lang="es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persistenteinfeccioso</a:t>
            </a:r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 no infeccioso.                                                    -dermatitis severa</a:t>
            </a:r>
            <a:endParaRPr lang="es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3201" y="2960914"/>
            <a:ext cx="105373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Entre las lesiones neoplásicas están: entre las bacterianas:      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-el sarcoma de Kaposi, que aparece     -sífilis 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hombres homosexuales y bisexuales.                     -</a:t>
            </a:r>
            <a:r>
              <a:rPr lang="es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angiomatosis</a:t>
            </a:r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bacilar  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las lesiones mas frecuentes infecciosas                  -tuberculosis cutánea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Virales son: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-herpe simple extenso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-herpe zoster generalizado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-verrugas genitales gigantes</a:t>
            </a:r>
          </a:p>
          <a:p>
            <a:r>
              <a:rPr lang="es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-vesículas, ampollas</a:t>
            </a:r>
            <a:endParaRPr lang="es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01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lamada de flecha hacia abajo 1"/>
          <p:cNvSpPr/>
          <p:nvPr/>
        </p:nvSpPr>
        <p:spPr>
          <a:xfrm>
            <a:off x="1505243" y="133847"/>
            <a:ext cx="9115865" cy="1749287"/>
          </a:xfrm>
          <a:prstGeom prst="downArrowCallou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800" dirty="0" smtClean="0">
                <a:solidFill>
                  <a:srgbClr val="7030A0"/>
                </a:solidFill>
              </a:rPr>
              <a:t>Complicaciones</a:t>
            </a:r>
            <a:endParaRPr lang="es-US" sz="4800" dirty="0">
              <a:solidFill>
                <a:srgbClr val="7030A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96240" y="2270760"/>
            <a:ext cx="116890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2800" dirty="0" smtClean="0"/>
              <a:t>El SIDA se presenta con manifestaciones </a:t>
            </a:r>
          </a:p>
          <a:p>
            <a:pPr algn="just"/>
            <a:r>
              <a:rPr lang="es-US" sz="2800" dirty="0" smtClean="0"/>
              <a:t>de deficiencia inmune. En ocasiones hay</a:t>
            </a:r>
          </a:p>
          <a:p>
            <a:pPr algn="just"/>
            <a:r>
              <a:rPr lang="es-US" sz="2800" dirty="0" smtClean="0"/>
              <a:t>Más de una infección a la vez.</a:t>
            </a:r>
          </a:p>
          <a:p>
            <a:pPr algn="ctr"/>
            <a:r>
              <a:rPr lang="es-US" sz="2800" dirty="0" smtClean="0"/>
              <a:t>Entre ellas:</a:t>
            </a:r>
          </a:p>
          <a:p>
            <a:pPr algn="ctr"/>
            <a:r>
              <a:rPr lang="es-US" sz="2800" dirty="0" smtClean="0"/>
              <a:t>-Infecciones por protozoos</a:t>
            </a:r>
          </a:p>
          <a:p>
            <a:pPr algn="ctr"/>
            <a:r>
              <a:rPr lang="es-US" sz="2800" dirty="0" smtClean="0"/>
              <a:t>-Neumonía por necrosis </a:t>
            </a:r>
            <a:r>
              <a:rPr lang="es-US" sz="2800" dirty="0" err="1" smtClean="0"/>
              <a:t>carinii</a:t>
            </a:r>
            <a:endParaRPr lang="es-US" sz="2800" dirty="0" smtClean="0"/>
          </a:p>
          <a:p>
            <a:pPr algn="ctr"/>
            <a:r>
              <a:rPr lang="es-US" sz="2800" dirty="0" smtClean="0"/>
              <a:t>-Toxoplasmosis</a:t>
            </a:r>
          </a:p>
          <a:p>
            <a:pPr algn="ctr"/>
            <a:r>
              <a:rPr lang="es-US" sz="2800" dirty="0" smtClean="0"/>
              <a:t>-</a:t>
            </a:r>
            <a:r>
              <a:rPr lang="es-US" sz="2800" dirty="0" err="1" smtClean="0"/>
              <a:t>Giardiasis</a:t>
            </a:r>
            <a:endParaRPr lang="es-US" sz="2800" dirty="0" smtClean="0"/>
          </a:p>
          <a:p>
            <a:pPr algn="ctr"/>
            <a:r>
              <a:rPr lang="es-US" sz="2800" dirty="0" smtClean="0"/>
              <a:t>-</a:t>
            </a:r>
            <a:r>
              <a:rPr lang="es-US" sz="2800" dirty="0" err="1" smtClean="0"/>
              <a:t>Aspergillosis</a:t>
            </a:r>
            <a:endParaRPr lang="es-US" sz="2800" dirty="0" smtClean="0"/>
          </a:p>
          <a:p>
            <a:pPr algn="ctr"/>
            <a:r>
              <a:rPr lang="es-US" sz="2800" dirty="0" smtClean="0"/>
              <a:t>-</a:t>
            </a:r>
            <a:r>
              <a:rPr lang="es-US" sz="2800" dirty="0" err="1" smtClean="0"/>
              <a:t>Hitoplasmosis</a:t>
            </a:r>
            <a:r>
              <a:rPr lang="es-US" sz="2800" dirty="0" smtClean="0"/>
              <a:t>, entre otras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xmlns="" val="224374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888</Words>
  <Application>Microsoft Office PowerPoint</Application>
  <PresentationFormat>Personalizado</PresentationFormat>
  <Paragraphs>115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 Enfermería  Clinico-Quirurgico</dc:title>
  <dc:creator>YENISBET</dc:creator>
  <cp:lastModifiedBy>Anita</cp:lastModifiedBy>
  <cp:revision>37</cp:revision>
  <dcterms:created xsi:type="dcterms:W3CDTF">2016-10-30T17:29:08Z</dcterms:created>
  <dcterms:modified xsi:type="dcterms:W3CDTF">2021-10-31T18:16:04Z</dcterms:modified>
</cp:coreProperties>
</file>