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31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50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599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689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64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36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221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77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24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0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39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98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6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BD1F-770B-4052-B400-F3A6791E582B}" type="datetimeFigureOut">
              <a:rPr lang="es-MX" smtClean="0"/>
              <a:t>06/11/2023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039550-F271-4CF2-9B38-151B8485A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43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uadroTexto 3"/>
          <p:cNvSpPr txBox="1">
            <a:spLocks noChangeArrowheads="1"/>
          </p:cNvSpPr>
          <p:nvPr/>
        </p:nvSpPr>
        <p:spPr bwMode="auto">
          <a:xfrm>
            <a:off x="2163763" y="549276"/>
            <a:ext cx="8496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s-CU" sz="2600" b="1">
                <a:latin typeface="Arial" panose="020B0604020202020204" pitchFamily="34" charset="0"/>
                <a:cs typeface="Arial" panose="020B0604020202020204" pitchFamily="34" charset="0"/>
              </a:rPr>
              <a:t>Facultad de Ciencias Médicas de Sagua la Grande</a:t>
            </a:r>
            <a:endParaRPr lang="es-ES" sz="2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uadroTexto 4"/>
          <p:cNvSpPr txBox="1">
            <a:spLocks noChangeArrowheads="1"/>
          </p:cNvSpPr>
          <p:nvPr/>
        </p:nvSpPr>
        <p:spPr bwMode="auto">
          <a:xfrm>
            <a:off x="3000376" y="2060576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s-CU" sz="2400" b="1">
                <a:latin typeface="Arial" panose="020B0604020202020204" pitchFamily="34" charset="0"/>
                <a:cs typeface="Arial" panose="020B0604020202020204" pitchFamily="34" charset="0"/>
              </a:rPr>
              <a:t>Asignatura: Introducción a la Salud Pública</a:t>
            </a:r>
            <a:endParaRPr lang="es-E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CuadroTexto 5"/>
          <p:cNvSpPr txBox="1">
            <a:spLocks noChangeArrowheads="1"/>
          </p:cNvSpPr>
          <p:nvPr/>
        </p:nvSpPr>
        <p:spPr bwMode="auto">
          <a:xfrm>
            <a:off x="2986088" y="4819829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s-CU" sz="2400" b="1" dirty="0">
                <a:latin typeface="Arial" panose="020B0604020202020204" pitchFamily="34" charset="0"/>
                <a:cs typeface="Arial" panose="020B0604020202020204" pitchFamily="34" charset="0"/>
              </a:rPr>
              <a:t>Profesora: MsC. Marcela Gallego Martí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CuadroTexto 6"/>
          <p:cNvSpPr txBox="1">
            <a:spLocks noChangeArrowheads="1"/>
          </p:cNvSpPr>
          <p:nvPr/>
        </p:nvSpPr>
        <p:spPr bwMode="auto">
          <a:xfrm>
            <a:off x="2986089" y="3302001"/>
            <a:ext cx="6480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3. Estado de salud de la población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3.2. VER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0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14700" y="1714500"/>
            <a:ext cx="6551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ultimo aspecto El Aire. Importancia para la salud </a:t>
            </a:r>
          </a:p>
          <a:p>
            <a:r>
              <a:rPr lang="es-MX" dirty="0" smtClean="0"/>
              <a:t>Para la salud esta en Tomo II Toledo </a:t>
            </a:r>
            <a:r>
              <a:rPr lang="es-MX" dirty="0" err="1" smtClean="0"/>
              <a:t>Curbelo</a:t>
            </a:r>
            <a:r>
              <a:rPr lang="es-MX" dirty="0" smtClean="0"/>
              <a:t> pagina 239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92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54680" y="1988820"/>
            <a:ext cx="81515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Los equipos deben entregar por escrito los informes requeridos </a:t>
            </a:r>
          </a:p>
          <a:p>
            <a:endParaRPr lang="es-MX" b="1" dirty="0"/>
          </a:p>
          <a:p>
            <a:r>
              <a:rPr lang="es-MX" b="1" dirty="0" smtClean="0"/>
              <a:t>Para su posterior defensa en forma de Seminario con letra legible </a:t>
            </a:r>
          </a:p>
          <a:p>
            <a:endParaRPr lang="es-MX" b="1" dirty="0"/>
          </a:p>
          <a:p>
            <a:r>
              <a:rPr lang="es-MX" b="1" dirty="0" smtClean="0"/>
              <a:t>Escritos con bolígrafo o impresos </a:t>
            </a:r>
          </a:p>
          <a:p>
            <a:endParaRPr lang="es-MX" b="1" dirty="0"/>
          </a:p>
          <a:p>
            <a:r>
              <a:rPr lang="es-MX" b="1" dirty="0" smtClean="0"/>
              <a:t>En hojas que se vea bien lo redactado </a:t>
            </a:r>
          </a:p>
          <a:p>
            <a:endParaRPr lang="es-MX" b="1" dirty="0"/>
          </a:p>
          <a:p>
            <a:r>
              <a:rPr lang="es-MX" b="1" dirty="0" smtClean="0"/>
              <a:t>Sin omisiones y con los aspectos que cada estudiante analizo con letra</a:t>
            </a:r>
          </a:p>
          <a:p>
            <a:r>
              <a:rPr lang="es-MX" b="1" dirty="0" smtClean="0"/>
              <a:t>clara y legible </a:t>
            </a:r>
          </a:p>
          <a:p>
            <a:endParaRPr lang="es-MX" b="1" dirty="0"/>
          </a:p>
          <a:p>
            <a:r>
              <a:rPr lang="es-MX" b="1" dirty="0" smtClean="0"/>
              <a:t>Es responsabilidad del jefe de equipo la calidad de la entrega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676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58302" y="2291024"/>
            <a:ext cx="51042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Tema III </a:t>
            </a:r>
          </a:p>
          <a:p>
            <a:r>
              <a:rPr lang="es-MX" dirty="0" smtClean="0"/>
              <a:t>Vectores. Concepto clasificación</a:t>
            </a:r>
          </a:p>
          <a:p>
            <a:r>
              <a:rPr lang="es-MX" dirty="0" smtClean="0"/>
              <a:t>Importancia de los vectores para la salud.</a:t>
            </a:r>
          </a:p>
          <a:p>
            <a:r>
              <a:rPr lang="es-MX" dirty="0" smtClean="0"/>
              <a:t>Enfermedades transmitidas por vectores.</a:t>
            </a:r>
          </a:p>
          <a:p>
            <a:r>
              <a:rPr lang="es-MX" dirty="0" smtClean="0"/>
              <a:t>Medidas de control en  los Vectores alados </a:t>
            </a:r>
          </a:p>
          <a:p>
            <a:r>
              <a:rPr lang="es-MX" dirty="0" smtClean="0"/>
              <a:t>Mosca, Mosquitos, Cucarachas, Pediculosis,</a:t>
            </a:r>
          </a:p>
          <a:p>
            <a:r>
              <a:rPr lang="es-MX" dirty="0" smtClean="0"/>
              <a:t>Escabiosis      </a:t>
            </a:r>
          </a:p>
        </p:txBody>
      </p:sp>
    </p:spTree>
    <p:extLst>
      <p:ext uri="{BB962C8B-B14F-4D97-AF65-F5344CB8AC3E}">
        <p14:creationId xmlns:p14="http://schemas.microsoft.com/office/powerpoint/2010/main" val="190983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77067" y="1546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3104993" y="1391722"/>
            <a:ext cx="680026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Vector concepto</a:t>
            </a:r>
            <a:endParaRPr lang="es-MX" b="1" dirty="0"/>
          </a:p>
          <a:p>
            <a:endParaRPr lang="es-MX" b="1" dirty="0"/>
          </a:p>
          <a:p>
            <a:r>
              <a:rPr lang="es-MX" dirty="0" smtClean="0"/>
              <a:t>Es todo organismo integrante del reino animal </a:t>
            </a:r>
          </a:p>
          <a:p>
            <a:endParaRPr lang="es-MX" dirty="0"/>
          </a:p>
          <a:p>
            <a:r>
              <a:rPr lang="es-MX" dirty="0" smtClean="0"/>
              <a:t>Que interviene en la transmisión de agentes patógenos</a:t>
            </a:r>
          </a:p>
          <a:p>
            <a:endParaRPr lang="es-MX" dirty="0"/>
          </a:p>
          <a:p>
            <a:r>
              <a:rPr lang="es-MX" dirty="0" smtClean="0"/>
              <a:t>Responsables de enfermedades llevando el agente </a:t>
            </a:r>
          </a:p>
          <a:p>
            <a:endParaRPr lang="es-MX" dirty="0"/>
          </a:p>
          <a:p>
            <a:r>
              <a:rPr lang="es-MX" b="1" dirty="0" smtClean="0"/>
              <a:t>etiológico del  RESERVORIO al SUSCEPTIBLE.</a:t>
            </a:r>
          </a:p>
          <a:p>
            <a:endParaRPr lang="es-MX" dirty="0"/>
          </a:p>
          <a:p>
            <a:r>
              <a:rPr lang="es-MX" dirty="0" smtClean="0"/>
              <a:t>Estos organismos son considerados unos como vectores </a:t>
            </a:r>
          </a:p>
          <a:p>
            <a:endParaRPr lang="es-MX" dirty="0"/>
          </a:p>
          <a:p>
            <a:r>
              <a:rPr lang="es-MX" dirty="0" smtClean="0"/>
              <a:t>Mecánicos- moscas y cucarachas y vectores biológicos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 smtClean="0"/>
              <a:t>Mosquitos y roedores constituyen un factor importante</a:t>
            </a:r>
          </a:p>
          <a:p>
            <a:pPr marL="285750" indent="-285750">
              <a:buFontTx/>
              <a:buChar char="-"/>
            </a:pPr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 smtClean="0"/>
              <a:t>En la transmisión de enfermedades en las comunidades.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418978" y="139172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3691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91467" y="1501422"/>
            <a:ext cx="421301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Clasificación de los vectores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 Biológicos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Mecánicos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 este aspecto se orienta como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Estudio independiente por 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Libro de texto fundamentos de 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Salud publica Toledo </a:t>
            </a:r>
            <a:r>
              <a:rPr lang="es-MX" dirty="0" err="1" smtClean="0"/>
              <a:t>Curbelo</a:t>
            </a:r>
            <a:r>
              <a:rPr lang="es-MX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Tomo 1 pagina 226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239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5822" y="1580444"/>
            <a:ext cx="81644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Mecanismo de agentes etiológicos de transmisión</a:t>
            </a:r>
          </a:p>
          <a:p>
            <a:r>
              <a:rPr lang="es-MX" dirty="0" smtClean="0"/>
              <a:t> </a:t>
            </a:r>
            <a:endParaRPr lang="es-MX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 smtClean="0"/>
              <a:t>Picadura con introducción del agente en la corriente sanguínea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Del hombre (mosquitos)</a:t>
            </a:r>
          </a:p>
          <a:p>
            <a:pPr marL="342900" indent="-342900">
              <a:buFont typeface="+mj-lt"/>
              <a:buAutoNum type="arabicPeriod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 smtClean="0"/>
              <a:t>Regurgitación (mosca doméstica)en afecciones entéricas y la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 smtClean="0"/>
              <a:t>Pulga en la Peste.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 smtClean="0"/>
              <a:t>Rascado de Heces </a:t>
            </a:r>
            <a:r>
              <a:rPr lang="es-MX" dirty="0" err="1" smtClean="0"/>
              <a:t>infestantes</a:t>
            </a:r>
            <a:r>
              <a:rPr lang="es-MX" dirty="0" smtClean="0"/>
              <a:t> con puertas de entrada como piel,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 smtClean="0"/>
              <a:t>ojos, nariz o la boca (Piojos, Pulgas o Triatomas)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96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23260" y="1405890"/>
            <a:ext cx="83086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 smtClean="0"/>
          </a:p>
          <a:p>
            <a:r>
              <a:rPr lang="es-MX" b="1" dirty="0" smtClean="0"/>
              <a:t>FORMAS DE AFECTACION AL HOMBRE</a:t>
            </a:r>
          </a:p>
          <a:p>
            <a:endParaRPr lang="es-MX" b="1" dirty="0"/>
          </a:p>
          <a:p>
            <a:r>
              <a:rPr lang="es-MX" b="1" dirty="0" smtClean="0"/>
              <a:t>Transmisión de enfermedades por Acción mecánica o biológica</a:t>
            </a:r>
          </a:p>
          <a:p>
            <a:endParaRPr lang="es-MX" b="1" dirty="0"/>
          </a:p>
          <a:p>
            <a:r>
              <a:rPr lang="es-MX" b="1" dirty="0" smtClean="0"/>
              <a:t>Afectación económica destrucción de cultivos agrícolas y cosechas</a:t>
            </a:r>
          </a:p>
          <a:p>
            <a:r>
              <a:rPr lang="es-MX" b="1" dirty="0" smtClean="0"/>
              <a:t>Parasitismo o destrucción de alimentos durante el almacenamiento</a:t>
            </a:r>
          </a:p>
          <a:p>
            <a:endParaRPr lang="es-MX" b="1" dirty="0"/>
          </a:p>
          <a:p>
            <a:r>
              <a:rPr lang="es-MX" b="1" dirty="0" err="1" smtClean="0"/>
              <a:t>Entomofobia</a:t>
            </a:r>
            <a:r>
              <a:rPr lang="es-MX" b="1" dirty="0" smtClean="0"/>
              <a:t> repugnancia o miedo de algunas personas hacia ciertos</a:t>
            </a:r>
          </a:p>
          <a:p>
            <a:r>
              <a:rPr lang="es-MX" b="1" dirty="0" smtClean="0"/>
              <a:t>Artrópodos.</a:t>
            </a:r>
          </a:p>
          <a:p>
            <a:endParaRPr lang="es-MX" b="1" dirty="0"/>
          </a:p>
          <a:p>
            <a:r>
              <a:rPr lang="es-MX" b="1" dirty="0" smtClean="0"/>
              <a:t>Intoxicación, irritación y alergia muchos insectos, arañas, escorpiones y </a:t>
            </a:r>
          </a:p>
          <a:p>
            <a:r>
              <a:rPr lang="es-MX" b="1" dirty="0" smtClean="0"/>
              <a:t>ciempiés han desarrollado mecanismos  tóxicos que utilizan en defensa </a:t>
            </a:r>
          </a:p>
          <a:p>
            <a:r>
              <a:rPr lang="es-MX" b="1" dirty="0" smtClean="0"/>
              <a:t>propia para inmovilizar a su presa, su picadura es irritante, no mortal</a:t>
            </a:r>
          </a:p>
          <a:p>
            <a:endParaRPr lang="es-MX" b="1" dirty="0"/>
          </a:p>
          <a:p>
            <a:endParaRPr lang="es-MX" b="1" dirty="0"/>
          </a:p>
          <a:p>
            <a:r>
              <a:rPr lang="es-MX" b="1" dirty="0" smtClean="0"/>
              <a:t>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9317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23160" y="1440180"/>
            <a:ext cx="588334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Formas de afectación al hombre </a:t>
            </a:r>
          </a:p>
          <a:p>
            <a:endParaRPr lang="es-MX" dirty="0"/>
          </a:p>
          <a:p>
            <a:r>
              <a:rPr lang="es-MX" dirty="0" smtClean="0"/>
              <a:t>Afectación </a:t>
            </a:r>
            <a:r>
              <a:rPr lang="es-MX" dirty="0" smtClean="0"/>
              <a:t>económica</a:t>
            </a:r>
          </a:p>
          <a:p>
            <a:endParaRPr lang="es-MX" dirty="0"/>
          </a:p>
          <a:p>
            <a:r>
              <a:rPr lang="es-MX" dirty="0" err="1" smtClean="0"/>
              <a:t>Entomofobia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Intoxicación </a:t>
            </a:r>
            <a:r>
              <a:rPr lang="es-MX" dirty="0" smtClean="0"/>
              <a:t>irritación y alergia </a:t>
            </a:r>
          </a:p>
          <a:p>
            <a:endParaRPr lang="es-MX" dirty="0"/>
          </a:p>
          <a:p>
            <a:r>
              <a:rPr lang="es-MX" dirty="0" err="1" smtClean="0"/>
              <a:t>Miasis</a:t>
            </a:r>
            <a:r>
              <a:rPr lang="es-MX" dirty="0" smtClean="0"/>
              <a:t> </a:t>
            </a:r>
          </a:p>
          <a:p>
            <a:endParaRPr lang="es-MX" dirty="0"/>
          </a:p>
          <a:p>
            <a:r>
              <a:rPr lang="es-MX" dirty="0" smtClean="0"/>
              <a:t>Ampliar las formas por tomo 1 Toledo </a:t>
            </a:r>
          </a:p>
          <a:p>
            <a:r>
              <a:rPr lang="es-MX" dirty="0" err="1" smtClean="0"/>
              <a:t>Curbelo</a:t>
            </a:r>
            <a:r>
              <a:rPr lang="es-MX" dirty="0" smtClean="0"/>
              <a:t> pagina226.</a:t>
            </a:r>
          </a:p>
          <a:p>
            <a:endParaRPr lang="es-MX" dirty="0"/>
          </a:p>
          <a:p>
            <a:r>
              <a:rPr lang="es-MX" dirty="0" smtClean="0"/>
              <a:t>Los Factor es que interviene en la transmisión serán</a:t>
            </a:r>
          </a:p>
          <a:p>
            <a:r>
              <a:rPr lang="es-MX" dirty="0" smtClean="0"/>
              <a:t>Ampliados por el mismo libro pagina 226/227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545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00400" y="1405890"/>
            <a:ext cx="849783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Los problemas higiénicos que con mas frecuencia  se detectan en  la</a:t>
            </a:r>
          </a:p>
          <a:p>
            <a:r>
              <a:rPr lang="es-MX" dirty="0" smtClean="0"/>
              <a:t>Comunidad y que favorecen la persistencia y reproducción de los </a:t>
            </a:r>
          </a:p>
          <a:p>
            <a:r>
              <a:rPr lang="es-MX" dirty="0" smtClean="0"/>
              <a:t>Artrópodos debes buscarlos  en el mismo libro orientado paginas 227/228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Debes realizar un resumen de las Medidas de control general  de los</a:t>
            </a:r>
          </a:p>
          <a:p>
            <a:r>
              <a:rPr lang="es-MX" dirty="0" smtClean="0"/>
              <a:t>Vectores con vistas al seminario integrador que se desarrollara al concluir </a:t>
            </a:r>
          </a:p>
          <a:p>
            <a:r>
              <a:rPr lang="es-MX" dirty="0" smtClean="0"/>
              <a:t>este tema, las mismas las encontraras separadas en PERMANENTES Y TRAN</a:t>
            </a:r>
          </a:p>
          <a:p>
            <a:r>
              <a:rPr lang="es-MX" dirty="0" smtClean="0"/>
              <a:t>SITORIAS así como las fases de un programa de control de Vectores</a:t>
            </a:r>
          </a:p>
          <a:p>
            <a:r>
              <a:rPr lang="es-MX" dirty="0" smtClean="0"/>
              <a:t> EN TOLEDO CURBELO tomo I paginas 228/229 y de las paginas 230/235 </a:t>
            </a:r>
          </a:p>
          <a:p>
            <a:r>
              <a:rPr lang="es-MX" dirty="0" smtClean="0"/>
              <a:t>por separado</a:t>
            </a:r>
          </a:p>
          <a:p>
            <a:r>
              <a:rPr lang="es-MX" dirty="0" smtClean="0"/>
              <a:t>Moscas 230</a:t>
            </a:r>
          </a:p>
          <a:p>
            <a:r>
              <a:rPr lang="es-MX" dirty="0" smtClean="0"/>
              <a:t>Mosquitos 228</a:t>
            </a:r>
          </a:p>
          <a:p>
            <a:r>
              <a:rPr lang="es-MX" dirty="0" smtClean="0"/>
              <a:t>Roedores 235</a:t>
            </a:r>
          </a:p>
          <a:p>
            <a:r>
              <a:rPr lang="es-MX" dirty="0" smtClean="0"/>
              <a:t>Cucarachas 233</a:t>
            </a:r>
          </a:p>
          <a:p>
            <a:r>
              <a:rPr lang="es-MX" dirty="0" smtClean="0"/>
              <a:t>Pediculosis  233-234</a:t>
            </a:r>
          </a:p>
          <a:p>
            <a:r>
              <a:rPr lang="es-MX" dirty="0" smtClean="0"/>
              <a:t>Escabiosis 234-235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494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0380" y="2068830"/>
            <a:ext cx="80906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aspecto de los alimentos se evaluara en Clase practica </a:t>
            </a:r>
          </a:p>
          <a:p>
            <a:r>
              <a:rPr lang="es-MX" dirty="0" smtClean="0"/>
              <a:t>En el área de cocina comedor de nuestro centro y debes remitirte a </a:t>
            </a:r>
          </a:p>
          <a:p>
            <a:r>
              <a:rPr lang="es-MX" dirty="0" smtClean="0"/>
              <a:t>Toledo </a:t>
            </a:r>
            <a:r>
              <a:rPr lang="es-MX" dirty="0" err="1" smtClean="0"/>
              <a:t>Curbelo</a:t>
            </a:r>
            <a:r>
              <a:rPr lang="es-MX" dirty="0" smtClean="0"/>
              <a:t> tomo 1 en las paginas relacionadas a continuación </a:t>
            </a:r>
          </a:p>
          <a:p>
            <a:r>
              <a:rPr lang="es-MX" dirty="0" smtClean="0"/>
              <a:t>Importancia sanitaria de los alimentos …245</a:t>
            </a:r>
          </a:p>
          <a:p>
            <a:r>
              <a:rPr lang="es-MX" dirty="0" smtClean="0"/>
              <a:t>Enfermedades transmitidas por manipuladores de alimentos. Su </a:t>
            </a:r>
            <a:r>
              <a:rPr lang="es-MX" dirty="0" err="1" smtClean="0"/>
              <a:t>impor</a:t>
            </a:r>
            <a:r>
              <a:rPr lang="es-MX" dirty="0" smtClean="0"/>
              <a:t>-</a:t>
            </a:r>
          </a:p>
          <a:p>
            <a:r>
              <a:rPr lang="es-MX" dirty="0" err="1" smtClean="0"/>
              <a:t>Tancia</a:t>
            </a:r>
            <a:r>
              <a:rPr lang="es-MX" dirty="0" smtClean="0"/>
              <a:t> ……..246-247</a:t>
            </a:r>
          </a:p>
          <a:p>
            <a:r>
              <a:rPr lang="es-MX" dirty="0" smtClean="0"/>
              <a:t>Muestra de alimentos. Objetivos. Importancia sanitaria. Intoxicaciones </a:t>
            </a:r>
          </a:p>
          <a:p>
            <a:r>
              <a:rPr lang="es-MX" dirty="0" smtClean="0"/>
              <a:t>Alimentarias 245-247-248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580802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</TotalTime>
  <Words>584</Words>
  <Application>Microsoft Office PowerPoint</Application>
  <PresentationFormat>Panorámica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PEDRITO</dc:creator>
  <cp:lastModifiedBy>FCMSAGUA</cp:lastModifiedBy>
  <cp:revision>21</cp:revision>
  <dcterms:created xsi:type="dcterms:W3CDTF">2023-11-02T00:37:38Z</dcterms:created>
  <dcterms:modified xsi:type="dcterms:W3CDTF">2023-11-06T17:03:04Z</dcterms:modified>
</cp:coreProperties>
</file>