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4" r:id="rId2"/>
  </p:sldMasterIdLst>
  <p:notesMasterIdLst>
    <p:notesMasterId r:id="rId24"/>
  </p:notesMasterIdLst>
  <p:handoutMasterIdLst>
    <p:handoutMasterId r:id="rId25"/>
  </p:handoutMasterIdLst>
  <p:sldIdLst>
    <p:sldId id="305" r:id="rId3"/>
    <p:sldId id="324" r:id="rId4"/>
    <p:sldId id="302" r:id="rId5"/>
    <p:sldId id="323" r:id="rId6"/>
    <p:sldId id="288" r:id="rId7"/>
    <p:sldId id="315"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16" r:id="rId21"/>
    <p:sldId id="278" r:id="rId22"/>
    <p:sldId id="337" r:id="rId23"/>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3366"/>
    <a:srgbClr val="FFCC99"/>
    <a:srgbClr val="9933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48" autoAdjust="0"/>
    <p:restoredTop sz="94533" autoAdjust="0"/>
  </p:normalViewPr>
  <p:slideViewPr>
    <p:cSldViewPr>
      <p:cViewPr varScale="1">
        <p:scale>
          <a:sx n="74" d="100"/>
          <a:sy n="74" d="100"/>
        </p:scale>
        <p:origin x="546"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4F1026-1881-461D-9CFD-EDA972C65AF4}"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s-ES"/>
        </a:p>
      </dgm:t>
    </dgm:pt>
    <dgm:pt modelId="{4A2FB66A-39BA-424F-9F44-5EF0B05EE940}">
      <dgm:prSet phldrT="[Texto]" custT="1"/>
      <dgm:spPr/>
      <dgm:t>
        <a:bodyPr/>
        <a:lstStyle/>
        <a:p>
          <a:r>
            <a:rPr lang="es-ES" sz="2000" dirty="0" smtClean="0"/>
            <a:t>1</a:t>
          </a:r>
          <a:endParaRPr lang="es-ES" sz="2000" dirty="0"/>
        </a:p>
      </dgm:t>
    </dgm:pt>
    <dgm:pt modelId="{BF36E6F9-E626-4F9F-81BA-92D10546167B}" type="parTrans" cxnId="{68290DAE-814B-4549-A297-3735BC68D30D}">
      <dgm:prSet/>
      <dgm:spPr/>
      <dgm:t>
        <a:bodyPr/>
        <a:lstStyle/>
        <a:p>
          <a:endParaRPr lang="es-ES" sz="2800"/>
        </a:p>
      </dgm:t>
    </dgm:pt>
    <dgm:pt modelId="{10250D57-515A-498C-BEA2-5A69C14F1395}" type="sibTrans" cxnId="{68290DAE-814B-4549-A297-3735BC68D30D}">
      <dgm:prSet/>
      <dgm:spPr/>
      <dgm:t>
        <a:bodyPr/>
        <a:lstStyle/>
        <a:p>
          <a:endParaRPr lang="es-ES" sz="2800"/>
        </a:p>
      </dgm:t>
    </dgm:pt>
    <dgm:pt modelId="{200F0F1C-F010-4505-9A89-C11159EC4E45}">
      <dgm:prSet phldrT="[Texto]" custT="1"/>
      <dgm:spPr/>
      <dgm:t>
        <a:bodyPr/>
        <a:lstStyle/>
        <a:p>
          <a:r>
            <a:rPr lang="es-ES" sz="2400" b="1" dirty="0" smtClean="0"/>
            <a:t>Surgimiento de una idea de investigación</a:t>
          </a:r>
          <a:endParaRPr lang="es-ES" sz="2400" dirty="0"/>
        </a:p>
      </dgm:t>
    </dgm:pt>
    <dgm:pt modelId="{8208878B-88DB-4525-A715-B3E439459079}" type="parTrans" cxnId="{4F01BB8F-F2EA-46DA-A730-BB982AC07417}">
      <dgm:prSet/>
      <dgm:spPr/>
      <dgm:t>
        <a:bodyPr/>
        <a:lstStyle/>
        <a:p>
          <a:endParaRPr lang="es-ES" sz="2800"/>
        </a:p>
      </dgm:t>
    </dgm:pt>
    <dgm:pt modelId="{A1927F8B-6BB6-4931-871D-AE23C6209208}" type="sibTrans" cxnId="{4F01BB8F-F2EA-46DA-A730-BB982AC07417}">
      <dgm:prSet/>
      <dgm:spPr/>
      <dgm:t>
        <a:bodyPr/>
        <a:lstStyle/>
        <a:p>
          <a:endParaRPr lang="es-ES" sz="2800"/>
        </a:p>
      </dgm:t>
    </dgm:pt>
    <dgm:pt modelId="{EA5F2375-8EE3-46E2-B7DA-C5D261EB8869}">
      <dgm:prSet phldrT="[Texto]" custT="1"/>
      <dgm:spPr/>
      <dgm:t>
        <a:bodyPr/>
        <a:lstStyle/>
        <a:p>
          <a:r>
            <a:rPr lang="es-ES" sz="2000" dirty="0" smtClean="0"/>
            <a:t>2</a:t>
          </a:r>
          <a:endParaRPr lang="es-ES" sz="2000" dirty="0"/>
        </a:p>
      </dgm:t>
    </dgm:pt>
    <dgm:pt modelId="{3D753FFE-8F42-4633-B3A9-65E46A752BA2}" type="parTrans" cxnId="{533EC595-61D4-4E36-AADC-6006B181060F}">
      <dgm:prSet/>
      <dgm:spPr/>
      <dgm:t>
        <a:bodyPr/>
        <a:lstStyle/>
        <a:p>
          <a:endParaRPr lang="es-ES" sz="2800"/>
        </a:p>
      </dgm:t>
    </dgm:pt>
    <dgm:pt modelId="{36060AA7-EE53-4D0F-86A4-E74B2E60E668}" type="sibTrans" cxnId="{533EC595-61D4-4E36-AADC-6006B181060F}">
      <dgm:prSet/>
      <dgm:spPr/>
      <dgm:t>
        <a:bodyPr/>
        <a:lstStyle/>
        <a:p>
          <a:endParaRPr lang="es-ES" sz="2800"/>
        </a:p>
      </dgm:t>
    </dgm:pt>
    <dgm:pt modelId="{FA99B628-0D3F-43A7-9209-258E2B50807D}">
      <dgm:prSet phldrT="[Texto]" custT="1"/>
      <dgm:spPr/>
      <dgm:t>
        <a:bodyPr/>
        <a:lstStyle/>
        <a:p>
          <a:r>
            <a:rPr lang="es-ES" sz="2400" dirty="0" smtClean="0"/>
            <a:t> </a:t>
          </a:r>
          <a:r>
            <a:rPr lang="es-ES" sz="2400" b="1" dirty="0" smtClean="0"/>
            <a:t>Formulación del problema</a:t>
          </a:r>
          <a:endParaRPr lang="es-ES" sz="2400" b="1" dirty="0"/>
        </a:p>
      </dgm:t>
    </dgm:pt>
    <dgm:pt modelId="{5D6636D8-4B79-46F3-A3FF-010AD8742B2B}" type="parTrans" cxnId="{CCF95BBC-E9B2-4F0A-BE2C-18F1AE4B2E38}">
      <dgm:prSet/>
      <dgm:spPr/>
      <dgm:t>
        <a:bodyPr/>
        <a:lstStyle/>
        <a:p>
          <a:endParaRPr lang="es-ES" sz="2800"/>
        </a:p>
      </dgm:t>
    </dgm:pt>
    <dgm:pt modelId="{E72EE4D7-C650-4BFC-915C-11E04F3EC84F}" type="sibTrans" cxnId="{CCF95BBC-E9B2-4F0A-BE2C-18F1AE4B2E38}">
      <dgm:prSet/>
      <dgm:spPr/>
      <dgm:t>
        <a:bodyPr/>
        <a:lstStyle/>
        <a:p>
          <a:endParaRPr lang="es-ES" sz="2800"/>
        </a:p>
      </dgm:t>
    </dgm:pt>
    <dgm:pt modelId="{A7DADF6D-7D54-4608-82B5-619E856399A4}">
      <dgm:prSet phldrT="[Texto]" custT="1"/>
      <dgm:spPr/>
      <dgm:t>
        <a:bodyPr/>
        <a:lstStyle/>
        <a:p>
          <a:r>
            <a:rPr lang="es-ES" sz="2000" dirty="0" smtClean="0"/>
            <a:t>3 </a:t>
          </a:r>
          <a:endParaRPr lang="es-ES" sz="2000" dirty="0"/>
        </a:p>
      </dgm:t>
    </dgm:pt>
    <dgm:pt modelId="{A2B42A78-03B8-48DB-9B75-924C67B9E1B6}" type="parTrans" cxnId="{20D33EFD-D25C-418D-8091-8D9CC6558AA9}">
      <dgm:prSet/>
      <dgm:spPr/>
      <dgm:t>
        <a:bodyPr/>
        <a:lstStyle/>
        <a:p>
          <a:endParaRPr lang="es-ES" sz="2800"/>
        </a:p>
      </dgm:t>
    </dgm:pt>
    <dgm:pt modelId="{D979AC06-6193-43A1-97FD-207A85966810}" type="sibTrans" cxnId="{20D33EFD-D25C-418D-8091-8D9CC6558AA9}">
      <dgm:prSet/>
      <dgm:spPr/>
      <dgm:t>
        <a:bodyPr/>
        <a:lstStyle/>
        <a:p>
          <a:endParaRPr lang="es-ES" sz="2800"/>
        </a:p>
      </dgm:t>
    </dgm:pt>
    <dgm:pt modelId="{E9519D52-6CDE-4D2E-80CF-9F6C4AFD61FA}">
      <dgm:prSet custT="1"/>
      <dgm:spPr/>
      <dgm:t>
        <a:bodyPr/>
        <a:lstStyle/>
        <a:p>
          <a:r>
            <a:rPr lang="es-ES" sz="2400" b="1" dirty="0" smtClean="0"/>
            <a:t>Revisión de la literatura y marco teórico</a:t>
          </a:r>
          <a:endParaRPr lang="es-ES" sz="2400" b="1" dirty="0"/>
        </a:p>
      </dgm:t>
    </dgm:pt>
    <dgm:pt modelId="{354CA793-992E-4E6B-81BD-10D030200938}" type="parTrans" cxnId="{324C01F5-837F-4B69-BD1E-8C58704C9C49}">
      <dgm:prSet/>
      <dgm:spPr/>
      <dgm:t>
        <a:bodyPr/>
        <a:lstStyle/>
        <a:p>
          <a:endParaRPr lang="es-ES" sz="2800"/>
        </a:p>
      </dgm:t>
    </dgm:pt>
    <dgm:pt modelId="{60F0B2BE-F328-4B2D-B3A2-1816436BC82F}" type="sibTrans" cxnId="{324C01F5-837F-4B69-BD1E-8C58704C9C49}">
      <dgm:prSet/>
      <dgm:spPr/>
      <dgm:t>
        <a:bodyPr/>
        <a:lstStyle/>
        <a:p>
          <a:endParaRPr lang="es-ES" sz="2800"/>
        </a:p>
      </dgm:t>
    </dgm:pt>
    <dgm:pt modelId="{9248DC6A-0606-4683-B6FE-C8CC7387A725}">
      <dgm:prSet custT="1"/>
      <dgm:spPr/>
      <dgm:t>
        <a:bodyPr/>
        <a:lstStyle/>
        <a:p>
          <a:r>
            <a:rPr lang="es-ES" sz="2000" dirty="0" smtClean="0"/>
            <a:t>4</a:t>
          </a:r>
          <a:endParaRPr lang="es-ES" sz="2000" dirty="0"/>
        </a:p>
      </dgm:t>
    </dgm:pt>
    <dgm:pt modelId="{BB557905-6362-4073-81F3-815E3696AD89}" type="sibTrans" cxnId="{2F3ACAD6-F827-4411-8763-97EDEC9DD4ED}">
      <dgm:prSet/>
      <dgm:spPr/>
      <dgm:t>
        <a:bodyPr/>
        <a:lstStyle/>
        <a:p>
          <a:endParaRPr lang="es-ES" sz="2800"/>
        </a:p>
      </dgm:t>
    </dgm:pt>
    <dgm:pt modelId="{A80C09EA-48E4-4B81-82E2-39D9E470E9C9}" type="parTrans" cxnId="{2F3ACAD6-F827-4411-8763-97EDEC9DD4ED}">
      <dgm:prSet/>
      <dgm:spPr/>
      <dgm:t>
        <a:bodyPr/>
        <a:lstStyle/>
        <a:p>
          <a:endParaRPr lang="es-ES" sz="2800"/>
        </a:p>
      </dgm:t>
    </dgm:pt>
    <dgm:pt modelId="{92DC3922-1F3C-445F-89D4-11407F28ED37}">
      <dgm:prSet phldrT="[Texto]" custT="1"/>
      <dgm:spPr/>
      <dgm:t>
        <a:bodyPr/>
        <a:lstStyle/>
        <a:p>
          <a:r>
            <a:rPr lang="es-ES" sz="2400" b="1" dirty="0" smtClean="0"/>
            <a:t>Definir la investigación</a:t>
          </a:r>
          <a:endParaRPr lang="es-ES" sz="2400" b="1" dirty="0"/>
        </a:p>
      </dgm:t>
    </dgm:pt>
    <dgm:pt modelId="{A8C25E9D-58C4-4610-934F-450DB865D52E}" type="parTrans" cxnId="{A51095F1-8CF5-4757-8945-295C828C6BB1}">
      <dgm:prSet/>
      <dgm:spPr/>
      <dgm:t>
        <a:bodyPr/>
        <a:lstStyle/>
        <a:p>
          <a:endParaRPr lang="es-ES" sz="2800"/>
        </a:p>
      </dgm:t>
    </dgm:pt>
    <dgm:pt modelId="{2957FF09-C3C7-4BDA-B67E-B93B6C6AE0B1}" type="sibTrans" cxnId="{A51095F1-8CF5-4757-8945-295C828C6BB1}">
      <dgm:prSet/>
      <dgm:spPr/>
      <dgm:t>
        <a:bodyPr/>
        <a:lstStyle/>
        <a:p>
          <a:endParaRPr lang="es-ES" sz="2800"/>
        </a:p>
      </dgm:t>
    </dgm:pt>
    <dgm:pt modelId="{39CF2B5B-834B-4303-8214-01E8FBCA2CC0}">
      <dgm:prSet custT="1"/>
      <dgm:spPr/>
      <dgm:t>
        <a:bodyPr/>
        <a:lstStyle/>
        <a:p>
          <a:r>
            <a:rPr lang="es-ES" sz="2000" dirty="0" smtClean="0"/>
            <a:t>5 </a:t>
          </a:r>
          <a:endParaRPr lang="es-ES" sz="2000" dirty="0"/>
        </a:p>
      </dgm:t>
    </dgm:pt>
    <dgm:pt modelId="{2035E3DC-047B-4E31-9543-9FC87A4E4C3B}" type="parTrans" cxnId="{2EF9190D-CA13-4D1D-85F9-9264C88EA4DE}">
      <dgm:prSet/>
      <dgm:spPr/>
      <dgm:t>
        <a:bodyPr/>
        <a:lstStyle/>
        <a:p>
          <a:endParaRPr lang="es-ES" sz="2800"/>
        </a:p>
      </dgm:t>
    </dgm:pt>
    <dgm:pt modelId="{5833A1C1-95BB-4F67-B9D6-2EC08B8BC7CB}" type="sibTrans" cxnId="{2EF9190D-CA13-4D1D-85F9-9264C88EA4DE}">
      <dgm:prSet/>
      <dgm:spPr/>
      <dgm:t>
        <a:bodyPr/>
        <a:lstStyle/>
        <a:p>
          <a:endParaRPr lang="es-ES" sz="2800"/>
        </a:p>
      </dgm:t>
    </dgm:pt>
    <dgm:pt modelId="{8FA78AC3-0FFB-40DF-A893-A3A6DA312551}">
      <dgm:prSet custT="1"/>
      <dgm:spPr/>
      <dgm:t>
        <a:bodyPr/>
        <a:lstStyle/>
        <a:p>
          <a:r>
            <a:rPr lang="es-ES" sz="2000" dirty="0" smtClean="0"/>
            <a:t>6</a:t>
          </a:r>
          <a:endParaRPr lang="es-ES" sz="2000" dirty="0"/>
        </a:p>
      </dgm:t>
    </dgm:pt>
    <dgm:pt modelId="{BD4560DE-A9D7-466E-ACE9-FB9478D64B7D}" type="parTrans" cxnId="{AA6D8F22-6159-46D5-BE09-2364786957B3}">
      <dgm:prSet/>
      <dgm:spPr/>
      <dgm:t>
        <a:bodyPr/>
        <a:lstStyle/>
        <a:p>
          <a:endParaRPr lang="es-ES" sz="2800"/>
        </a:p>
      </dgm:t>
    </dgm:pt>
    <dgm:pt modelId="{2C72A6C4-8E86-4747-B70D-C42BB5B586A0}" type="sibTrans" cxnId="{AA6D8F22-6159-46D5-BE09-2364786957B3}">
      <dgm:prSet/>
      <dgm:spPr/>
      <dgm:t>
        <a:bodyPr/>
        <a:lstStyle/>
        <a:p>
          <a:endParaRPr lang="es-ES" sz="2800"/>
        </a:p>
      </dgm:t>
    </dgm:pt>
    <dgm:pt modelId="{D5A23718-630F-47D9-870E-F191C643407C}">
      <dgm:prSet custT="1"/>
      <dgm:spPr/>
      <dgm:t>
        <a:bodyPr/>
        <a:lstStyle/>
        <a:p>
          <a:r>
            <a:rPr lang="es-ES" sz="2400" b="1" dirty="0" smtClean="0"/>
            <a:t>Establecer la hipótesis</a:t>
          </a:r>
          <a:endParaRPr lang="es-ES" sz="2400" b="1" dirty="0"/>
        </a:p>
      </dgm:t>
    </dgm:pt>
    <dgm:pt modelId="{02F48F2D-EFC0-49E7-A265-A8BC0B65FE72}" type="parTrans" cxnId="{59B67A0D-2106-4FAC-B0FB-6DD317FD1AE9}">
      <dgm:prSet/>
      <dgm:spPr/>
      <dgm:t>
        <a:bodyPr/>
        <a:lstStyle/>
        <a:p>
          <a:endParaRPr lang="es-ES" sz="2800"/>
        </a:p>
      </dgm:t>
    </dgm:pt>
    <dgm:pt modelId="{512695B9-DCE0-4941-B7EB-FC4BA4209CAE}" type="sibTrans" cxnId="{59B67A0D-2106-4FAC-B0FB-6DD317FD1AE9}">
      <dgm:prSet/>
      <dgm:spPr/>
      <dgm:t>
        <a:bodyPr/>
        <a:lstStyle/>
        <a:p>
          <a:endParaRPr lang="es-ES" sz="2800"/>
        </a:p>
      </dgm:t>
    </dgm:pt>
    <dgm:pt modelId="{51A2E1A0-4BEF-4156-8D0E-448C28A7663C}">
      <dgm:prSet custT="1"/>
      <dgm:spPr/>
      <dgm:t>
        <a:bodyPr/>
        <a:lstStyle/>
        <a:p>
          <a:r>
            <a:rPr lang="es-ES" sz="2400" b="1" dirty="0" smtClean="0"/>
            <a:t>Seleccionar el diseño</a:t>
          </a:r>
          <a:endParaRPr lang="es-ES" sz="2400" dirty="0"/>
        </a:p>
      </dgm:t>
    </dgm:pt>
    <dgm:pt modelId="{170ED0C8-07C0-4AFE-9B33-2515FEE92718}" type="parTrans" cxnId="{534903F4-90B0-4D68-B413-73A537585093}">
      <dgm:prSet/>
      <dgm:spPr/>
      <dgm:t>
        <a:bodyPr/>
        <a:lstStyle/>
        <a:p>
          <a:endParaRPr lang="es-ES" sz="2800"/>
        </a:p>
      </dgm:t>
    </dgm:pt>
    <dgm:pt modelId="{FB6336FD-AFB6-4B9C-B4AE-35FF2541366B}" type="sibTrans" cxnId="{534903F4-90B0-4D68-B413-73A537585093}">
      <dgm:prSet/>
      <dgm:spPr/>
      <dgm:t>
        <a:bodyPr/>
        <a:lstStyle/>
        <a:p>
          <a:endParaRPr lang="es-ES" sz="2800"/>
        </a:p>
      </dgm:t>
    </dgm:pt>
    <dgm:pt modelId="{E66060D6-2A8C-483A-AA3F-DDCEE3D47E1E}">
      <dgm:prSet custT="1"/>
      <dgm:spPr/>
      <dgm:t>
        <a:bodyPr/>
        <a:lstStyle/>
        <a:p>
          <a:r>
            <a:rPr lang="es-ES" sz="2000" dirty="0" smtClean="0"/>
            <a:t>7</a:t>
          </a:r>
          <a:endParaRPr lang="es-ES" sz="2000" dirty="0"/>
        </a:p>
      </dgm:t>
    </dgm:pt>
    <dgm:pt modelId="{231987AA-1013-4D7B-83BA-9F504CE69499}" type="parTrans" cxnId="{2A55FEEA-B606-4E7D-8265-DBF64E877AF3}">
      <dgm:prSet/>
      <dgm:spPr/>
      <dgm:t>
        <a:bodyPr/>
        <a:lstStyle/>
        <a:p>
          <a:endParaRPr lang="es-ES" sz="2800"/>
        </a:p>
      </dgm:t>
    </dgm:pt>
    <dgm:pt modelId="{C545C54B-E92F-48A7-BB12-D648A2243A94}" type="sibTrans" cxnId="{2A55FEEA-B606-4E7D-8265-DBF64E877AF3}">
      <dgm:prSet/>
      <dgm:spPr/>
      <dgm:t>
        <a:bodyPr/>
        <a:lstStyle/>
        <a:p>
          <a:endParaRPr lang="es-ES" sz="2800"/>
        </a:p>
      </dgm:t>
    </dgm:pt>
    <dgm:pt modelId="{A064FC0C-C49A-4029-8E65-D88AA0866440}">
      <dgm:prSet custT="1"/>
      <dgm:spPr/>
      <dgm:t>
        <a:bodyPr/>
        <a:lstStyle/>
        <a:p>
          <a:r>
            <a:rPr lang="es-ES" sz="2000" dirty="0" smtClean="0"/>
            <a:t>8</a:t>
          </a:r>
          <a:endParaRPr lang="es-ES" sz="2000" dirty="0"/>
        </a:p>
      </dgm:t>
    </dgm:pt>
    <dgm:pt modelId="{1EA35212-4FEC-43DD-ADD7-EAFD81773AE0}" type="parTrans" cxnId="{FE52A582-C063-4A8E-A829-BBBD6357DD18}">
      <dgm:prSet/>
      <dgm:spPr/>
      <dgm:t>
        <a:bodyPr/>
        <a:lstStyle/>
        <a:p>
          <a:endParaRPr lang="es-ES" sz="2800"/>
        </a:p>
      </dgm:t>
    </dgm:pt>
    <dgm:pt modelId="{4CD08396-E86D-458D-A6B4-E39F57D1EE96}" type="sibTrans" cxnId="{FE52A582-C063-4A8E-A829-BBBD6357DD18}">
      <dgm:prSet/>
      <dgm:spPr/>
      <dgm:t>
        <a:bodyPr/>
        <a:lstStyle/>
        <a:p>
          <a:endParaRPr lang="es-ES" sz="2800"/>
        </a:p>
      </dgm:t>
    </dgm:pt>
    <dgm:pt modelId="{CD813E9C-3DF4-4857-A937-3DC2961F7206}">
      <dgm:prSet custT="1"/>
      <dgm:spPr/>
      <dgm:t>
        <a:bodyPr/>
        <a:lstStyle/>
        <a:p>
          <a:r>
            <a:rPr lang="es-ES" sz="2000" dirty="0" smtClean="0"/>
            <a:t>9</a:t>
          </a:r>
          <a:endParaRPr lang="es-ES" sz="2000" dirty="0"/>
        </a:p>
      </dgm:t>
    </dgm:pt>
    <dgm:pt modelId="{BBEA6B81-8264-4447-B216-ED4D9846B13B}" type="parTrans" cxnId="{97F2110E-276B-4D81-BE8B-3CDA96315C7F}">
      <dgm:prSet/>
      <dgm:spPr/>
      <dgm:t>
        <a:bodyPr/>
        <a:lstStyle/>
        <a:p>
          <a:endParaRPr lang="es-ES" sz="2800"/>
        </a:p>
      </dgm:t>
    </dgm:pt>
    <dgm:pt modelId="{7D425535-6120-453B-8F13-2388C31D4E27}" type="sibTrans" cxnId="{97F2110E-276B-4D81-BE8B-3CDA96315C7F}">
      <dgm:prSet/>
      <dgm:spPr/>
      <dgm:t>
        <a:bodyPr/>
        <a:lstStyle/>
        <a:p>
          <a:endParaRPr lang="es-ES" sz="2800"/>
        </a:p>
      </dgm:t>
    </dgm:pt>
    <dgm:pt modelId="{61E6CDEE-36E8-4204-909B-9E93EE98D416}">
      <dgm:prSet custT="1"/>
      <dgm:spPr/>
      <dgm:t>
        <a:bodyPr/>
        <a:lstStyle/>
        <a:p>
          <a:r>
            <a:rPr lang="es-ES" sz="2000" dirty="0" smtClean="0"/>
            <a:t>10</a:t>
          </a:r>
          <a:endParaRPr lang="es-ES" sz="2000" dirty="0"/>
        </a:p>
      </dgm:t>
    </dgm:pt>
    <dgm:pt modelId="{F66272EF-B1C0-47CA-B74F-D71582631C7A}" type="parTrans" cxnId="{7F6F8841-503C-4E8D-A80C-6633F813FF04}">
      <dgm:prSet/>
      <dgm:spPr/>
      <dgm:t>
        <a:bodyPr/>
        <a:lstStyle/>
        <a:p>
          <a:endParaRPr lang="es-ES" sz="2800"/>
        </a:p>
      </dgm:t>
    </dgm:pt>
    <dgm:pt modelId="{73976371-515E-44C9-9B3D-314EC34B5F77}" type="sibTrans" cxnId="{7F6F8841-503C-4E8D-A80C-6633F813FF04}">
      <dgm:prSet/>
      <dgm:spPr/>
      <dgm:t>
        <a:bodyPr/>
        <a:lstStyle/>
        <a:p>
          <a:endParaRPr lang="es-ES" sz="2800"/>
        </a:p>
      </dgm:t>
    </dgm:pt>
    <dgm:pt modelId="{DC8018D5-8870-43E9-98AB-0B421BA9716A}">
      <dgm:prSet custT="1"/>
      <dgm:spPr/>
      <dgm:t>
        <a:bodyPr/>
        <a:lstStyle/>
        <a:p>
          <a:r>
            <a:rPr lang="es-ES" sz="2400" b="1" dirty="0" smtClean="0"/>
            <a:t>Seleccionar la muestra</a:t>
          </a:r>
          <a:endParaRPr lang="es-ES" sz="2400" dirty="0"/>
        </a:p>
      </dgm:t>
    </dgm:pt>
    <dgm:pt modelId="{43DC0C08-A889-41A7-90DA-55A3BB7DAD2D}" type="parTrans" cxnId="{1C3BA3BF-F58B-4549-9E5F-BF24BB77E406}">
      <dgm:prSet/>
      <dgm:spPr/>
      <dgm:t>
        <a:bodyPr/>
        <a:lstStyle/>
        <a:p>
          <a:endParaRPr lang="es-ES" sz="2800"/>
        </a:p>
      </dgm:t>
    </dgm:pt>
    <dgm:pt modelId="{120EF3C3-8712-43A4-B285-F809F2EA7241}" type="sibTrans" cxnId="{1C3BA3BF-F58B-4549-9E5F-BF24BB77E406}">
      <dgm:prSet/>
      <dgm:spPr/>
      <dgm:t>
        <a:bodyPr/>
        <a:lstStyle/>
        <a:p>
          <a:endParaRPr lang="es-ES" sz="2800"/>
        </a:p>
      </dgm:t>
    </dgm:pt>
    <dgm:pt modelId="{98C70229-5F4A-416A-9E2D-7E761332AC95}">
      <dgm:prSet custT="1"/>
      <dgm:spPr/>
      <dgm:t>
        <a:bodyPr/>
        <a:lstStyle/>
        <a:p>
          <a:r>
            <a:rPr lang="es-ES" sz="2400" b="1" dirty="0" smtClean="0"/>
            <a:t>Recolectar los datos</a:t>
          </a:r>
          <a:endParaRPr lang="es-ES" sz="2400" b="1" dirty="0"/>
        </a:p>
      </dgm:t>
    </dgm:pt>
    <dgm:pt modelId="{E7BA6BFC-31A5-4C30-A786-0D29FEB72389}" type="parTrans" cxnId="{361438AA-1BB4-444B-B02E-991E9108B252}">
      <dgm:prSet/>
      <dgm:spPr/>
      <dgm:t>
        <a:bodyPr/>
        <a:lstStyle/>
        <a:p>
          <a:endParaRPr lang="es-ES" sz="2800"/>
        </a:p>
      </dgm:t>
    </dgm:pt>
    <dgm:pt modelId="{30E72269-7F90-47DD-81D7-789AA625C6DF}" type="sibTrans" cxnId="{361438AA-1BB4-444B-B02E-991E9108B252}">
      <dgm:prSet/>
      <dgm:spPr/>
      <dgm:t>
        <a:bodyPr/>
        <a:lstStyle/>
        <a:p>
          <a:endParaRPr lang="es-ES" sz="2800"/>
        </a:p>
      </dgm:t>
    </dgm:pt>
    <dgm:pt modelId="{42004EB1-64AA-4FC6-96FA-5E6BB0F7B314}">
      <dgm:prSet custT="1"/>
      <dgm:spPr/>
      <dgm:t>
        <a:bodyPr/>
        <a:lstStyle/>
        <a:p>
          <a:r>
            <a:rPr lang="es-ES" sz="2400" b="1" dirty="0" smtClean="0"/>
            <a:t>Analizar los datos</a:t>
          </a:r>
          <a:endParaRPr lang="es-ES" sz="2400" dirty="0"/>
        </a:p>
      </dgm:t>
    </dgm:pt>
    <dgm:pt modelId="{A779876B-4F0E-437C-815B-746AC1AB6AD2}" type="parTrans" cxnId="{E1BB1D30-FA95-435B-95C0-FB9121AE4F59}">
      <dgm:prSet/>
      <dgm:spPr/>
      <dgm:t>
        <a:bodyPr/>
        <a:lstStyle/>
        <a:p>
          <a:endParaRPr lang="es-ES" sz="2800"/>
        </a:p>
      </dgm:t>
    </dgm:pt>
    <dgm:pt modelId="{BEA2B017-2DCF-4C78-BCBA-ED8715C81DA9}" type="sibTrans" cxnId="{E1BB1D30-FA95-435B-95C0-FB9121AE4F59}">
      <dgm:prSet/>
      <dgm:spPr/>
      <dgm:t>
        <a:bodyPr/>
        <a:lstStyle/>
        <a:p>
          <a:endParaRPr lang="es-ES" sz="2800"/>
        </a:p>
      </dgm:t>
    </dgm:pt>
    <dgm:pt modelId="{5182EAAC-4E11-4479-AE4E-000E119C7896}">
      <dgm:prSet custT="1"/>
      <dgm:spPr/>
      <dgm:t>
        <a:bodyPr/>
        <a:lstStyle/>
        <a:p>
          <a:r>
            <a:rPr lang="es-ES" sz="2400" b="1" dirty="0" smtClean="0"/>
            <a:t>Presentar los resultados</a:t>
          </a:r>
          <a:endParaRPr lang="es-ES" sz="2400" dirty="0"/>
        </a:p>
      </dgm:t>
    </dgm:pt>
    <dgm:pt modelId="{2E16C2B0-F1C8-4E91-AB41-374F70655942}" type="parTrans" cxnId="{56135591-8593-4473-A071-84F3F63B32B4}">
      <dgm:prSet/>
      <dgm:spPr/>
      <dgm:t>
        <a:bodyPr/>
        <a:lstStyle/>
        <a:p>
          <a:endParaRPr lang="es-ES" sz="2800"/>
        </a:p>
      </dgm:t>
    </dgm:pt>
    <dgm:pt modelId="{33FE4BC8-4FD2-42AA-930E-C0E8D81AC7A3}" type="sibTrans" cxnId="{56135591-8593-4473-A071-84F3F63B32B4}">
      <dgm:prSet/>
      <dgm:spPr/>
      <dgm:t>
        <a:bodyPr/>
        <a:lstStyle/>
        <a:p>
          <a:endParaRPr lang="es-ES" sz="2800"/>
        </a:p>
      </dgm:t>
    </dgm:pt>
    <dgm:pt modelId="{5FB6176A-7623-4308-98E8-E2803B33CC53}" type="pres">
      <dgm:prSet presAssocID="{AC4F1026-1881-461D-9CFD-EDA972C65AF4}" presName="linearFlow" presStyleCnt="0">
        <dgm:presLayoutVars>
          <dgm:dir val="rev"/>
          <dgm:animLvl val="lvl"/>
          <dgm:resizeHandles val="exact"/>
        </dgm:presLayoutVars>
      </dgm:prSet>
      <dgm:spPr/>
      <dgm:t>
        <a:bodyPr/>
        <a:lstStyle/>
        <a:p>
          <a:endParaRPr lang="es-ES"/>
        </a:p>
      </dgm:t>
    </dgm:pt>
    <dgm:pt modelId="{CA07A4E8-16A8-4892-AEE8-9EA8BA891C23}" type="pres">
      <dgm:prSet presAssocID="{4A2FB66A-39BA-424F-9F44-5EF0B05EE940}" presName="composite" presStyleCnt="0"/>
      <dgm:spPr/>
    </dgm:pt>
    <dgm:pt modelId="{3432C2BC-7778-4C31-80BB-25EB4068E834}" type="pres">
      <dgm:prSet presAssocID="{4A2FB66A-39BA-424F-9F44-5EF0B05EE940}" presName="parentText" presStyleLbl="alignNode1" presStyleIdx="0" presStyleCnt="10">
        <dgm:presLayoutVars>
          <dgm:chMax val="1"/>
          <dgm:bulletEnabled val="1"/>
        </dgm:presLayoutVars>
      </dgm:prSet>
      <dgm:spPr/>
      <dgm:t>
        <a:bodyPr/>
        <a:lstStyle/>
        <a:p>
          <a:endParaRPr lang="es-ES"/>
        </a:p>
      </dgm:t>
    </dgm:pt>
    <dgm:pt modelId="{FB5B22BC-9F94-461A-8A37-6A1E95C4D69C}" type="pres">
      <dgm:prSet presAssocID="{4A2FB66A-39BA-424F-9F44-5EF0B05EE940}" presName="descendantText" presStyleLbl="alignAcc1" presStyleIdx="0" presStyleCnt="10">
        <dgm:presLayoutVars>
          <dgm:bulletEnabled val="1"/>
        </dgm:presLayoutVars>
      </dgm:prSet>
      <dgm:spPr/>
      <dgm:t>
        <a:bodyPr/>
        <a:lstStyle/>
        <a:p>
          <a:endParaRPr lang="es-ES"/>
        </a:p>
      </dgm:t>
    </dgm:pt>
    <dgm:pt modelId="{F0FB36B1-414A-42F1-A4A6-27B753D3BE1B}" type="pres">
      <dgm:prSet presAssocID="{10250D57-515A-498C-BEA2-5A69C14F1395}" presName="sp" presStyleCnt="0"/>
      <dgm:spPr/>
    </dgm:pt>
    <dgm:pt modelId="{EDE65A24-420A-440B-99EB-8B55AD82A6EC}" type="pres">
      <dgm:prSet presAssocID="{EA5F2375-8EE3-46E2-B7DA-C5D261EB8869}" presName="composite" presStyleCnt="0"/>
      <dgm:spPr/>
    </dgm:pt>
    <dgm:pt modelId="{D1FE3BB5-7111-4C8E-9B45-B255FF5369F2}" type="pres">
      <dgm:prSet presAssocID="{EA5F2375-8EE3-46E2-B7DA-C5D261EB8869}" presName="parentText" presStyleLbl="alignNode1" presStyleIdx="1" presStyleCnt="10">
        <dgm:presLayoutVars>
          <dgm:chMax val="1"/>
          <dgm:bulletEnabled val="1"/>
        </dgm:presLayoutVars>
      </dgm:prSet>
      <dgm:spPr/>
      <dgm:t>
        <a:bodyPr/>
        <a:lstStyle/>
        <a:p>
          <a:endParaRPr lang="es-ES"/>
        </a:p>
      </dgm:t>
    </dgm:pt>
    <dgm:pt modelId="{24D1B262-0BE7-4A04-84DB-511B85AB6C2C}" type="pres">
      <dgm:prSet presAssocID="{EA5F2375-8EE3-46E2-B7DA-C5D261EB8869}" presName="descendantText" presStyleLbl="alignAcc1" presStyleIdx="1" presStyleCnt="10">
        <dgm:presLayoutVars>
          <dgm:bulletEnabled val="1"/>
        </dgm:presLayoutVars>
      </dgm:prSet>
      <dgm:spPr/>
      <dgm:t>
        <a:bodyPr/>
        <a:lstStyle/>
        <a:p>
          <a:endParaRPr lang="es-ES"/>
        </a:p>
      </dgm:t>
    </dgm:pt>
    <dgm:pt modelId="{5BE82142-15E0-43F6-BCA7-1112B9115306}" type="pres">
      <dgm:prSet presAssocID="{36060AA7-EE53-4D0F-86A4-E74B2E60E668}" presName="sp" presStyleCnt="0"/>
      <dgm:spPr/>
    </dgm:pt>
    <dgm:pt modelId="{52D88259-34BF-4C92-89DA-A373D4368E2A}" type="pres">
      <dgm:prSet presAssocID="{A7DADF6D-7D54-4608-82B5-619E856399A4}" presName="composite" presStyleCnt="0"/>
      <dgm:spPr/>
    </dgm:pt>
    <dgm:pt modelId="{84F38E94-8389-4D45-92D3-CC5ABCA02964}" type="pres">
      <dgm:prSet presAssocID="{A7DADF6D-7D54-4608-82B5-619E856399A4}" presName="parentText" presStyleLbl="alignNode1" presStyleIdx="2" presStyleCnt="10">
        <dgm:presLayoutVars>
          <dgm:chMax val="1"/>
          <dgm:bulletEnabled val="1"/>
        </dgm:presLayoutVars>
      </dgm:prSet>
      <dgm:spPr/>
      <dgm:t>
        <a:bodyPr/>
        <a:lstStyle/>
        <a:p>
          <a:endParaRPr lang="es-ES"/>
        </a:p>
      </dgm:t>
    </dgm:pt>
    <dgm:pt modelId="{5E4D51A6-9195-4C30-A55E-5D669BD107FB}" type="pres">
      <dgm:prSet presAssocID="{A7DADF6D-7D54-4608-82B5-619E856399A4}" presName="descendantText" presStyleLbl="alignAcc1" presStyleIdx="2" presStyleCnt="10" custLinFactNeighborX="446" custLinFactNeighborY="10139">
        <dgm:presLayoutVars>
          <dgm:bulletEnabled val="1"/>
        </dgm:presLayoutVars>
      </dgm:prSet>
      <dgm:spPr/>
      <dgm:t>
        <a:bodyPr/>
        <a:lstStyle/>
        <a:p>
          <a:endParaRPr lang="es-ES"/>
        </a:p>
      </dgm:t>
    </dgm:pt>
    <dgm:pt modelId="{B7C0B369-1897-4CE0-AC59-D475BCA390A7}" type="pres">
      <dgm:prSet presAssocID="{D979AC06-6193-43A1-97FD-207A85966810}" presName="sp" presStyleCnt="0"/>
      <dgm:spPr/>
    </dgm:pt>
    <dgm:pt modelId="{D4F9E358-DE0F-47C8-963F-8DAE60D9C9B5}" type="pres">
      <dgm:prSet presAssocID="{9248DC6A-0606-4683-B6FE-C8CC7387A725}" presName="composite" presStyleCnt="0"/>
      <dgm:spPr/>
    </dgm:pt>
    <dgm:pt modelId="{77BEE12A-0D3F-47FB-B5AE-B6C3262F885C}" type="pres">
      <dgm:prSet presAssocID="{9248DC6A-0606-4683-B6FE-C8CC7387A725}" presName="parentText" presStyleLbl="alignNode1" presStyleIdx="3" presStyleCnt="10" custLinFactNeighborY="0">
        <dgm:presLayoutVars>
          <dgm:chMax val="1"/>
          <dgm:bulletEnabled val="1"/>
        </dgm:presLayoutVars>
      </dgm:prSet>
      <dgm:spPr/>
      <dgm:t>
        <a:bodyPr/>
        <a:lstStyle/>
        <a:p>
          <a:endParaRPr lang="es-ES"/>
        </a:p>
      </dgm:t>
    </dgm:pt>
    <dgm:pt modelId="{CD3A97CE-64DD-4646-A50A-562DF493A906}" type="pres">
      <dgm:prSet presAssocID="{9248DC6A-0606-4683-B6FE-C8CC7387A725}" presName="descendantText" presStyleLbl="alignAcc1" presStyleIdx="3" presStyleCnt="10" custLinFactNeighborX="0">
        <dgm:presLayoutVars>
          <dgm:bulletEnabled val="1"/>
        </dgm:presLayoutVars>
      </dgm:prSet>
      <dgm:spPr/>
      <dgm:t>
        <a:bodyPr/>
        <a:lstStyle/>
        <a:p>
          <a:endParaRPr lang="es-ES"/>
        </a:p>
      </dgm:t>
    </dgm:pt>
    <dgm:pt modelId="{3B11D311-93EF-4BDF-92C1-60EAA2250C36}" type="pres">
      <dgm:prSet presAssocID="{BB557905-6362-4073-81F3-815E3696AD89}" presName="sp" presStyleCnt="0"/>
      <dgm:spPr/>
    </dgm:pt>
    <dgm:pt modelId="{CC173381-4201-4A23-8C73-B4AA42B2E39F}" type="pres">
      <dgm:prSet presAssocID="{39CF2B5B-834B-4303-8214-01E8FBCA2CC0}" presName="composite" presStyleCnt="0"/>
      <dgm:spPr/>
    </dgm:pt>
    <dgm:pt modelId="{62A2F948-789E-443A-A557-CE706EB82400}" type="pres">
      <dgm:prSet presAssocID="{39CF2B5B-834B-4303-8214-01E8FBCA2CC0}" presName="parentText" presStyleLbl="alignNode1" presStyleIdx="4" presStyleCnt="10">
        <dgm:presLayoutVars>
          <dgm:chMax val="1"/>
          <dgm:bulletEnabled val="1"/>
        </dgm:presLayoutVars>
      </dgm:prSet>
      <dgm:spPr/>
      <dgm:t>
        <a:bodyPr/>
        <a:lstStyle/>
        <a:p>
          <a:endParaRPr lang="es-ES"/>
        </a:p>
      </dgm:t>
    </dgm:pt>
    <dgm:pt modelId="{5BBDE77D-FC8E-48D6-BC0D-4B38A7210CE3}" type="pres">
      <dgm:prSet presAssocID="{39CF2B5B-834B-4303-8214-01E8FBCA2CC0}" presName="descendantText" presStyleLbl="alignAcc1" presStyleIdx="4" presStyleCnt="10" custLinFactNeighborX="0">
        <dgm:presLayoutVars>
          <dgm:bulletEnabled val="1"/>
        </dgm:presLayoutVars>
      </dgm:prSet>
      <dgm:spPr/>
      <dgm:t>
        <a:bodyPr/>
        <a:lstStyle/>
        <a:p>
          <a:endParaRPr lang="es-ES"/>
        </a:p>
      </dgm:t>
    </dgm:pt>
    <dgm:pt modelId="{DC9BF747-D58C-4FC3-A195-777430D1A8B8}" type="pres">
      <dgm:prSet presAssocID="{5833A1C1-95BB-4F67-B9D6-2EC08B8BC7CB}" presName="sp" presStyleCnt="0"/>
      <dgm:spPr/>
    </dgm:pt>
    <dgm:pt modelId="{341DD809-F052-43BC-AABC-01318F96A031}" type="pres">
      <dgm:prSet presAssocID="{8FA78AC3-0FFB-40DF-A893-A3A6DA312551}" presName="composite" presStyleCnt="0"/>
      <dgm:spPr/>
    </dgm:pt>
    <dgm:pt modelId="{074AD267-5083-44E7-A01F-35B75634C6A9}" type="pres">
      <dgm:prSet presAssocID="{8FA78AC3-0FFB-40DF-A893-A3A6DA312551}" presName="parentText" presStyleLbl="alignNode1" presStyleIdx="5" presStyleCnt="10">
        <dgm:presLayoutVars>
          <dgm:chMax val="1"/>
          <dgm:bulletEnabled val="1"/>
        </dgm:presLayoutVars>
      </dgm:prSet>
      <dgm:spPr/>
      <dgm:t>
        <a:bodyPr/>
        <a:lstStyle/>
        <a:p>
          <a:endParaRPr lang="es-ES"/>
        </a:p>
      </dgm:t>
    </dgm:pt>
    <dgm:pt modelId="{6D22A276-AB55-46BF-8AC2-1F0581A74E2C}" type="pres">
      <dgm:prSet presAssocID="{8FA78AC3-0FFB-40DF-A893-A3A6DA312551}" presName="descendantText" presStyleLbl="alignAcc1" presStyleIdx="5" presStyleCnt="10">
        <dgm:presLayoutVars>
          <dgm:bulletEnabled val="1"/>
        </dgm:presLayoutVars>
      </dgm:prSet>
      <dgm:spPr/>
      <dgm:t>
        <a:bodyPr/>
        <a:lstStyle/>
        <a:p>
          <a:endParaRPr lang="es-ES"/>
        </a:p>
      </dgm:t>
    </dgm:pt>
    <dgm:pt modelId="{FDCE3ECA-C1DC-40CE-BBA3-04822340A23C}" type="pres">
      <dgm:prSet presAssocID="{2C72A6C4-8E86-4747-B70D-C42BB5B586A0}" presName="sp" presStyleCnt="0"/>
      <dgm:spPr/>
    </dgm:pt>
    <dgm:pt modelId="{764014C9-AED7-4F62-8E93-644AC94EF57A}" type="pres">
      <dgm:prSet presAssocID="{E66060D6-2A8C-483A-AA3F-DDCEE3D47E1E}" presName="composite" presStyleCnt="0"/>
      <dgm:spPr/>
    </dgm:pt>
    <dgm:pt modelId="{F3C3DA2B-9184-4887-839E-B5047279BB4F}" type="pres">
      <dgm:prSet presAssocID="{E66060D6-2A8C-483A-AA3F-DDCEE3D47E1E}" presName="parentText" presStyleLbl="alignNode1" presStyleIdx="6" presStyleCnt="10">
        <dgm:presLayoutVars>
          <dgm:chMax val="1"/>
          <dgm:bulletEnabled val="1"/>
        </dgm:presLayoutVars>
      </dgm:prSet>
      <dgm:spPr/>
      <dgm:t>
        <a:bodyPr/>
        <a:lstStyle/>
        <a:p>
          <a:endParaRPr lang="es-ES"/>
        </a:p>
      </dgm:t>
    </dgm:pt>
    <dgm:pt modelId="{441D2A83-0145-42D1-B7F1-D3AABC6B5D7B}" type="pres">
      <dgm:prSet presAssocID="{E66060D6-2A8C-483A-AA3F-DDCEE3D47E1E}" presName="descendantText" presStyleLbl="alignAcc1" presStyleIdx="6" presStyleCnt="10">
        <dgm:presLayoutVars>
          <dgm:bulletEnabled val="1"/>
        </dgm:presLayoutVars>
      </dgm:prSet>
      <dgm:spPr/>
      <dgm:t>
        <a:bodyPr/>
        <a:lstStyle/>
        <a:p>
          <a:endParaRPr lang="es-ES"/>
        </a:p>
      </dgm:t>
    </dgm:pt>
    <dgm:pt modelId="{F389B6FC-B9D1-4331-BD3C-274B27792395}" type="pres">
      <dgm:prSet presAssocID="{C545C54B-E92F-48A7-BB12-D648A2243A94}" presName="sp" presStyleCnt="0"/>
      <dgm:spPr/>
    </dgm:pt>
    <dgm:pt modelId="{58227DB4-823F-4161-BA1C-328D83EFDB05}" type="pres">
      <dgm:prSet presAssocID="{A064FC0C-C49A-4029-8E65-D88AA0866440}" presName="composite" presStyleCnt="0"/>
      <dgm:spPr/>
    </dgm:pt>
    <dgm:pt modelId="{4E9CF3DF-3A57-45F3-B532-47B89F172F84}" type="pres">
      <dgm:prSet presAssocID="{A064FC0C-C49A-4029-8E65-D88AA0866440}" presName="parentText" presStyleLbl="alignNode1" presStyleIdx="7" presStyleCnt="10">
        <dgm:presLayoutVars>
          <dgm:chMax val="1"/>
          <dgm:bulletEnabled val="1"/>
        </dgm:presLayoutVars>
      </dgm:prSet>
      <dgm:spPr/>
      <dgm:t>
        <a:bodyPr/>
        <a:lstStyle/>
        <a:p>
          <a:endParaRPr lang="es-ES"/>
        </a:p>
      </dgm:t>
    </dgm:pt>
    <dgm:pt modelId="{1161206A-FE79-430A-A7C2-C4DAD7E23C59}" type="pres">
      <dgm:prSet presAssocID="{A064FC0C-C49A-4029-8E65-D88AA0866440}" presName="descendantText" presStyleLbl="alignAcc1" presStyleIdx="7" presStyleCnt="10">
        <dgm:presLayoutVars>
          <dgm:bulletEnabled val="1"/>
        </dgm:presLayoutVars>
      </dgm:prSet>
      <dgm:spPr/>
      <dgm:t>
        <a:bodyPr/>
        <a:lstStyle/>
        <a:p>
          <a:endParaRPr lang="es-ES"/>
        </a:p>
      </dgm:t>
    </dgm:pt>
    <dgm:pt modelId="{BEC73928-7D1E-4F32-A8BA-BBAA7EA7D862}" type="pres">
      <dgm:prSet presAssocID="{4CD08396-E86D-458D-A6B4-E39F57D1EE96}" presName="sp" presStyleCnt="0"/>
      <dgm:spPr/>
    </dgm:pt>
    <dgm:pt modelId="{105AECF1-C277-481A-A351-B9E7875B73C3}" type="pres">
      <dgm:prSet presAssocID="{CD813E9C-3DF4-4857-A937-3DC2961F7206}" presName="composite" presStyleCnt="0"/>
      <dgm:spPr/>
    </dgm:pt>
    <dgm:pt modelId="{BD5DA2D0-96DA-4B5E-94DC-371034C1AC72}" type="pres">
      <dgm:prSet presAssocID="{CD813E9C-3DF4-4857-A937-3DC2961F7206}" presName="parentText" presStyleLbl="alignNode1" presStyleIdx="8" presStyleCnt="10">
        <dgm:presLayoutVars>
          <dgm:chMax val="1"/>
          <dgm:bulletEnabled val="1"/>
        </dgm:presLayoutVars>
      </dgm:prSet>
      <dgm:spPr/>
      <dgm:t>
        <a:bodyPr/>
        <a:lstStyle/>
        <a:p>
          <a:endParaRPr lang="es-ES"/>
        </a:p>
      </dgm:t>
    </dgm:pt>
    <dgm:pt modelId="{67454A73-1EF2-462A-8B64-5FA6BAB03DE0}" type="pres">
      <dgm:prSet presAssocID="{CD813E9C-3DF4-4857-A937-3DC2961F7206}" presName="descendantText" presStyleLbl="alignAcc1" presStyleIdx="8" presStyleCnt="10">
        <dgm:presLayoutVars>
          <dgm:bulletEnabled val="1"/>
        </dgm:presLayoutVars>
      </dgm:prSet>
      <dgm:spPr/>
      <dgm:t>
        <a:bodyPr/>
        <a:lstStyle/>
        <a:p>
          <a:endParaRPr lang="es-ES"/>
        </a:p>
      </dgm:t>
    </dgm:pt>
    <dgm:pt modelId="{4A0C1835-56FE-4746-9258-7D68DB3565EA}" type="pres">
      <dgm:prSet presAssocID="{7D425535-6120-453B-8F13-2388C31D4E27}" presName="sp" presStyleCnt="0"/>
      <dgm:spPr/>
    </dgm:pt>
    <dgm:pt modelId="{FE15B621-BF01-4712-803D-2820272A5FC9}" type="pres">
      <dgm:prSet presAssocID="{61E6CDEE-36E8-4204-909B-9E93EE98D416}" presName="composite" presStyleCnt="0"/>
      <dgm:spPr/>
    </dgm:pt>
    <dgm:pt modelId="{EFE76E78-DE83-4240-881C-5D4D733DC57E}" type="pres">
      <dgm:prSet presAssocID="{61E6CDEE-36E8-4204-909B-9E93EE98D416}" presName="parentText" presStyleLbl="alignNode1" presStyleIdx="9" presStyleCnt="10">
        <dgm:presLayoutVars>
          <dgm:chMax val="1"/>
          <dgm:bulletEnabled val="1"/>
        </dgm:presLayoutVars>
      </dgm:prSet>
      <dgm:spPr/>
      <dgm:t>
        <a:bodyPr/>
        <a:lstStyle/>
        <a:p>
          <a:endParaRPr lang="es-ES"/>
        </a:p>
      </dgm:t>
    </dgm:pt>
    <dgm:pt modelId="{BB715B97-A26E-47D6-A813-5048AE77D6C5}" type="pres">
      <dgm:prSet presAssocID="{61E6CDEE-36E8-4204-909B-9E93EE98D416}" presName="descendantText" presStyleLbl="alignAcc1" presStyleIdx="9" presStyleCnt="10">
        <dgm:presLayoutVars>
          <dgm:bulletEnabled val="1"/>
        </dgm:presLayoutVars>
      </dgm:prSet>
      <dgm:spPr/>
      <dgm:t>
        <a:bodyPr/>
        <a:lstStyle/>
        <a:p>
          <a:endParaRPr lang="es-ES"/>
        </a:p>
      </dgm:t>
    </dgm:pt>
  </dgm:ptLst>
  <dgm:cxnLst>
    <dgm:cxn modelId="{9A824100-3079-4B33-B594-698D48C8260C}" type="presOf" srcId="{E66060D6-2A8C-483A-AA3F-DDCEE3D47E1E}" destId="{F3C3DA2B-9184-4887-839E-B5047279BB4F}" srcOrd="0" destOrd="0" presId="urn:microsoft.com/office/officeart/2005/8/layout/chevron2"/>
    <dgm:cxn modelId="{59B67A0D-2106-4FAC-B0FB-6DD317FD1AE9}" srcId="{39CF2B5B-834B-4303-8214-01E8FBCA2CC0}" destId="{D5A23718-630F-47D9-870E-F191C643407C}" srcOrd="0" destOrd="0" parTransId="{02F48F2D-EFC0-49E7-A265-A8BC0B65FE72}" sibTransId="{512695B9-DCE0-4941-B7EB-FC4BA4209CAE}"/>
    <dgm:cxn modelId="{B8DCF44B-E1A3-455C-8D7C-A553DEF4AE26}" type="presOf" srcId="{A7DADF6D-7D54-4608-82B5-619E856399A4}" destId="{84F38E94-8389-4D45-92D3-CC5ABCA02964}" srcOrd="0" destOrd="0" presId="urn:microsoft.com/office/officeart/2005/8/layout/chevron2"/>
    <dgm:cxn modelId="{534903F4-90B0-4D68-B413-73A537585093}" srcId="{8FA78AC3-0FFB-40DF-A893-A3A6DA312551}" destId="{51A2E1A0-4BEF-4156-8D0E-448C28A7663C}" srcOrd="0" destOrd="0" parTransId="{170ED0C8-07C0-4AFE-9B33-2515FEE92718}" sibTransId="{FB6336FD-AFB6-4B9C-B4AE-35FF2541366B}"/>
    <dgm:cxn modelId="{7E260774-4F87-4A67-ADCA-7C0F0832EABF}" type="presOf" srcId="{61E6CDEE-36E8-4204-909B-9E93EE98D416}" destId="{EFE76E78-DE83-4240-881C-5D4D733DC57E}" srcOrd="0" destOrd="0" presId="urn:microsoft.com/office/officeart/2005/8/layout/chevron2"/>
    <dgm:cxn modelId="{6FE1BF12-4445-4980-9028-ADC04AFECD18}" type="presOf" srcId="{E9519D52-6CDE-4D2E-80CF-9F6C4AFD61FA}" destId="{5E4D51A6-9195-4C30-A55E-5D669BD107FB}" srcOrd="0" destOrd="0" presId="urn:microsoft.com/office/officeart/2005/8/layout/chevron2"/>
    <dgm:cxn modelId="{8591386C-F588-411F-8976-627EF68B3B00}" type="presOf" srcId="{9248DC6A-0606-4683-B6FE-C8CC7387A725}" destId="{77BEE12A-0D3F-47FB-B5AE-B6C3262F885C}" srcOrd="0" destOrd="0" presId="urn:microsoft.com/office/officeart/2005/8/layout/chevron2"/>
    <dgm:cxn modelId="{7F6F8841-503C-4E8D-A80C-6633F813FF04}" srcId="{AC4F1026-1881-461D-9CFD-EDA972C65AF4}" destId="{61E6CDEE-36E8-4204-909B-9E93EE98D416}" srcOrd="9" destOrd="0" parTransId="{F66272EF-B1C0-47CA-B74F-D71582631C7A}" sibTransId="{73976371-515E-44C9-9B3D-314EC34B5F77}"/>
    <dgm:cxn modelId="{324C01F5-837F-4B69-BD1E-8C58704C9C49}" srcId="{A7DADF6D-7D54-4608-82B5-619E856399A4}" destId="{E9519D52-6CDE-4D2E-80CF-9F6C4AFD61FA}" srcOrd="0" destOrd="0" parTransId="{354CA793-992E-4E6B-81BD-10D030200938}" sibTransId="{60F0B2BE-F328-4B2D-B3A2-1816436BC82F}"/>
    <dgm:cxn modelId="{A3608BD2-8FD7-4DFB-B065-41C3F6CB3551}" type="presOf" srcId="{5182EAAC-4E11-4479-AE4E-000E119C7896}" destId="{BB715B97-A26E-47D6-A813-5048AE77D6C5}" srcOrd="0" destOrd="0" presId="urn:microsoft.com/office/officeart/2005/8/layout/chevron2"/>
    <dgm:cxn modelId="{E1BB1D30-FA95-435B-95C0-FB9121AE4F59}" srcId="{CD813E9C-3DF4-4857-A937-3DC2961F7206}" destId="{42004EB1-64AA-4FC6-96FA-5E6BB0F7B314}" srcOrd="0" destOrd="0" parTransId="{A779876B-4F0E-437C-815B-746AC1AB6AD2}" sibTransId="{BEA2B017-2DCF-4C78-BCBA-ED8715C81DA9}"/>
    <dgm:cxn modelId="{B4733325-C792-43B7-BE21-01E0C62A4035}" type="presOf" srcId="{4A2FB66A-39BA-424F-9F44-5EF0B05EE940}" destId="{3432C2BC-7778-4C31-80BB-25EB4068E834}" srcOrd="0" destOrd="0" presId="urn:microsoft.com/office/officeart/2005/8/layout/chevron2"/>
    <dgm:cxn modelId="{FE52A582-C063-4A8E-A829-BBBD6357DD18}" srcId="{AC4F1026-1881-461D-9CFD-EDA972C65AF4}" destId="{A064FC0C-C49A-4029-8E65-D88AA0866440}" srcOrd="7" destOrd="0" parTransId="{1EA35212-4FEC-43DD-ADD7-EAFD81773AE0}" sibTransId="{4CD08396-E86D-458D-A6B4-E39F57D1EE96}"/>
    <dgm:cxn modelId="{56135591-8593-4473-A071-84F3F63B32B4}" srcId="{61E6CDEE-36E8-4204-909B-9E93EE98D416}" destId="{5182EAAC-4E11-4479-AE4E-000E119C7896}" srcOrd="0" destOrd="0" parTransId="{2E16C2B0-F1C8-4E91-AB41-374F70655942}" sibTransId="{33FE4BC8-4FD2-42AA-930E-C0E8D81AC7A3}"/>
    <dgm:cxn modelId="{AA6D8F22-6159-46D5-BE09-2364786957B3}" srcId="{AC4F1026-1881-461D-9CFD-EDA972C65AF4}" destId="{8FA78AC3-0FFB-40DF-A893-A3A6DA312551}" srcOrd="5" destOrd="0" parTransId="{BD4560DE-A9D7-466E-ACE9-FB9478D64B7D}" sibTransId="{2C72A6C4-8E86-4747-B70D-C42BB5B586A0}"/>
    <dgm:cxn modelId="{02CC3E06-B94E-40BA-84DA-8810DC2380CF}" type="presOf" srcId="{42004EB1-64AA-4FC6-96FA-5E6BB0F7B314}" destId="{67454A73-1EF2-462A-8B64-5FA6BAB03DE0}" srcOrd="0" destOrd="0" presId="urn:microsoft.com/office/officeart/2005/8/layout/chevron2"/>
    <dgm:cxn modelId="{A51095F1-8CF5-4757-8945-295C828C6BB1}" srcId="{9248DC6A-0606-4683-B6FE-C8CC7387A725}" destId="{92DC3922-1F3C-445F-89D4-11407F28ED37}" srcOrd="0" destOrd="0" parTransId="{A8C25E9D-58C4-4610-934F-450DB865D52E}" sibTransId="{2957FF09-C3C7-4BDA-B67E-B93B6C6AE0B1}"/>
    <dgm:cxn modelId="{CCF95BBC-E9B2-4F0A-BE2C-18F1AE4B2E38}" srcId="{EA5F2375-8EE3-46E2-B7DA-C5D261EB8869}" destId="{FA99B628-0D3F-43A7-9209-258E2B50807D}" srcOrd="0" destOrd="0" parTransId="{5D6636D8-4B79-46F3-A3FF-010AD8742B2B}" sibTransId="{E72EE4D7-C650-4BFC-915C-11E04F3EC84F}"/>
    <dgm:cxn modelId="{20D33EFD-D25C-418D-8091-8D9CC6558AA9}" srcId="{AC4F1026-1881-461D-9CFD-EDA972C65AF4}" destId="{A7DADF6D-7D54-4608-82B5-619E856399A4}" srcOrd="2" destOrd="0" parTransId="{A2B42A78-03B8-48DB-9B75-924C67B9E1B6}" sibTransId="{D979AC06-6193-43A1-97FD-207A85966810}"/>
    <dgm:cxn modelId="{68290DAE-814B-4549-A297-3735BC68D30D}" srcId="{AC4F1026-1881-461D-9CFD-EDA972C65AF4}" destId="{4A2FB66A-39BA-424F-9F44-5EF0B05EE940}" srcOrd="0" destOrd="0" parTransId="{BF36E6F9-E626-4F9F-81BA-92D10546167B}" sibTransId="{10250D57-515A-498C-BEA2-5A69C14F1395}"/>
    <dgm:cxn modelId="{18EA0209-0917-409F-8405-964DACCA54BC}" type="presOf" srcId="{92DC3922-1F3C-445F-89D4-11407F28ED37}" destId="{CD3A97CE-64DD-4646-A50A-562DF493A906}" srcOrd="0" destOrd="0" presId="urn:microsoft.com/office/officeart/2005/8/layout/chevron2"/>
    <dgm:cxn modelId="{2A55FEEA-B606-4E7D-8265-DBF64E877AF3}" srcId="{AC4F1026-1881-461D-9CFD-EDA972C65AF4}" destId="{E66060D6-2A8C-483A-AA3F-DDCEE3D47E1E}" srcOrd="6" destOrd="0" parTransId="{231987AA-1013-4D7B-83BA-9F504CE69499}" sibTransId="{C545C54B-E92F-48A7-BB12-D648A2243A94}"/>
    <dgm:cxn modelId="{B9A18B42-AB07-400F-A9C8-A942C9062D9E}" type="presOf" srcId="{D5A23718-630F-47D9-870E-F191C643407C}" destId="{5BBDE77D-FC8E-48D6-BC0D-4B38A7210CE3}" srcOrd="0" destOrd="0" presId="urn:microsoft.com/office/officeart/2005/8/layout/chevron2"/>
    <dgm:cxn modelId="{361438AA-1BB4-444B-B02E-991E9108B252}" srcId="{A064FC0C-C49A-4029-8E65-D88AA0866440}" destId="{98C70229-5F4A-416A-9E2D-7E761332AC95}" srcOrd="0" destOrd="0" parTransId="{E7BA6BFC-31A5-4C30-A786-0D29FEB72389}" sibTransId="{30E72269-7F90-47DD-81D7-789AA625C6DF}"/>
    <dgm:cxn modelId="{97F2110E-276B-4D81-BE8B-3CDA96315C7F}" srcId="{AC4F1026-1881-461D-9CFD-EDA972C65AF4}" destId="{CD813E9C-3DF4-4857-A937-3DC2961F7206}" srcOrd="8" destOrd="0" parTransId="{BBEA6B81-8264-4447-B216-ED4D9846B13B}" sibTransId="{7D425535-6120-453B-8F13-2388C31D4E27}"/>
    <dgm:cxn modelId="{055A9872-179B-458B-9718-F354ACC1E64A}" type="presOf" srcId="{98C70229-5F4A-416A-9E2D-7E761332AC95}" destId="{1161206A-FE79-430A-A7C2-C4DAD7E23C59}" srcOrd="0" destOrd="0" presId="urn:microsoft.com/office/officeart/2005/8/layout/chevron2"/>
    <dgm:cxn modelId="{A5685D46-A0FC-4A0E-AD9D-31B1BB85FACF}" type="presOf" srcId="{39CF2B5B-834B-4303-8214-01E8FBCA2CC0}" destId="{62A2F948-789E-443A-A557-CE706EB82400}" srcOrd="0" destOrd="0" presId="urn:microsoft.com/office/officeart/2005/8/layout/chevron2"/>
    <dgm:cxn modelId="{D7E7F693-46A7-46C1-BEF2-242A1F352926}" type="presOf" srcId="{FA99B628-0D3F-43A7-9209-258E2B50807D}" destId="{24D1B262-0BE7-4A04-84DB-511B85AB6C2C}" srcOrd="0" destOrd="0" presId="urn:microsoft.com/office/officeart/2005/8/layout/chevron2"/>
    <dgm:cxn modelId="{9ECA87A8-E943-4FE2-BD42-C422F1CA24DF}" type="presOf" srcId="{51A2E1A0-4BEF-4156-8D0E-448C28A7663C}" destId="{6D22A276-AB55-46BF-8AC2-1F0581A74E2C}" srcOrd="0" destOrd="0" presId="urn:microsoft.com/office/officeart/2005/8/layout/chevron2"/>
    <dgm:cxn modelId="{58435B85-0685-4600-9F4A-CC17A6EC587F}" type="presOf" srcId="{AC4F1026-1881-461D-9CFD-EDA972C65AF4}" destId="{5FB6176A-7623-4308-98E8-E2803B33CC53}" srcOrd="0" destOrd="0" presId="urn:microsoft.com/office/officeart/2005/8/layout/chevron2"/>
    <dgm:cxn modelId="{4F01BB8F-F2EA-46DA-A730-BB982AC07417}" srcId="{4A2FB66A-39BA-424F-9F44-5EF0B05EE940}" destId="{200F0F1C-F010-4505-9A89-C11159EC4E45}" srcOrd="0" destOrd="0" parTransId="{8208878B-88DB-4525-A715-B3E439459079}" sibTransId="{A1927F8B-6BB6-4931-871D-AE23C6209208}"/>
    <dgm:cxn modelId="{B1712031-516E-4D94-A306-F0FE0D557616}" type="presOf" srcId="{200F0F1C-F010-4505-9A89-C11159EC4E45}" destId="{FB5B22BC-9F94-461A-8A37-6A1E95C4D69C}" srcOrd="0" destOrd="0" presId="urn:microsoft.com/office/officeart/2005/8/layout/chevron2"/>
    <dgm:cxn modelId="{70E719B1-C4F9-4BFE-A8BA-EE5810149246}" type="presOf" srcId="{EA5F2375-8EE3-46E2-B7DA-C5D261EB8869}" destId="{D1FE3BB5-7111-4C8E-9B45-B255FF5369F2}" srcOrd="0" destOrd="0" presId="urn:microsoft.com/office/officeart/2005/8/layout/chevron2"/>
    <dgm:cxn modelId="{2F3ACAD6-F827-4411-8763-97EDEC9DD4ED}" srcId="{AC4F1026-1881-461D-9CFD-EDA972C65AF4}" destId="{9248DC6A-0606-4683-B6FE-C8CC7387A725}" srcOrd="3" destOrd="0" parTransId="{A80C09EA-48E4-4B81-82E2-39D9E470E9C9}" sibTransId="{BB557905-6362-4073-81F3-815E3696AD89}"/>
    <dgm:cxn modelId="{C55A4A6E-5740-473F-B14C-433986223962}" type="presOf" srcId="{A064FC0C-C49A-4029-8E65-D88AA0866440}" destId="{4E9CF3DF-3A57-45F3-B532-47B89F172F84}" srcOrd="0" destOrd="0" presId="urn:microsoft.com/office/officeart/2005/8/layout/chevron2"/>
    <dgm:cxn modelId="{2EF9190D-CA13-4D1D-85F9-9264C88EA4DE}" srcId="{AC4F1026-1881-461D-9CFD-EDA972C65AF4}" destId="{39CF2B5B-834B-4303-8214-01E8FBCA2CC0}" srcOrd="4" destOrd="0" parTransId="{2035E3DC-047B-4E31-9543-9FC87A4E4C3B}" sibTransId="{5833A1C1-95BB-4F67-B9D6-2EC08B8BC7CB}"/>
    <dgm:cxn modelId="{826F7466-D353-4FA7-823B-E7C6FA4CABF0}" type="presOf" srcId="{8FA78AC3-0FFB-40DF-A893-A3A6DA312551}" destId="{074AD267-5083-44E7-A01F-35B75634C6A9}" srcOrd="0" destOrd="0" presId="urn:microsoft.com/office/officeart/2005/8/layout/chevron2"/>
    <dgm:cxn modelId="{9F4F6964-3163-4204-AF09-942071B90877}" type="presOf" srcId="{CD813E9C-3DF4-4857-A937-3DC2961F7206}" destId="{BD5DA2D0-96DA-4B5E-94DC-371034C1AC72}" srcOrd="0" destOrd="0" presId="urn:microsoft.com/office/officeart/2005/8/layout/chevron2"/>
    <dgm:cxn modelId="{CAB28E43-B095-4CAD-B4EC-58168B844454}" type="presOf" srcId="{DC8018D5-8870-43E9-98AB-0B421BA9716A}" destId="{441D2A83-0145-42D1-B7F1-D3AABC6B5D7B}" srcOrd="0" destOrd="0" presId="urn:microsoft.com/office/officeart/2005/8/layout/chevron2"/>
    <dgm:cxn modelId="{1C3BA3BF-F58B-4549-9E5F-BF24BB77E406}" srcId="{E66060D6-2A8C-483A-AA3F-DDCEE3D47E1E}" destId="{DC8018D5-8870-43E9-98AB-0B421BA9716A}" srcOrd="0" destOrd="0" parTransId="{43DC0C08-A889-41A7-90DA-55A3BB7DAD2D}" sibTransId="{120EF3C3-8712-43A4-B285-F809F2EA7241}"/>
    <dgm:cxn modelId="{533EC595-61D4-4E36-AADC-6006B181060F}" srcId="{AC4F1026-1881-461D-9CFD-EDA972C65AF4}" destId="{EA5F2375-8EE3-46E2-B7DA-C5D261EB8869}" srcOrd="1" destOrd="0" parTransId="{3D753FFE-8F42-4633-B3A9-65E46A752BA2}" sibTransId="{36060AA7-EE53-4D0F-86A4-E74B2E60E668}"/>
    <dgm:cxn modelId="{E60D7FDF-45B5-4DC3-B27E-F1F07BF5FB1B}" type="presParOf" srcId="{5FB6176A-7623-4308-98E8-E2803B33CC53}" destId="{CA07A4E8-16A8-4892-AEE8-9EA8BA891C23}" srcOrd="0" destOrd="0" presId="urn:microsoft.com/office/officeart/2005/8/layout/chevron2"/>
    <dgm:cxn modelId="{4B4338CC-68A7-459D-BB0D-319AC2438442}" type="presParOf" srcId="{CA07A4E8-16A8-4892-AEE8-9EA8BA891C23}" destId="{3432C2BC-7778-4C31-80BB-25EB4068E834}" srcOrd="0" destOrd="0" presId="urn:microsoft.com/office/officeart/2005/8/layout/chevron2"/>
    <dgm:cxn modelId="{2ABB3C12-D7D1-464B-A747-2E57B0DB149E}" type="presParOf" srcId="{CA07A4E8-16A8-4892-AEE8-9EA8BA891C23}" destId="{FB5B22BC-9F94-461A-8A37-6A1E95C4D69C}" srcOrd="1" destOrd="0" presId="urn:microsoft.com/office/officeart/2005/8/layout/chevron2"/>
    <dgm:cxn modelId="{3E48D659-F7DA-4E12-AC45-290546AE342B}" type="presParOf" srcId="{5FB6176A-7623-4308-98E8-E2803B33CC53}" destId="{F0FB36B1-414A-42F1-A4A6-27B753D3BE1B}" srcOrd="1" destOrd="0" presId="urn:microsoft.com/office/officeart/2005/8/layout/chevron2"/>
    <dgm:cxn modelId="{620CB5A5-7AC4-4C88-8889-65F95A12D377}" type="presParOf" srcId="{5FB6176A-7623-4308-98E8-E2803B33CC53}" destId="{EDE65A24-420A-440B-99EB-8B55AD82A6EC}" srcOrd="2" destOrd="0" presId="urn:microsoft.com/office/officeart/2005/8/layout/chevron2"/>
    <dgm:cxn modelId="{D86AE846-BF4F-4CCA-B109-BD5838F79B90}" type="presParOf" srcId="{EDE65A24-420A-440B-99EB-8B55AD82A6EC}" destId="{D1FE3BB5-7111-4C8E-9B45-B255FF5369F2}" srcOrd="0" destOrd="0" presId="urn:microsoft.com/office/officeart/2005/8/layout/chevron2"/>
    <dgm:cxn modelId="{64526BA5-5931-4412-9A2D-DCBB8823A68D}" type="presParOf" srcId="{EDE65A24-420A-440B-99EB-8B55AD82A6EC}" destId="{24D1B262-0BE7-4A04-84DB-511B85AB6C2C}" srcOrd="1" destOrd="0" presId="urn:microsoft.com/office/officeart/2005/8/layout/chevron2"/>
    <dgm:cxn modelId="{B0CE14CD-A040-400F-A3D7-6FE5779464D3}" type="presParOf" srcId="{5FB6176A-7623-4308-98E8-E2803B33CC53}" destId="{5BE82142-15E0-43F6-BCA7-1112B9115306}" srcOrd="3" destOrd="0" presId="urn:microsoft.com/office/officeart/2005/8/layout/chevron2"/>
    <dgm:cxn modelId="{3ABCAFC5-E991-4E05-A97C-05F939B4F6ED}" type="presParOf" srcId="{5FB6176A-7623-4308-98E8-E2803B33CC53}" destId="{52D88259-34BF-4C92-89DA-A373D4368E2A}" srcOrd="4" destOrd="0" presId="urn:microsoft.com/office/officeart/2005/8/layout/chevron2"/>
    <dgm:cxn modelId="{AAC4AF93-7E60-494A-9B6D-BA77C6337C10}" type="presParOf" srcId="{52D88259-34BF-4C92-89DA-A373D4368E2A}" destId="{84F38E94-8389-4D45-92D3-CC5ABCA02964}" srcOrd="0" destOrd="0" presId="urn:microsoft.com/office/officeart/2005/8/layout/chevron2"/>
    <dgm:cxn modelId="{64B9575F-C15B-463F-985A-EC0455069CEC}" type="presParOf" srcId="{52D88259-34BF-4C92-89DA-A373D4368E2A}" destId="{5E4D51A6-9195-4C30-A55E-5D669BD107FB}" srcOrd="1" destOrd="0" presId="urn:microsoft.com/office/officeart/2005/8/layout/chevron2"/>
    <dgm:cxn modelId="{917B8658-F1FF-40F2-998D-C8C4E31A4498}" type="presParOf" srcId="{5FB6176A-7623-4308-98E8-E2803B33CC53}" destId="{B7C0B369-1897-4CE0-AC59-D475BCA390A7}" srcOrd="5" destOrd="0" presId="urn:microsoft.com/office/officeart/2005/8/layout/chevron2"/>
    <dgm:cxn modelId="{336A22B5-8D36-41B2-98AF-5B849A39FE54}" type="presParOf" srcId="{5FB6176A-7623-4308-98E8-E2803B33CC53}" destId="{D4F9E358-DE0F-47C8-963F-8DAE60D9C9B5}" srcOrd="6" destOrd="0" presId="urn:microsoft.com/office/officeart/2005/8/layout/chevron2"/>
    <dgm:cxn modelId="{DAFEA156-EA4A-4688-9540-99B928A97B6B}" type="presParOf" srcId="{D4F9E358-DE0F-47C8-963F-8DAE60D9C9B5}" destId="{77BEE12A-0D3F-47FB-B5AE-B6C3262F885C}" srcOrd="0" destOrd="0" presId="urn:microsoft.com/office/officeart/2005/8/layout/chevron2"/>
    <dgm:cxn modelId="{2087F0D2-E5D8-4490-A160-D8BE3B0988D2}" type="presParOf" srcId="{D4F9E358-DE0F-47C8-963F-8DAE60D9C9B5}" destId="{CD3A97CE-64DD-4646-A50A-562DF493A906}" srcOrd="1" destOrd="0" presId="urn:microsoft.com/office/officeart/2005/8/layout/chevron2"/>
    <dgm:cxn modelId="{6608BB75-B671-4AE9-863B-A7EC6B08B99D}" type="presParOf" srcId="{5FB6176A-7623-4308-98E8-E2803B33CC53}" destId="{3B11D311-93EF-4BDF-92C1-60EAA2250C36}" srcOrd="7" destOrd="0" presId="urn:microsoft.com/office/officeart/2005/8/layout/chevron2"/>
    <dgm:cxn modelId="{B3E54A87-ABB4-4DD1-8623-73F4B86765A9}" type="presParOf" srcId="{5FB6176A-7623-4308-98E8-E2803B33CC53}" destId="{CC173381-4201-4A23-8C73-B4AA42B2E39F}" srcOrd="8" destOrd="0" presId="urn:microsoft.com/office/officeart/2005/8/layout/chevron2"/>
    <dgm:cxn modelId="{E219FB7E-5229-4AB2-B83A-3EBFDC42DE59}" type="presParOf" srcId="{CC173381-4201-4A23-8C73-B4AA42B2E39F}" destId="{62A2F948-789E-443A-A557-CE706EB82400}" srcOrd="0" destOrd="0" presId="urn:microsoft.com/office/officeart/2005/8/layout/chevron2"/>
    <dgm:cxn modelId="{909D04C0-2387-408B-B160-845FAA8F55BF}" type="presParOf" srcId="{CC173381-4201-4A23-8C73-B4AA42B2E39F}" destId="{5BBDE77D-FC8E-48D6-BC0D-4B38A7210CE3}" srcOrd="1" destOrd="0" presId="urn:microsoft.com/office/officeart/2005/8/layout/chevron2"/>
    <dgm:cxn modelId="{8F06D520-FC6A-4B15-81D3-1AB26B37AECA}" type="presParOf" srcId="{5FB6176A-7623-4308-98E8-E2803B33CC53}" destId="{DC9BF747-D58C-4FC3-A195-777430D1A8B8}" srcOrd="9" destOrd="0" presId="urn:microsoft.com/office/officeart/2005/8/layout/chevron2"/>
    <dgm:cxn modelId="{14C57BAA-538D-40DB-A7EF-65F5685D099B}" type="presParOf" srcId="{5FB6176A-7623-4308-98E8-E2803B33CC53}" destId="{341DD809-F052-43BC-AABC-01318F96A031}" srcOrd="10" destOrd="0" presId="urn:microsoft.com/office/officeart/2005/8/layout/chevron2"/>
    <dgm:cxn modelId="{0CAE8243-06F0-4707-8CFB-F56F8A8564A0}" type="presParOf" srcId="{341DD809-F052-43BC-AABC-01318F96A031}" destId="{074AD267-5083-44E7-A01F-35B75634C6A9}" srcOrd="0" destOrd="0" presId="urn:microsoft.com/office/officeart/2005/8/layout/chevron2"/>
    <dgm:cxn modelId="{DBBD5FE4-D475-41FC-AC28-036CFD7ADFC6}" type="presParOf" srcId="{341DD809-F052-43BC-AABC-01318F96A031}" destId="{6D22A276-AB55-46BF-8AC2-1F0581A74E2C}" srcOrd="1" destOrd="0" presId="urn:microsoft.com/office/officeart/2005/8/layout/chevron2"/>
    <dgm:cxn modelId="{64B4489E-CA98-4688-A15A-6C5BDEC668F4}" type="presParOf" srcId="{5FB6176A-7623-4308-98E8-E2803B33CC53}" destId="{FDCE3ECA-C1DC-40CE-BBA3-04822340A23C}" srcOrd="11" destOrd="0" presId="urn:microsoft.com/office/officeart/2005/8/layout/chevron2"/>
    <dgm:cxn modelId="{3C151DE8-3C04-4B63-9574-0E46744AEEAB}" type="presParOf" srcId="{5FB6176A-7623-4308-98E8-E2803B33CC53}" destId="{764014C9-AED7-4F62-8E93-644AC94EF57A}" srcOrd="12" destOrd="0" presId="urn:microsoft.com/office/officeart/2005/8/layout/chevron2"/>
    <dgm:cxn modelId="{423D16DA-7565-4398-8E41-EBF0C691B776}" type="presParOf" srcId="{764014C9-AED7-4F62-8E93-644AC94EF57A}" destId="{F3C3DA2B-9184-4887-839E-B5047279BB4F}" srcOrd="0" destOrd="0" presId="urn:microsoft.com/office/officeart/2005/8/layout/chevron2"/>
    <dgm:cxn modelId="{D9AD7DC5-AA10-4532-B993-1ABE9A753BCD}" type="presParOf" srcId="{764014C9-AED7-4F62-8E93-644AC94EF57A}" destId="{441D2A83-0145-42D1-B7F1-D3AABC6B5D7B}" srcOrd="1" destOrd="0" presId="urn:microsoft.com/office/officeart/2005/8/layout/chevron2"/>
    <dgm:cxn modelId="{C4E45A5E-1B94-4F2C-A31C-2F511B2894AD}" type="presParOf" srcId="{5FB6176A-7623-4308-98E8-E2803B33CC53}" destId="{F389B6FC-B9D1-4331-BD3C-274B27792395}" srcOrd="13" destOrd="0" presId="urn:microsoft.com/office/officeart/2005/8/layout/chevron2"/>
    <dgm:cxn modelId="{3E98F520-1214-47DE-A7D8-445AD05659FE}" type="presParOf" srcId="{5FB6176A-7623-4308-98E8-E2803B33CC53}" destId="{58227DB4-823F-4161-BA1C-328D83EFDB05}" srcOrd="14" destOrd="0" presId="urn:microsoft.com/office/officeart/2005/8/layout/chevron2"/>
    <dgm:cxn modelId="{C3C8A542-3D71-4728-A538-7B47871DB4C0}" type="presParOf" srcId="{58227DB4-823F-4161-BA1C-328D83EFDB05}" destId="{4E9CF3DF-3A57-45F3-B532-47B89F172F84}" srcOrd="0" destOrd="0" presId="urn:microsoft.com/office/officeart/2005/8/layout/chevron2"/>
    <dgm:cxn modelId="{62F974BA-159B-4226-BA5C-8B7D2A7FC138}" type="presParOf" srcId="{58227DB4-823F-4161-BA1C-328D83EFDB05}" destId="{1161206A-FE79-430A-A7C2-C4DAD7E23C59}" srcOrd="1" destOrd="0" presId="urn:microsoft.com/office/officeart/2005/8/layout/chevron2"/>
    <dgm:cxn modelId="{1A05B3C2-4C00-444C-87AF-84145CCFF397}" type="presParOf" srcId="{5FB6176A-7623-4308-98E8-E2803B33CC53}" destId="{BEC73928-7D1E-4F32-A8BA-BBAA7EA7D862}" srcOrd="15" destOrd="0" presId="urn:microsoft.com/office/officeart/2005/8/layout/chevron2"/>
    <dgm:cxn modelId="{15F007A4-C44F-405A-B50F-2994BA71EF29}" type="presParOf" srcId="{5FB6176A-7623-4308-98E8-E2803B33CC53}" destId="{105AECF1-C277-481A-A351-B9E7875B73C3}" srcOrd="16" destOrd="0" presId="urn:microsoft.com/office/officeart/2005/8/layout/chevron2"/>
    <dgm:cxn modelId="{6DD8191D-8AE9-4B22-A36E-EE22C6E8C422}" type="presParOf" srcId="{105AECF1-C277-481A-A351-B9E7875B73C3}" destId="{BD5DA2D0-96DA-4B5E-94DC-371034C1AC72}" srcOrd="0" destOrd="0" presId="urn:microsoft.com/office/officeart/2005/8/layout/chevron2"/>
    <dgm:cxn modelId="{D3BDC606-5B6F-4858-B6A0-864E2A12FEA1}" type="presParOf" srcId="{105AECF1-C277-481A-A351-B9E7875B73C3}" destId="{67454A73-1EF2-462A-8B64-5FA6BAB03DE0}" srcOrd="1" destOrd="0" presId="urn:microsoft.com/office/officeart/2005/8/layout/chevron2"/>
    <dgm:cxn modelId="{9BA19294-08F6-4707-B91C-22609F96DB7C}" type="presParOf" srcId="{5FB6176A-7623-4308-98E8-E2803B33CC53}" destId="{4A0C1835-56FE-4746-9258-7D68DB3565EA}" srcOrd="17" destOrd="0" presId="urn:microsoft.com/office/officeart/2005/8/layout/chevron2"/>
    <dgm:cxn modelId="{B32CAC20-2762-497E-8F20-876BADF0128D}" type="presParOf" srcId="{5FB6176A-7623-4308-98E8-E2803B33CC53}" destId="{FE15B621-BF01-4712-803D-2820272A5FC9}" srcOrd="18" destOrd="0" presId="urn:microsoft.com/office/officeart/2005/8/layout/chevron2"/>
    <dgm:cxn modelId="{3B9ED364-F902-4AA2-8A60-8E4B3C853AEE}" type="presParOf" srcId="{FE15B621-BF01-4712-803D-2820272A5FC9}" destId="{EFE76E78-DE83-4240-881C-5D4D733DC57E}" srcOrd="0" destOrd="0" presId="urn:microsoft.com/office/officeart/2005/8/layout/chevron2"/>
    <dgm:cxn modelId="{1007013F-E4F9-4FC4-BFC7-98F0CD715557}" type="presParOf" srcId="{FE15B621-BF01-4712-803D-2820272A5FC9}" destId="{BB715B97-A26E-47D6-A813-5048AE77D6C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2C2BC-7778-4C31-80BB-25EB4068E834}">
      <dsp:nvSpPr>
        <dsp:cNvPr id="0" name=""/>
        <dsp:cNvSpPr/>
      </dsp:nvSpPr>
      <dsp:spPr>
        <a:xfrm rot="5400000">
          <a:off x="9395653" y="72799"/>
          <a:ext cx="467570" cy="327299"/>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1</a:t>
          </a:r>
          <a:endParaRPr lang="es-ES" sz="2000" kern="1200" dirty="0"/>
        </a:p>
      </dsp:txBody>
      <dsp:txXfrm rot="-5400000">
        <a:off x="9465789" y="166314"/>
        <a:ext cx="327299" cy="140271"/>
      </dsp:txXfrm>
    </dsp:sp>
    <dsp:sp modelId="{FB5B22BC-9F94-461A-8A37-6A1E95C4D69C}">
      <dsp:nvSpPr>
        <dsp:cNvPr id="0" name=""/>
        <dsp:cNvSpPr/>
      </dsp:nvSpPr>
      <dsp:spPr>
        <a:xfrm rot="16200000">
          <a:off x="4580854" y="-4578190"/>
          <a:ext cx="304080" cy="9465788"/>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b="1" kern="1200" dirty="0" smtClean="0"/>
            <a:t>Surgimiento de una idea de investigación</a:t>
          </a:r>
          <a:endParaRPr lang="es-ES" sz="2400" kern="1200" dirty="0"/>
        </a:p>
      </dsp:txBody>
      <dsp:txXfrm rot="5400000">
        <a:off x="14844" y="17508"/>
        <a:ext cx="9450944" cy="274392"/>
      </dsp:txXfrm>
    </dsp:sp>
    <dsp:sp modelId="{D1FE3BB5-7111-4C8E-9B45-B255FF5369F2}">
      <dsp:nvSpPr>
        <dsp:cNvPr id="0" name=""/>
        <dsp:cNvSpPr/>
      </dsp:nvSpPr>
      <dsp:spPr>
        <a:xfrm rot="5400000">
          <a:off x="9395653" y="479811"/>
          <a:ext cx="467570" cy="327299"/>
        </a:xfrm>
        <a:prstGeom prst="chevron">
          <a:avLst/>
        </a:prstGeom>
        <a:solidFill>
          <a:schemeClr val="accent5">
            <a:hueOff val="-817038"/>
            <a:satOff val="-1136"/>
            <a:lumOff val="-436"/>
            <a:alphaOff val="0"/>
          </a:schemeClr>
        </a:solidFill>
        <a:ln w="12700" cap="flat" cmpd="sng" algn="ctr">
          <a:solidFill>
            <a:schemeClr val="accent5">
              <a:hueOff val="-817038"/>
              <a:satOff val="-1136"/>
              <a:lumOff val="-4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2</a:t>
          </a:r>
          <a:endParaRPr lang="es-ES" sz="2000" kern="1200" dirty="0"/>
        </a:p>
      </dsp:txBody>
      <dsp:txXfrm rot="-5400000">
        <a:off x="9465789" y="573326"/>
        <a:ext cx="327299" cy="140271"/>
      </dsp:txXfrm>
    </dsp:sp>
    <dsp:sp modelId="{24D1B262-0BE7-4A04-84DB-511B85AB6C2C}">
      <dsp:nvSpPr>
        <dsp:cNvPr id="0" name=""/>
        <dsp:cNvSpPr/>
      </dsp:nvSpPr>
      <dsp:spPr>
        <a:xfrm rot="16200000">
          <a:off x="4580934" y="-4171258"/>
          <a:ext cx="303920" cy="9465788"/>
        </a:xfrm>
        <a:prstGeom prst="round2SameRect">
          <a:avLst/>
        </a:prstGeom>
        <a:solidFill>
          <a:schemeClr val="lt1">
            <a:alpha val="90000"/>
            <a:hueOff val="0"/>
            <a:satOff val="0"/>
            <a:lumOff val="0"/>
            <a:alphaOff val="0"/>
          </a:schemeClr>
        </a:solidFill>
        <a:ln w="12700" cap="flat" cmpd="sng" algn="ctr">
          <a:solidFill>
            <a:schemeClr val="accent5">
              <a:hueOff val="-817038"/>
              <a:satOff val="-1136"/>
              <a:lumOff val="-43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dirty="0" smtClean="0"/>
            <a:t> </a:t>
          </a:r>
          <a:r>
            <a:rPr lang="es-ES" sz="2400" b="1" kern="1200" dirty="0" smtClean="0"/>
            <a:t>Formulación del problema</a:t>
          </a:r>
          <a:endParaRPr lang="es-ES" sz="2400" b="1" kern="1200" dirty="0"/>
        </a:p>
      </dsp:txBody>
      <dsp:txXfrm rot="5400000">
        <a:off x="14836" y="424512"/>
        <a:ext cx="9450952" cy="274248"/>
      </dsp:txXfrm>
    </dsp:sp>
    <dsp:sp modelId="{84F38E94-8389-4D45-92D3-CC5ABCA02964}">
      <dsp:nvSpPr>
        <dsp:cNvPr id="0" name=""/>
        <dsp:cNvSpPr/>
      </dsp:nvSpPr>
      <dsp:spPr>
        <a:xfrm rot="5400000">
          <a:off x="9395653" y="886823"/>
          <a:ext cx="467570" cy="327299"/>
        </a:xfrm>
        <a:prstGeom prst="chevron">
          <a:avLst/>
        </a:prstGeom>
        <a:solidFill>
          <a:schemeClr val="accent5">
            <a:hueOff val="-1634077"/>
            <a:satOff val="-2273"/>
            <a:lumOff val="-872"/>
            <a:alphaOff val="0"/>
          </a:schemeClr>
        </a:solidFill>
        <a:ln w="12700" cap="flat" cmpd="sng" algn="ctr">
          <a:solidFill>
            <a:schemeClr val="accent5">
              <a:hueOff val="-1634077"/>
              <a:satOff val="-2273"/>
              <a:lumOff val="-87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3 </a:t>
          </a:r>
          <a:endParaRPr lang="es-ES" sz="2000" kern="1200" dirty="0"/>
        </a:p>
      </dsp:txBody>
      <dsp:txXfrm rot="-5400000">
        <a:off x="9465789" y="980338"/>
        <a:ext cx="327299" cy="140271"/>
      </dsp:txXfrm>
    </dsp:sp>
    <dsp:sp modelId="{5E4D51A6-9195-4C30-A55E-5D669BD107FB}">
      <dsp:nvSpPr>
        <dsp:cNvPr id="0" name=""/>
        <dsp:cNvSpPr/>
      </dsp:nvSpPr>
      <dsp:spPr>
        <a:xfrm rot="16200000">
          <a:off x="4623151" y="-3733431"/>
          <a:ext cx="303920" cy="9465788"/>
        </a:xfrm>
        <a:prstGeom prst="round2SameRect">
          <a:avLst/>
        </a:prstGeom>
        <a:solidFill>
          <a:schemeClr val="lt1">
            <a:alpha val="90000"/>
            <a:hueOff val="0"/>
            <a:satOff val="0"/>
            <a:lumOff val="0"/>
            <a:alphaOff val="0"/>
          </a:schemeClr>
        </a:solidFill>
        <a:ln w="12700" cap="flat" cmpd="sng" algn="ctr">
          <a:solidFill>
            <a:schemeClr val="accent5">
              <a:hueOff val="-1634077"/>
              <a:satOff val="-2273"/>
              <a:lumOff val="-87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b="1" kern="1200" dirty="0" smtClean="0"/>
            <a:t>Revisión de la literatura y marco teórico</a:t>
          </a:r>
          <a:endParaRPr lang="es-ES" sz="2400" b="1" kern="1200" dirty="0"/>
        </a:p>
      </dsp:txBody>
      <dsp:txXfrm rot="5400000">
        <a:off x="57053" y="862339"/>
        <a:ext cx="9450952" cy="274248"/>
      </dsp:txXfrm>
    </dsp:sp>
    <dsp:sp modelId="{77BEE12A-0D3F-47FB-B5AE-B6C3262F885C}">
      <dsp:nvSpPr>
        <dsp:cNvPr id="0" name=""/>
        <dsp:cNvSpPr/>
      </dsp:nvSpPr>
      <dsp:spPr>
        <a:xfrm rot="5400000">
          <a:off x="9395653" y="1293835"/>
          <a:ext cx="467570" cy="327299"/>
        </a:xfrm>
        <a:prstGeom prst="chevron">
          <a:avLst/>
        </a:prstGeom>
        <a:solidFill>
          <a:schemeClr val="accent5">
            <a:hueOff val="-2451115"/>
            <a:satOff val="-3409"/>
            <a:lumOff val="-1307"/>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4</a:t>
          </a:r>
          <a:endParaRPr lang="es-ES" sz="2000" kern="1200" dirty="0"/>
        </a:p>
      </dsp:txBody>
      <dsp:txXfrm rot="-5400000">
        <a:off x="9465789" y="1387350"/>
        <a:ext cx="327299" cy="140271"/>
      </dsp:txXfrm>
    </dsp:sp>
    <dsp:sp modelId="{CD3A97CE-64DD-4646-A50A-562DF493A906}">
      <dsp:nvSpPr>
        <dsp:cNvPr id="0" name=""/>
        <dsp:cNvSpPr/>
      </dsp:nvSpPr>
      <dsp:spPr>
        <a:xfrm rot="16200000">
          <a:off x="4580934" y="-3357233"/>
          <a:ext cx="303920" cy="9465788"/>
        </a:xfrm>
        <a:prstGeom prst="round2SameRect">
          <a:avLst/>
        </a:prstGeom>
        <a:solidFill>
          <a:schemeClr val="lt1">
            <a:alpha val="90000"/>
            <a:hueOff val="0"/>
            <a:satOff val="0"/>
            <a:lumOff val="0"/>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b="1" kern="1200" dirty="0" smtClean="0"/>
            <a:t>Definir la investigación</a:t>
          </a:r>
          <a:endParaRPr lang="es-ES" sz="2400" b="1" kern="1200" dirty="0"/>
        </a:p>
      </dsp:txBody>
      <dsp:txXfrm rot="5400000">
        <a:off x="14836" y="1238537"/>
        <a:ext cx="9450952" cy="274248"/>
      </dsp:txXfrm>
    </dsp:sp>
    <dsp:sp modelId="{62A2F948-789E-443A-A557-CE706EB82400}">
      <dsp:nvSpPr>
        <dsp:cNvPr id="0" name=""/>
        <dsp:cNvSpPr/>
      </dsp:nvSpPr>
      <dsp:spPr>
        <a:xfrm rot="5400000">
          <a:off x="9395653" y="1700848"/>
          <a:ext cx="467570" cy="327299"/>
        </a:xfrm>
        <a:prstGeom prst="chevron">
          <a:avLst/>
        </a:prstGeom>
        <a:solidFill>
          <a:schemeClr val="accent5">
            <a:hueOff val="-3268153"/>
            <a:satOff val="-4546"/>
            <a:lumOff val="-1743"/>
            <a:alphaOff val="0"/>
          </a:schemeClr>
        </a:solidFill>
        <a:ln w="12700" cap="flat" cmpd="sng" algn="ctr">
          <a:solidFill>
            <a:schemeClr val="accent5">
              <a:hueOff val="-3268153"/>
              <a:satOff val="-4546"/>
              <a:lumOff val="-17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5 </a:t>
          </a:r>
          <a:endParaRPr lang="es-ES" sz="2000" kern="1200" dirty="0"/>
        </a:p>
      </dsp:txBody>
      <dsp:txXfrm rot="-5400000">
        <a:off x="9465789" y="1794363"/>
        <a:ext cx="327299" cy="140271"/>
      </dsp:txXfrm>
    </dsp:sp>
    <dsp:sp modelId="{5BBDE77D-FC8E-48D6-BC0D-4B38A7210CE3}">
      <dsp:nvSpPr>
        <dsp:cNvPr id="0" name=""/>
        <dsp:cNvSpPr/>
      </dsp:nvSpPr>
      <dsp:spPr>
        <a:xfrm rot="16200000">
          <a:off x="4580934" y="-2950221"/>
          <a:ext cx="303920" cy="9465788"/>
        </a:xfrm>
        <a:prstGeom prst="round2SameRect">
          <a:avLst/>
        </a:prstGeom>
        <a:solidFill>
          <a:schemeClr val="lt1">
            <a:alpha val="90000"/>
            <a:hueOff val="0"/>
            <a:satOff val="0"/>
            <a:lumOff val="0"/>
            <a:alphaOff val="0"/>
          </a:schemeClr>
        </a:solidFill>
        <a:ln w="12700" cap="flat" cmpd="sng" algn="ctr">
          <a:solidFill>
            <a:schemeClr val="accent5">
              <a:hueOff val="-3268153"/>
              <a:satOff val="-4546"/>
              <a:lumOff val="-17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b="1" kern="1200" dirty="0" smtClean="0"/>
            <a:t>Establecer la hipótesis</a:t>
          </a:r>
          <a:endParaRPr lang="es-ES" sz="2400" b="1" kern="1200" dirty="0"/>
        </a:p>
      </dsp:txBody>
      <dsp:txXfrm rot="5400000">
        <a:off x="14836" y="1645549"/>
        <a:ext cx="9450952" cy="274248"/>
      </dsp:txXfrm>
    </dsp:sp>
    <dsp:sp modelId="{074AD267-5083-44E7-A01F-35B75634C6A9}">
      <dsp:nvSpPr>
        <dsp:cNvPr id="0" name=""/>
        <dsp:cNvSpPr/>
      </dsp:nvSpPr>
      <dsp:spPr>
        <a:xfrm rot="5400000">
          <a:off x="9395653" y="2107860"/>
          <a:ext cx="467570" cy="327299"/>
        </a:xfrm>
        <a:prstGeom prst="chevron">
          <a:avLst/>
        </a:prstGeom>
        <a:solidFill>
          <a:schemeClr val="accent5">
            <a:hueOff val="-4085191"/>
            <a:satOff val="-5682"/>
            <a:lumOff val="-2179"/>
            <a:alphaOff val="0"/>
          </a:schemeClr>
        </a:solidFill>
        <a:ln w="12700" cap="flat" cmpd="sng" algn="ctr">
          <a:solidFill>
            <a:schemeClr val="accent5">
              <a:hueOff val="-4085191"/>
              <a:satOff val="-5682"/>
              <a:lumOff val="-217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6</a:t>
          </a:r>
          <a:endParaRPr lang="es-ES" sz="2000" kern="1200" dirty="0"/>
        </a:p>
      </dsp:txBody>
      <dsp:txXfrm rot="-5400000">
        <a:off x="9465789" y="2201375"/>
        <a:ext cx="327299" cy="140271"/>
      </dsp:txXfrm>
    </dsp:sp>
    <dsp:sp modelId="{6D22A276-AB55-46BF-8AC2-1F0581A74E2C}">
      <dsp:nvSpPr>
        <dsp:cNvPr id="0" name=""/>
        <dsp:cNvSpPr/>
      </dsp:nvSpPr>
      <dsp:spPr>
        <a:xfrm rot="16200000">
          <a:off x="4580934" y="-2543209"/>
          <a:ext cx="303920" cy="9465788"/>
        </a:xfrm>
        <a:prstGeom prst="round2SameRect">
          <a:avLst/>
        </a:prstGeom>
        <a:solidFill>
          <a:schemeClr val="lt1">
            <a:alpha val="90000"/>
            <a:hueOff val="0"/>
            <a:satOff val="0"/>
            <a:lumOff val="0"/>
            <a:alphaOff val="0"/>
          </a:schemeClr>
        </a:solidFill>
        <a:ln w="12700" cap="flat" cmpd="sng" algn="ctr">
          <a:solidFill>
            <a:schemeClr val="accent5">
              <a:hueOff val="-4085191"/>
              <a:satOff val="-5682"/>
              <a:lumOff val="-21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b="1" kern="1200" dirty="0" smtClean="0"/>
            <a:t>Seleccionar el diseño</a:t>
          </a:r>
          <a:endParaRPr lang="es-ES" sz="2400" kern="1200" dirty="0"/>
        </a:p>
      </dsp:txBody>
      <dsp:txXfrm rot="5400000">
        <a:off x="14836" y="2052561"/>
        <a:ext cx="9450952" cy="274248"/>
      </dsp:txXfrm>
    </dsp:sp>
    <dsp:sp modelId="{F3C3DA2B-9184-4887-839E-B5047279BB4F}">
      <dsp:nvSpPr>
        <dsp:cNvPr id="0" name=""/>
        <dsp:cNvSpPr/>
      </dsp:nvSpPr>
      <dsp:spPr>
        <a:xfrm rot="5400000">
          <a:off x="9395653" y="2514872"/>
          <a:ext cx="467570" cy="327299"/>
        </a:xfrm>
        <a:prstGeom prst="chevron">
          <a:avLst/>
        </a:prstGeom>
        <a:solidFill>
          <a:schemeClr val="accent5">
            <a:hueOff val="-4902230"/>
            <a:satOff val="-6819"/>
            <a:lumOff val="-2615"/>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7</a:t>
          </a:r>
          <a:endParaRPr lang="es-ES" sz="2000" kern="1200" dirty="0"/>
        </a:p>
      </dsp:txBody>
      <dsp:txXfrm rot="-5400000">
        <a:off x="9465789" y="2608387"/>
        <a:ext cx="327299" cy="140271"/>
      </dsp:txXfrm>
    </dsp:sp>
    <dsp:sp modelId="{441D2A83-0145-42D1-B7F1-D3AABC6B5D7B}">
      <dsp:nvSpPr>
        <dsp:cNvPr id="0" name=""/>
        <dsp:cNvSpPr/>
      </dsp:nvSpPr>
      <dsp:spPr>
        <a:xfrm rot="16200000">
          <a:off x="4580934" y="-2136196"/>
          <a:ext cx="303920" cy="9465788"/>
        </a:xfrm>
        <a:prstGeom prst="round2SameRect">
          <a:avLst/>
        </a:prstGeom>
        <a:solidFill>
          <a:schemeClr val="lt1">
            <a:alpha val="90000"/>
            <a:hueOff val="0"/>
            <a:satOff val="0"/>
            <a:lumOff val="0"/>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b="1" kern="1200" dirty="0" smtClean="0"/>
            <a:t>Seleccionar la muestra</a:t>
          </a:r>
          <a:endParaRPr lang="es-ES" sz="2400" kern="1200" dirty="0"/>
        </a:p>
      </dsp:txBody>
      <dsp:txXfrm rot="5400000">
        <a:off x="14836" y="2459574"/>
        <a:ext cx="9450952" cy="274248"/>
      </dsp:txXfrm>
    </dsp:sp>
    <dsp:sp modelId="{4E9CF3DF-3A57-45F3-B532-47B89F172F84}">
      <dsp:nvSpPr>
        <dsp:cNvPr id="0" name=""/>
        <dsp:cNvSpPr/>
      </dsp:nvSpPr>
      <dsp:spPr>
        <a:xfrm rot="5400000">
          <a:off x="9395653" y="2921885"/>
          <a:ext cx="467570" cy="327299"/>
        </a:xfrm>
        <a:prstGeom prst="chevron">
          <a:avLst/>
        </a:prstGeom>
        <a:solidFill>
          <a:schemeClr val="accent5">
            <a:hueOff val="-5719268"/>
            <a:satOff val="-7955"/>
            <a:lumOff val="-3050"/>
            <a:alphaOff val="0"/>
          </a:schemeClr>
        </a:solidFill>
        <a:ln w="12700" cap="flat" cmpd="sng" algn="ctr">
          <a:solidFill>
            <a:schemeClr val="accent5">
              <a:hueOff val="-5719268"/>
              <a:satOff val="-7955"/>
              <a:lumOff val="-305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8</a:t>
          </a:r>
          <a:endParaRPr lang="es-ES" sz="2000" kern="1200" dirty="0"/>
        </a:p>
      </dsp:txBody>
      <dsp:txXfrm rot="-5400000">
        <a:off x="9465789" y="3015400"/>
        <a:ext cx="327299" cy="140271"/>
      </dsp:txXfrm>
    </dsp:sp>
    <dsp:sp modelId="{1161206A-FE79-430A-A7C2-C4DAD7E23C59}">
      <dsp:nvSpPr>
        <dsp:cNvPr id="0" name=""/>
        <dsp:cNvSpPr/>
      </dsp:nvSpPr>
      <dsp:spPr>
        <a:xfrm rot="16200000">
          <a:off x="4580934" y="-1729184"/>
          <a:ext cx="303920" cy="9465788"/>
        </a:xfrm>
        <a:prstGeom prst="round2SameRect">
          <a:avLst/>
        </a:prstGeom>
        <a:solidFill>
          <a:schemeClr val="lt1">
            <a:alpha val="90000"/>
            <a:hueOff val="0"/>
            <a:satOff val="0"/>
            <a:lumOff val="0"/>
            <a:alphaOff val="0"/>
          </a:schemeClr>
        </a:solidFill>
        <a:ln w="12700" cap="flat" cmpd="sng" algn="ctr">
          <a:solidFill>
            <a:schemeClr val="accent5">
              <a:hueOff val="-5719268"/>
              <a:satOff val="-7955"/>
              <a:lumOff val="-305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b="1" kern="1200" dirty="0" smtClean="0"/>
            <a:t>Recolectar los datos</a:t>
          </a:r>
          <a:endParaRPr lang="es-ES" sz="2400" b="1" kern="1200" dirty="0"/>
        </a:p>
      </dsp:txBody>
      <dsp:txXfrm rot="5400000">
        <a:off x="14836" y="2866586"/>
        <a:ext cx="9450952" cy="274248"/>
      </dsp:txXfrm>
    </dsp:sp>
    <dsp:sp modelId="{BD5DA2D0-96DA-4B5E-94DC-371034C1AC72}">
      <dsp:nvSpPr>
        <dsp:cNvPr id="0" name=""/>
        <dsp:cNvSpPr/>
      </dsp:nvSpPr>
      <dsp:spPr>
        <a:xfrm rot="5400000">
          <a:off x="9395653" y="3328897"/>
          <a:ext cx="467570" cy="327299"/>
        </a:xfrm>
        <a:prstGeom prst="chevron">
          <a:avLst/>
        </a:prstGeom>
        <a:solidFill>
          <a:schemeClr val="accent5">
            <a:hueOff val="-6536306"/>
            <a:satOff val="-9092"/>
            <a:lumOff val="-3486"/>
            <a:alphaOff val="0"/>
          </a:schemeClr>
        </a:solidFill>
        <a:ln w="12700" cap="flat" cmpd="sng" algn="ctr">
          <a:solidFill>
            <a:schemeClr val="accent5">
              <a:hueOff val="-6536306"/>
              <a:satOff val="-9092"/>
              <a:lumOff val="-348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9</a:t>
          </a:r>
          <a:endParaRPr lang="es-ES" sz="2000" kern="1200" dirty="0"/>
        </a:p>
      </dsp:txBody>
      <dsp:txXfrm rot="-5400000">
        <a:off x="9465789" y="3422412"/>
        <a:ext cx="327299" cy="140271"/>
      </dsp:txXfrm>
    </dsp:sp>
    <dsp:sp modelId="{67454A73-1EF2-462A-8B64-5FA6BAB03DE0}">
      <dsp:nvSpPr>
        <dsp:cNvPr id="0" name=""/>
        <dsp:cNvSpPr/>
      </dsp:nvSpPr>
      <dsp:spPr>
        <a:xfrm rot="16200000">
          <a:off x="4580934" y="-1322172"/>
          <a:ext cx="303920" cy="9465788"/>
        </a:xfrm>
        <a:prstGeom prst="round2SameRect">
          <a:avLst/>
        </a:prstGeom>
        <a:solidFill>
          <a:schemeClr val="lt1">
            <a:alpha val="90000"/>
            <a:hueOff val="0"/>
            <a:satOff val="0"/>
            <a:lumOff val="0"/>
            <a:alphaOff val="0"/>
          </a:schemeClr>
        </a:solidFill>
        <a:ln w="12700" cap="flat" cmpd="sng" algn="ctr">
          <a:solidFill>
            <a:schemeClr val="accent5">
              <a:hueOff val="-6536306"/>
              <a:satOff val="-9092"/>
              <a:lumOff val="-34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b="1" kern="1200" dirty="0" smtClean="0"/>
            <a:t>Analizar los datos</a:t>
          </a:r>
          <a:endParaRPr lang="es-ES" sz="2400" kern="1200" dirty="0"/>
        </a:p>
      </dsp:txBody>
      <dsp:txXfrm rot="5400000">
        <a:off x="14836" y="3273598"/>
        <a:ext cx="9450952" cy="274248"/>
      </dsp:txXfrm>
    </dsp:sp>
    <dsp:sp modelId="{EFE76E78-DE83-4240-881C-5D4D733DC57E}">
      <dsp:nvSpPr>
        <dsp:cNvPr id="0" name=""/>
        <dsp:cNvSpPr/>
      </dsp:nvSpPr>
      <dsp:spPr>
        <a:xfrm rot="5400000">
          <a:off x="9395653" y="3735909"/>
          <a:ext cx="467570" cy="327299"/>
        </a:xfrm>
        <a:prstGeom prst="chevron">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kern="1200" dirty="0" smtClean="0"/>
            <a:t>10</a:t>
          </a:r>
          <a:endParaRPr lang="es-ES" sz="2000" kern="1200" dirty="0"/>
        </a:p>
      </dsp:txBody>
      <dsp:txXfrm rot="-5400000">
        <a:off x="9465789" y="3829424"/>
        <a:ext cx="327299" cy="140271"/>
      </dsp:txXfrm>
    </dsp:sp>
    <dsp:sp modelId="{BB715B97-A26E-47D6-A813-5048AE77D6C5}">
      <dsp:nvSpPr>
        <dsp:cNvPr id="0" name=""/>
        <dsp:cNvSpPr/>
      </dsp:nvSpPr>
      <dsp:spPr>
        <a:xfrm rot="16200000">
          <a:off x="4580934" y="-915159"/>
          <a:ext cx="303920" cy="9465788"/>
        </a:xfrm>
        <a:prstGeom prst="round2Same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l" defTabSz="1066800">
            <a:lnSpc>
              <a:spcPct val="90000"/>
            </a:lnSpc>
            <a:spcBef>
              <a:spcPct val="0"/>
            </a:spcBef>
            <a:spcAft>
              <a:spcPct val="15000"/>
            </a:spcAft>
            <a:buChar char="••"/>
          </a:pPr>
          <a:r>
            <a:rPr lang="es-ES" sz="2400" b="1" kern="1200" dirty="0" smtClean="0"/>
            <a:t>Presentar los resultados</a:t>
          </a:r>
          <a:endParaRPr lang="es-ES" sz="2400" kern="1200" dirty="0"/>
        </a:p>
      </dsp:txBody>
      <dsp:txXfrm rot="5400000">
        <a:off x="14836" y="3680611"/>
        <a:ext cx="9450952" cy="2742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A4F49C-1CAA-4E0F-9288-B92C7B04F2F4}" type="datetimeFigureOut">
              <a:rPr lang="es-ES" smtClean="0"/>
              <a:t>23/10/2023</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E51A76-CC52-4281-89B7-E350CEB22C87}" type="slidenum">
              <a:rPr lang="es-ES" smtClean="0"/>
              <a:t>‹Nº›</a:t>
            </a:fld>
            <a:endParaRPr lang="es-ES"/>
          </a:p>
        </p:txBody>
      </p:sp>
    </p:spTree>
    <p:extLst>
      <p:ext uri="{BB962C8B-B14F-4D97-AF65-F5344CB8AC3E}">
        <p14:creationId xmlns:p14="http://schemas.microsoft.com/office/powerpoint/2010/main" val="622489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786B986-4B74-4A0F-B908-5A12000F3C5F}" type="datetimeFigureOut">
              <a:rPr lang="es-ES"/>
              <a:pPr>
                <a:defRPr/>
              </a:pPr>
              <a:t>23/10/2023</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C042EB0-2688-4D6B-8C39-622435005BCD}" type="slidenum">
              <a:rPr lang="es-ES"/>
              <a:pPr>
                <a:defRPr/>
              </a:pPr>
              <a:t>‹Nº›</a:t>
            </a:fld>
            <a:endParaRPr lang="es-ES"/>
          </a:p>
        </p:txBody>
      </p:sp>
    </p:spTree>
    <p:extLst>
      <p:ext uri="{BB962C8B-B14F-4D97-AF65-F5344CB8AC3E}">
        <p14:creationId xmlns:p14="http://schemas.microsoft.com/office/powerpoint/2010/main" val="36729993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Marcador de imagen de diapositiva 1"/>
          <p:cNvSpPr>
            <a:spLocks noGrp="1" noRot="1" noChangeAspec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ES" smtClean="0"/>
          </a:p>
        </p:txBody>
      </p:sp>
      <p:sp>
        <p:nvSpPr>
          <p:cNvPr id="28675"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38F870F-31D5-49E7-8171-FC492AE5D5E9}" type="slidenum">
              <a:rPr lang="es-ES"/>
              <a:pPr fontAlgn="base">
                <a:spcBef>
                  <a:spcPct val="0"/>
                </a:spcBef>
                <a:spcAft>
                  <a:spcPct val="0"/>
                </a:spcAft>
              </a:pPr>
              <a:t>3</a:t>
            </a:fld>
            <a:endParaRPr lang="es-ES"/>
          </a:p>
        </p:txBody>
      </p:sp>
    </p:spTree>
    <p:extLst>
      <p:ext uri="{BB962C8B-B14F-4D97-AF65-F5344CB8AC3E}">
        <p14:creationId xmlns:p14="http://schemas.microsoft.com/office/powerpoint/2010/main" val="3131097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9"/>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tabLst>
                <a:tab pos="449263" algn="l"/>
                <a:tab pos="898525" algn="l"/>
                <a:tab pos="1347788" algn="l"/>
                <a:tab pos="1797050" algn="l"/>
                <a:tab pos="2246313" algn="l"/>
                <a:tab pos="2695575" algn="l"/>
              </a:tabLst>
              <a:defRPr>
                <a:solidFill>
                  <a:schemeClr val="tx1"/>
                </a:solidFill>
                <a:latin typeface="Calibri" pitchFamily="34" charset="0"/>
              </a:defRPr>
            </a:lvl1pPr>
            <a:lvl2pPr marL="742950" indent="-285750">
              <a:tabLst>
                <a:tab pos="449263" algn="l"/>
                <a:tab pos="898525" algn="l"/>
                <a:tab pos="1347788" algn="l"/>
                <a:tab pos="1797050" algn="l"/>
                <a:tab pos="2246313" algn="l"/>
                <a:tab pos="2695575" algn="l"/>
              </a:tabLst>
              <a:defRPr>
                <a:solidFill>
                  <a:schemeClr val="tx1"/>
                </a:solidFill>
                <a:latin typeface="Calibri" pitchFamily="34" charset="0"/>
              </a:defRPr>
            </a:lvl2pPr>
            <a:lvl3pPr marL="1143000" indent="-228600">
              <a:tabLst>
                <a:tab pos="449263" algn="l"/>
                <a:tab pos="898525" algn="l"/>
                <a:tab pos="1347788" algn="l"/>
                <a:tab pos="1797050" algn="l"/>
                <a:tab pos="2246313" algn="l"/>
                <a:tab pos="2695575" algn="l"/>
              </a:tabLst>
              <a:defRPr>
                <a:solidFill>
                  <a:schemeClr val="tx1"/>
                </a:solidFill>
                <a:latin typeface="Calibri" pitchFamily="34" charset="0"/>
              </a:defRPr>
            </a:lvl3pPr>
            <a:lvl4pPr marL="1600200" indent="-228600">
              <a:tabLst>
                <a:tab pos="449263" algn="l"/>
                <a:tab pos="898525" algn="l"/>
                <a:tab pos="1347788" algn="l"/>
                <a:tab pos="1797050" algn="l"/>
                <a:tab pos="2246313" algn="l"/>
                <a:tab pos="2695575" algn="l"/>
              </a:tabLst>
              <a:defRPr>
                <a:solidFill>
                  <a:schemeClr val="tx1"/>
                </a:solidFill>
                <a:latin typeface="Calibri" pitchFamily="34" charset="0"/>
              </a:defRPr>
            </a:lvl4pPr>
            <a:lvl5pPr marL="2057400" indent="-228600">
              <a:tabLst>
                <a:tab pos="449263" algn="l"/>
                <a:tab pos="898525" algn="l"/>
                <a:tab pos="1347788" algn="l"/>
                <a:tab pos="1797050" algn="l"/>
                <a:tab pos="2246313" algn="l"/>
                <a:tab pos="2695575" algn="l"/>
              </a:tabLst>
              <a:defRPr>
                <a:solidFill>
                  <a:schemeClr val="tx1"/>
                </a:solidFill>
                <a:latin typeface="Calibri" pitchFamily="34" charset="0"/>
              </a:defRPr>
            </a:lvl5pPr>
            <a:lvl6pPr marL="2514600" indent="-228600" fontAlgn="base">
              <a:spcBef>
                <a:spcPct val="0"/>
              </a:spcBef>
              <a:spcAft>
                <a:spcPct val="0"/>
              </a:spcAft>
              <a:tabLst>
                <a:tab pos="449263" algn="l"/>
                <a:tab pos="898525" algn="l"/>
                <a:tab pos="1347788" algn="l"/>
                <a:tab pos="1797050" algn="l"/>
                <a:tab pos="2246313" algn="l"/>
                <a:tab pos="2695575" algn="l"/>
              </a:tabLst>
              <a:defRPr>
                <a:solidFill>
                  <a:schemeClr val="tx1"/>
                </a:solidFill>
                <a:latin typeface="Calibri" pitchFamily="34" charset="0"/>
              </a:defRPr>
            </a:lvl6pPr>
            <a:lvl7pPr marL="2971800" indent="-228600" fontAlgn="base">
              <a:spcBef>
                <a:spcPct val="0"/>
              </a:spcBef>
              <a:spcAft>
                <a:spcPct val="0"/>
              </a:spcAft>
              <a:tabLst>
                <a:tab pos="449263" algn="l"/>
                <a:tab pos="898525" algn="l"/>
                <a:tab pos="1347788" algn="l"/>
                <a:tab pos="1797050" algn="l"/>
                <a:tab pos="2246313" algn="l"/>
                <a:tab pos="2695575" algn="l"/>
              </a:tabLst>
              <a:defRPr>
                <a:solidFill>
                  <a:schemeClr val="tx1"/>
                </a:solidFill>
                <a:latin typeface="Calibri" pitchFamily="34" charset="0"/>
              </a:defRPr>
            </a:lvl7pPr>
            <a:lvl8pPr marL="3429000" indent="-228600" fontAlgn="base">
              <a:spcBef>
                <a:spcPct val="0"/>
              </a:spcBef>
              <a:spcAft>
                <a:spcPct val="0"/>
              </a:spcAft>
              <a:tabLst>
                <a:tab pos="449263" algn="l"/>
                <a:tab pos="898525" algn="l"/>
                <a:tab pos="1347788" algn="l"/>
                <a:tab pos="1797050" algn="l"/>
                <a:tab pos="2246313" algn="l"/>
                <a:tab pos="2695575" algn="l"/>
              </a:tabLst>
              <a:defRPr>
                <a:solidFill>
                  <a:schemeClr val="tx1"/>
                </a:solidFill>
                <a:latin typeface="Calibri" pitchFamily="34" charset="0"/>
              </a:defRPr>
            </a:lvl8pPr>
            <a:lvl9pPr marL="3886200" indent="-228600" fontAlgn="base">
              <a:spcBef>
                <a:spcPct val="0"/>
              </a:spcBef>
              <a:spcAft>
                <a:spcPct val="0"/>
              </a:spcAft>
              <a:tabLst>
                <a:tab pos="449263" algn="l"/>
                <a:tab pos="898525" algn="l"/>
                <a:tab pos="1347788" algn="l"/>
                <a:tab pos="1797050" algn="l"/>
                <a:tab pos="2246313" algn="l"/>
                <a:tab pos="2695575" algn="l"/>
              </a:tabLst>
              <a:defRPr>
                <a:solidFill>
                  <a:schemeClr val="tx1"/>
                </a:solidFill>
                <a:latin typeface="Calibri" pitchFamily="34" charset="0"/>
              </a:defRPr>
            </a:lvl9pPr>
          </a:lstStyle>
          <a:p>
            <a:pPr fontAlgn="base">
              <a:spcBef>
                <a:spcPct val="0"/>
              </a:spcBef>
              <a:spcAft>
                <a:spcPct val="0"/>
              </a:spcAft>
            </a:pPr>
            <a:fld id="{E1594C56-ADCA-4172-B27F-D92AB284F576}" type="slidenum">
              <a:rPr lang="es-ES">
                <a:solidFill>
                  <a:srgbClr val="000000"/>
                </a:solidFill>
                <a:latin typeface="Times New Roman" pitchFamily="18" charset="0"/>
              </a:rPr>
              <a:pPr fontAlgn="base">
                <a:spcBef>
                  <a:spcPct val="0"/>
                </a:spcBef>
                <a:spcAft>
                  <a:spcPct val="0"/>
                </a:spcAft>
              </a:pPr>
              <a:t>5</a:t>
            </a:fld>
            <a:endParaRPr lang="es-ES">
              <a:solidFill>
                <a:srgbClr val="000000"/>
              </a:solidFill>
              <a:latin typeface="Times New Roman" pitchFamily="18" charset="0"/>
            </a:endParaRPr>
          </a:p>
        </p:txBody>
      </p:sp>
      <p:sp>
        <p:nvSpPr>
          <p:cNvPr id="46083" name="Rectangle 1"/>
          <p:cNvSpPr>
            <a:spLocks noGrp="1" noRot="1" noChangeAspect="1" noChangeArrowheads="1" noTextEdit="1"/>
          </p:cNvSpPr>
          <p:nvPr>
            <p:ph type="sldImg"/>
          </p:nvPr>
        </p:nvSpPr>
        <p:spPr bwMode="auto">
          <a:xfrm>
            <a:off x="812800" y="769938"/>
            <a:ext cx="5230813" cy="2943225"/>
          </a:xfrm>
          <a:solidFill>
            <a:srgbClr val="FFFFFF"/>
          </a:solidFill>
          <a:ln>
            <a:solidFill>
              <a:srgbClr val="000000"/>
            </a:solidFill>
            <a:miter lim="800000"/>
            <a:headEnd/>
            <a:tailEnd/>
          </a:ln>
        </p:spPr>
      </p:sp>
      <p:sp>
        <p:nvSpPr>
          <p:cNvPr id="46084" name="Text Box 2"/>
          <p:cNvSpPr txBox="1">
            <a:spLocks noChangeArrowheads="1"/>
          </p:cNvSpPr>
          <p:nvPr/>
        </p:nvSpPr>
        <p:spPr bwMode="auto">
          <a:xfrm>
            <a:off x="652463" y="4002088"/>
            <a:ext cx="5551487" cy="431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defTabSz="449263">
              <a:defRPr>
                <a:solidFill>
                  <a:schemeClr val="tx1"/>
                </a:solidFill>
                <a:latin typeface="Calibri" pitchFamily="34" charset="0"/>
              </a:defRPr>
            </a:lvl1pPr>
            <a:lvl2pPr marL="742950" indent="-285750" defTabSz="449263">
              <a:defRPr>
                <a:solidFill>
                  <a:schemeClr val="tx1"/>
                </a:solidFill>
                <a:latin typeface="Calibri" pitchFamily="34" charset="0"/>
              </a:defRPr>
            </a:lvl2pPr>
            <a:lvl3pPr marL="1143000" indent="-228600" defTabSz="449263">
              <a:defRPr>
                <a:solidFill>
                  <a:schemeClr val="tx1"/>
                </a:solidFill>
                <a:latin typeface="Calibri" pitchFamily="34" charset="0"/>
              </a:defRPr>
            </a:lvl3pPr>
            <a:lvl4pPr marL="1600200" indent="-228600" defTabSz="449263">
              <a:defRPr>
                <a:solidFill>
                  <a:schemeClr val="tx1"/>
                </a:solidFill>
                <a:latin typeface="Calibri" pitchFamily="34" charset="0"/>
              </a:defRPr>
            </a:lvl4pPr>
            <a:lvl5pPr marL="2057400" indent="-228600" defTabSz="449263">
              <a:defRPr>
                <a:solidFill>
                  <a:schemeClr val="tx1"/>
                </a:solidFill>
                <a:latin typeface="Calibri" pitchFamily="34" charset="0"/>
              </a:defRPr>
            </a:lvl5pPr>
            <a:lvl6pPr marL="2514600" indent="-228600" defTabSz="449263" fontAlgn="base">
              <a:spcBef>
                <a:spcPct val="0"/>
              </a:spcBef>
              <a:spcAft>
                <a:spcPct val="0"/>
              </a:spcAft>
              <a:defRPr>
                <a:solidFill>
                  <a:schemeClr val="tx1"/>
                </a:solidFill>
                <a:latin typeface="Calibri" pitchFamily="34" charset="0"/>
              </a:defRPr>
            </a:lvl6pPr>
            <a:lvl7pPr marL="2971800" indent="-228600" defTabSz="449263" fontAlgn="base">
              <a:spcBef>
                <a:spcPct val="0"/>
              </a:spcBef>
              <a:spcAft>
                <a:spcPct val="0"/>
              </a:spcAft>
              <a:defRPr>
                <a:solidFill>
                  <a:schemeClr val="tx1"/>
                </a:solidFill>
                <a:latin typeface="Calibri" pitchFamily="34" charset="0"/>
              </a:defRPr>
            </a:lvl7pPr>
            <a:lvl8pPr marL="3429000" indent="-228600" defTabSz="449263" fontAlgn="base">
              <a:spcBef>
                <a:spcPct val="0"/>
              </a:spcBef>
              <a:spcAft>
                <a:spcPct val="0"/>
              </a:spcAft>
              <a:defRPr>
                <a:solidFill>
                  <a:schemeClr val="tx1"/>
                </a:solidFill>
                <a:latin typeface="Calibri" pitchFamily="34" charset="0"/>
              </a:defRPr>
            </a:lvl8pPr>
            <a:lvl9pPr marL="3886200" indent="-228600" defTabSz="449263" fontAlgn="base">
              <a:spcBef>
                <a:spcPct val="0"/>
              </a:spcBef>
              <a:spcAft>
                <a:spcPct val="0"/>
              </a:spcAft>
              <a:defRPr>
                <a:solidFill>
                  <a:schemeClr val="tx1"/>
                </a:solidFill>
                <a:latin typeface="Calibri" pitchFamily="34" charset="0"/>
              </a:defRPr>
            </a:lvl9pPr>
          </a:lstStyle>
          <a:p>
            <a:pPr>
              <a:buClr>
                <a:srgbClr val="000000"/>
              </a:buClr>
              <a:buSzPct val="100000"/>
              <a:buFont typeface="Times New Roman" pitchFamily="18" charset="0"/>
              <a:buNone/>
            </a:pPr>
            <a:endParaRPr lang="es-ES">
              <a:solidFill>
                <a:srgbClr val="FFFFFF"/>
              </a:solidFill>
              <a:latin typeface="Arial" pitchFamily="34" charset="0"/>
            </a:endParaRPr>
          </a:p>
        </p:txBody>
      </p:sp>
    </p:spTree>
    <p:extLst>
      <p:ext uri="{BB962C8B-B14F-4D97-AF65-F5344CB8AC3E}">
        <p14:creationId xmlns:p14="http://schemas.microsoft.com/office/powerpoint/2010/main" val="2557748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4C042EB0-2688-4D6B-8C39-622435005BCD}" type="slidenum">
              <a:rPr lang="es-ES" smtClean="0"/>
              <a:pPr>
                <a:defRPr/>
              </a:pPr>
              <a:t>6</a:t>
            </a:fld>
            <a:endParaRPr lang="es-ES"/>
          </a:p>
        </p:txBody>
      </p:sp>
    </p:spTree>
    <p:extLst>
      <p:ext uri="{BB962C8B-B14F-4D97-AF65-F5344CB8AC3E}">
        <p14:creationId xmlns:p14="http://schemas.microsoft.com/office/powerpoint/2010/main" val="1316263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4C042EB0-2688-4D6B-8C39-622435005BCD}" type="slidenum">
              <a:rPr lang="es-ES" smtClean="0"/>
              <a:pPr>
                <a:defRPr/>
              </a:pPr>
              <a:t>20</a:t>
            </a:fld>
            <a:endParaRPr lang="es-ES"/>
          </a:p>
        </p:txBody>
      </p:sp>
    </p:spTree>
    <p:extLst>
      <p:ext uri="{BB962C8B-B14F-4D97-AF65-F5344CB8AC3E}">
        <p14:creationId xmlns:p14="http://schemas.microsoft.com/office/powerpoint/2010/main" val="3916249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A7B6CAB9-7872-464E-96DC-81AA21DAD644}"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5100AD0-AE89-4156-BBE4-DC195A15D312}" type="slidenum">
              <a:rPr lang="es-ES"/>
              <a:pPr>
                <a:defRPr/>
              </a:pPr>
              <a:t>‹Nº›</a:t>
            </a:fld>
            <a:endParaRPr lang="es-ES"/>
          </a:p>
        </p:txBody>
      </p:sp>
    </p:spTree>
    <p:extLst>
      <p:ext uri="{BB962C8B-B14F-4D97-AF65-F5344CB8AC3E}">
        <p14:creationId xmlns:p14="http://schemas.microsoft.com/office/powerpoint/2010/main" val="423371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6BEC567-A746-428D-B46D-69002C1A3089}"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A5472FD-5BCA-4A7F-B43C-2DFA9EE2B82B}" type="slidenum">
              <a:rPr lang="es-ES"/>
              <a:pPr>
                <a:defRPr/>
              </a:pPr>
              <a:t>‹Nº›</a:t>
            </a:fld>
            <a:endParaRPr lang="es-ES"/>
          </a:p>
        </p:txBody>
      </p:sp>
    </p:spTree>
    <p:extLst>
      <p:ext uri="{BB962C8B-B14F-4D97-AF65-F5344CB8AC3E}">
        <p14:creationId xmlns:p14="http://schemas.microsoft.com/office/powerpoint/2010/main" val="292651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B5127B2-E9EA-4529-A3BD-C759348F0E3B}"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7F9CE4B-D964-418A-BDD8-2F8E0BDFDB94}" type="slidenum">
              <a:rPr lang="es-ES"/>
              <a:pPr>
                <a:defRPr/>
              </a:pPr>
              <a:t>‹Nº›</a:t>
            </a:fld>
            <a:endParaRPr lang="es-ES"/>
          </a:p>
        </p:txBody>
      </p:sp>
    </p:spTree>
    <p:extLst>
      <p:ext uri="{BB962C8B-B14F-4D97-AF65-F5344CB8AC3E}">
        <p14:creationId xmlns:p14="http://schemas.microsoft.com/office/powerpoint/2010/main" val="794130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B3CC43FB-76E9-402A-9F5F-41FFD2AC4A6A}" type="slidenum">
              <a:rPr lang="es-ES" smtClean="0"/>
              <a:pPr>
                <a:defRPr/>
              </a:pPr>
              <a:t>‹Nº›</a:t>
            </a:fld>
            <a:endParaRPr lang="es-ES"/>
          </a:p>
        </p:txBody>
      </p:sp>
    </p:spTree>
    <p:extLst>
      <p:ext uri="{BB962C8B-B14F-4D97-AF65-F5344CB8AC3E}">
        <p14:creationId xmlns:p14="http://schemas.microsoft.com/office/powerpoint/2010/main" val="3774151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D4A03540-3253-4815-99E5-E6B456A14BF0}" type="slidenum">
              <a:rPr lang="es-ES" smtClean="0"/>
              <a:pPr>
                <a:defRPr/>
              </a:pPr>
              <a:t>‹Nº›</a:t>
            </a:fld>
            <a:endParaRPr lang="es-ES"/>
          </a:p>
        </p:txBody>
      </p:sp>
    </p:spTree>
    <p:extLst>
      <p:ext uri="{BB962C8B-B14F-4D97-AF65-F5344CB8AC3E}">
        <p14:creationId xmlns:p14="http://schemas.microsoft.com/office/powerpoint/2010/main" val="15562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27E7720D-C437-4C1C-A314-0D563620A3AA}" type="slidenum">
              <a:rPr lang="es-ES" smtClean="0"/>
              <a:pPr>
                <a:defRPr/>
              </a:pPr>
              <a:t>‹Nº›</a:t>
            </a:fld>
            <a:endParaRPr lang="es-ES"/>
          </a:p>
        </p:txBody>
      </p:sp>
    </p:spTree>
    <p:extLst>
      <p:ext uri="{BB962C8B-B14F-4D97-AF65-F5344CB8AC3E}">
        <p14:creationId xmlns:p14="http://schemas.microsoft.com/office/powerpoint/2010/main" val="202525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8622838C-AB3C-4DF2-AFE2-D777E0C85E21}" type="slidenum">
              <a:rPr lang="es-ES" smtClean="0"/>
              <a:pPr>
                <a:defRPr/>
              </a:pPr>
              <a:t>‹Nº›</a:t>
            </a:fld>
            <a:endParaRPr lang="es-ES"/>
          </a:p>
        </p:txBody>
      </p:sp>
    </p:spTree>
    <p:extLst>
      <p:ext uri="{BB962C8B-B14F-4D97-AF65-F5344CB8AC3E}">
        <p14:creationId xmlns:p14="http://schemas.microsoft.com/office/powerpoint/2010/main" val="973838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80F05358-8400-428D-9087-94A4849B0500}" type="slidenum">
              <a:rPr lang="es-ES" smtClean="0"/>
              <a:pPr>
                <a:defRPr/>
              </a:pPr>
              <a:t>‹Nº›</a:t>
            </a:fld>
            <a:endParaRPr lang="es-ES"/>
          </a:p>
        </p:txBody>
      </p:sp>
    </p:spTree>
    <p:extLst>
      <p:ext uri="{BB962C8B-B14F-4D97-AF65-F5344CB8AC3E}">
        <p14:creationId xmlns:p14="http://schemas.microsoft.com/office/powerpoint/2010/main" val="38665714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97AC3535-A38B-4DF7-8DD5-9C1E6E48751A}" type="slidenum">
              <a:rPr lang="es-ES" smtClean="0"/>
              <a:pPr>
                <a:defRPr/>
              </a:pPr>
              <a:t>‹Nº›</a:t>
            </a:fld>
            <a:endParaRPr lang="es-ES"/>
          </a:p>
        </p:txBody>
      </p:sp>
    </p:spTree>
    <p:extLst>
      <p:ext uri="{BB962C8B-B14F-4D97-AF65-F5344CB8AC3E}">
        <p14:creationId xmlns:p14="http://schemas.microsoft.com/office/powerpoint/2010/main" val="1754091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C1F66D5D-DD4C-4532-8D7A-ADFDD30EBCA9}" type="slidenum">
              <a:rPr lang="es-ES" smtClean="0"/>
              <a:pPr>
                <a:defRPr/>
              </a:pPr>
              <a:t>‹Nº›</a:t>
            </a:fld>
            <a:endParaRPr lang="es-ES"/>
          </a:p>
        </p:txBody>
      </p:sp>
    </p:spTree>
    <p:extLst>
      <p:ext uri="{BB962C8B-B14F-4D97-AF65-F5344CB8AC3E}">
        <p14:creationId xmlns:p14="http://schemas.microsoft.com/office/powerpoint/2010/main" val="3259990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29F522B6-C837-498B-B61C-79FA7D39F412}" type="slidenum">
              <a:rPr lang="es-ES" smtClean="0"/>
              <a:pPr>
                <a:defRPr/>
              </a:pPr>
              <a:t>‹Nº›</a:t>
            </a:fld>
            <a:endParaRPr lang="es-ES"/>
          </a:p>
        </p:txBody>
      </p:sp>
    </p:spTree>
    <p:extLst>
      <p:ext uri="{BB962C8B-B14F-4D97-AF65-F5344CB8AC3E}">
        <p14:creationId xmlns:p14="http://schemas.microsoft.com/office/powerpoint/2010/main" val="412278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6FD842C-F173-415E-AB08-570A4BA6F23E}"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69433D8-AA24-4ECF-A54E-9B19AAF8FC5E}" type="slidenum">
              <a:rPr lang="es-ES"/>
              <a:pPr>
                <a:defRPr/>
              </a:pPr>
              <a:t>‹Nº›</a:t>
            </a:fld>
            <a:endParaRPr lang="es-ES"/>
          </a:p>
        </p:txBody>
      </p:sp>
    </p:spTree>
    <p:extLst>
      <p:ext uri="{BB962C8B-B14F-4D97-AF65-F5344CB8AC3E}">
        <p14:creationId xmlns:p14="http://schemas.microsoft.com/office/powerpoint/2010/main" val="4021330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73E51BA4-4967-4658-BBC5-A073BCF8850D}" type="slidenum">
              <a:rPr lang="es-ES" smtClean="0"/>
              <a:pPr>
                <a:defRPr/>
              </a:pPr>
              <a:t>‹Nº›</a:t>
            </a:fld>
            <a:endParaRPr lang="es-ES"/>
          </a:p>
        </p:txBody>
      </p:sp>
    </p:spTree>
    <p:extLst>
      <p:ext uri="{BB962C8B-B14F-4D97-AF65-F5344CB8AC3E}">
        <p14:creationId xmlns:p14="http://schemas.microsoft.com/office/powerpoint/2010/main" val="1667337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2F698C3D-9EED-43BE-9E70-4F2D9D3E2761}" type="slidenum">
              <a:rPr lang="es-ES" smtClean="0"/>
              <a:pPr>
                <a:defRPr/>
              </a:pPr>
              <a:t>‹Nº›</a:t>
            </a:fld>
            <a:endParaRPr lang="es-ES"/>
          </a:p>
        </p:txBody>
      </p:sp>
    </p:spTree>
    <p:extLst>
      <p:ext uri="{BB962C8B-B14F-4D97-AF65-F5344CB8AC3E}">
        <p14:creationId xmlns:p14="http://schemas.microsoft.com/office/powerpoint/2010/main" val="452937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3894862-B135-4838-B0B2-ABF686DED3B3}" type="slidenum">
              <a:rPr lang="es-ES" smtClean="0"/>
              <a:pPr>
                <a:defRPr/>
              </a:pPr>
              <a:t>‹Nº›</a:t>
            </a:fld>
            <a:endParaRPr lang="es-ES"/>
          </a:p>
        </p:txBody>
      </p:sp>
    </p:spTree>
    <p:extLst>
      <p:ext uri="{BB962C8B-B14F-4D97-AF65-F5344CB8AC3E}">
        <p14:creationId xmlns:p14="http://schemas.microsoft.com/office/powerpoint/2010/main" val="427944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9235A15-CDCF-4A3D-896C-24ED0D10D05A}" type="datetimeFigureOut">
              <a:rPr lang="es-ES"/>
              <a:pPr>
                <a:defRPr/>
              </a:pPr>
              <a:t>23/10/2023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735EFD0-C31C-4FDE-8238-E2764F5A3CFB}" type="slidenum">
              <a:rPr lang="es-ES"/>
              <a:pPr>
                <a:defRPr/>
              </a:pPr>
              <a:t>‹Nº›</a:t>
            </a:fld>
            <a:endParaRPr lang="es-ES"/>
          </a:p>
        </p:txBody>
      </p:sp>
    </p:spTree>
    <p:extLst>
      <p:ext uri="{BB962C8B-B14F-4D97-AF65-F5344CB8AC3E}">
        <p14:creationId xmlns:p14="http://schemas.microsoft.com/office/powerpoint/2010/main" val="37676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2A756934-D397-4C01-8687-67222894E743}" type="datetimeFigureOut">
              <a:rPr lang="es-ES"/>
              <a:pPr>
                <a:defRPr/>
              </a:pPr>
              <a:t>23/10/2023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0184245-BCE5-415A-B5BE-4A3985A1DB0B}" type="slidenum">
              <a:rPr lang="es-ES"/>
              <a:pPr>
                <a:defRPr/>
              </a:pPr>
              <a:t>‹Nº›</a:t>
            </a:fld>
            <a:endParaRPr lang="es-ES"/>
          </a:p>
        </p:txBody>
      </p:sp>
    </p:spTree>
    <p:extLst>
      <p:ext uri="{BB962C8B-B14F-4D97-AF65-F5344CB8AC3E}">
        <p14:creationId xmlns:p14="http://schemas.microsoft.com/office/powerpoint/2010/main" val="257945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15442C43-170F-4993-8CAE-4FCBF93F7DC4}" type="datetimeFigureOut">
              <a:rPr lang="es-ES"/>
              <a:pPr>
                <a:defRPr/>
              </a:pPr>
              <a:t>23/10/2023</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2D43D015-67FD-497F-BFC2-4ECAD27FEC42}" type="slidenum">
              <a:rPr lang="es-ES"/>
              <a:pPr>
                <a:defRPr/>
              </a:pPr>
              <a:t>‹Nº›</a:t>
            </a:fld>
            <a:endParaRPr lang="es-ES"/>
          </a:p>
        </p:txBody>
      </p:sp>
    </p:spTree>
    <p:extLst>
      <p:ext uri="{BB962C8B-B14F-4D97-AF65-F5344CB8AC3E}">
        <p14:creationId xmlns:p14="http://schemas.microsoft.com/office/powerpoint/2010/main" val="2469042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055BEF9F-7DE6-4685-B56A-6F74F335D44A}" type="datetimeFigureOut">
              <a:rPr lang="es-ES"/>
              <a:pPr>
                <a:defRPr/>
              </a:pPr>
              <a:t>23/10/2023</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82E81E4E-B49C-4D22-8C07-FC46BB718C09}" type="slidenum">
              <a:rPr lang="es-ES"/>
              <a:pPr>
                <a:defRPr/>
              </a:pPr>
              <a:t>‹Nº›</a:t>
            </a:fld>
            <a:endParaRPr lang="es-ES"/>
          </a:p>
        </p:txBody>
      </p:sp>
    </p:spTree>
    <p:extLst>
      <p:ext uri="{BB962C8B-B14F-4D97-AF65-F5344CB8AC3E}">
        <p14:creationId xmlns:p14="http://schemas.microsoft.com/office/powerpoint/2010/main" val="111165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39C15442-34D8-4F85-BDB5-EC9018A947DD}" type="datetimeFigureOut">
              <a:rPr lang="es-ES"/>
              <a:pPr>
                <a:defRPr/>
              </a:pPr>
              <a:t>23/10/2023</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31384398-CE1F-4662-8E37-B7358CAEE82E}" type="slidenum">
              <a:rPr lang="es-ES"/>
              <a:pPr>
                <a:defRPr/>
              </a:pPr>
              <a:t>‹Nº›</a:t>
            </a:fld>
            <a:endParaRPr lang="es-ES"/>
          </a:p>
        </p:txBody>
      </p:sp>
    </p:spTree>
    <p:extLst>
      <p:ext uri="{BB962C8B-B14F-4D97-AF65-F5344CB8AC3E}">
        <p14:creationId xmlns:p14="http://schemas.microsoft.com/office/powerpoint/2010/main" val="35675042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7493FAB-0210-44DA-B523-ABBC78339A73}" type="datetimeFigureOut">
              <a:rPr lang="es-ES"/>
              <a:pPr>
                <a:defRPr/>
              </a:pPr>
              <a:t>23/10/2023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1EB6E921-3273-4E12-A593-B2460F7BA05A}" type="slidenum">
              <a:rPr lang="es-ES"/>
              <a:pPr>
                <a:defRPr/>
              </a:pPr>
              <a:t>‹Nº›</a:t>
            </a:fld>
            <a:endParaRPr lang="es-ES"/>
          </a:p>
        </p:txBody>
      </p:sp>
    </p:spTree>
    <p:extLst>
      <p:ext uri="{BB962C8B-B14F-4D97-AF65-F5344CB8AC3E}">
        <p14:creationId xmlns:p14="http://schemas.microsoft.com/office/powerpoint/2010/main" val="210332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F2C62B3-B90C-41AD-9136-713530E8C91E}" type="datetimeFigureOut">
              <a:rPr lang="es-ES"/>
              <a:pPr>
                <a:defRPr/>
              </a:pPr>
              <a:t>23/10/2023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A84776B-5776-4B35-8C1E-5A7AB72D2D63}" type="slidenum">
              <a:rPr lang="es-ES"/>
              <a:pPr>
                <a:defRPr/>
              </a:pPr>
              <a:t>‹Nº›</a:t>
            </a:fld>
            <a:endParaRPr lang="es-ES"/>
          </a:p>
        </p:txBody>
      </p:sp>
    </p:spTree>
    <p:extLst>
      <p:ext uri="{BB962C8B-B14F-4D97-AF65-F5344CB8AC3E}">
        <p14:creationId xmlns:p14="http://schemas.microsoft.com/office/powerpoint/2010/main" val="14538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498EC8D-B7F5-4D34-A009-497798E80A4B}" type="datetimeFigureOut">
              <a:rPr lang="es-ES"/>
              <a:pPr>
                <a:defRPr/>
              </a:pPr>
              <a:t>23/10/2023</a:t>
            </a:fld>
            <a:endParaRPr lang="es-ES"/>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615660F-985C-4B88-AC8C-F9A6546CC7A9}"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498EC8D-B7F5-4D34-A009-497798E80A4B}" type="datetimeFigureOut">
              <a:rPr lang="es-ES" smtClean="0"/>
              <a:pPr>
                <a:defRPr/>
              </a:pPr>
              <a:t>23/10/2023</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615660F-985C-4B88-AC8C-F9A6546CC7A9}" type="slidenum">
              <a:rPr lang="es-ES" smtClean="0"/>
              <a:pPr>
                <a:defRPr/>
              </a:pPr>
              <a:t>‹Nº›</a:t>
            </a:fld>
            <a:endParaRPr lang="es-ES"/>
          </a:p>
        </p:txBody>
      </p:sp>
    </p:spTree>
    <p:extLst>
      <p:ext uri="{BB962C8B-B14F-4D97-AF65-F5344CB8AC3E}">
        <p14:creationId xmlns:p14="http://schemas.microsoft.com/office/powerpoint/2010/main" val="4889681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5.bin"/><Relationship Id="rId3" Type="http://schemas.openxmlformats.org/officeDocument/2006/relationships/image" Target="../media/image2.wmf"/><Relationship Id="rId7" Type="http://schemas.openxmlformats.org/officeDocument/2006/relationships/oleObject" Target="../embeddings/oleObject2.bin"/><Relationship Id="rId12" Type="http://schemas.openxmlformats.org/officeDocument/2006/relationships/image" Target="../media/image7.wmf"/><Relationship Id="rId2" Type="http://schemas.openxmlformats.org/officeDocument/2006/relationships/slideLayout" Target="../slideLayouts/slideLayout18.xml"/><Relationship Id="rId16"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3.bin"/><Relationship Id="rId14" Type="http://schemas.openxmlformats.org/officeDocument/2006/relationships/image" Target="../media/image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dspace.undoso.vcl.sld.cu:8080/xmlui/bitstream/handle/123456789/143/Fundamentos%20de%20Salud%20P%c3%bablica%20I%20.pdf?sequence=1&amp;isAllowed=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a:xfrm>
            <a:off x="1991544" y="1844824"/>
            <a:ext cx="8229600" cy="4608512"/>
          </a:xfrm>
          <a:noFill/>
          <a:ln w="38100">
            <a:solidFill>
              <a:srgbClr val="C00000"/>
            </a:solidFill>
          </a:ln>
        </p:spPr>
        <p:txBody>
          <a:bodyPr/>
          <a:lstStyle/>
          <a:p>
            <a:pPr lvl="0"/>
            <a:r>
              <a:rPr lang="es-ES" sz="3600" dirty="0"/>
              <a:t/>
            </a:r>
            <a:br>
              <a:rPr lang="es-ES" sz="3600" dirty="0"/>
            </a:br>
            <a:r>
              <a:rPr lang="es-ES" sz="3600" dirty="0"/>
              <a:t/>
            </a:r>
            <a:br>
              <a:rPr lang="es-ES" sz="3600" dirty="0"/>
            </a:br>
            <a:r>
              <a:rPr lang="es-ES" sz="3600" dirty="0">
                <a:solidFill>
                  <a:srgbClr val="C00000"/>
                </a:solidFill>
              </a:rPr>
              <a:t>FACULTAD DE CIENCIAS MÉDICAS </a:t>
            </a:r>
            <a:br>
              <a:rPr lang="es-ES" sz="3600" dirty="0">
                <a:solidFill>
                  <a:srgbClr val="C00000"/>
                </a:solidFill>
              </a:rPr>
            </a:br>
            <a:r>
              <a:rPr lang="es-ES" sz="3600" dirty="0">
                <a:solidFill>
                  <a:srgbClr val="C00000"/>
                </a:solidFill>
              </a:rPr>
              <a:t>“Sagua la Grande”</a:t>
            </a:r>
            <a:br>
              <a:rPr lang="es-ES" sz="3600" dirty="0">
                <a:solidFill>
                  <a:srgbClr val="C00000"/>
                </a:solidFill>
              </a:rPr>
            </a:br>
            <a:r>
              <a:rPr lang="es-ES" sz="3600" dirty="0">
                <a:solidFill>
                  <a:srgbClr val="C00000"/>
                </a:solidFill>
              </a:rPr>
              <a:t>curso </a:t>
            </a:r>
            <a:r>
              <a:rPr lang="es-ES" sz="3600" dirty="0" smtClean="0">
                <a:solidFill>
                  <a:srgbClr val="C00000"/>
                </a:solidFill>
              </a:rPr>
              <a:t>2021 </a:t>
            </a:r>
            <a:r>
              <a:rPr lang="es-ES" sz="3600" dirty="0">
                <a:solidFill>
                  <a:srgbClr val="C00000"/>
                </a:solidFill>
              </a:rPr>
              <a:t>-</a:t>
            </a:r>
            <a:r>
              <a:rPr lang="es-ES" sz="3600" dirty="0" smtClean="0">
                <a:solidFill>
                  <a:srgbClr val="C00000"/>
                </a:solidFill>
              </a:rPr>
              <a:t>2023</a:t>
            </a:r>
            <a:r>
              <a:rPr lang="es-ES" sz="3600" dirty="0">
                <a:solidFill>
                  <a:srgbClr val="C00000"/>
                </a:solidFill>
              </a:rPr>
              <a:t/>
            </a:r>
            <a:br>
              <a:rPr lang="es-ES" sz="3600" dirty="0">
                <a:solidFill>
                  <a:srgbClr val="C00000"/>
                </a:solidFill>
              </a:rPr>
            </a:br>
            <a:r>
              <a:rPr lang="es-ES" sz="3600" dirty="0">
                <a:solidFill>
                  <a:srgbClr val="C00000"/>
                </a:solidFill>
              </a:rPr>
              <a:t/>
            </a:r>
            <a:br>
              <a:rPr lang="es-ES" sz="3600" dirty="0">
                <a:solidFill>
                  <a:srgbClr val="C00000"/>
                </a:solidFill>
              </a:rPr>
            </a:br>
            <a:r>
              <a:rPr lang="es-ES" sz="2800" b="1" dirty="0" smtClean="0">
                <a:ln w="0"/>
                <a:solidFill>
                  <a:srgbClr val="4F81BD"/>
                </a:solidFill>
                <a:effectLst>
                  <a:outerShdw blurRad="38100" dist="25400" dir="5400000" algn="ctr" rotWithShape="0">
                    <a:srgbClr val="6E747A">
                      <a:alpha val="43000"/>
                    </a:srgbClr>
                  </a:outerShdw>
                </a:effectLst>
                <a:latin typeface="Arial" pitchFamily="34" charset="0"/>
              </a:rPr>
              <a:t>DISEÑO DE INVESTIGACIÓN CUANTITATIVA</a:t>
            </a:r>
            <a:r>
              <a:rPr lang="es-ES" sz="2800" b="1" dirty="0">
                <a:ln w="0"/>
                <a:solidFill>
                  <a:srgbClr val="4F81BD"/>
                </a:solidFill>
                <a:effectLst>
                  <a:outerShdw blurRad="38100" dist="25400" dir="5400000" algn="ctr" rotWithShape="0">
                    <a:srgbClr val="6E747A">
                      <a:alpha val="43000"/>
                    </a:srgbClr>
                  </a:outerShdw>
                </a:effectLst>
                <a:latin typeface="Arial" pitchFamily="34" charset="0"/>
              </a:rPr>
              <a:t/>
            </a:r>
            <a:br>
              <a:rPr lang="es-ES" sz="2800" b="1" dirty="0">
                <a:ln w="0"/>
                <a:solidFill>
                  <a:srgbClr val="4F81BD"/>
                </a:solidFill>
                <a:effectLst>
                  <a:outerShdw blurRad="38100" dist="25400" dir="5400000" algn="ctr" rotWithShape="0">
                    <a:srgbClr val="6E747A">
                      <a:alpha val="43000"/>
                    </a:srgbClr>
                  </a:outerShdw>
                </a:effectLst>
                <a:latin typeface="Arial" pitchFamily="34" charset="0"/>
              </a:rPr>
            </a:br>
            <a:r>
              <a:rPr lang="es-ES" sz="2800" b="1" dirty="0" smtClean="0">
                <a:ln w="0"/>
                <a:solidFill>
                  <a:srgbClr val="4F81BD"/>
                </a:solidFill>
                <a:effectLst>
                  <a:outerShdw blurRad="38100" dist="25400" dir="5400000" algn="ctr" rotWithShape="0">
                    <a:srgbClr val="6E747A">
                      <a:alpha val="43000"/>
                    </a:srgbClr>
                  </a:outerShdw>
                </a:effectLst>
                <a:latin typeface="Arial" pitchFamily="34" charset="0"/>
              </a:rPr>
              <a:t>ENFERMERÍA 3RO CRD</a:t>
            </a:r>
            <a:r>
              <a:rPr lang="es-ES" sz="2800" dirty="0">
                <a:ln w="0"/>
                <a:solidFill>
                  <a:srgbClr val="4F81BD"/>
                </a:solidFill>
                <a:effectLst>
                  <a:outerShdw blurRad="38100" dist="25400" dir="5400000" algn="ctr" rotWithShape="0">
                    <a:srgbClr val="6E747A">
                      <a:alpha val="43000"/>
                    </a:srgbClr>
                  </a:outerShdw>
                </a:effectLst>
                <a:latin typeface="Arial" pitchFamily="34" charset="0"/>
              </a:rPr>
              <a:t/>
            </a:r>
            <a:br>
              <a:rPr lang="es-ES" sz="2800" dirty="0">
                <a:ln w="0"/>
                <a:solidFill>
                  <a:srgbClr val="4F81BD"/>
                </a:solidFill>
                <a:effectLst>
                  <a:outerShdw blurRad="38100" dist="25400" dir="5400000" algn="ctr" rotWithShape="0">
                    <a:srgbClr val="6E747A">
                      <a:alpha val="43000"/>
                    </a:srgbClr>
                  </a:outerShdw>
                </a:effectLst>
                <a:latin typeface="Arial" pitchFamily="34" charset="0"/>
              </a:rPr>
            </a:br>
            <a:r>
              <a:rPr lang="es-ES" sz="2800" dirty="0" smtClean="0">
                <a:ln w="0"/>
                <a:solidFill>
                  <a:srgbClr val="4F81BD"/>
                </a:solidFill>
                <a:effectLst>
                  <a:outerShdw blurRad="38100" dist="25400" dir="5400000" algn="ctr" rotWithShape="0">
                    <a:srgbClr val="6E747A">
                      <a:alpha val="43000"/>
                    </a:srgbClr>
                  </a:outerShdw>
                </a:effectLst>
                <a:latin typeface="Arial" pitchFamily="34" charset="0"/>
              </a:rPr>
              <a:t>1er </a:t>
            </a:r>
            <a:r>
              <a:rPr lang="es-ES" sz="2800" dirty="0">
                <a:ln w="0"/>
                <a:solidFill>
                  <a:srgbClr val="4F81BD"/>
                </a:solidFill>
                <a:effectLst>
                  <a:outerShdw blurRad="38100" dist="25400" dir="5400000" algn="ctr" rotWithShape="0">
                    <a:srgbClr val="6E747A">
                      <a:alpha val="43000"/>
                    </a:srgbClr>
                  </a:outerShdw>
                </a:effectLst>
                <a:latin typeface="Arial" pitchFamily="34" charset="0"/>
              </a:rPr>
              <a:t>Año</a:t>
            </a:r>
            <a:br>
              <a:rPr lang="es-ES" sz="2800" dirty="0">
                <a:ln w="0"/>
                <a:solidFill>
                  <a:srgbClr val="4F81BD"/>
                </a:solidFill>
                <a:effectLst>
                  <a:outerShdw blurRad="38100" dist="25400" dir="5400000" algn="ctr" rotWithShape="0">
                    <a:srgbClr val="6E747A">
                      <a:alpha val="43000"/>
                    </a:srgbClr>
                  </a:outerShdw>
                </a:effectLst>
                <a:latin typeface="Arial" pitchFamily="34" charset="0"/>
              </a:rPr>
            </a:br>
            <a:r>
              <a:rPr lang="es-ES" sz="2800" dirty="0">
                <a:ln w="0"/>
                <a:solidFill>
                  <a:srgbClr val="4F81BD"/>
                </a:solidFill>
                <a:effectLst>
                  <a:outerShdw blurRad="38100" dist="25400" dir="5400000" algn="ctr" rotWithShape="0">
                    <a:srgbClr val="6E747A">
                      <a:alpha val="43000"/>
                    </a:srgbClr>
                  </a:outerShdw>
                </a:effectLst>
                <a:latin typeface="Arial" pitchFamily="34" charset="0"/>
              </a:rPr>
              <a:t/>
            </a:r>
            <a:br>
              <a:rPr lang="es-ES" sz="2800" dirty="0">
                <a:ln w="0"/>
                <a:solidFill>
                  <a:srgbClr val="4F81BD"/>
                </a:solidFill>
                <a:effectLst>
                  <a:outerShdw blurRad="38100" dist="25400" dir="5400000" algn="ctr" rotWithShape="0">
                    <a:srgbClr val="6E747A">
                      <a:alpha val="43000"/>
                    </a:srgbClr>
                  </a:outerShdw>
                </a:effectLst>
                <a:latin typeface="Arial" pitchFamily="34" charset="0"/>
              </a:rPr>
            </a:br>
            <a:endParaRPr lang="es-ES" sz="3600" dirty="0"/>
          </a:p>
        </p:txBody>
      </p:sp>
      <p:sp>
        <p:nvSpPr>
          <p:cNvPr id="2" name="CuadroTexto 1"/>
          <p:cNvSpPr txBox="1"/>
          <p:nvPr/>
        </p:nvSpPr>
        <p:spPr>
          <a:xfrm>
            <a:off x="1991544" y="332657"/>
            <a:ext cx="8229600" cy="1384995"/>
          </a:xfrm>
          <a:prstGeom prst="rect">
            <a:avLst/>
          </a:prstGeom>
          <a:noFill/>
          <a:ln w="38100">
            <a:solidFill>
              <a:srgbClr val="3366FF"/>
            </a:solidFill>
          </a:ln>
        </p:spPr>
        <p:txBody>
          <a:bodyPr wrap="square" rtlCol="0">
            <a:spAutoFit/>
          </a:bodyPr>
          <a:lstStyle/>
          <a:p>
            <a:pPr algn="ctr"/>
            <a:r>
              <a:rPr lang="es-ES" sz="2800" dirty="0">
                <a:solidFill>
                  <a:schemeClr val="tx2"/>
                </a:solidFill>
              </a:rPr>
              <a:t>UNIVERSIDAD DE CIENCIAS MÉDICAS </a:t>
            </a:r>
          </a:p>
          <a:p>
            <a:pPr algn="ctr"/>
            <a:r>
              <a:rPr lang="es-ES" sz="2800" dirty="0">
                <a:solidFill>
                  <a:schemeClr val="tx2"/>
                </a:solidFill>
              </a:rPr>
              <a:t>“Serafín Sánchez de </a:t>
            </a:r>
            <a:r>
              <a:rPr lang="es-ES" sz="2800" dirty="0" err="1">
                <a:solidFill>
                  <a:schemeClr val="tx2"/>
                </a:solidFill>
              </a:rPr>
              <a:t>Sarate</a:t>
            </a:r>
            <a:r>
              <a:rPr lang="es-ES" sz="2800" dirty="0">
                <a:solidFill>
                  <a:schemeClr val="tx2"/>
                </a:solidFill>
              </a:rPr>
              <a:t> Ruiz”</a:t>
            </a:r>
          </a:p>
          <a:p>
            <a:pPr algn="ctr"/>
            <a:r>
              <a:rPr lang="es-ES" sz="2800" dirty="0">
                <a:solidFill>
                  <a:schemeClr val="tx2"/>
                </a:solidFill>
              </a:rPr>
              <a:t>Villa Clara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1847528" y="332656"/>
            <a:ext cx="8568952" cy="5595378"/>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80000"/>
              </a:lnSpc>
              <a:spcBef>
                <a:spcPct val="50000"/>
              </a:spcBef>
              <a:defRPr/>
            </a:pPr>
            <a:r>
              <a:rPr lang="es-ES_tradnl" sz="2400" b="1" u="sng" dirty="0">
                <a:latin typeface="Arial" charset="0"/>
              </a:rPr>
              <a:t>Muestra representativa</a:t>
            </a:r>
            <a:r>
              <a:rPr lang="es-ES_tradnl" sz="2400" dirty="0">
                <a:latin typeface="Arial" charset="0"/>
              </a:rPr>
              <a:t>: Es aquella que reproduce como un modelo a pequeña escala, las características más importantes de la población. </a:t>
            </a:r>
          </a:p>
          <a:p>
            <a:pPr algn="just" eaLnBrk="1" hangingPunct="1">
              <a:lnSpc>
                <a:spcPct val="180000"/>
              </a:lnSpc>
              <a:spcBef>
                <a:spcPct val="50000"/>
              </a:spcBef>
              <a:defRPr/>
            </a:pPr>
            <a:r>
              <a:rPr lang="es-ES_tradnl" sz="2400" dirty="0">
                <a:latin typeface="Arial" charset="0"/>
              </a:rPr>
              <a:t>Representatividad en términos absolutos no existe.  Se puede hablar de representatividad para una, dos, tres,…, variables;  entendiéndose por una muestra  representativa para la variable X, si dicha variable se distribuye en la muestra  de manera similar que en la población</a:t>
            </a:r>
            <a:r>
              <a:rPr lang="en-GB" sz="2400" dirty="0">
                <a:latin typeface="Arial" charset="0"/>
              </a:rPr>
              <a:t> </a:t>
            </a:r>
            <a:endParaRPr lang="es-ES_tradnl" sz="2400" dirty="0">
              <a:latin typeface="Arial" charset="0"/>
            </a:endParaRPr>
          </a:p>
        </p:txBody>
      </p:sp>
    </p:spTree>
    <p:extLst>
      <p:ext uri="{BB962C8B-B14F-4D97-AF65-F5344CB8AC3E}">
        <p14:creationId xmlns:p14="http://schemas.microsoft.com/office/powerpoint/2010/main" val="6509101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p:cNvGrpSpPr>
            <a:grpSpLocks/>
          </p:cNvGrpSpPr>
          <p:nvPr/>
        </p:nvGrpSpPr>
        <p:grpSpPr bwMode="auto">
          <a:xfrm>
            <a:off x="1703389" y="387350"/>
            <a:ext cx="8785225" cy="5976938"/>
            <a:chOff x="113" y="119"/>
            <a:chExt cx="5534" cy="3765"/>
          </a:xfrm>
        </p:grpSpPr>
        <p:grpSp>
          <p:nvGrpSpPr>
            <p:cNvPr id="30723" name="Group 3"/>
            <p:cNvGrpSpPr>
              <a:grpSpLocks/>
            </p:cNvGrpSpPr>
            <p:nvPr/>
          </p:nvGrpSpPr>
          <p:grpSpPr bwMode="auto">
            <a:xfrm>
              <a:off x="1247" y="187"/>
              <a:ext cx="3175" cy="658"/>
              <a:chOff x="839" y="119"/>
              <a:chExt cx="3175" cy="658"/>
            </a:xfrm>
          </p:grpSpPr>
          <p:sp>
            <p:nvSpPr>
              <p:cNvPr id="30748" name="Rectangle 4"/>
              <p:cNvSpPr>
                <a:spLocks noChangeArrowheads="1"/>
              </p:cNvSpPr>
              <p:nvPr/>
            </p:nvSpPr>
            <p:spPr bwMode="auto">
              <a:xfrm>
                <a:off x="975" y="300"/>
                <a:ext cx="1089" cy="227"/>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0749" name="Text Box 5"/>
              <p:cNvSpPr txBox="1">
                <a:spLocks noChangeArrowheads="1"/>
              </p:cNvSpPr>
              <p:nvPr/>
            </p:nvSpPr>
            <p:spPr bwMode="auto">
              <a:xfrm>
                <a:off x="2018" y="119"/>
                <a:ext cx="95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Población</a:t>
                </a:r>
              </a:p>
            </p:txBody>
          </p:sp>
          <p:sp>
            <p:nvSpPr>
              <p:cNvPr id="30750" name="Text Box 6"/>
              <p:cNvSpPr txBox="1">
                <a:spLocks noChangeArrowheads="1"/>
              </p:cNvSpPr>
              <p:nvPr/>
            </p:nvSpPr>
            <p:spPr bwMode="auto">
              <a:xfrm>
                <a:off x="839" y="527"/>
                <a:ext cx="131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Sexo masculino</a:t>
                </a:r>
              </a:p>
            </p:txBody>
          </p:sp>
          <p:sp>
            <p:nvSpPr>
              <p:cNvPr id="30751" name="Rectangle 7"/>
              <p:cNvSpPr>
                <a:spLocks noChangeArrowheads="1"/>
              </p:cNvSpPr>
              <p:nvPr/>
            </p:nvSpPr>
            <p:spPr bwMode="auto">
              <a:xfrm>
                <a:off x="2802" y="297"/>
                <a:ext cx="1089" cy="227"/>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0752" name="Text Box 8"/>
              <p:cNvSpPr txBox="1">
                <a:spLocks noChangeArrowheads="1"/>
              </p:cNvSpPr>
              <p:nvPr/>
            </p:nvSpPr>
            <p:spPr bwMode="auto">
              <a:xfrm>
                <a:off x="2699" y="514"/>
                <a:ext cx="131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Sexo femenino</a:t>
                </a:r>
              </a:p>
            </p:txBody>
          </p:sp>
        </p:grpSp>
        <p:sp>
          <p:nvSpPr>
            <p:cNvPr id="30724" name="Oval 9"/>
            <p:cNvSpPr>
              <a:spLocks noChangeArrowheads="1"/>
            </p:cNvSpPr>
            <p:nvPr/>
          </p:nvSpPr>
          <p:spPr bwMode="auto">
            <a:xfrm>
              <a:off x="2699" y="845"/>
              <a:ext cx="362" cy="317"/>
            </a:xfrm>
            <a:prstGeom prst="ellipse">
              <a:avLst/>
            </a:prstGeom>
            <a:solidFill>
              <a:srgbClr val="FF33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0725" name="Text Box 10"/>
            <p:cNvSpPr txBox="1">
              <a:spLocks noChangeArrowheads="1"/>
            </p:cNvSpPr>
            <p:nvPr/>
          </p:nvSpPr>
          <p:spPr bwMode="auto">
            <a:xfrm>
              <a:off x="2562" y="1139"/>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Muestra</a:t>
              </a:r>
            </a:p>
          </p:txBody>
        </p:sp>
        <p:sp>
          <p:nvSpPr>
            <p:cNvPr id="30726" name="Text Box 11"/>
            <p:cNvSpPr txBox="1">
              <a:spLocks noChangeArrowheads="1"/>
            </p:cNvSpPr>
            <p:nvPr/>
          </p:nvSpPr>
          <p:spPr bwMode="auto">
            <a:xfrm>
              <a:off x="249" y="3249"/>
              <a:ext cx="2268" cy="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Muestra  representativa respecto a la variable sexo</a:t>
              </a:r>
            </a:p>
          </p:txBody>
        </p:sp>
        <p:grpSp>
          <p:nvGrpSpPr>
            <p:cNvPr id="30727" name="Group 12"/>
            <p:cNvGrpSpPr>
              <a:grpSpLocks/>
            </p:cNvGrpSpPr>
            <p:nvPr/>
          </p:nvGrpSpPr>
          <p:grpSpPr bwMode="auto">
            <a:xfrm>
              <a:off x="276" y="1199"/>
              <a:ext cx="2131" cy="1889"/>
              <a:chOff x="260" y="1199"/>
              <a:chExt cx="2131" cy="1889"/>
            </a:xfrm>
          </p:grpSpPr>
          <p:grpSp>
            <p:nvGrpSpPr>
              <p:cNvPr id="30739" name="Group 13"/>
              <p:cNvGrpSpPr>
                <a:grpSpLocks/>
              </p:cNvGrpSpPr>
              <p:nvPr/>
            </p:nvGrpSpPr>
            <p:grpSpPr bwMode="auto">
              <a:xfrm>
                <a:off x="260" y="1455"/>
                <a:ext cx="2131" cy="1633"/>
                <a:chOff x="204" y="935"/>
                <a:chExt cx="2131" cy="1633"/>
              </a:xfrm>
            </p:grpSpPr>
            <p:grpSp>
              <p:nvGrpSpPr>
                <p:cNvPr id="30741" name="Group 14"/>
                <p:cNvGrpSpPr>
                  <a:grpSpLocks/>
                </p:cNvGrpSpPr>
                <p:nvPr/>
              </p:nvGrpSpPr>
              <p:grpSpPr bwMode="auto">
                <a:xfrm>
                  <a:off x="204" y="935"/>
                  <a:ext cx="2131" cy="1633"/>
                  <a:chOff x="657" y="572"/>
                  <a:chExt cx="1678" cy="1180"/>
                </a:xfrm>
              </p:grpSpPr>
              <p:sp>
                <p:nvSpPr>
                  <p:cNvPr id="30744" name="Rectangle 15"/>
                  <p:cNvSpPr>
                    <a:spLocks noChangeArrowheads="1"/>
                  </p:cNvSpPr>
                  <p:nvPr/>
                </p:nvSpPr>
                <p:spPr bwMode="auto">
                  <a:xfrm>
                    <a:off x="657" y="572"/>
                    <a:ext cx="1678" cy="1179"/>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pt-PT" sz="2000">
                      <a:solidFill>
                        <a:srgbClr val="FFFF00"/>
                      </a:solidFill>
                      <a:latin typeface="Arial" panose="020B0604020202020204" pitchFamily="34" charset="0"/>
                    </a:endParaRPr>
                  </a:p>
                </p:txBody>
              </p:sp>
              <p:sp>
                <p:nvSpPr>
                  <p:cNvPr id="30745" name="Rectangle 16"/>
                  <p:cNvSpPr>
                    <a:spLocks noChangeArrowheads="1"/>
                  </p:cNvSpPr>
                  <p:nvPr/>
                </p:nvSpPr>
                <p:spPr bwMode="auto">
                  <a:xfrm>
                    <a:off x="657" y="572"/>
                    <a:ext cx="817" cy="118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0746" name="Oval 17"/>
                  <p:cNvSpPr>
                    <a:spLocks noChangeArrowheads="1"/>
                  </p:cNvSpPr>
                  <p:nvPr/>
                </p:nvSpPr>
                <p:spPr bwMode="auto">
                  <a:xfrm>
                    <a:off x="1156" y="935"/>
                    <a:ext cx="635" cy="589"/>
                  </a:xfrm>
                  <a:prstGeom prst="ellipse">
                    <a:avLst/>
                  </a:prstGeom>
                  <a:solidFill>
                    <a:srgbClr val="FF33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0747" name="Line 18"/>
                  <p:cNvSpPr>
                    <a:spLocks noChangeShapeType="1"/>
                  </p:cNvSpPr>
                  <p:nvPr/>
                </p:nvSpPr>
                <p:spPr bwMode="auto">
                  <a:xfrm>
                    <a:off x="1474" y="935"/>
                    <a:ext cx="0" cy="6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pic>
              <p:nvPicPr>
                <p:cNvPr id="30742" name="Picture 19"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r="35110"/>
                <a:stretch>
                  <a:fillRect/>
                </a:stretch>
              </p:blipFill>
              <p:spPr bwMode="auto">
                <a:xfrm>
                  <a:off x="340" y="981"/>
                  <a:ext cx="499" cy="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3" name="Picture 20" descr="j0240719"/>
                <p:cNvPicPr>
                  <a:picLocks noChangeAspect="1" noChangeArrowheads="1"/>
                </p:cNvPicPr>
                <p:nvPr/>
              </p:nvPicPr>
              <p:blipFill>
                <a:blip r:embed="rId3" cstate="print">
                  <a:extLst>
                    <a:ext uri="{28A0092B-C50C-407E-A947-70E740481C1C}">
                      <a14:useLocalDpi xmlns:a14="http://schemas.microsoft.com/office/drawing/2010/main" val="0"/>
                    </a:ext>
                  </a:extLst>
                </a:blip>
                <a:srcRect l="18553" r="19508" b="48741"/>
                <a:stretch>
                  <a:fillRect/>
                </a:stretch>
              </p:blipFill>
              <p:spPr bwMode="auto">
                <a:xfrm>
                  <a:off x="1655" y="981"/>
                  <a:ext cx="489"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0" name="Text Box 21"/>
              <p:cNvSpPr txBox="1">
                <a:spLocks noChangeArrowheads="1"/>
              </p:cNvSpPr>
              <p:nvPr/>
            </p:nvSpPr>
            <p:spPr bwMode="auto">
              <a:xfrm>
                <a:off x="1162" y="1199"/>
                <a:ext cx="2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(I)</a:t>
                </a:r>
              </a:p>
            </p:txBody>
          </p:sp>
        </p:grpSp>
        <p:sp>
          <p:nvSpPr>
            <p:cNvPr id="30728" name="Line 22"/>
            <p:cNvSpPr>
              <a:spLocks noChangeShapeType="1"/>
            </p:cNvSpPr>
            <p:nvPr/>
          </p:nvSpPr>
          <p:spPr bwMode="auto">
            <a:xfrm>
              <a:off x="4170" y="1944"/>
              <a:ext cx="0" cy="8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30729" name="Group 23"/>
            <p:cNvGrpSpPr>
              <a:grpSpLocks/>
            </p:cNvGrpSpPr>
            <p:nvPr/>
          </p:nvGrpSpPr>
          <p:grpSpPr bwMode="auto">
            <a:xfrm>
              <a:off x="3289" y="1206"/>
              <a:ext cx="2131" cy="1891"/>
              <a:chOff x="3132" y="1184"/>
              <a:chExt cx="2131" cy="1891"/>
            </a:xfrm>
          </p:grpSpPr>
          <p:sp>
            <p:nvSpPr>
              <p:cNvPr id="30732" name="Rectangle 24"/>
              <p:cNvSpPr>
                <a:spLocks noChangeArrowheads="1"/>
              </p:cNvSpPr>
              <p:nvPr/>
            </p:nvSpPr>
            <p:spPr bwMode="auto">
              <a:xfrm>
                <a:off x="3132" y="1442"/>
                <a:ext cx="2131" cy="1632"/>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pt-PT" sz="2000">
                  <a:solidFill>
                    <a:srgbClr val="FFFF00"/>
                  </a:solidFill>
                  <a:latin typeface="Arial" panose="020B0604020202020204" pitchFamily="34" charset="0"/>
                </a:endParaRPr>
              </a:p>
            </p:txBody>
          </p:sp>
          <p:sp>
            <p:nvSpPr>
              <p:cNvPr id="30733" name="Rectangle 25"/>
              <p:cNvSpPr>
                <a:spLocks noChangeArrowheads="1"/>
              </p:cNvSpPr>
              <p:nvPr/>
            </p:nvSpPr>
            <p:spPr bwMode="auto">
              <a:xfrm>
                <a:off x="3132" y="1442"/>
                <a:ext cx="1038" cy="1633"/>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pic>
            <p:nvPicPr>
              <p:cNvPr id="30734" name="Picture 26"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r="35110"/>
              <a:stretch>
                <a:fillRect/>
              </a:stretch>
            </p:blipFill>
            <p:spPr bwMode="auto">
              <a:xfrm>
                <a:off x="3268" y="1488"/>
                <a:ext cx="499" cy="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5" name="Picture 27" descr="j0240719"/>
              <p:cNvPicPr>
                <a:picLocks noChangeAspect="1" noChangeArrowheads="1"/>
              </p:cNvPicPr>
              <p:nvPr/>
            </p:nvPicPr>
            <p:blipFill>
              <a:blip r:embed="rId3" cstate="print">
                <a:extLst>
                  <a:ext uri="{28A0092B-C50C-407E-A947-70E740481C1C}">
                    <a14:useLocalDpi xmlns:a14="http://schemas.microsoft.com/office/drawing/2010/main" val="0"/>
                  </a:ext>
                </a:extLst>
              </a:blip>
              <a:srcRect l="18553" r="19508" b="48741"/>
              <a:stretch>
                <a:fillRect/>
              </a:stretch>
            </p:blipFill>
            <p:spPr bwMode="auto">
              <a:xfrm>
                <a:off x="4583" y="1488"/>
                <a:ext cx="489"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6" name="Text Box 28"/>
              <p:cNvSpPr txBox="1">
                <a:spLocks noChangeArrowheads="1"/>
              </p:cNvSpPr>
              <p:nvPr/>
            </p:nvSpPr>
            <p:spPr bwMode="auto">
              <a:xfrm>
                <a:off x="4019" y="1184"/>
                <a:ext cx="45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(II)</a:t>
                </a:r>
              </a:p>
            </p:txBody>
          </p:sp>
          <p:sp>
            <p:nvSpPr>
              <p:cNvPr id="30737" name="Oval 29"/>
              <p:cNvSpPr>
                <a:spLocks noChangeArrowheads="1"/>
              </p:cNvSpPr>
              <p:nvPr/>
            </p:nvSpPr>
            <p:spPr bwMode="auto">
              <a:xfrm>
                <a:off x="3923" y="1933"/>
                <a:ext cx="806" cy="815"/>
              </a:xfrm>
              <a:prstGeom prst="ellipse">
                <a:avLst/>
              </a:prstGeom>
              <a:solidFill>
                <a:srgbClr val="FF33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0738" name="Line 30"/>
              <p:cNvSpPr>
                <a:spLocks noChangeShapeType="1"/>
              </p:cNvSpPr>
              <p:nvPr/>
            </p:nvSpPr>
            <p:spPr bwMode="auto">
              <a:xfrm>
                <a:off x="4174" y="1933"/>
                <a:ext cx="0" cy="817"/>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0730" name="Text Box 31"/>
            <p:cNvSpPr txBox="1">
              <a:spLocks noChangeArrowheads="1"/>
            </p:cNvSpPr>
            <p:nvPr/>
          </p:nvSpPr>
          <p:spPr bwMode="auto">
            <a:xfrm>
              <a:off x="3152" y="3249"/>
              <a:ext cx="2404" cy="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Muestra </a:t>
              </a:r>
              <a:r>
                <a:rPr lang="pt-PT" sz="2000" b="1">
                  <a:latin typeface="Arial" panose="020B0604020202020204" pitchFamily="34" charset="0"/>
                </a:rPr>
                <a:t>NO</a:t>
              </a:r>
              <a:r>
                <a:rPr lang="pt-PT" sz="2000">
                  <a:latin typeface="Arial" panose="020B0604020202020204" pitchFamily="34" charset="0"/>
                </a:rPr>
                <a:t>  representativa respecto a la variable sexo</a:t>
              </a:r>
            </a:p>
          </p:txBody>
        </p:sp>
        <p:sp>
          <p:nvSpPr>
            <p:cNvPr id="30731" name="Rectangle 32"/>
            <p:cNvSpPr>
              <a:spLocks noChangeArrowheads="1"/>
            </p:cNvSpPr>
            <p:nvPr/>
          </p:nvSpPr>
          <p:spPr bwMode="auto">
            <a:xfrm>
              <a:off x="113" y="119"/>
              <a:ext cx="5534" cy="376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grpSp>
    </p:spTree>
    <p:extLst>
      <p:ext uri="{BB962C8B-B14F-4D97-AF65-F5344CB8AC3E}">
        <p14:creationId xmlns:p14="http://schemas.microsoft.com/office/powerpoint/2010/main" val="2765550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2"/>
          <p:cNvGrpSpPr>
            <a:grpSpLocks/>
          </p:cNvGrpSpPr>
          <p:nvPr/>
        </p:nvGrpSpPr>
        <p:grpSpPr bwMode="auto">
          <a:xfrm>
            <a:off x="1762125" y="515938"/>
            <a:ext cx="8642350" cy="5688012"/>
            <a:chOff x="158" y="210"/>
            <a:chExt cx="5444" cy="3583"/>
          </a:xfrm>
        </p:grpSpPr>
        <p:grpSp>
          <p:nvGrpSpPr>
            <p:cNvPr id="31747" name="Group 3"/>
            <p:cNvGrpSpPr>
              <a:grpSpLocks/>
            </p:cNvGrpSpPr>
            <p:nvPr/>
          </p:nvGrpSpPr>
          <p:grpSpPr bwMode="auto">
            <a:xfrm>
              <a:off x="303" y="484"/>
              <a:ext cx="5240" cy="3039"/>
              <a:chOff x="204" y="436"/>
              <a:chExt cx="5240" cy="3039"/>
            </a:xfrm>
          </p:grpSpPr>
          <p:sp>
            <p:nvSpPr>
              <p:cNvPr id="31749" name="Text Box 4"/>
              <p:cNvSpPr txBox="1">
                <a:spLocks noChangeArrowheads="1"/>
              </p:cNvSpPr>
              <p:nvPr/>
            </p:nvSpPr>
            <p:spPr bwMode="auto">
              <a:xfrm>
                <a:off x="204" y="1706"/>
                <a:ext cx="1055"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b="1">
                    <a:latin typeface="Arial" panose="020B0604020202020204" pitchFamily="34" charset="0"/>
                  </a:rPr>
                  <a:t>Tipos de muestreo</a:t>
                </a:r>
              </a:p>
            </p:txBody>
          </p:sp>
          <p:sp>
            <p:nvSpPr>
              <p:cNvPr id="31750" name="AutoShape 5"/>
              <p:cNvSpPr>
                <a:spLocks/>
              </p:cNvSpPr>
              <p:nvPr/>
            </p:nvSpPr>
            <p:spPr bwMode="auto">
              <a:xfrm>
                <a:off x="983" y="436"/>
                <a:ext cx="227" cy="3039"/>
              </a:xfrm>
              <a:prstGeom prst="leftBrace">
                <a:avLst>
                  <a:gd name="adj1" fmla="val 11156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1751" name="Text Box 6"/>
              <p:cNvSpPr txBox="1">
                <a:spLocks noChangeArrowheads="1"/>
              </p:cNvSpPr>
              <p:nvPr/>
            </p:nvSpPr>
            <p:spPr bwMode="auto">
              <a:xfrm>
                <a:off x="1226" y="967"/>
                <a:ext cx="121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b="1" dirty="0">
                    <a:latin typeface="Arial" panose="020B0604020202020204" pitchFamily="34" charset="0"/>
                  </a:rPr>
                  <a:t>Probabilístico</a:t>
                </a:r>
              </a:p>
            </p:txBody>
          </p:sp>
          <p:sp>
            <p:nvSpPr>
              <p:cNvPr id="31752" name="Text Box 7"/>
              <p:cNvSpPr txBox="1">
                <a:spLocks noChangeArrowheads="1"/>
              </p:cNvSpPr>
              <p:nvPr/>
            </p:nvSpPr>
            <p:spPr bwMode="auto">
              <a:xfrm>
                <a:off x="1156" y="2681"/>
                <a:ext cx="145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b="1">
                    <a:latin typeface="Arial" panose="020B0604020202020204" pitchFamily="34" charset="0"/>
                  </a:rPr>
                  <a:t>No Probabilístico</a:t>
                </a:r>
              </a:p>
            </p:txBody>
          </p:sp>
          <p:sp>
            <p:nvSpPr>
              <p:cNvPr id="31753" name="Text Box 8"/>
              <p:cNvSpPr txBox="1">
                <a:spLocks noChangeArrowheads="1"/>
              </p:cNvSpPr>
              <p:nvPr/>
            </p:nvSpPr>
            <p:spPr bwMode="auto">
              <a:xfrm>
                <a:off x="2688" y="463"/>
                <a:ext cx="2756" cy="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40000"/>
                  </a:lnSpc>
                  <a:spcBef>
                    <a:spcPct val="0"/>
                  </a:spcBef>
                  <a:buFontTx/>
                  <a:buNone/>
                </a:pPr>
                <a:r>
                  <a:rPr lang="es-ES_tradnl" sz="2000" b="1">
                    <a:latin typeface="Arial" panose="020B0604020202020204" pitchFamily="34" charset="0"/>
                  </a:rPr>
                  <a:t>Muestreo aleatorio simple</a:t>
                </a:r>
              </a:p>
              <a:p>
                <a:pPr eaLnBrk="1" hangingPunct="1">
                  <a:lnSpc>
                    <a:spcPct val="140000"/>
                  </a:lnSpc>
                  <a:spcBef>
                    <a:spcPct val="0"/>
                  </a:spcBef>
                  <a:buFontTx/>
                  <a:buNone/>
                </a:pPr>
                <a:r>
                  <a:rPr lang="es-ES_tradnl" sz="2000">
                    <a:latin typeface="Arial" panose="020B0604020202020204" pitchFamily="34" charset="0"/>
                  </a:rPr>
                  <a:t>Muestreo sistemático</a:t>
                </a:r>
              </a:p>
              <a:p>
                <a:pPr eaLnBrk="1" hangingPunct="1">
                  <a:lnSpc>
                    <a:spcPct val="140000"/>
                  </a:lnSpc>
                  <a:spcBef>
                    <a:spcPct val="0"/>
                  </a:spcBef>
                  <a:buFontTx/>
                  <a:buNone/>
                </a:pPr>
                <a:r>
                  <a:rPr lang="es-ES_tradnl" sz="2000" b="1">
                    <a:latin typeface="Arial" panose="020B0604020202020204" pitchFamily="34" charset="0"/>
                  </a:rPr>
                  <a:t>Muestreo aleatorio estratificado </a:t>
                </a:r>
              </a:p>
              <a:p>
                <a:pPr eaLnBrk="1" hangingPunct="1">
                  <a:lnSpc>
                    <a:spcPct val="140000"/>
                  </a:lnSpc>
                  <a:spcBef>
                    <a:spcPct val="0"/>
                  </a:spcBef>
                  <a:buFontTx/>
                  <a:buNone/>
                </a:pPr>
                <a:r>
                  <a:rPr lang="es-ES_tradnl" sz="2000">
                    <a:latin typeface="Arial" panose="020B0604020202020204" pitchFamily="34" charset="0"/>
                  </a:rPr>
                  <a:t>Muestreo por conglomerados</a:t>
                </a:r>
                <a:endParaRPr lang="pt-PT" sz="2000">
                  <a:latin typeface="Arial" panose="020B0604020202020204" pitchFamily="34" charset="0"/>
                </a:endParaRPr>
              </a:p>
            </p:txBody>
          </p:sp>
          <p:sp>
            <p:nvSpPr>
              <p:cNvPr id="31754" name="AutoShape 9"/>
              <p:cNvSpPr>
                <a:spLocks/>
              </p:cNvSpPr>
              <p:nvPr/>
            </p:nvSpPr>
            <p:spPr bwMode="auto">
              <a:xfrm>
                <a:off x="2472" y="436"/>
                <a:ext cx="227" cy="1270"/>
              </a:xfrm>
              <a:prstGeom prst="leftBrace">
                <a:avLst>
                  <a:gd name="adj1" fmla="val 4662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1755" name="Text Box 10"/>
              <p:cNvSpPr txBox="1">
                <a:spLocks noChangeArrowheads="1"/>
              </p:cNvSpPr>
              <p:nvPr/>
            </p:nvSpPr>
            <p:spPr bwMode="auto">
              <a:xfrm>
                <a:off x="2744" y="2432"/>
                <a:ext cx="2676"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50000"/>
                  </a:lnSpc>
                  <a:spcBef>
                    <a:spcPct val="0"/>
                  </a:spcBef>
                  <a:buFontTx/>
                  <a:buNone/>
                </a:pPr>
                <a:r>
                  <a:rPr lang="es-ES_tradnl" sz="2000">
                    <a:latin typeface="Arial" panose="020B0604020202020204" pitchFamily="34" charset="0"/>
                  </a:rPr>
                  <a:t>Muestras fortuitas o de voluntarios.</a:t>
                </a:r>
              </a:p>
              <a:p>
                <a:pPr eaLnBrk="1" hangingPunct="1">
                  <a:lnSpc>
                    <a:spcPct val="150000"/>
                  </a:lnSpc>
                  <a:spcBef>
                    <a:spcPct val="0"/>
                  </a:spcBef>
                  <a:buFontTx/>
                  <a:buNone/>
                </a:pPr>
                <a:r>
                  <a:rPr lang="es-ES_tradnl" sz="2000">
                    <a:latin typeface="Arial" panose="020B0604020202020204" pitchFamily="34" charset="0"/>
                  </a:rPr>
                  <a:t>Muestra por selección de expertos. </a:t>
                </a:r>
                <a:endParaRPr lang="pt-PT" sz="2000">
                  <a:latin typeface="Arial" panose="020B0604020202020204" pitchFamily="34" charset="0"/>
                </a:endParaRPr>
              </a:p>
            </p:txBody>
          </p:sp>
          <p:sp>
            <p:nvSpPr>
              <p:cNvPr id="31756" name="AutoShape 11"/>
              <p:cNvSpPr>
                <a:spLocks/>
              </p:cNvSpPr>
              <p:nvPr/>
            </p:nvSpPr>
            <p:spPr bwMode="auto">
              <a:xfrm>
                <a:off x="2562" y="2179"/>
                <a:ext cx="227" cy="1270"/>
              </a:xfrm>
              <a:prstGeom prst="leftBrace">
                <a:avLst>
                  <a:gd name="adj1" fmla="val 4662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grpSp>
        <p:sp>
          <p:nvSpPr>
            <p:cNvPr id="31748" name="Rectangle 12"/>
            <p:cNvSpPr>
              <a:spLocks noChangeArrowheads="1"/>
            </p:cNvSpPr>
            <p:nvPr/>
          </p:nvSpPr>
          <p:spPr bwMode="auto">
            <a:xfrm>
              <a:off x="158" y="210"/>
              <a:ext cx="5444" cy="358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grpSp>
    </p:spTree>
    <p:extLst>
      <p:ext uri="{BB962C8B-B14F-4D97-AF65-F5344CB8AC3E}">
        <p14:creationId xmlns:p14="http://schemas.microsoft.com/office/powerpoint/2010/main" val="25156061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2097088" y="328614"/>
            <a:ext cx="8064500" cy="867930"/>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just" eaLnBrk="1" hangingPunct="1">
              <a:lnSpc>
                <a:spcPct val="140000"/>
              </a:lnSpc>
              <a:spcBef>
                <a:spcPct val="50000"/>
              </a:spcBef>
              <a:defRPr/>
            </a:pPr>
            <a:r>
              <a:rPr lang="es-ES_tradnl" b="1" u="sng" dirty="0">
                <a:latin typeface="Arial" charset="0"/>
                <a:ea typeface="Times New Roman" pitchFamily="18" charset="0"/>
                <a:cs typeface="Arial" charset="0"/>
              </a:rPr>
              <a:t>Muestreo aleatorio simple</a:t>
            </a:r>
            <a:r>
              <a:rPr lang="es-ES_tradnl" b="1" dirty="0">
                <a:latin typeface="Arial" charset="0"/>
                <a:ea typeface="Times New Roman" pitchFamily="18" charset="0"/>
                <a:cs typeface="Arial" charset="0"/>
              </a:rPr>
              <a:t>: </a:t>
            </a:r>
            <a:r>
              <a:rPr lang="es-ES_tradnl" dirty="0">
                <a:solidFill>
                  <a:srgbClr val="000000"/>
                </a:solidFill>
                <a:latin typeface="Arial" charset="0"/>
                <a:ea typeface="Times New Roman" pitchFamily="18" charset="0"/>
                <a:cs typeface="Arial" charset="0"/>
              </a:rPr>
              <a:t>La esencia de este diseño </a:t>
            </a:r>
            <a:r>
              <a:rPr lang="es-ES_tradnl" dirty="0" err="1">
                <a:solidFill>
                  <a:srgbClr val="000000"/>
                </a:solidFill>
                <a:latin typeface="Arial" charset="0"/>
                <a:ea typeface="Times New Roman" pitchFamily="18" charset="0"/>
                <a:cs typeface="Arial" charset="0"/>
              </a:rPr>
              <a:t>muestral</a:t>
            </a:r>
            <a:r>
              <a:rPr lang="es-ES_tradnl" dirty="0">
                <a:solidFill>
                  <a:srgbClr val="000000"/>
                </a:solidFill>
                <a:latin typeface="Arial" charset="0"/>
                <a:ea typeface="Times New Roman" pitchFamily="18" charset="0"/>
                <a:cs typeface="Arial" charset="0"/>
              </a:rPr>
              <a:t> radica en que todos los elementos tienen la misma probabilidad de ser seleccionados.</a:t>
            </a:r>
          </a:p>
        </p:txBody>
      </p:sp>
      <p:sp>
        <p:nvSpPr>
          <p:cNvPr id="131075" name="Text Box 3"/>
          <p:cNvSpPr txBox="1">
            <a:spLocks noChangeArrowheads="1"/>
          </p:cNvSpPr>
          <p:nvPr/>
        </p:nvSpPr>
        <p:spPr bwMode="auto">
          <a:xfrm>
            <a:off x="2101850" y="1849438"/>
            <a:ext cx="8064500" cy="2336024"/>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marL="457200" indent="-457200" algn="just">
              <a:lnSpc>
                <a:spcPct val="110000"/>
              </a:lnSpc>
              <a:spcBef>
                <a:spcPct val="50000"/>
              </a:spcBef>
              <a:defRPr/>
            </a:pPr>
            <a:r>
              <a:rPr lang="es-ES" u="sng">
                <a:latin typeface="Arial" charset="0"/>
              </a:rPr>
              <a:t>Pasos para realizarlo</a:t>
            </a:r>
            <a:r>
              <a:rPr lang="es-ES">
                <a:latin typeface="Arial" charset="0"/>
              </a:rPr>
              <a:t>:</a:t>
            </a:r>
          </a:p>
          <a:p>
            <a:pPr marL="457200" indent="-457200" algn="just">
              <a:lnSpc>
                <a:spcPct val="110000"/>
              </a:lnSpc>
              <a:spcBef>
                <a:spcPct val="50000"/>
              </a:spcBef>
              <a:buClr>
                <a:schemeClr val="accent2"/>
              </a:buClr>
              <a:buFontTx/>
              <a:buAutoNum type="arabicParenR"/>
              <a:defRPr/>
            </a:pPr>
            <a:r>
              <a:rPr lang="es-ES">
                <a:latin typeface="Arial" charset="0"/>
              </a:rPr>
              <a:t>Enumerar todos los elementos de la población. (Elaborar el marco muestral).</a:t>
            </a:r>
          </a:p>
          <a:p>
            <a:pPr marL="457200" indent="-457200" algn="just">
              <a:lnSpc>
                <a:spcPct val="110000"/>
              </a:lnSpc>
              <a:spcBef>
                <a:spcPct val="50000"/>
              </a:spcBef>
              <a:buClr>
                <a:schemeClr val="accent2"/>
              </a:buClr>
              <a:buFontTx/>
              <a:buAutoNum type="arabicParenR"/>
              <a:defRPr/>
            </a:pPr>
            <a:r>
              <a:rPr lang="es-ES">
                <a:latin typeface="Arial" charset="0"/>
              </a:rPr>
              <a:t>Determinar el tamaño de la muestra</a:t>
            </a:r>
          </a:p>
          <a:p>
            <a:pPr marL="457200" indent="-457200" algn="just">
              <a:lnSpc>
                <a:spcPct val="110000"/>
              </a:lnSpc>
              <a:spcBef>
                <a:spcPct val="50000"/>
              </a:spcBef>
              <a:buClr>
                <a:schemeClr val="accent2"/>
              </a:buClr>
              <a:buFontTx/>
              <a:buAutoNum type="arabicParenR"/>
              <a:defRPr/>
            </a:pPr>
            <a:r>
              <a:rPr lang="es-ES">
                <a:latin typeface="Arial" charset="0"/>
              </a:rPr>
              <a:t>Seleccionar los elementos que formarán parte de la muestra empleando algún mecanismo aleatorio.</a:t>
            </a:r>
            <a:endParaRPr lang="ru-RU">
              <a:latin typeface="Arial" charset="0"/>
            </a:endParaRPr>
          </a:p>
        </p:txBody>
      </p:sp>
      <p:sp>
        <p:nvSpPr>
          <p:cNvPr id="131076" name="Text Box 4"/>
          <p:cNvSpPr txBox="1">
            <a:spLocks noChangeArrowheads="1"/>
          </p:cNvSpPr>
          <p:nvPr/>
        </p:nvSpPr>
        <p:spPr bwMode="auto">
          <a:xfrm>
            <a:off x="2132013" y="4584701"/>
            <a:ext cx="8064500" cy="1892826"/>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algn="just" eaLnBrk="1" hangingPunct="1">
              <a:spcBef>
                <a:spcPct val="50000"/>
              </a:spcBef>
              <a:defRPr/>
            </a:pPr>
            <a:r>
              <a:rPr lang="es-ES_tradnl" u="sng">
                <a:latin typeface="Arial" charset="0"/>
              </a:rPr>
              <a:t>Desventajas</a:t>
            </a:r>
            <a:r>
              <a:rPr lang="es-ES_tradnl">
                <a:latin typeface="Arial" charset="0"/>
              </a:rPr>
              <a:t>:</a:t>
            </a:r>
          </a:p>
          <a:p>
            <a:pPr algn="just" eaLnBrk="1" hangingPunct="1">
              <a:spcBef>
                <a:spcPct val="50000"/>
              </a:spcBef>
              <a:buClr>
                <a:schemeClr val="accent2"/>
              </a:buClr>
              <a:buFont typeface="Wingdings" pitchFamily="2" charset="2"/>
              <a:buChar char="§"/>
              <a:defRPr/>
            </a:pPr>
            <a:r>
              <a:rPr lang="es-ES_tradnl">
                <a:latin typeface="Arial" charset="0"/>
              </a:rPr>
              <a:t> Precisa de un listado de toda la población y no siempre es posible.</a:t>
            </a:r>
          </a:p>
          <a:p>
            <a:pPr algn="just" eaLnBrk="1" hangingPunct="1">
              <a:spcBef>
                <a:spcPct val="50000"/>
              </a:spcBef>
              <a:buClr>
                <a:schemeClr val="accent2"/>
              </a:buClr>
              <a:buFont typeface="Wingdings" pitchFamily="2" charset="2"/>
              <a:buChar char="§"/>
              <a:defRPr/>
            </a:pPr>
            <a:r>
              <a:rPr lang="es-ES_tradnl">
                <a:latin typeface="Arial" charset="0"/>
              </a:rPr>
              <a:t> Los elementos seleccionados pueden estar bien distantes (geográficamente).</a:t>
            </a:r>
          </a:p>
          <a:p>
            <a:pPr algn="just" eaLnBrk="1" hangingPunct="1">
              <a:spcBef>
                <a:spcPct val="50000"/>
              </a:spcBef>
              <a:buClr>
                <a:schemeClr val="accent2"/>
              </a:buClr>
              <a:buFont typeface="Wingdings" pitchFamily="2" charset="2"/>
              <a:buChar char="§"/>
              <a:defRPr/>
            </a:pPr>
            <a:r>
              <a:rPr lang="es-ES_tradnl">
                <a:latin typeface="Arial" charset="0"/>
              </a:rPr>
              <a:t> No siempre se obtienen muestras representativas.</a:t>
            </a:r>
            <a:endParaRPr lang="ru-RU">
              <a:latin typeface="Arial" charset="0"/>
            </a:endParaRPr>
          </a:p>
        </p:txBody>
      </p:sp>
    </p:spTree>
    <p:extLst>
      <p:ext uri="{BB962C8B-B14F-4D97-AF65-F5344CB8AC3E}">
        <p14:creationId xmlns:p14="http://schemas.microsoft.com/office/powerpoint/2010/main" val="41840348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1075"/>
                                        </p:tgtEl>
                                        <p:attrNameLst>
                                          <p:attrName>style.visibility</p:attrName>
                                        </p:attrNameLst>
                                      </p:cBhvr>
                                      <p:to>
                                        <p:strVal val="visible"/>
                                      </p:to>
                                    </p:set>
                                    <p:animEffect transition="in" filter="dissolve">
                                      <p:cBhvr>
                                        <p:cTn id="7" dur="500"/>
                                        <p:tgtEl>
                                          <p:spTgt spid="1310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1076"/>
                                        </p:tgtEl>
                                        <p:attrNameLst>
                                          <p:attrName>style.visibility</p:attrName>
                                        </p:attrNameLst>
                                      </p:cBhvr>
                                      <p:to>
                                        <p:strVal val="visible"/>
                                      </p:to>
                                    </p:set>
                                    <p:animEffect transition="in" filter="dissolve">
                                      <p:cBhvr>
                                        <p:cTn id="12" dur="500"/>
                                        <p:tgtEl>
                                          <p:spTgt spid="131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animBg="1"/>
      <p:bldP spid="13107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1847528" y="260648"/>
            <a:ext cx="8424936" cy="2308324"/>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50000"/>
              </a:lnSpc>
              <a:defRPr/>
            </a:pPr>
            <a:r>
              <a:rPr lang="es-ES_tradnl" sz="2400" b="1" dirty="0">
                <a:solidFill>
                  <a:srgbClr val="FF0000"/>
                </a:solidFill>
                <a:latin typeface="Arial" charset="0"/>
              </a:rPr>
              <a:t>Muestreo aleatorio estratificado</a:t>
            </a:r>
            <a:r>
              <a:rPr lang="es-ES_tradnl" sz="2400" b="1" dirty="0">
                <a:latin typeface="Arial" charset="0"/>
              </a:rPr>
              <a:t>.</a:t>
            </a:r>
          </a:p>
          <a:p>
            <a:pPr algn="just" eaLnBrk="1" hangingPunct="1">
              <a:lnSpc>
                <a:spcPct val="150000"/>
              </a:lnSpc>
              <a:defRPr/>
            </a:pPr>
            <a:r>
              <a:rPr lang="es-ES_tradnl" sz="2400" dirty="0">
                <a:latin typeface="Arial" charset="0"/>
              </a:rPr>
              <a:t>Este tipo de muestreo se utiliza cuando se conoce o se sospecha la existencia de diferencias entre subgrupos poblacionales  para la característica en estudio.</a:t>
            </a:r>
          </a:p>
        </p:txBody>
      </p:sp>
      <p:sp>
        <p:nvSpPr>
          <p:cNvPr id="132099" name="Text Box 3"/>
          <p:cNvSpPr txBox="1">
            <a:spLocks noChangeArrowheads="1"/>
          </p:cNvSpPr>
          <p:nvPr/>
        </p:nvSpPr>
        <p:spPr bwMode="auto">
          <a:xfrm>
            <a:off x="1775520" y="2893000"/>
            <a:ext cx="8496944" cy="3416320"/>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marL="271463" indent="-271463" algn="just" defTabSz="184150">
              <a:lnSpc>
                <a:spcPct val="150000"/>
              </a:lnSpc>
              <a:spcBef>
                <a:spcPct val="50000"/>
              </a:spcBef>
              <a:defRPr/>
            </a:pPr>
            <a:r>
              <a:rPr lang="es-ES" sz="2400" u="sng">
                <a:latin typeface="Arial" charset="0"/>
              </a:rPr>
              <a:t>Pasos para realizarlo</a:t>
            </a:r>
            <a:r>
              <a:rPr lang="es-ES" sz="2400">
                <a:latin typeface="Arial" charset="0"/>
              </a:rPr>
              <a:t>:</a:t>
            </a:r>
          </a:p>
          <a:p>
            <a:pPr marL="271463" indent="-271463" algn="just" defTabSz="184150">
              <a:lnSpc>
                <a:spcPct val="150000"/>
              </a:lnSpc>
              <a:buClr>
                <a:schemeClr val="accent2"/>
              </a:buClr>
              <a:buFontTx/>
              <a:buAutoNum type="arabicParenR"/>
              <a:defRPr/>
            </a:pPr>
            <a:r>
              <a:rPr lang="es-ES_tradnl" sz="2400">
                <a:latin typeface="Arial" charset="0"/>
              </a:rPr>
              <a:t> Se divide la población en estratos.</a:t>
            </a:r>
          </a:p>
          <a:p>
            <a:pPr marL="271463" indent="-271463" algn="just" defTabSz="184150">
              <a:lnSpc>
                <a:spcPct val="150000"/>
              </a:lnSpc>
              <a:buClr>
                <a:schemeClr val="accent2"/>
              </a:buClr>
              <a:buFontTx/>
              <a:buAutoNum type="arabicParenR"/>
              <a:defRPr/>
            </a:pPr>
            <a:r>
              <a:rPr lang="es-ES_tradnl" sz="2400">
                <a:latin typeface="Arial" charset="0"/>
              </a:rPr>
              <a:t> El tamaño de la muestra se divide entre los estratos de forma que 	todos los estratos aporten sujetos a la muestra.</a:t>
            </a:r>
          </a:p>
          <a:p>
            <a:pPr marL="271463" indent="-271463" algn="just" defTabSz="184150">
              <a:lnSpc>
                <a:spcPct val="150000"/>
              </a:lnSpc>
              <a:buClr>
                <a:schemeClr val="accent2"/>
              </a:buClr>
              <a:buFontTx/>
              <a:buAutoNum type="arabicParenR"/>
              <a:defRPr/>
            </a:pPr>
            <a:r>
              <a:rPr lang="es-ES_tradnl" sz="2400">
                <a:latin typeface="Arial" charset="0"/>
              </a:rPr>
              <a:t> Se aplica un muestreo aleatorio simple en cada uno de los 	estratos.</a:t>
            </a:r>
            <a:endParaRPr lang="es-ES" sz="2400">
              <a:latin typeface="Arial" charset="0"/>
            </a:endParaRPr>
          </a:p>
        </p:txBody>
      </p:sp>
    </p:spTree>
    <p:extLst>
      <p:ext uri="{BB962C8B-B14F-4D97-AF65-F5344CB8AC3E}">
        <p14:creationId xmlns:p14="http://schemas.microsoft.com/office/powerpoint/2010/main" val="2674648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099"/>
                                        </p:tgtEl>
                                        <p:attrNameLst>
                                          <p:attrName>style.visibility</p:attrName>
                                        </p:attrNameLst>
                                      </p:cBhvr>
                                      <p:to>
                                        <p:strVal val="visible"/>
                                      </p:to>
                                    </p:set>
                                    <p:animEffect transition="in" filter="dissolve">
                                      <p:cBhvr>
                                        <p:cTn id="7" dur="500"/>
                                        <p:tgtEl>
                                          <p:spTgt spid="132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1775520" y="476673"/>
            <a:ext cx="8712968" cy="5743111"/>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wrap="square">
            <a:spAutoFit/>
          </a:bodyPr>
          <a:lstStyle/>
          <a:p>
            <a:pPr algn="just" eaLnBrk="1" hangingPunct="1">
              <a:lnSpc>
                <a:spcPct val="170000"/>
              </a:lnSpc>
              <a:defRPr/>
            </a:pPr>
            <a:r>
              <a:rPr lang="es-ES_tradnl" sz="2400">
                <a:latin typeface="Tahoma" panose="020B0604030504040204" pitchFamily="34" charset="0"/>
                <a:ea typeface="Tahoma" panose="020B0604030504040204" pitchFamily="34" charset="0"/>
                <a:cs typeface="Tahoma" panose="020B0604030504040204" pitchFamily="34" charset="0"/>
              </a:rPr>
              <a:t>Los criterios de asignación de los tamaños de muestra a los estratos son diversos, utilizaremos en este curso el de </a:t>
            </a:r>
            <a:r>
              <a:rPr lang="es-ES_tradnl" sz="2400" b="1">
                <a:solidFill>
                  <a:schemeClr val="accent2"/>
                </a:solidFill>
                <a:latin typeface="Tahoma" panose="020B0604030504040204" pitchFamily="34" charset="0"/>
                <a:ea typeface="Tahoma" panose="020B0604030504040204" pitchFamily="34" charset="0"/>
                <a:cs typeface="Tahoma" panose="020B0604030504040204" pitchFamily="34" charset="0"/>
              </a:rPr>
              <a:t>asignación</a:t>
            </a:r>
            <a:r>
              <a:rPr lang="es-ES_tradnl" sz="2400" b="1">
                <a:latin typeface="Tahoma" panose="020B0604030504040204" pitchFamily="34" charset="0"/>
                <a:ea typeface="Tahoma" panose="020B0604030504040204" pitchFamily="34" charset="0"/>
                <a:cs typeface="Tahoma" panose="020B0604030504040204" pitchFamily="34" charset="0"/>
              </a:rPr>
              <a:t> </a:t>
            </a:r>
            <a:r>
              <a:rPr lang="es-ES_tradnl" sz="2400" b="1">
                <a:solidFill>
                  <a:schemeClr val="accent2"/>
                </a:solidFill>
                <a:latin typeface="Tahoma" panose="020B0604030504040204" pitchFamily="34" charset="0"/>
                <a:ea typeface="Tahoma" panose="020B0604030504040204" pitchFamily="34" charset="0"/>
                <a:cs typeface="Tahoma" panose="020B0604030504040204" pitchFamily="34" charset="0"/>
              </a:rPr>
              <a:t>proporcional</a:t>
            </a:r>
            <a:r>
              <a:rPr lang="es-ES_tradnl" sz="2400">
                <a:latin typeface="Tahoma" panose="020B0604030504040204" pitchFamily="34" charset="0"/>
                <a:ea typeface="Tahoma" panose="020B0604030504040204" pitchFamily="34" charset="0"/>
                <a:cs typeface="Tahoma" panose="020B0604030504040204" pitchFamily="34" charset="0"/>
              </a:rPr>
              <a:t>.</a:t>
            </a:r>
          </a:p>
          <a:p>
            <a:pPr eaLnBrk="1" hangingPunct="1">
              <a:lnSpc>
                <a:spcPct val="170000"/>
              </a:lnSpc>
              <a:defRPr/>
            </a:pPr>
            <a:r>
              <a:rPr lang="es-ES_tradnl" sz="2400">
                <a:latin typeface="Tahoma" panose="020B0604030504040204" pitchFamily="34" charset="0"/>
                <a:ea typeface="Tahoma" panose="020B0604030504040204" pitchFamily="34" charset="0"/>
                <a:cs typeface="Tahoma" panose="020B0604030504040204" pitchFamily="34" charset="0"/>
              </a:rPr>
              <a:t>N – Tamaño de la población</a:t>
            </a:r>
          </a:p>
          <a:p>
            <a:pPr eaLnBrk="1" hangingPunct="1">
              <a:lnSpc>
                <a:spcPct val="170000"/>
              </a:lnSpc>
              <a:defRPr/>
            </a:pPr>
            <a:r>
              <a:rPr lang="es-ES_tradnl" sz="2400">
                <a:latin typeface="Tahoma" panose="020B0604030504040204" pitchFamily="34" charset="0"/>
                <a:ea typeface="Tahoma" panose="020B0604030504040204" pitchFamily="34" charset="0"/>
                <a:cs typeface="Tahoma" panose="020B0604030504040204" pitchFamily="34" charset="0"/>
              </a:rPr>
              <a:t>n – Tamaño de la muestra.</a:t>
            </a:r>
          </a:p>
          <a:p>
            <a:pPr eaLnBrk="1" hangingPunct="1">
              <a:lnSpc>
                <a:spcPct val="170000"/>
              </a:lnSpc>
              <a:defRPr/>
            </a:pPr>
            <a:r>
              <a:rPr lang="es-ES_tradnl" sz="2400">
                <a:latin typeface="Tahoma" panose="020B0604030504040204" pitchFamily="34" charset="0"/>
                <a:ea typeface="Tahoma" panose="020B0604030504040204" pitchFamily="34" charset="0"/>
                <a:cs typeface="Tahoma" panose="020B0604030504040204" pitchFamily="34" charset="0"/>
              </a:rPr>
              <a:t>N</a:t>
            </a:r>
            <a:r>
              <a:rPr lang="es-ES_tradnl" sz="2400" baseline="-25000">
                <a:latin typeface="Tahoma" panose="020B0604030504040204" pitchFamily="34" charset="0"/>
                <a:ea typeface="Tahoma" panose="020B0604030504040204" pitchFamily="34" charset="0"/>
                <a:cs typeface="Tahoma" panose="020B0604030504040204" pitchFamily="34" charset="0"/>
              </a:rPr>
              <a:t>j </a:t>
            </a:r>
            <a:r>
              <a:rPr lang="es-ES_tradnl" sz="2400">
                <a:latin typeface="Tahoma" panose="020B0604030504040204" pitchFamily="34" charset="0"/>
                <a:ea typeface="Tahoma" panose="020B0604030504040204" pitchFamily="34" charset="0"/>
                <a:cs typeface="Tahoma" panose="020B0604030504040204" pitchFamily="34" charset="0"/>
              </a:rPr>
              <a:t>– Tamaño del estrato j</a:t>
            </a:r>
            <a:endParaRPr lang="pt-PT" sz="2400">
              <a:latin typeface="Tahoma" panose="020B0604030504040204" pitchFamily="34" charset="0"/>
              <a:ea typeface="Tahoma" panose="020B0604030504040204" pitchFamily="34" charset="0"/>
              <a:cs typeface="Tahoma" panose="020B0604030504040204" pitchFamily="34" charset="0"/>
            </a:endParaRPr>
          </a:p>
          <a:p>
            <a:pPr eaLnBrk="1" hangingPunct="1">
              <a:lnSpc>
                <a:spcPct val="170000"/>
              </a:lnSpc>
              <a:defRPr/>
            </a:pPr>
            <a:r>
              <a:rPr lang="pt-PT" sz="2400">
                <a:latin typeface="Tahoma" panose="020B0604030504040204" pitchFamily="34" charset="0"/>
                <a:ea typeface="Tahoma" panose="020B0604030504040204" pitchFamily="34" charset="0"/>
                <a:cs typeface="Tahoma" panose="020B0604030504040204" pitchFamily="34" charset="0"/>
              </a:rPr>
              <a:t>  ( Peso estrato j )    P </a:t>
            </a:r>
            <a:r>
              <a:rPr lang="pt-PT" sz="2400" baseline="-25000">
                <a:latin typeface="Tahoma" panose="020B0604030504040204" pitchFamily="34" charset="0"/>
                <a:ea typeface="Tahoma" panose="020B0604030504040204" pitchFamily="34" charset="0"/>
                <a:cs typeface="Tahoma" panose="020B0604030504040204" pitchFamily="34" charset="0"/>
              </a:rPr>
              <a:t>j</a:t>
            </a:r>
            <a:r>
              <a:rPr lang="pt-PT" sz="2400">
                <a:latin typeface="Tahoma" panose="020B0604030504040204" pitchFamily="34" charset="0"/>
                <a:ea typeface="Tahoma" panose="020B0604030504040204" pitchFamily="34" charset="0"/>
                <a:cs typeface="Tahoma" panose="020B0604030504040204" pitchFamily="34" charset="0"/>
              </a:rPr>
              <a:t> = N </a:t>
            </a:r>
            <a:r>
              <a:rPr lang="pt-PT" sz="2400" baseline="-25000">
                <a:latin typeface="Tahoma" panose="020B0604030504040204" pitchFamily="34" charset="0"/>
                <a:ea typeface="Tahoma" panose="020B0604030504040204" pitchFamily="34" charset="0"/>
                <a:cs typeface="Tahoma" panose="020B0604030504040204" pitchFamily="34" charset="0"/>
              </a:rPr>
              <a:t>j</a:t>
            </a:r>
            <a:r>
              <a:rPr lang="pt-PT" sz="2400">
                <a:latin typeface="Tahoma" panose="020B0604030504040204" pitchFamily="34" charset="0"/>
                <a:ea typeface="Tahoma" panose="020B0604030504040204" pitchFamily="34" charset="0"/>
                <a:cs typeface="Tahoma" panose="020B0604030504040204" pitchFamily="34" charset="0"/>
              </a:rPr>
              <a:t> / N      </a:t>
            </a:r>
          </a:p>
          <a:p>
            <a:pPr eaLnBrk="1" hangingPunct="1">
              <a:lnSpc>
                <a:spcPct val="170000"/>
              </a:lnSpc>
              <a:defRPr/>
            </a:pPr>
            <a:r>
              <a:rPr lang="pt-PT" sz="2400">
                <a:latin typeface="Tahoma" panose="020B0604030504040204" pitchFamily="34" charset="0"/>
                <a:ea typeface="Tahoma" panose="020B0604030504040204" pitchFamily="34" charset="0"/>
                <a:cs typeface="Tahoma" panose="020B0604030504040204" pitchFamily="34" charset="0"/>
              </a:rPr>
              <a:t>  (tamaño la muestra para el estrato j )   n </a:t>
            </a:r>
            <a:r>
              <a:rPr lang="pt-PT" sz="2400" baseline="-25000">
                <a:latin typeface="Tahoma" panose="020B0604030504040204" pitchFamily="34" charset="0"/>
                <a:ea typeface="Tahoma" panose="020B0604030504040204" pitchFamily="34" charset="0"/>
                <a:cs typeface="Tahoma" panose="020B0604030504040204" pitchFamily="34" charset="0"/>
              </a:rPr>
              <a:t>j</a:t>
            </a:r>
            <a:r>
              <a:rPr lang="pt-PT" sz="2400">
                <a:latin typeface="Tahoma" panose="020B0604030504040204" pitchFamily="34" charset="0"/>
                <a:ea typeface="Tahoma" panose="020B0604030504040204" pitchFamily="34" charset="0"/>
                <a:cs typeface="Tahoma" panose="020B0604030504040204" pitchFamily="34" charset="0"/>
              </a:rPr>
              <a:t> = P </a:t>
            </a:r>
            <a:r>
              <a:rPr lang="pt-PT" sz="2400" baseline="-25000">
                <a:latin typeface="Tahoma" panose="020B0604030504040204" pitchFamily="34" charset="0"/>
                <a:ea typeface="Tahoma" panose="020B0604030504040204" pitchFamily="34" charset="0"/>
                <a:cs typeface="Tahoma" panose="020B0604030504040204" pitchFamily="34" charset="0"/>
              </a:rPr>
              <a:t>j</a:t>
            </a:r>
            <a:r>
              <a:rPr lang="pt-PT" sz="2400">
                <a:latin typeface="Tahoma" panose="020B0604030504040204" pitchFamily="34" charset="0"/>
                <a:ea typeface="Tahoma" panose="020B0604030504040204" pitchFamily="34" charset="0"/>
                <a:cs typeface="Tahoma" panose="020B0604030504040204" pitchFamily="34" charset="0"/>
              </a:rPr>
              <a:t>  x  n       </a:t>
            </a:r>
          </a:p>
          <a:p>
            <a:pPr eaLnBrk="1" hangingPunct="1">
              <a:lnSpc>
                <a:spcPct val="170000"/>
              </a:lnSpc>
              <a:defRPr/>
            </a:pPr>
            <a:r>
              <a:rPr lang="pt-PT" sz="2400">
                <a:latin typeface="Tahoma" panose="020B0604030504040204" pitchFamily="34" charset="0"/>
                <a:ea typeface="Tahoma" panose="020B0604030504040204" pitchFamily="34" charset="0"/>
                <a:cs typeface="Tahoma" panose="020B0604030504040204" pitchFamily="34" charset="0"/>
              </a:rPr>
              <a:t>     n = n </a:t>
            </a:r>
            <a:r>
              <a:rPr lang="pt-PT" sz="2400" baseline="-25000">
                <a:latin typeface="Tahoma" panose="020B0604030504040204" pitchFamily="34" charset="0"/>
                <a:ea typeface="Tahoma" panose="020B0604030504040204" pitchFamily="34" charset="0"/>
                <a:cs typeface="Tahoma" panose="020B0604030504040204" pitchFamily="34" charset="0"/>
              </a:rPr>
              <a:t>1</a:t>
            </a:r>
            <a:r>
              <a:rPr lang="pt-PT" sz="2400">
                <a:latin typeface="Tahoma" panose="020B0604030504040204" pitchFamily="34" charset="0"/>
                <a:ea typeface="Tahoma" panose="020B0604030504040204" pitchFamily="34" charset="0"/>
                <a:cs typeface="Tahoma" panose="020B0604030504040204" pitchFamily="34" charset="0"/>
              </a:rPr>
              <a:t> + n </a:t>
            </a:r>
            <a:r>
              <a:rPr lang="pt-PT" sz="2400" baseline="-25000">
                <a:latin typeface="Tahoma" panose="020B0604030504040204" pitchFamily="34" charset="0"/>
                <a:ea typeface="Tahoma" panose="020B0604030504040204" pitchFamily="34" charset="0"/>
                <a:cs typeface="Tahoma" panose="020B0604030504040204" pitchFamily="34" charset="0"/>
              </a:rPr>
              <a:t>2</a:t>
            </a:r>
            <a:r>
              <a:rPr lang="pt-PT" sz="2400">
                <a:latin typeface="Tahoma" panose="020B0604030504040204" pitchFamily="34" charset="0"/>
                <a:ea typeface="Tahoma" panose="020B0604030504040204" pitchFamily="34" charset="0"/>
                <a:cs typeface="Tahoma" panose="020B0604030504040204" pitchFamily="34" charset="0"/>
              </a:rPr>
              <a:t>  +  ... + n </a:t>
            </a:r>
            <a:r>
              <a:rPr lang="pt-PT" sz="2400" baseline="-25000">
                <a:latin typeface="Tahoma" panose="020B0604030504040204" pitchFamily="34" charset="0"/>
                <a:ea typeface="Tahoma" panose="020B0604030504040204" pitchFamily="34" charset="0"/>
                <a:cs typeface="Tahoma" panose="020B0604030504040204" pitchFamily="34" charset="0"/>
              </a:rPr>
              <a:t>k</a:t>
            </a:r>
            <a:r>
              <a:rPr lang="pt-PT" sz="2400">
                <a:latin typeface="Tahoma" panose="020B0604030504040204" pitchFamily="34" charset="0"/>
                <a:ea typeface="Tahoma" panose="020B0604030504040204" pitchFamily="34" charset="0"/>
                <a:cs typeface="Tahoma" panose="020B0604030504040204" pitchFamily="34" charset="0"/>
              </a:rPr>
              <a:t>               k - número de estratos</a:t>
            </a:r>
            <a:endParaRPr lang="es-ES_tradnl" sz="240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732384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978275" y="971551"/>
            <a:ext cx="431800" cy="360363"/>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5843" name="Text Box 3"/>
          <p:cNvSpPr txBox="1">
            <a:spLocks noChangeArrowheads="1"/>
          </p:cNvSpPr>
          <p:nvPr/>
        </p:nvSpPr>
        <p:spPr bwMode="auto">
          <a:xfrm>
            <a:off x="2838450" y="476251"/>
            <a:ext cx="655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u="sng">
                <a:latin typeface="Arial" panose="020B0604020202020204" pitchFamily="34" charset="0"/>
              </a:rPr>
              <a:t>Ejemplo de muestreo aleatorio estratificado </a:t>
            </a:r>
          </a:p>
        </p:txBody>
      </p:sp>
      <p:sp>
        <p:nvSpPr>
          <p:cNvPr id="35844" name="Text Box 4"/>
          <p:cNvSpPr txBox="1">
            <a:spLocks noChangeArrowheads="1"/>
          </p:cNvSpPr>
          <p:nvPr/>
        </p:nvSpPr>
        <p:spPr bwMode="auto">
          <a:xfrm>
            <a:off x="4486275" y="958851"/>
            <a:ext cx="3092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Sexo masculino </a:t>
            </a:r>
            <a:r>
              <a:rPr lang="pt-PT" sz="2000">
                <a:solidFill>
                  <a:srgbClr val="800000"/>
                </a:solidFill>
                <a:latin typeface="Arial" panose="020B0604020202020204" pitchFamily="34" charset="0"/>
              </a:rPr>
              <a:t>(N</a:t>
            </a:r>
            <a:r>
              <a:rPr lang="pt-PT" sz="2000" baseline="-25000">
                <a:solidFill>
                  <a:srgbClr val="800000"/>
                </a:solidFill>
                <a:latin typeface="Arial" panose="020B0604020202020204" pitchFamily="34" charset="0"/>
              </a:rPr>
              <a:t>1</a:t>
            </a:r>
            <a:r>
              <a:rPr lang="pt-PT" sz="2000">
                <a:solidFill>
                  <a:srgbClr val="800000"/>
                </a:solidFill>
                <a:latin typeface="Arial" panose="020B0604020202020204" pitchFamily="34" charset="0"/>
              </a:rPr>
              <a:t>=80)</a:t>
            </a:r>
          </a:p>
        </p:txBody>
      </p:sp>
      <p:sp>
        <p:nvSpPr>
          <p:cNvPr id="35845" name="Rectangle 5"/>
          <p:cNvSpPr>
            <a:spLocks noChangeArrowheads="1"/>
          </p:cNvSpPr>
          <p:nvPr/>
        </p:nvSpPr>
        <p:spPr bwMode="auto">
          <a:xfrm>
            <a:off x="3956050" y="1557338"/>
            <a:ext cx="433388" cy="360362"/>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5846" name="Text Box 6"/>
          <p:cNvSpPr txBox="1">
            <a:spLocks noChangeArrowheads="1"/>
          </p:cNvSpPr>
          <p:nvPr/>
        </p:nvSpPr>
        <p:spPr bwMode="auto">
          <a:xfrm>
            <a:off x="8201026" y="1230314"/>
            <a:ext cx="2087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Muestra </a:t>
            </a:r>
            <a:r>
              <a:rPr lang="pt-PT" sz="2000">
                <a:solidFill>
                  <a:srgbClr val="800000"/>
                </a:solidFill>
                <a:latin typeface="Arial" panose="020B0604020202020204" pitchFamily="34" charset="0"/>
              </a:rPr>
              <a:t>(n=40)</a:t>
            </a:r>
          </a:p>
        </p:txBody>
      </p:sp>
      <p:sp>
        <p:nvSpPr>
          <p:cNvPr id="35847" name="Oval 7"/>
          <p:cNvSpPr>
            <a:spLocks noChangeArrowheads="1"/>
          </p:cNvSpPr>
          <p:nvPr/>
        </p:nvSpPr>
        <p:spPr bwMode="auto">
          <a:xfrm>
            <a:off x="7680326" y="1196975"/>
            <a:ext cx="574675" cy="503238"/>
          </a:xfrm>
          <a:prstGeom prst="ellipse">
            <a:avLst/>
          </a:prstGeom>
          <a:solidFill>
            <a:srgbClr val="FF33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5848" name="Text Box 8"/>
          <p:cNvSpPr txBox="1">
            <a:spLocks noChangeArrowheads="1"/>
          </p:cNvSpPr>
          <p:nvPr/>
        </p:nvSpPr>
        <p:spPr bwMode="auto">
          <a:xfrm>
            <a:off x="2262188" y="1112839"/>
            <a:ext cx="1441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000">
                <a:latin typeface="Arial" panose="020B0604020202020204" pitchFamily="34" charset="0"/>
              </a:rPr>
              <a:t>Población </a:t>
            </a:r>
            <a:r>
              <a:rPr lang="pt-PT" sz="2000">
                <a:solidFill>
                  <a:srgbClr val="800000"/>
                </a:solidFill>
                <a:latin typeface="Arial" panose="020B0604020202020204" pitchFamily="34" charset="0"/>
              </a:rPr>
              <a:t>N=200</a:t>
            </a:r>
          </a:p>
        </p:txBody>
      </p:sp>
      <p:sp>
        <p:nvSpPr>
          <p:cNvPr id="35849" name="Rectangle 9"/>
          <p:cNvSpPr>
            <a:spLocks noChangeArrowheads="1"/>
          </p:cNvSpPr>
          <p:nvPr/>
        </p:nvSpPr>
        <p:spPr bwMode="auto">
          <a:xfrm>
            <a:off x="1703389" y="387350"/>
            <a:ext cx="8785225" cy="5976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5850" name="Text Box 10"/>
          <p:cNvSpPr txBox="1">
            <a:spLocks noChangeArrowheads="1"/>
          </p:cNvSpPr>
          <p:nvPr/>
        </p:nvSpPr>
        <p:spPr bwMode="auto">
          <a:xfrm>
            <a:off x="4473575" y="1536701"/>
            <a:ext cx="3092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Sexo femenino  </a:t>
            </a:r>
            <a:r>
              <a:rPr lang="pt-PT" sz="2000">
                <a:solidFill>
                  <a:srgbClr val="800000"/>
                </a:solidFill>
                <a:latin typeface="Arial" panose="020B0604020202020204" pitchFamily="34" charset="0"/>
              </a:rPr>
              <a:t>(N</a:t>
            </a:r>
            <a:r>
              <a:rPr lang="pt-PT" sz="2000" baseline="-25000">
                <a:solidFill>
                  <a:srgbClr val="800000"/>
                </a:solidFill>
                <a:latin typeface="Arial" panose="020B0604020202020204" pitchFamily="34" charset="0"/>
              </a:rPr>
              <a:t>2</a:t>
            </a:r>
            <a:r>
              <a:rPr lang="pt-PT" sz="2000">
                <a:solidFill>
                  <a:srgbClr val="800000"/>
                </a:solidFill>
                <a:latin typeface="Arial" panose="020B0604020202020204" pitchFamily="34" charset="0"/>
              </a:rPr>
              <a:t>=120)</a:t>
            </a:r>
          </a:p>
        </p:txBody>
      </p:sp>
      <p:sp>
        <p:nvSpPr>
          <p:cNvPr id="35851" name="AutoShape 11"/>
          <p:cNvSpPr>
            <a:spLocks/>
          </p:cNvSpPr>
          <p:nvPr/>
        </p:nvSpPr>
        <p:spPr bwMode="auto">
          <a:xfrm>
            <a:off x="3600450" y="904875"/>
            <a:ext cx="215900" cy="1079500"/>
          </a:xfrm>
          <a:prstGeom prst="lef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grpSp>
        <p:nvGrpSpPr>
          <p:cNvPr id="35852" name="Group 12"/>
          <p:cNvGrpSpPr>
            <a:grpSpLocks/>
          </p:cNvGrpSpPr>
          <p:nvPr/>
        </p:nvGrpSpPr>
        <p:grpSpPr bwMode="auto">
          <a:xfrm>
            <a:off x="4313238" y="2060575"/>
            <a:ext cx="3511550" cy="2616200"/>
            <a:chOff x="1757" y="1442"/>
            <a:chExt cx="2212" cy="1648"/>
          </a:xfrm>
        </p:grpSpPr>
        <p:sp>
          <p:nvSpPr>
            <p:cNvPr id="35862" name="Rectangle 13"/>
            <p:cNvSpPr>
              <a:spLocks noChangeArrowheads="1"/>
            </p:cNvSpPr>
            <p:nvPr/>
          </p:nvSpPr>
          <p:spPr bwMode="auto">
            <a:xfrm>
              <a:off x="2167" y="1442"/>
              <a:ext cx="1802" cy="1632"/>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pt-PT" sz="2000">
                <a:solidFill>
                  <a:srgbClr val="FFFF00"/>
                </a:solidFill>
                <a:latin typeface="Arial" panose="020B0604020202020204" pitchFamily="34" charset="0"/>
              </a:endParaRPr>
            </a:p>
          </p:txBody>
        </p:sp>
        <p:sp>
          <p:nvSpPr>
            <p:cNvPr id="35863" name="Rectangle 14"/>
            <p:cNvSpPr>
              <a:spLocks noChangeArrowheads="1"/>
            </p:cNvSpPr>
            <p:nvPr/>
          </p:nvSpPr>
          <p:spPr bwMode="auto">
            <a:xfrm>
              <a:off x="1757" y="1442"/>
              <a:ext cx="878" cy="1633"/>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5864" name="Oval 15"/>
            <p:cNvSpPr>
              <a:spLocks noChangeArrowheads="1"/>
            </p:cNvSpPr>
            <p:nvPr/>
          </p:nvSpPr>
          <p:spPr bwMode="auto">
            <a:xfrm>
              <a:off x="2349" y="1853"/>
              <a:ext cx="681" cy="815"/>
            </a:xfrm>
            <a:prstGeom prst="ellipse">
              <a:avLst/>
            </a:prstGeom>
            <a:solidFill>
              <a:srgbClr val="FF3300"/>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sp>
          <p:nvSpPr>
            <p:cNvPr id="35865" name="Line 16"/>
            <p:cNvSpPr>
              <a:spLocks noChangeShapeType="1"/>
            </p:cNvSpPr>
            <p:nvPr/>
          </p:nvSpPr>
          <p:spPr bwMode="auto">
            <a:xfrm>
              <a:off x="2632" y="1837"/>
              <a:ext cx="0" cy="8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pic>
          <p:nvPicPr>
            <p:cNvPr id="35866" name="Picture 17" descr="j0292020"/>
            <p:cNvPicPr>
              <a:picLocks noChangeAspect="1" noChangeArrowheads="1"/>
            </p:cNvPicPr>
            <p:nvPr/>
          </p:nvPicPr>
          <p:blipFill>
            <a:blip r:embed="rId3" cstate="print">
              <a:extLst>
                <a:ext uri="{28A0092B-C50C-407E-A947-70E740481C1C}">
                  <a14:useLocalDpi xmlns:a14="http://schemas.microsoft.com/office/drawing/2010/main" val="0"/>
                </a:ext>
              </a:extLst>
            </a:blip>
            <a:srcRect r="35110"/>
            <a:stretch>
              <a:fillRect/>
            </a:stretch>
          </p:blipFill>
          <p:spPr bwMode="auto">
            <a:xfrm>
              <a:off x="1882" y="1480"/>
              <a:ext cx="499" cy="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67" name="Picture 18" descr="j0240719"/>
            <p:cNvPicPr>
              <a:picLocks noChangeAspect="1" noChangeArrowheads="1"/>
            </p:cNvPicPr>
            <p:nvPr/>
          </p:nvPicPr>
          <p:blipFill>
            <a:blip r:embed="rId4" cstate="print">
              <a:extLst>
                <a:ext uri="{28A0092B-C50C-407E-A947-70E740481C1C}">
                  <a14:useLocalDpi xmlns:a14="http://schemas.microsoft.com/office/drawing/2010/main" val="0"/>
                </a:ext>
              </a:extLst>
            </a:blip>
            <a:srcRect l="18553" r="19508" b="48741"/>
            <a:stretch>
              <a:fillRect/>
            </a:stretch>
          </p:blipFill>
          <p:spPr bwMode="auto">
            <a:xfrm>
              <a:off x="3197" y="1480"/>
              <a:ext cx="489" cy="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68" name="Text Box 19"/>
            <p:cNvSpPr txBox="1">
              <a:spLocks noChangeArrowheads="1"/>
            </p:cNvSpPr>
            <p:nvPr/>
          </p:nvSpPr>
          <p:spPr bwMode="auto">
            <a:xfrm>
              <a:off x="1802" y="2840"/>
              <a:ext cx="7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Estrato 1</a:t>
              </a:r>
            </a:p>
          </p:txBody>
        </p:sp>
        <p:sp>
          <p:nvSpPr>
            <p:cNvPr id="35869" name="Text Box 20"/>
            <p:cNvSpPr txBox="1">
              <a:spLocks noChangeArrowheads="1"/>
            </p:cNvSpPr>
            <p:nvPr/>
          </p:nvSpPr>
          <p:spPr bwMode="auto">
            <a:xfrm>
              <a:off x="2925" y="2840"/>
              <a:ext cx="7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Estrato 2</a:t>
              </a:r>
            </a:p>
          </p:txBody>
        </p:sp>
      </p:grpSp>
      <p:sp>
        <p:nvSpPr>
          <p:cNvPr id="35853" name="Rectangle 21"/>
          <p:cNvSpPr>
            <a:spLocks noChangeArrowheads="1"/>
          </p:cNvSpPr>
          <p:nvPr/>
        </p:nvSpPr>
        <p:spPr bwMode="auto">
          <a:xfrm>
            <a:off x="1524001" y="3119408"/>
            <a:ext cx="1847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s-ES" sz="2000">
              <a:latin typeface="Arial" panose="020B0604020202020204" pitchFamily="34" charset="0"/>
            </a:endParaRPr>
          </a:p>
        </p:txBody>
      </p:sp>
      <p:graphicFrame>
        <p:nvGraphicFramePr>
          <p:cNvPr id="35854" name="Object 22"/>
          <p:cNvGraphicFramePr>
            <a:graphicFrameLocks noChangeAspect="1"/>
          </p:cNvGraphicFramePr>
          <p:nvPr/>
        </p:nvGraphicFramePr>
        <p:xfrm>
          <a:off x="1992314" y="2420938"/>
          <a:ext cx="1366837" cy="455612"/>
        </p:xfrm>
        <a:graphic>
          <a:graphicData uri="http://schemas.openxmlformats.org/presentationml/2006/ole">
            <mc:AlternateContent xmlns:mc="http://schemas.openxmlformats.org/markup-compatibility/2006">
              <mc:Choice xmlns:v="urn:schemas-microsoft-com:vml" Requires="v">
                <p:oleObj spid="_x0000_s1044" name="Equation" r:id="rId5" imgW="660113" imgH="215806" progId="Equation.3">
                  <p:embed/>
                </p:oleObj>
              </mc:Choice>
              <mc:Fallback>
                <p:oleObj name="Equation" r:id="rId5" imgW="660113"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2314" y="2420938"/>
                        <a:ext cx="13668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55" name="Object 23"/>
          <p:cNvGraphicFramePr>
            <a:graphicFrameLocks noChangeAspect="1"/>
          </p:cNvGraphicFramePr>
          <p:nvPr/>
        </p:nvGraphicFramePr>
        <p:xfrm>
          <a:off x="8489950" y="2293938"/>
          <a:ext cx="1366838" cy="455612"/>
        </p:xfrm>
        <a:graphic>
          <a:graphicData uri="http://schemas.openxmlformats.org/presentationml/2006/ole">
            <mc:AlternateContent xmlns:mc="http://schemas.openxmlformats.org/markup-compatibility/2006">
              <mc:Choice xmlns:v="urn:schemas-microsoft-com:vml" Requires="v">
                <p:oleObj spid="_x0000_s1045" name="Equation" r:id="rId7" imgW="660113" imgH="215806" progId="Equation.3">
                  <p:embed/>
                </p:oleObj>
              </mc:Choice>
              <mc:Fallback>
                <p:oleObj name="Equation" r:id="rId7" imgW="660113" imgH="21580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89950" y="2293938"/>
                        <a:ext cx="1366838"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56" name="Object 24"/>
          <p:cNvGraphicFramePr>
            <a:graphicFrameLocks noChangeAspect="1"/>
          </p:cNvGraphicFramePr>
          <p:nvPr/>
        </p:nvGraphicFramePr>
        <p:xfrm>
          <a:off x="2000250" y="3073400"/>
          <a:ext cx="1346200" cy="706438"/>
        </p:xfrm>
        <a:graphic>
          <a:graphicData uri="http://schemas.openxmlformats.org/presentationml/2006/ole">
            <mc:AlternateContent xmlns:mc="http://schemas.openxmlformats.org/markup-compatibility/2006">
              <mc:Choice xmlns:v="urn:schemas-microsoft-com:vml" Requires="v">
                <p:oleObj spid="_x0000_s1046" name="Equation" r:id="rId9" imgW="748975" imgH="393529" progId="Equation.3">
                  <p:embed/>
                </p:oleObj>
              </mc:Choice>
              <mc:Fallback>
                <p:oleObj name="Equation" r:id="rId9" imgW="748975"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00250" y="3073400"/>
                        <a:ext cx="1346200" cy="70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7" name="Object 25"/>
          <p:cNvGraphicFramePr>
            <a:graphicFrameLocks noChangeAspect="1"/>
          </p:cNvGraphicFramePr>
          <p:nvPr/>
        </p:nvGraphicFramePr>
        <p:xfrm>
          <a:off x="8547101" y="3017839"/>
          <a:ext cx="1370013" cy="706437"/>
        </p:xfrm>
        <a:graphic>
          <a:graphicData uri="http://schemas.openxmlformats.org/presentationml/2006/ole">
            <mc:AlternateContent xmlns:mc="http://schemas.openxmlformats.org/markup-compatibility/2006">
              <mc:Choice xmlns:v="urn:schemas-microsoft-com:vml" Requires="v">
                <p:oleObj spid="_x0000_s1047" name="Equation" r:id="rId11" imgW="761669" imgH="393529" progId="Equation.3">
                  <p:embed/>
                </p:oleObj>
              </mc:Choice>
              <mc:Fallback>
                <p:oleObj name="Equation" r:id="rId11" imgW="761669" imgH="3935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47101" y="3017839"/>
                        <a:ext cx="1370013"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8" name="Object 26"/>
          <p:cNvGraphicFramePr>
            <a:graphicFrameLocks noChangeAspect="1"/>
          </p:cNvGraphicFramePr>
          <p:nvPr/>
        </p:nvGraphicFramePr>
        <p:xfrm>
          <a:off x="2033589" y="4033838"/>
          <a:ext cx="820737" cy="387350"/>
        </p:xfrm>
        <a:graphic>
          <a:graphicData uri="http://schemas.openxmlformats.org/presentationml/2006/ole">
            <mc:AlternateContent xmlns:mc="http://schemas.openxmlformats.org/markup-compatibility/2006">
              <mc:Choice xmlns:v="urn:schemas-microsoft-com:vml" Requires="v">
                <p:oleObj spid="_x0000_s1048" name="Equation" r:id="rId13" imgW="457002" imgH="215806" progId="Equation.3">
                  <p:embed/>
                </p:oleObj>
              </mc:Choice>
              <mc:Fallback>
                <p:oleObj name="Equation" r:id="rId13" imgW="457002" imgH="215806"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33589" y="4033838"/>
                        <a:ext cx="820737"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9" name="Object 27"/>
          <p:cNvGraphicFramePr>
            <a:graphicFrameLocks noChangeAspect="1"/>
          </p:cNvGraphicFramePr>
          <p:nvPr/>
        </p:nvGraphicFramePr>
        <p:xfrm>
          <a:off x="8555039" y="4003675"/>
          <a:ext cx="890587" cy="387350"/>
        </p:xfrm>
        <a:graphic>
          <a:graphicData uri="http://schemas.openxmlformats.org/presentationml/2006/ole">
            <mc:AlternateContent xmlns:mc="http://schemas.openxmlformats.org/markup-compatibility/2006">
              <mc:Choice xmlns:v="urn:schemas-microsoft-com:vml" Requires="v">
                <p:oleObj spid="_x0000_s1049" name="Equation" r:id="rId15" imgW="494870" imgH="215713" progId="Equation.3">
                  <p:embed/>
                </p:oleObj>
              </mc:Choice>
              <mc:Fallback>
                <p:oleObj name="Equation" r:id="rId15" imgW="494870" imgH="215713"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55039" y="4003675"/>
                        <a:ext cx="890587"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60" name="Text Box 28"/>
          <p:cNvSpPr txBox="1">
            <a:spLocks noChangeArrowheads="1"/>
          </p:cNvSpPr>
          <p:nvPr/>
        </p:nvSpPr>
        <p:spPr bwMode="auto">
          <a:xfrm>
            <a:off x="5159376" y="4724401"/>
            <a:ext cx="1584325"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1800">
                <a:latin typeface="Arial" panose="020B0604020202020204" pitchFamily="34" charset="0"/>
              </a:rPr>
              <a:t>16+24=40</a:t>
            </a:r>
          </a:p>
          <a:p>
            <a:pPr algn="ctr" eaLnBrk="1" hangingPunct="1">
              <a:spcBef>
                <a:spcPct val="50000"/>
              </a:spcBef>
              <a:buFontTx/>
              <a:buNone/>
            </a:pPr>
            <a:r>
              <a:rPr lang="pt-PT" sz="1800">
                <a:latin typeface="Arial" panose="020B0604020202020204" pitchFamily="34" charset="0"/>
              </a:rPr>
              <a:t>n</a:t>
            </a:r>
            <a:r>
              <a:rPr lang="pt-PT" sz="1800" baseline="-25000">
                <a:latin typeface="Arial" panose="020B0604020202020204" pitchFamily="34" charset="0"/>
              </a:rPr>
              <a:t>1</a:t>
            </a:r>
            <a:r>
              <a:rPr lang="pt-PT" sz="1800">
                <a:latin typeface="Arial" panose="020B0604020202020204" pitchFamily="34" charset="0"/>
              </a:rPr>
              <a:t>+n</a:t>
            </a:r>
            <a:r>
              <a:rPr lang="pt-PT" sz="1800" baseline="-25000">
                <a:latin typeface="Arial" panose="020B0604020202020204" pitchFamily="34" charset="0"/>
              </a:rPr>
              <a:t>2</a:t>
            </a:r>
            <a:r>
              <a:rPr lang="pt-PT" sz="1800">
                <a:latin typeface="Arial" panose="020B0604020202020204" pitchFamily="34" charset="0"/>
              </a:rPr>
              <a:t>=n</a:t>
            </a:r>
          </a:p>
        </p:txBody>
      </p:sp>
      <p:sp>
        <p:nvSpPr>
          <p:cNvPr id="35861" name="Text Box 29"/>
          <p:cNvSpPr txBox="1">
            <a:spLocks noChangeArrowheads="1"/>
          </p:cNvSpPr>
          <p:nvPr/>
        </p:nvSpPr>
        <p:spPr bwMode="auto">
          <a:xfrm>
            <a:off x="2106613" y="5694364"/>
            <a:ext cx="8280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pt-PT" sz="2000">
                <a:latin typeface="Arial" panose="020B0604020202020204" pitchFamily="34" charset="0"/>
              </a:rPr>
              <a:t>De los hombres serán seleccionados al azar </a:t>
            </a:r>
            <a:r>
              <a:rPr lang="pt-PT" sz="2000">
                <a:solidFill>
                  <a:srgbClr val="800000"/>
                </a:solidFill>
                <a:latin typeface="Arial" panose="020B0604020202020204" pitchFamily="34" charset="0"/>
              </a:rPr>
              <a:t>16</a:t>
            </a:r>
            <a:r>
              <a:rPr lang="pt-PT" sz="2000">
                <a:latin typeface="Arial" panose="020B0604020202020204" pitchFamily="34" charset="0"/>
              </a:rPr>
              <a:t> y de las mujeres </a:t>
            </a:r>
            <a:r>
              <a:rPr lang="pt-PT" sz="2000">
                <a:solidFill>
                  <a:srgbClr val="800000"/>
                </a:solidFill>
                <a:latin typeface="Arial" panose="020B0604020202020204" pitchFamily="34" charset="0"/>
              </a:rPr>
              <a:t>24.</a:t>
            </a:r>
          </a:p>
        </p:txBody>
      </p:sp>
    </p:spTree>
    <p:extLst>
      <p:ext uri="{BB962C8B-B14F-4D97-AF65-F5344CB8AC3E}">
        <p14:creationId xmlns:p14="http://schemas.microsoft.com/office/powerpoint/2010/main" val="23978917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1541748" y="1412776"/>
            <a:ext cx="9036496" cy="467204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0" algn="just"/>
            <a:r>
              <a:rPr lang="es-ES" sz="2400" dirty="0"/>
              <a:t>El muestreo constituye un recurso de la investigación científica, cuya función básica consiste en determinar que parte de la realidad debe ser analizada, con el objetivo de hacer inferencias  al todo de la cual procede. Muestra es la parte analizada y el todo la población.</a:t>
            </a:r>
          </a:p>
          <a:p>
            <a:pPr lvl="0" algn="just"/>
            <a:r>
              <a:rPr lang="es-ES" sz="2400" dirty="0"/>
              <a:t>Un método de selección es probabilístico cuando cada elemento de la población tiene una probabilidad conocida de formar parte de la muestra.</a:t>
            </a:r>
          </a:p>
          <a:p>
            <a:pPr lvl="0" algn="just"/>
            <a:r>
              <a:rPr lang="es-ES" sz="2400" dirty="0"/>
              <a:t>El muestreo simple aleatorio es un método que descansa exclusivamente en el azar. </a:t>
            </a:r>
            <a:r>
              <a:rPr lang="es-ES" sz="2400" dirty="0"/>
              <a:t>El muestreo estratificado implica la división de la población  en K subconjuntos o estratos mutuamente excluyentes, exhaustivos, de los cuales se seleccionan las unidades de análisis  mediante procedimientos que involucran el azar</a:t>
            </a:r>
            <a:r>
              <a:rPr lang="es-ES" sz="2400" dirty="0" smtClean="0"/>
              <a:t>.</a:t>
            </a:r>
            <a:endParaRPr lang="es-ES" sz="2400" dirty="0"/>
          </a:p>
        </p:txBody>
      </p:sp>
      <p:sp>
        <p:nvSpPr>
          <p:cNvPr id="4" name="Rectángulo 3"/>
          <p:cNvSpPr/>
          <p:nvPr/>
        </p:nvSpPr>
        <p:spPr>
          <a:xfrm>
            <a:off x="1775520" y="188640"/>
            <a:ext cx="8568952" cy="487506"/>
          </a:xfrm>
          <a:prstGeom prst="rect">
            <a:avLst/>
          </a:prstGeom>
          <a:solidFill>
            <a:schemeClr val="accent1">
              <a:lumMod val="20000"/>
              <a:lumOff val="80000"/>
            </a:schemeClr>
          </a:solidFill>
        </p:spPr>
        <p:txBody>
          <a:bodyPr wrap="square">
            <a:spAutoFit/>
          </a:bodyPr>
          <a:lstStyle/>
          <a:p>
            <a:pPr algn="ctr">
              <a:lnSpc>
                <a:spcPct val="107000"/>
              </a:lnSpc>
              <a:spcBef>
                <a:spcPts val="200"/>
              </a:spcBef>
              <a:spcAft>
                <a:spcPts val="0"/>
              </a:spcAft>
              <a:tabLst>
                <a:tab pos="228600" algn="l"/>
                <a:tab pos="449580" algn="l"/>
              </a:tabLst>
            </a:pPr>
            <a:r>
              <a:rPr lang="es-ES" sz="2400" b="1" dirty="0">
                <a:latin typeface="Tahoma" panose="020B0604030504040204" pitchFamily="34" charset="0"/>
                <a:ea typeface="Calibri" panose="020F0502020204030204" pitchFamily="34" charset="0"/>
              </a:rPr>
              <a:t>Resumen de aspectos fundamentales</a:t>
            </a:r>
            <a:r>
              <a:rPr lang="es-ES" sz="2400" dirty="0">
                <a:latin typeface="Tahoma" panose="020B0604030504040204" pitchFamily="34" charset="0"/>
                <a:ea typeface="Calibri" panose="020F0502020204030204" pitchFamily="34" charset="0"/>
              </a:rPr>
              <a:t>. </a:t>
            </a:r>
            <a:endParaRPr lang="es-ES" sz="2400" b="1" dirty="0">
              <a:latin typeface="Tahoma" panose="020B0604030504040204" pitchFamily="34" charset="0"/>
              <a:ea typeface="Calibri" panose="020F0502020204030204" pitchFamily="34" charset="0"/>
            </a:endParaRPr>
          </a:p>
        </p:txBody>
      </p:sp>
    </p:spTree>
    <p:extLst>
      <p:ext uri="{BB962C8B-B14F-4D97-AF65-F5344CB8AC3E}">
        <p14:creationId xmlns:p14="http://schemas.microsoft.com/office/powerpoint/2010/main" val="8060511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7348" y="693456"/>
            <a:ext cx="11665296" cy="2862322"/>
          </a:xfrm>
          <a:prstGeom prst="rect">
            <a:avLst/>
          </a:prstGeom>
        </p:spPr>
        <p:txBody>
          <a:bodyPr wrap="square">
            <a:spAutoFit/>
          </a:bodyPr>
          <a:lstStyle/>
          <a:p>
            <a:pPr algn="just">
              <a:lnSpc>
                <a:spcPct val="150000"/>
              </a:lnSpc>
            </a:pPr>
            <a:r>
              <a:rPr lang="es-ES" sz="2400" dirty="0">
                <a:latin typeface="Tahoma" panose="020B0604030504040204" pitchFamily="34" charset="0"/>
                <a:ea typeface="Calibri" panose="020F0502020204030204" pitchFamily="34" charset="0"/>
              </a:rPr>
              <a:t>En una investigación determinar el tamaño de la muestra, constituye uno de los problemas más complejos de la teoría del muestreo. Es un método de la inferencia  estadística y de él dependerá la precisión  de las estimaciones y de las pruebas de hipótesis que exige que el investigador  aplique correctamente las técnicas pero también utilice el buen juicio y el sentido común  de un investigador bien preparado.</a:t>
            </a:r>
            <a:endParaRPr lang="es-ES" sz="2400" dirty="0">
              <a:latin typeface="Times New Roman" panose="02020603050405020304" pitchFamily="18" charset="0"/>
              <a:ea typeface="Times New Roman" panose="02020603050405020304" pitchFamily="18" charset="0"/>
            </a:endParaRPr>
          </a:p>
        </p:txBody>
      </p:sp>
      <p:sp>
        <p:nvSpPr>
          <p:cNvPr id="5" name="Rectángulo 4"/>
          <p:cNvSpPr/>
          <p:nvPr/>
        </p:nvSpPr>
        <p:spPr>
          <a:xfrm>
            <a:off x="1775520" y="188640"/>
            <a:ext cx="8568952" cy="487506"/>
          </a:xfrm>
          <a:prstGeom prst="rect">
            <a:avLst/>
          </a:prstGeom>
          <a:solidFill>
            <a:schemeClr val="accent1">
              <a:lumMod val="20000"/>
              <a:lumOff val="80000"/>
            </a:schemeClr>
          </a:solidFill>
        </p:spPr>
        <p:txBody>
          <a:bodyPr wrap="square">
            <a:spAutoFit/>
          </a:bodyPr>
          <a:lstStyle/>
          <a:p>
            <a:pPr algn="ctr">
              <a:lnSpc>
                <a:spcPct val="107000"/>
              </a:lnSpc>
              <a:spcBef>
                <a:spcPts val="200"/>
              </a:spcBef>
              <a:spcAft>
                <a:spcPts val="0"/>
              </a:spcAft>
              <a:tabLst>
                <a:tab pos="228600" algn="l"/>
                <a:tab pos="449580" algn="l"/>
              </a:tabLst>
            </a:pPr>
            <a:r>
              <a:rPr lang="es-ES" sz="2400" b="1" dirty="0">
                <a:latin typeface="Tahoma" panose="020B0604030504040204" pitchFamily="34" charset="0"/>
                <a:ea typeface="Calibri" panose="020F0502020204030204" pitchFamily="34" charset="0"/>
              </a:rPr>
              <a:t>CONCLUSIONES</a:t>
            </a:r>
            <a:r>
              <a:rPr lang="es-ES" sz="2400" dirty="0">
                <a:latin typeface="Tahoma" panose="020B0604030504040204" pitchFamily="34" charset="0"/>
                <a:ea typeface="Calibri" panose="020F0502020204030204" pitchFamily="34" charset="0"/>
              </a:rPr>
              <a:t>. </a:t>
            </a:r>
            <a:endParaRPr lang="es-ES" sz="2400" b="1" dirty="0">
              <a:latin typeface="Tahoma" panose="020B0604030504040204" pitchFamily="34" charset="0"/>
              <a:ea typeface="Calibri" panose="020F0502020204030204" pitchFamily="34" charset="0"/>
            </a:endParaRPr>
          </a:p>
        </p:txBody>
      </p:sp>
      <p:sp>
        <p:nvSpPr>
          <p:cNvPr id="6" name="CuadroTexto 5"/>
          <p:cNvSpPr txBox="1"/>
          <p:nvPr/>
        </p:nvSpPr>
        <p:spPr>
          <a:xfrm>
            <a:off x="227348" y="3717032"/>
            <a:ext cx="11557284" cy="2786981"/>
          </a:xfrm>
          <a:prstGeom prst="rect">
            <a:avLst/>
          </a:prstGeom>
          <a:noFill/>
          <a:ln w="57150">
            <a:noFill/>
          </a:ln>
        </p:spPr>
        <p:txBody>
          <a:bodyPr wrap="square" rtlCol="0">
            <a:spAutoFit/>
          </a:bodyPr>
          <a:lstStyle/>
          <a:p>
            <a:pPr algn="just">
              <a:lnSpc>
                <a:spcPct val="150000"/>
              </a:lnSpc>
            </a:pPr>
            <a:r>
              <a:rPr lang="es-ES" sz="2400" dirty="0">
                <a:latin typeface="Tahoma" panose="020B0604030504040204" pitchFamily="34" charset="0"/>
                <a:ea typeface="Calibri" panose="020F0502020204030204" pitchFamily="34" charset="0"/>
              </a:rPr>
              <a:t>La investigación científica es el más potente instrumento con que cuenta el hombre para conocer, explicar, interpretar y transformar la realidad. Su desarrollo desde las diferentes disciplinas científicas es indispensable para la búsqueda de soluciones a los principales problemas que afronta en su actividad social y para la generación de nuevos conocimientos que la expliquen y orienten su transformación.</a:t>
            </a:r>
          </a:p>
        </p:txBody>
      </p:sp>
    </p:spTree>
    <p:extLst>
      <p:ext uri="{BB962C8B-B14F-4D97-AF65-F5344CB8AC3E}">
        <p14:creationId xmlns:p14="http://schemas.microsoft.com/office/powerpoint/2010/main" val="10278005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3"/>
          <p:cNvSpPr>
            <a:spLocks/>
          </p:cNvSpPr>
          <p:nvPr/>
        </p:nvSpPr>
        <p:spPr bwMode="auto">
          <a:xfrm>
            <a:off x="1517302" y="-14990"/>
            <a:ext cx="9144000" cy="692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r"/>
            <a:r>
              <a:rPr lang="es-ES" sz="3600" dirty="0">
                <a:effectLst>
                  <a:outerShdw blurRad="38100" dist="38100" dir="2700000" algn="tl">
                    <a:srgbClr val="FFFFFF"/>
                  </a:outerShdw>
                </a:effectLst>
                <a:latin typeface="Calibri" pitchFamily="34" charset="0"/>
              </a:rPr>
              <a:t>Metodología de la Investigación</a:t>
            </a:r>
          </a:p>
        </p:txBody>
      </p:sp>
      <p:sp>
        <p:nvSpPr>
          <p:cNvPr id="5" name="CuadroTexto 4"/>
          <p:cNvSpPr txBox="1"/>
          <p:nvPr/>
        </p:nvSpPr>
        <p:spPr>
          <a:xfrm>
            <a:off x="1703512" y="1484785"/>
            <a:ext cx="8784976" cy="5262979"/>
          </a:xfrm>
          <a:prstGeom prst="rect">
            <a:avLst/>
          </a:prstGeom>
          <a:solidFill>
            <a:schemeClr val="accent4">
              <a:lumMod val="60000"/>
              <a:lumOff val="40000"/>
            </a:schemeClr>
          </a:solidFill>
          <a:ln w="57150">
            <a:solidFill>
              <a:schemeClr val="tx1"/>
            </a:solidFill>
          </a:ln>
        </p:spPr>
        <p:txBody>
          <a:bodyPr wrap="square" rtlCol="0">
            <a:spAutoFit/>
          </a:bodyPr>
          <a:lstStyle/>
          <a:p>
            <a:pPr algn="just">
              <a:lnSpc>
                <a:spcPct val="150000"/>
              </a:lnSpc>
            </a:pPr>
            <a:r>
              <a:rPr lang="es-ES" sz="2800" dirty="0"/>
              <a:t>La investigación científica es el más potente instrumento con que cuenta el hombre para conocer, explicar, interpretar y transformar la realidad. Su desarrollo desde las diferentes disciplinas científicas es indispensable para la búsqueda de soluciones a los principales problemas que afronta en su actividad social y para la generación de nuevos conocimientos que la expliquen y orienten su transformación.</a:t>
            </a:r>
          </a:p>
        </p:txBody>
      </p:sp>
      <p:sp>
        <p:nvSpPr>
          <p:cNvPr id="6" name="CuadroTexto 5"/>
          <p:cNvSpPr txBox="1"/>
          <p:nvPr/>
        </p:nvSpPr>
        <p:spPr>
          <a:xfrm>
            <a:off x="4079776" y="775032"/>
            <a:ext cx="3672408" cy="646331"/>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es-ES" sz="3600" dirty="0"/>
              <a:t>CONCLUSIONES</a:t>
            </a:r>
            <a:endParaRPr lang="es-ES" sz="4000" dirty="0"/>
          </a:p>
        </p:txBody>
      </p:sp>
    </p:spTree>
    <p:extLst>
      <p:ext uri="{BB962C8B-B14F-4D97-AF65-F5344CB8AC3E}">
        <p14:creationId xmlns:p14="http://schemas.microsoft.com/office/powerpoint/2010/main" val="2978206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7408" y="1412776"/>
            <a:ext cx="10225136" cy="4320480"/>
          </a:xfrm>
        </p:spPr>
        <p:txBody>
          <a:bodyPr/>
          <a:lstStyle/>
          <a:p>
            <a:pPr algn="just">
              <a:lnSpc>
                <a:spcPct val="150000"/>
              </a:lnSpc>
              <a:tabLst>
                <a:tab pos="9683750" algn="l"/>
              </a:tabLst>
            </a:pPr>
            <a:r>
              <a:rPr lang="es-ES" sz="2800" dirty="0" smtClean="0">
                <a:latin typeface="Arial" panose="020B0604020202020204" pitchFamily="34" charset="0"/>
                <a:cs typeface="Arial" panose="020B0604020202020204" pitchFamily="34" charset="0"/>
              </a:rPr>
              <a:t>La Investigación es una actividad que realizan los hombre </a:t>
            </a:r>
            <a:r>
              <a:rPr lang="x-none" sz="2800" dirty="0" smtClean="0">
                <a:latin typeface="Arial" panose="020B0604020202020204" pitchFamily="34" charset="0"/>
                <a:cs typeface="Arial" panose="020B0604020202020204" pitchFamily="34" charset="0"/>
              </a:rPr>
              <a:t>todos </a:t>
            </a:r>
            <a:r>
              <a:rPr lang="x-none" sz="2800" dirty="0">
                <a:latin typeface="Arial" panose="020B0604020202020204" pitchFamily="34" charset="0"/>
                <a:cs typeface="Arial" panose="020B0604020202020204" pitchFamily="34" charset="0"/>
              </a:rPr>
              <a:t>los días de su vida, cuando busca dar solución a un problema o se cuestiona sobre un fenómeno </a:t>
            </a:r>
            <a:r>
              <a:rPr lang="x-none" sz="2800" dirty="0" smtClean="0">
                <a:latin typeface="Arial" panose="020B0604020202020204" pitchFamily="34" charset="0"/>
                <a:cs typeface="Arial" panose="020B0604020202020204" pitchFamily="34" charset="0"/>
              </a:rPr>
              <a:t>particula</a:t>
            </a:r>
            <a:r>
              <a:rPr lang="es-ES" sz="2800" dirty="0" smtClean="0">
                <a:latin typeface="Arial" panose="020B0604020202020204" pitchFamily="34" charset="0"/>
                <a:cs typeface="Arial" panose="020B0604020202020204" pitchFamily="34" charset="0"/>
              </a:rPr>
              <a:t>.</a:t>
            </a:r>
            <a:r>
              <a:rPr lang="x-none" sz="2800" dirty="0" smtClean="0">
                <a:latin typeface="Arial" panose="020B0604020202020204" pitchFamily="34" charset="0"/>
                <a:cs typeface="Arial" panose="020B0604020202020204" pitchFamily="34" charset="0"/>
              </a:rPr>
              <a:t> </a:t>
            </a:r>
            <a:endParaRPr lang="es-ES" sz="2800" dirty="0" smtClean="0">
              <a:latin typeface="Arial" panose="020B0604020202020204" pitchFamily="34" charset="0"/>
              <a:cs typeface="Arial" panose="020B0604020202020204" pitchFamily="34" charset="0"/>
            </a:endParaRPr>
          </a:p>
          <a:p>
            <a:pPr algn="just">
              <a:lnSpc>
                <a:spcPct val="150000"/>
              </a:lnSpc>
              <a:tabLst>
                <a:tab pos="9683750" algn="l"/>
              </a:tabLst>
            </a:pPr>
            <a:r>
              <a:rPr lang="es-ES" sz="2800" dirty="0" smtClean="0">
                <a:latin typeface="Arial" panose="020B0604020202020204" pitchFamily="34" charset="0"/>
                <a:cs typeface="Arial" panose="020B0604020202020204" pitchFamily="34" charset="0"/>
              </a:rPr>
              <a:t>C</a:t>
            </a:r>
            <a:r>
              <a:rPr lang="x-none" sz="2800" dirty="0" smtClean="0">
                <a:latin typeface="Arial" panose="020B0604020202020204" pitchFamily="34" charset="0"/>
                <a:cs typeface="Arial" panose="020B0604020202020204" pitchFamily="34" charset="0"/>
              </a:rPr>
              <a:t>uando </a:t>
            </a:r>
            <a:r>
              <a:rPr lang="x-none" sz="2800" dirty="0">
                <a:latin typeface="Arial" panose="020B0604020202020204" pitchFamily="34" charset="0"/>
                <a:cs typeface="Arial" panose="020B0604020202020204" pitchFamily="34" charset="0"/>
              </a:rPr>
              <a:t>un médico investiga la razón de los síntomas que presenta un paciente; cuando un alumno averigua información sobre un tema en particular. </a:t>
            </a:r>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48867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rtlCol="0">
            <a:normAutofit/>
          </a:bodyPr>
          <a:lstStyle/>
          <a:p>
            <a:pPr fontAlgn="auto">
              <a:spcAft>
                <a:spcPts val="0"/>
              </a:spcAft>
              <a:defRPr/>
            </a:pPr>
            <a:r>
              <a:rPr lang="es-ES" b="1" dirty="0" smtClean="0">
                <a:effectLst>
                  <a:outerShdw blurRad="38100" dist="38100" dir="2700000" algn="tl">
                    <a:srgbClr val="000000">
                      <a:alpha val="43137"/>
                    </a:srgbClr>
                  </a:outerShdw>
                </a:effectLst>
              </a:rPr>
              <a:t>BIBLIOGRAFIA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63352" y="1600201"/>
            <a:ext cx="11665296" cy="4525963"/>
          </a:xfrm>
        </p:spPr>
        <p:style>
          <a:lnRef idx="2">
            <a:schemeClr val="accent1"/>
          </a:lnRef>
          <a:fillRef idx="1">
            <a:schemeClr val="lt1"/>
          </a:fillRef>
          <a:effectRef idx="0">
            <a:schemeClr val="accent1"/>
          </a:effectRef>
          <a:fontRef idx="minor">
            <a:schemeClr val="dk1"/>
          </a:fontRef>
        </p:style>
        <p:txBody>
          <a:bodyPr rtlCol="0">
            <a:normAutofit/>
          </a:bodyPr>
          <a:lstStyle/>
          <a:p>
            <a:pPr fontAlgn="auto">
              <a:spcAft>
                <a:spcPts val="0"/>
              </a:spcAft>
              <a:defRPr/>
            </a:pPr>
            <a:r>
              <a:rPr lang="es-ES" sz="3300" dirty="0" smtClean="0"/>
              <a:t>PDF</a:t>
            </a:r>
            <a:r>
              <a:rPr lang="es-ES" sz="3300" dirty="0"/>
              <a:t>. Texto auxiliar (</a:t>
            </a:r>
            <a:r>
              <a:rPr lang="es-ES" sz="3300" dirty="0" err="1"/>
              <a:t>Bayarre</a:t>
            </a:r>
            <a:r>
              <a:rPr lang="es-ES" sz="3300" dirty="0"/>
              <a:t>)</a:t>
            </a:r>
          </a:p>
          <a:p>
            <a:pPr fontAlgn="auto">
              <a:spcAft>
                <a:spcPts val="0"/>
              </a:spcAft>
              <a:defRPr/>
            </a:pPr>
            <a:r>
              <a:rPr lang="es-ES" sz="3300" b="1" dirty="0" smtClean="0"/>
              <a:t>Libro </a:t>
            </a:r>
            <a:r>
              <a:rPr lang="es-ES" sz="3300" b="1" dirty="0"/>
              <a:t>de texto Informática Médica Tomo II, páginas 183 a la 187</a:t>
            </a:r>
          </a:p>
          <a:p>
            <a:r>
              <a:rPr lang="es-CU" sz="3400" dirty="0"/>
              <a:t>Toledo Curbelo G.  Fundamentos de Salud Pública.</a:t>
            </a:r>
            <a:r>
              <a:rPr lang="es-ES" sz="3400" dirty="0"/>
              <a:t>[Internet]. Tomo I.</a:t>
            </a:r>
            <a:r>
              <a:rPr lang="es-CU" sz="3400" dirty="0"/>
              <a:t> Acimed; La Habana; 2004. Disponible en: </a:t>
            </a:r>
            <a:r>
              <a:rPr lang="es-ES" sz="3400" dirty="0">
                <a:hlinkClick r:id="rId3"/>
              </a:rPr>
              <a:t>http://dspace.undoso.vcl.sld.cu:8080/xmlui/bitstream/handle/123456789/143/Fundamentos%20de%20Salud%20P%c3%bablica%20I%20.pdf?sequence=1&amp;isAllowed=y</a:t>
            </a:r>
            <a:endParaRPr lang="es-ES" dirty="0" smtClean="0"/>
          </a:p>
          <a:p>
            <a:pPr marL="0" indent="0" fontAlgn="auto">
              <a:spcAft>
                <a:spcPts val="0"/>
              </a:spcAft>
              <a:buNone/>
              <a:defRPr/>
            </a:pPr>
            <a:endParaRPr lang="en-US" dirty="0" smtClean="0"/>
          </a:p>
          <a:p>
            <a:pPr marL="0" indent="0" fontAlgn="auto">
              <a:spcAft>
                <a:spcPts val="0"/>
              </a:spcAft>
              <a:buNone/>
              <a:defRPr/>
            </a:pP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75520" y="188640"/>
            <a:ext cx="8568952" cy="487506"/>
          </a:xfrm>
          <a:prstGeom prst="rect">
            <a:avLst/>
          </a:prstGeom>
          <a:solidFill>
            <a:schemeClr val="accent1">
              <a:lumMod val="20000"/>
              <a:lumOff val="80000"/>
            </a:schemeClr>
          </a:solidFill>
        </p:spPr>
        <p:txBody>
          <a:bodyPr wrap="square">
            <a:spAutoFit/>
          </a:bodyPr>
          <a:lstStyle/>
          <a:p>
            <a:pPr algn="ctr">
              <a:lnSpc>
                <a:spcPct val="107000"/>
              </a:lnSpc>
              <a:spcBef>
                <a:spcPts val="200"/>
              </a:spcBef>
              <a:spcAft>
                <a:spcPts val="0"/>
              </a:spcAft>
              <a:tabLst>
                <a:tab pos="228600" algn="l"/>
                <a:tab pos="449580" algn="l"/>
              </a:tabLst>
            </a:pPr>
            <a:r>
              <a:rPr lang="es-ES" sz="2400" b="1" dirty="0">
                <a:latin typeface="Tahoma" panose="020B0604030504040204" pitchFamily="34" charset="0"/>
                <a:ea typeface="Calibri" panose="020F0502020204030204" pitchFamily="34" charset="0"/>
              </a:rPr>
              <a:t>Actividad Independiente</a:t>
            </a:r>
            <a:r>
              <a:rPr lang="es-ES" sz="2400" dirty="0">
                <a:latin typeface="Tahoma" panose="020B0604030504040204" pitchFamily="34" charset="0"/>
                <a:ea typeface="Calibri" panose="020F0502020204030204" pitchFamily="34" charset="0"/>
              </a:rPr>
              <a:t>. </a:t>
            </a:r>
            <a:endParaRPr lang="es-ES" sz="2400" b="1" dirty="0">
              <a:latin typeface="Tahoma" panose="020B0604030504040204" pitchFamily="34" charset="0"/>
              <a:ea typeface="Calibri" panose="020F0502020204030204" pitchFamily="34" charset="0"/>
            </a:endParaRPr>
          </a:p>
        </p:txBody>
      </p:sp>
      <p:sp>
        <p:nvSpPr>
          <p:cNvPr id="2" name="Rectángulo 1"/>
          <p:cNvSpPr/>
          <p:nvPr/>
        </p:nvSpPr>
        <p:spPr>
          <a:xfrm>
            <a:off x="407368" y="836713"/>
            <a:ext cx="11449272" cy="4524315"/>
          </a:xfrm>
          <a:prstGeom prst="rect">
            <a:avLst/>
          </a:prstGeom>
        </p:spPr>
        <p:txBody>
          <a:bodyPr wrap="square">
            <a:spAutoFit/>
          </a:bodyPr>
          <a:lstStyle/>
          <a:p>
            <a:pPr marL="342900" indent="-342900" algn="just">
              <a:lnSpc>
                <a:spcPct val="150000"/>
              </a:lnSpc>
              <a:buFont typeface="+mj-lt"/>
              <a:buAutoNum type="romanUcPeriod"/>
            </a:pPr>
            <a:r>
              <a:rPr lang="es-ES" sz="2400" dirty="0">
                <a:latin typeface="Tahoma" panose="020B0604030504040204" pitchFamily="34" charset="0"/>
                <a:ea typeface="Calibri" panose="020F0502020204030204" pitchFamily="34" charset="0"/>
              </a:rPr>
              <a:t>Identifique en las situaciones siguientes el método </a:t>
            </a:r>
            <a:r>
              <a:rPr lang="es-ES" sz="2400" dirty="0" err="1">
                <a:latin typeface="Tahoma" panose="020B0604030504040204" pitchFamily="34" charset="0"/>
                <a:ea typeface="Calibri" panose="020F0502020204030204" pitchFamily="34" charset="0"/>
              </a:rPr>
              <a:t>muestral</a:t>
            </a:r>
            <a:r>
              <a:rPr lang="es-ES" sz="2400" dirty="0">
                <a:latin typeface="Tahoma" panose="020B0604030504040204" pitchFamily="34" charset="0"/>
                <a:ea typeface="Calibri" panose="020F0502020204030204" pitchFamily="34" charset="0"/>
              </a:rPr>
              <a:t> empleado</a:t>
            </a:r>
            <a:r>
              <a:rPr lang="es-ES" sz="2400" dirty="0">
                <a:latin typeface="Tahoma" panose="020B0604030504040204" pitchFamily="34" charset="0"/>
                <a:ea typeface="Calibri" panose="020F0502020204030204" pitchFamily="34" charset="0"/>
              </a:rPr>
              <a:t>.</a:t>
            </a:r>
          </a:p>
          <a:p>
            <a:pPr marL="342900" indent="-342900" algn="just">
              <a:lnSpc>
                <a:spcPct val="150000"/>
              </a:lnSpc>
              <a:buFont typeface="+mj-lt"/>
              <a:buAutoNum type="alphaLcParenR"/>
            </a:pPr>
            <a:r>
              <a:rPr lang="es-ES" sz="2400" dirty="0">
                <a:latin typeface="Tahoma" panose="020B0604030504040204" pitchFamily="34" charset="0"/>
                <a:ea typeface="Calibri" panose="020F0502020204030204" pitchFamily="34" charset="0"/>
              </a:rPr>
              <a:t>Con </a:t>
            </a:r>
            <a:r>
              <a:rPr lang="es-ES" sz="2400" dirty="0">
                <a:latin typeface="Tahoma" panose="020B0604030504040204" pitchFamily="34" charset="0"/>
                <a:ea typeface="Calibri" panose="020F0502020204030204" pitchFamily="34" charset="0"/>
              </a:rPr>
              <a:t>el objetivo de estimar la prevalencia de bajo peso al nacer durante el embarazo en un área de salud, se estudió una muestra de 250 embarazos tomados aleatoriamente  de un total de 600</a:t>
            </a:r>
            <a:r>
              <a:rPr lang="es-ES" sz="2400" dirty="0">
                <a:latin typeface="Tahoma" panose="020B0604030504040204" pitchFamily="34" charset="0"/>
                <a:ea typeface="Calibri" panose="020F0502020204030204" pitchFamily="34" charset="0"/>
              </a:rPr>
              <a:t>.</a:t>
            </a:r>
          </a:p>
          <a:p>
            <a:pPr marL="342900" indent="-342900" algn="just">
              <a:lnSpc>
                <a:spcPct val="150000"/>
              </a:lnSpc>
              <a:buFont typeface="+mj-lt"/>
              <a:buAutoNum type="alphaLcParenR"/>
            </a:pPr>
            <a:endParaRPr lang="es-ES" sz="2400" dirty="0">
              <a:latin typeface="Tahoma" panose="020B0604030504040204" pitchFamily="34" charset="0"/>
              <a:ea typeface="Calibri" panose="020F0502020204030204" pitchFamily="34" charset="0"/>
            </a:endParaRPr>
          </a:p>
          <a:p>
            <a:pPr marL="342900" indent="-342900" algn="just">
              <a:lnSpc>
                <a:spcPct val="150000"/>
              </a:lnSpc>
              <a:buFont typeface="+mj-lt"/>
              <a:buAutoNum type="alphaLcParenR"/>
            </a:pPr>
            <a:r>
              <a:rPr lang="es-CU" sz="2400" dirty="0">
                <a:latin typeface="Tahoma" panose="020B0604030504040204" pitchFamily="34" charset="0"/>
                <a:ea typeface="Calibri" panose="020F0502020204030204" pitchFamily="34" charset="0"/>
              </a:rPr>
              <a:t> </a:t>
            </a:r>
            <a:r>
              <a:rPr lang="es-CU" sz="2400" dirty="0">
                <a:latin typeface="Tahoma" panose="020B0604030504040204" pitchFamily="34" charset="0"/>
                <a:ea typeface="Times New Roman" panose="02020603050405020304" pitchFamily="18" charset="0"/>
              </a:rPr>
              <a:t> </a:t>
            </a:r>
            <a:r>
              <a:rPr lang="es-ES" sz="2400" dirty="0"/>
              <a:t>En un estudio con el fin de evaluar el grado de maduración escolar en  niños de primer grado, fueron seleccionados 300 niños: 150 provenientes </a:t>
            </a:r>
            <a:r>
              <a:rPr lang="es-ES" sz="2400" dirty="0" smtClean="0"/>
              <a:t>del </a:t>
            </a:r>
            <a:r>
              <a:rPr lang="es-ES" sz="2400" dirty="0"/>
              <a:t>preescolar de la escuela.</a:t>
            </a:r>
          </a:p>
        </p:txBody>
      </p:sp>
    </p:spTree>
    <p:extLst>
      <p:ext uri="{BB962C8B-B14F-4D97-AF65-F5344CB8AC3E}">
        <p14:creationId xmlns:p14="http://schemas.microsoft.com/office/powerpoint/2010/main" val="17120132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095500" y="1029401"/>
            <a:ext cx="8229600" cy="1143000"/>
          </a:xfrm>
        </p:spPr>
        <p:txBody>
          <a:bodyPr rtlCol="0">
            <a:normAutofit/>
          </a:bodyPr>
          <a:lstStyle/>
          <a:p>
            <a:pPr fontAlgn="auto">
              <a:spcAft>
                <a:spcPts val="0"/>
              </a:spcAft>
              <a:defRPr/>
            </a:pPr>
            <a:r>
              <a:rPr lang="es-ES" sz="3200" b="1" dirty="0" smtClean="0">
                <a:effectLst>
                  <a:outerShdw blurRad="38100" dist="38100" dir="2700000" algn="tl">
                    <a:srgbClr val="000000">
                      <a:alpha val="43137"/>
                    </a:srgbClr>
                  </a:outerShdw>
                </a:effectLst>
              </a:rPr>
              <a:t>CTP </a:t>
            </a:r>
            <a:r>
              <a:rPr lang="es-ES" sz="2800" b="1" dirty="0"/>
              <a:t/>
            </a:r>
            <a:br>
              <a:rPr lang="es-ES" sz="2800" b="1" dirty="0"/>
            </a:br>
            <a:r>
              <a:rPr lang="es-MX" sz="2800" b="1" dirty="0"/>
              <a:t>Unidad </a:t>
            </a:r>
            <a:r>
              <a:rPr lang="es-MX" sz="2800" b="1" dirty="0" smtClean="0"/>
              <a:t>III: Investigación </a:t>
            </a:r>
            <a:r>
              <a:rPr lang="es-MX" sz="2800" b="1" dirty="0"/>
              <a:t>C</a:t>
            </a:r>
            <a:r>
              <a:rPr lang="es-MX" sz="2800" b="1" dirty="0" smtClean="0"/>
              <a:t>uantitativa </a:t>
            </a:r>
            <a:endParaRPr lang="es-ES" sz="2800" b="1" dirty="0"/>
          </a:p>
        </p:txBody>
      </p:sp>
      <p:sp>
        <p:nvSpPr>
          <p:cNvPr id="5" name="4 Marcador de contenido"/>
          <p:cNvSpPr>
            <a:spLocks noGrp="1"/>
          </p:cNvSpPr>
          <p:nvPr>
            <p:ph idx="1"/>
          </p:nvPr>
        </p:nvSpPr>
        <p:spPr>
          <a:xfrm>
            <a:off x="1487488" y="2636912"/>
            <a:ext cx="9144000" cy="3301527"/>
          </a:xfrm>
          <a:noFill/>
          <a:ln w="38100">
            <a:solidFill>
              <a:srgbClr val="C00000"/>
            </a:solidFill>
          </a:ln>
          <a:extLst>
            <a:ext uri="{909E8E84-426E-40DD-AFC4-6F175D3DCCD1}">
              <a14:hiddenFill xmlns:a14="http://schemas.microsoft.com/office/drawing/2010/main">
                <a:solidFill>
                  <a:srgbClr val="FFFFFF"/>
                </a:solidFill>
              </a14:hiddenFill>
            </a:ext>
          </a:extLst>
        </p:spPr>
        <p:style>
          <a:lnRef idx="2">
            <a:schemeClr val="dk1"/>
          </a:lnRef>
          <a:fillRef idx="1">
            <a:schemeClr val="lt1"/>
          </a:fillRef>
          <a:effectRef idx="0">
            <a:schemeClr val="dk1"/>
          </a:effectRef>
          <a:fontRef idx="minor">
            <a:schemeClr val="dk1"/>
          </a:fontRef>
        </p:style>
        <p:txBody>
          <a:bodyPr rtlCol="0">
            <a:normAutofit/>
          </a:bodyPr>
          <a:lstStyle/>
          <a:p>
            <a:pPr fontAlgn="auto">
              <a:spcAft>
                <a:spcPts val="0"/>
              </a:spcAft>
              <a:buNone/>
              <a:defRPr/>
            </a:pPr>
            <a:r>
              <a:rPr lang="es-ES" sz="3900" b="1" dirty="0">
                <a:effectLst>
                  <a:outerShdw blurRad="38100" dist="38100" dir="2700000" algn="tl">
                    <a:srgbClr val="000000">
                      <a:alpha val="43137"/>
                    </a:srgbClr>
                  </a:outerShdw>
                </a:effectLst>
              </a:rPr>
              <a:t>Sumario:</a:t>
            </a:r>
            <a:endParaRPr lang="es-ES" sz="3900" dirty="0">
              <a:effectLst>
                <a:outerShdw blurRad="38100" dist="38100" dir="2700000" algn="tl">
                  <a:srgbClr val="000000">
                    <a:alpha val="43137"/>
                  </a:srgbClr>
                </a:outerShdw>
              </a:effectLst>
            </a:endParaRPr>
          </a:p>
          <a:p>
            <a:pPr fontAlgn="auto">
              <a:spcAft>
                <a:spcPts val="0"/>
              </a:spcAft>
              <a:defRPr/>
            </a:pPr>
            <a:r>
              <a:rPr lang="es-ES" dirty="0" smtClean="0"/>
              <a:t>Pasos </a:t>
            </a:r>
            <a:r>
              <a:rPr lang="es-ES" dirty="0"/>
              <a:t>para conducir una investigación </a:t>
            </a:r>
            <a:r>
              <a:rPr lang="es-ES" dirty="0" smtClean="0"/>
              <a:t>cuantitativa.</a:t>
            </a:r>
          </a:p>
          <a:p>
            <a:pPr fontAlgn="auto">
              <a:spcAft>
                <a:spcPts val="0"/>
              </a:spcAft>
              <a:defRPr/>
            </a:pPr>
            <a:r>
              <a:rPr lang="es-ES" dirty="0"/>
              <a:t> </a:t>
            </a:r>
            <a:r>
              <a:rPr lang="es-CU" dirty="0"/>
              <a:t>Los métodos, el muestreo y la recogida de datos.</a:t>
            </a:r>
            <a:endParaRPr lang="es-ES" dirty="0" smtClean="0"/>
          </a:p>
          <a:p>
            <a:pPr marL="0" indent="0" fontAlgn="auto">
              <a:spcAft>
                <a:spcPts val="0"/>
              </a:spcAft>
              <a:buNone/>
              <a:defRPr/>
            </a:pPr>
            <a:endParaRPr lang="es-ES" dirty="0" smtClean="0"/>
          </a:p>
          <a:p>
            <a:pPr fontAlgn="auto">
              <a:spcAft>
                <a:spcPts val="0"/>
              </a:spcAft>
              <a:defRPr/>
            </a:pPr>
            <a:endParaRPr lang="es-ES" dirty="0"/>
          </a:p>
          <a:p>
            <a:pPr marL="0" indent="0" fontAlgn="auto">
              <a:spcAft>
                <a:spcPts val="0"/>
              </a:spcAft>
              <a:buNone/>
              <a:defRPr/>
            </a:pPr>
            <a:endParaRPr lang="es-ES" dirty="0"/>
          </a:p>
          <a:p>
            <a:pPr fontAlgn="auto">
              <a:spcAft>
                <a:spcPts val="0"/>
              </a:spcAft>
              <a:defRPr/>
            </a:pPr>
            <a:endParaRPr lang="es-ES" b="1" dirty="0"/>
          </a:p>
        </p:txBody>
      </p:sp>
      <p:sp>
        <p:nvSpPr>
          <p:cNvPr id="6" name="3 Título"/>
          <p:cNvSpPr txBox="1">
            <a:spLocks/>
          </p:cNvSpPr>
          <p:nvPr/>
        </p:nvSpPr>
        <p:spPr>
          <a:xfrm>
            <a:off x="2095500" y="214313"/>
            <a:ext cx="8229600" cy="785812"/>
          </a:xfrm>
          <a:prstGeom prst="rect">
            <a:avLst/>
          </a:prstGeom>
          <a:solidFill>
            <a:schemeClr val="accent6">
              <a:lumMod val="40000"/>
              <a:lumOff val="60000"/>
            </a:schemeClr>
          </a:solidFill>
        </p:spPr>
        <p:txBody>
          <a:bodyPr anchor="ctr">
            <a:normAutofit fontScale="70000" lnSpcReduction="20000"/>
          </a:bodyPr>
          <a:lstStyle/>
          <a:p>
            <a:pPr algn="ctr" fontAlgn="auto">
              <a:spcAft>
                <a:spcPts val="0"/>
              </a:spcAft>
              <a:defRPr/>
            </a:pPr>
            <a:r>
              <a:rPr lang="es-ES" sz="4600" b="1" dirty="0" smtClean="0">
                <a:solidFill>
                  <a:prstClr val="black"/>
                </a:solidFill>
                <a:latin typeface="+mn-lt"/>
                <a:ea typeface="+mj-ea"/>
                <a:cs typeface="+mj-cs"/>
              </a:rPr>
              <a:t>Metodología </a:t>
            </a:r>
            <a:r>
              <a:rPr lang="es-ES" sz="4600" b="1" dirty="0">
                <a:solidFill>
                  <a:prstClr val="black"/>
                </a:solidFill>
                <a:latin typeface="+mn-lt"/>
                <a:ea typeface="+mj-ea"/>
                <a:cs typeface="+mj-cs"/>
              </a:rPr>
              <a:t>de la </a:t>
            </a:r>
            <a:r>
              <a:rPr lang="es-ES" sz="4600" b="1" dirty="0" smtClean="0">
                <a:solidFill>
                  <a:prstClr val="black"/>
                </a:solidFill>
                <a:latin typeface="+mn-lt"/>
                <a:ea typeface="+mj-ea"/>
                <a:cs typeface="+mj-cs"/>
              </a:rPr>
              <a:t>Investigación cuantitativa </a:t>
            </a:r>
            <a:r>
              <a:rPr lang="es-ES" sz="2800" dirty="0">
                <a:solidFill>
                  <a:prstClr val="black"/>
                </a:solidFill>
                <a:latin typeface="+mn-lt"/>
                <a:ea typeface="+mj-ea"/>
                <a:cs typeface="+mj-cs"/>
              </a:rPr>
              <a:t/>
            </a:r>
            <a:br>
              <a:rPr lang="es-ES" sz="2800" dirty="0">
                <a:solidFill>
                  <a:prstClr val="black"/>
                </a:solidFill>
                <a:latin typeface="+mn-lt"/>
                <a:ea typeface="+mj-ea"/>
                <a:cs typeface="+mj-cs"/>
              </a:rPr>
            </a:br>
            <a:endParaRPr lang="es-ES" sz="2800" dirty="0">
              <a:solidFill>
                <a:prstClr val="black"/>
              </a:solidFill>
              <a:latin typeface="+mn-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1598" y="116632"/>
            <a:ext cx="10972800" cy="936104"/>
          </a:xfrm>
        </p:spPr>
        <p:txBody>
          <a:bodyPr/>
          <a:lstStyle/>
          <a:p>
            <a:r>
              <a:rPr lang="es-ES" b="1" dirty="0" smtClean="0"/>
              <a:t>INTRODUCCIÓN</a:t>
            </a:r>
            <a:endParaRPr lang="es-ES" b="1" dirty="0"/>
          </a:p>
        </p:txBody>
      </p:sp>
      <p:sp>
        <p:nvSpPr>
          <p:cNvPr id="3" name="Marcador de contenido 2"/>
          <p:cNvSpPr>
            <a:spLocks noGrp="1"/>
          </p:cNvSpPr>
          <p:nvPr>
            <p:ph idx="1"/>
          </p:nvPr>
        </p:nvSpPr>
        <p:spPr>
          <a:xfrm>
            <a:off x="119336" y="1052736"/>
            <a:ext cx="11917324" cy="4680520"/>
          </a:xfrm>
        </p:spPr>
        <p:txBody>
          <a:bodyPr/>
          <a:lstStyle/>
          <a:p>
            <a:pPr algn="just">
              <a:lnSpc>
                <a:spcPct val="150000"/>
              </a:lnSpc>
            </a:pPr>
            <a:r>
              <a:rPr lang="es-ES" sz="2800" dirty="0" smtClean="0">
                <a:latin typeface="Arial" panose="020B0604020202020204" pitchFamily="34" charset="0"/>
                <a:cs typeface="Arial" panose="020B0604020202020204" pitchFamily="34" charset="0"/>
              </a:rPr>
              <a:t>La investigación </a:t>
            </a:r>
            <a:r>
              <a:rPr lang="es-ES" sz="2800" dirty="0">
                <a:latin typeface="Arial" panose="020B0604020202020204" pitchFamily="34" charset="0"/>
                <a:cs typeface="Arial" panose="020B0604020202020204" pitchFamily="34" charset="0"/>
              </a:rPr>
              <a:t>en salud, </a:t>
            </a:r>
            <a:r>
              <a:rPr lang="es-ES" sz="2800" dirty="0" smtClean="0">
                <a:latin typeface="Arial" panose="020B0604020202020204" pitchFamily="34" charset="0"/>
                <a:cs typeface="Arial" panose="020B0604020202020204" pitchFamily="34" charset="0"/>
              </a:rPr>
              <a:t>se dirige a </a:t>
            </a:r>
            <a:r>
              <a:rPr lang="es-ES" sz="2800" dirty="0">
                <a:latin typeface="Arial" panose="020B0604020202020204" pitchFamily="34" charset="0"/>
                <a:cs typeface="Arial" panose="020B0604020202020204" pitchFamily="34" charset="0"/>
              </a:rPr>
              <a:t>la mejora de la calidad en los procesos de atención médica, sobre bases bien fundamentadas establecidas de manera sistemática y metódica. </a:t>
            </a:r>
            <a:endParaRPr lang="es-ES" sz="2800" dirty="0" smtClean="0">
              <a:latin typeface="Arial" panose="020B0604020202020204" pitchFamily="34" charset="0"/>
              <a:cs typeface="Arial" panose="020B0604020202020204" pitchFamily="34" charset="0"/>
            </a:endParaRPr>
          </a:p>
          <a:p>
            <a:pPr algn="just">
              <a:lnSpc>
                <a:spcPct val="150000"/>
              </a:lnSpc>
            </a:pPr>
            <a:r>
              <a:rPr lang="es-ES" sz="2800" dirty="0" smtClean="0">
                <a:latin typeface="Arial" panose="020B0604020202020204" pitchFamily="34" charset="0"/>
                <a:cs typeface="Arial" panose="020B0604020202020204" pitchFamily="34" charset="0"/>
              </a:rPr>
              <a:t>Esto </a:t>
            </a:r>
            <a:r>
              <a:rPr lang="es-ES" sz="2800" dirty="0">
                <a:latin typeface="Arial" panose="020B0604020202020204" pitchFamily="34" charset="0"/>
                <a:cs typeface="Arial" panose="020B0604020202020204" pitchFamily="34" charset="0"/>
              </a:rPr>
              <a:t>constituya preocupación para la educación médica en la formación de sus profesionales para </a:t>
            </a:r>
            <a:r>
              <a:rPr lang="x-none" sz="2800" dirty="0">
                <a:latin typeface="Arial" panose="020B0604020202020204" pitchFamily="34" charset="0"/>
                <a:cs typeface="Arial" panose="020B0604020202020204" pitchFamily="34" charset="0"/>
              </a:rPr>
              <a:t>identificar problemas de salud no resueltos, planear estrategias sanitarias y acciones de prevención de </a:t>
            </a:r>
            <a:r>
              <a:rPr lang="es-ES" sz="2800" dirty="0">
                <a:latin typeface="Arial" panose="020B0604020202020204" pitchFamily="34" charset="0"/>
                <a:cs typeface="Arial" panose="020B0604020202020204" pitchFamily="34" charset="0"/>
              </a:rPr>
              <a:t>las enfermedades que </a:t>
            </a:r>
            <a:r>
              <a:rPr lang="es-ES" sz="2800" dirty="0" smtClean="0">
                <a:latin typeface="Arial" panose="020B0604020202020204" pitchFamily="34" charset="0"/>
                <a:cs typeface="Arial" panose="020B0604020202020204" pitchFamily="34" charset="0"/>
              </a:rPr>
              <a:t>o frecuencia. </a:t>
            </a:r>
          </a:p>
        </p:txBody>
      </p:sp>
    </p:spTree>
    <p:extLst>
      <p:ext uri="{BB962C8B-B14F-4D97-AF65-F5344CB8AC3E}">
        <p14:creationId xmlns:p14="http://schemas.microsoft.com/office/powerpoint/2010/main" val="1584003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464" y="1978422"/>
            <a:ext cx="9337676"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5" name="Text Box 1"/>
          <p:cNvSpPr txBox="1">
            <a:spLocks noChangeArrowheads="1"/>
          </p:cNvSpPr>
          <p:nvPr/>
        </p:nvSpPr>
        <p:spPr bwMode="auto">
          <a:xfrm>
            <a:off x="2711625" y="989608"/>
            <a:ext cx="6594475" cy="617734"/>
          </a:xfrm>
          <a:prstGeom prst="rect">
            <a:avLst/>
          </a:prstGeom>
          <a:solidFill>
            <a:srgbClr val="FFFFFF"/>
          </a:solidFill>
          <a:ln w="101520" cap="sq">
            <a:solidFill>
              <a:srgbClr val="B58B80"/>
            </a:solidFill>
            <a:miter lim="800000"/>
            <a:headEnd/>
            <a:tailEnd/>
          </a:ln>
          <a:effectLst/>
        </p:spPr>
        <p:txBody>
          <a:bodyPr lIns="90000" tIns="46800" rIns="90000" bIns="46800">
            <a:spAutoFit/>
          </a:bodyPr>
          <a:lstStyle>
            <a:lvl1pPr>
              <a:lnSpc>
                <a:spcPct val="90000"/>
              </a:lnSpc>
              <a:spcBef>
                <a:spcPts val="75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chemeClr val="tx1"/>
                </a:solidFill>
                <a:latin typeface="Calibri" panose="020F0502020204030204" pitchFamily="34" charset="0"/>
              </a:defRPr>
            </a:lvl1pPr>
            <a:lvl2pPr marL="514350" indent="-171450">
              <a:lnSpc>
                <a:spcPct val="90000"/>
              </a:lnSpc>
              <a:spcBef>
                <a:spcPts val="375"/>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chemeClr val="tx1"/>
                </a:solidFill>
                <a:latin typeface="Calibri" panose="020F0502020204030204" pitchFamily="34" charset="0"/>
              </a:defRPr>
            </a:lvl5pPr>
            <a:lvl6pPr marL="2000250" indent="-171450" defTabSz="449263" eaLnBrk="0" fontAlgn="base" hangingPunct="0">
              <a:lnSpc>
                <a:spcPct val="90000"/>
              </a:lnSpc>
              <a:spcBef>
                <a:spcPts val="375"/>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chemeClr val="tx1"/>
                </a:solidFill>
                <a:latin typeface="Calibri" panose="020F0502020204030204" pitchFamily="34" charset="0"/>
              </a:defRPr>
            </a:lvl6pPr>
            <a:lvl7pPr marL="2457450" indent="-171450" defTabSz="449263" eaLnBrk="0" fontAlgn="base" hangingPunct="0">
              <a:lnSpc>
                <a:spcPct val="90000"/>
              </a:lnSpc>
              <a:spcBef>
                <a:spcPts val="375"/>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chemeClr val="tx1"/>
                </a:solidFill>
                <a:latin typeface="Calibri" panose="020F0502020204030204" pitchFamily="34" charset="0"/>
              </a:defRPr>
            </a:lvl7pPr>
            <a:lvl8pPr marL="2914650" indent="-171450" defTabSz="449263" eaLnBrk="0" fontAlgn="base" hangingPunct="0">
              <a:lnSpc>
                <a:spcPct val="90000"/>
              </a:lnSpc>
              <a:spcBef>
                <a:spcPts val="375"/>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chemeClr val="tx1"/>
                </a:solidFill>
                <a:latin typeface="Calibri" panose="020F0502020204030204" pitchFamily="34" charset="0"/>
              </a:defRPr>
            </a:lvl8pPr>
            <a:lvl9pPr marL="3371850" indent="-171450" defTabSz="449263" eaLnBrk="0" fontAlgn="base" hangingPunct="0">
              <a:lnSpc>
                <a:spcPct val="90000"/>
              </a:lnSpc>
              <a:spcBef>
                <a:spcPts val="375"/>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chemeClr val="tx1"/>
                </a:solidFill>
                <a:latin typeface="Calibri" panose="020F0502020204030204" pitchFamily="34" charset="0"/>
              </a:defRPr>
            </a:lvl9pPr>
          </a:lstStyle>
          <a:p>
            <a:pPr algn="ctr" defTabSz="449263">
              <a:lnSpc>
                <a:spcPct val="100000"/>
              </a:lnSpc>
              <a:spcBef>
                <a:spcPct val="0"/>
              </a:spcBef>
              <a:buNone/>
              <a:defRPr/>
            </a:pPr>
            <a:r>
              <a:rPr lang="es-ES" sz="3400" b="1">
                <a:solidFill>
                  <a:srgbClr val="000000"/>
                </a:solidFill>
                <a:effectLst>
                  <a:outerShdw blurRad="38100" dist="38100" dir="2700000" algn="tl">
                    <a:srgbClr val="C0C0C0"/>
                  </a:outerShdw>
                </a:effectLst>
                <a:latin typeface="Franklin Gothic Book" panose="020B0503020102020204" pitchFamily="34" charset="0"/>
              </a:rPr>
              <a:t>Etapas en la investigación</a:t>
            </a:r>
          </a:p>
        </p:txBody>
      </p:sp>
      <p:sp>
        <p:nvSpPr>
          <p:cNvPr id="4" name="Título 3"/>
          <p:cNvSpPr>
            <a:spLocks/>
          </p:cNvSpPr>
          <p:nvPr/>
        </p:nvSpPr>
        <p:spPr bwMode="auto">
          <a:xfrm>
            <a:off x="1517302" y="-14990"/>
            <a:ext cx="9144000" cy="692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r"/>
            <a:r>
              <a:rPr lang="es-ES" sz="3600" dirty="0">
                <a:effectLst>
                  <a:outerShdw blurRad="38100" dist="38100" dir="2700000" algn="tl">
                    <a:srgbClr val="FFFFFF"/>
                  </a:outerShdw>
                </a:effectLst>
                <a:latin typeface="Calibri" pitchFamily="34" charset="0"/>
              </a:rPr>
              <a:t>Metodología de la Investigación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3"/>
          <p:cNvSpPr>
            <a:spLocks/>
          </p:cNvSpPr>
          <p:nvPr/>
        </p:nvSpPr>
        <p:spPr bwMode="auto">
          <a:xfrm>
            <a:off x="1517302" y="-14990"/>
            <a:ext cx="9144000" cy="692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r"/>
            <a:r>
              <a:rPr lang="es-ES" sz="3600" dirty="0">
                <a:effectLst>
                  <a:outerShdw blurRad="38100" dist="38100" dir="2700000" algn="tl">
                    <a:srgbClr val="FFFFFF"/>
                  </a:outerShdw>
                </a:effectLst>
                <a:latin typeface="Calibri" pitchFamily="34" charset="0"/>
              </a:rPr>
              <a:t>Metodología de la Investigación</a:t>
            </a:r>
          </a:p>
        </p:txBody>
      </p:sp>
      <p:sp>
        <p:nvSpPr>
          <p:cNvPr id="3" name="CuadroTexto 2"/>
          <p:cNvSpPr txBox="1"/>
          <p:nvPr/>
        </p:nvSpPr>
        <p:spPr>
          <a:xfrm>
            <a:off x="2855640" y="1052737"/>
            <a:ext cx="6696744" cy="58477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ES" sz="3200" dirty="0"/>
              <a:t>Pasos de la Investigación científica</a:t>
            </a:r>
          </a:p>
        </p:txBody>
      </p:sp>
      <p:graphicFrame>
        <p:nvGraphicFramePr>
          <p:cNvPr id="5" name="Diagrama 4"/>
          <p:cNvGraphicFramePr/>
          <p:nvPr>
            <p:extLst>
              <p:ext uri="{D42A27DB-BD31-4B8C-83A1-F6EECF244321}">
                <p14:modId xmlns:p14="http://schemas.microsoft.com/office/powerpoint/2010/main" val="1520191379"/>
              </p:ext>
            </p:extLst>
          </p:nvPr>
        </p:nvGraphicFramePr>
        <p:xfrm>
          <a:off x="1271464" y="2101304"/>
          <a:ext cx="9793088" cy="41360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5694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19536" y="980728"/>
            <a:ext cx="8352928" cy="1569660"/>
          </a:xfrm>
          <a:prstGeom prst="rect">
            <a:avLst/>
          </a:prstGeom>
          <a:ln w="38100">
            <a:solidFill>
              <a:schemeClr val="tx1"/>
            </a:solidFill>
          </a:ln>
        </p:spPr>
        <p:txBody>
          <a:bodyPr wrap="square">
            <a:spAutoFit/>
          </a:bodyPr>
          <a:lstStyle/>
          <a:p>
            <a:pPr algn="just"/>
            <a:r>
              <a:rPr lang="es-ES" sz="2400" dirty="0">
                <a:latin typeface="Tahoma" panose="020B0604030504040204" pitchFamily="34" charset="0"/>
                <a:ea typeface="Calibri" panose="020F0502020204030204" pitchFamily="34" charset="0"/>
              </a:rPr>
              <a:t>Supongamos que en estudio sobre el hábito de fumar</a:t>
            </a:r>
            <a:r>
              <a:rPr lang="es-ES" sz="2400">
                <a:latin typeface="Tahoma" panose="020B0604030504040204" pitchFamily="34" charset="0"/>
                <a:ea typeface="Calibri" panose="020F0502020204030204" pitchFamily="34" charset="0"/>
              </a:rPr>
              <a:t>, una </a:t>
            </a:r>
            <a:r>
              <a:rPr lang="es-ES" sz="2400" dirty="0">
                <a:latin typeface="Tahoma" panose="020B0604030504040204" pitchFamily="34" charset="0"/>
                <a:ea typeface="Calibri" panose="020F0502020204030204" pitchFamily="34" charset="0"/>
              </a:rPr>
              <a:t>de las preguntas investigativas a resolver sea: ¿ qué </a:t>
            </a:r>
            <a:r>
              <a:rPr lang="es-ES" sz="2400" dirty="0">
                <a:latin typeface="Tahoma" panose="020B0604030504040204" pitchFamily="34" charset="0"/>
                <a:ea typeface="Calibri" panose="020F0502020204030204" pitchFamily="34" charset="0"/>
              </a:rPr>
              <a:t>porcentaje de los habitantes de Sagua la Grande fuma </a:t>
            </a:r>
            <a:r>
              <a:rPr lang="es-ES" sz="2400" dirty="0">
                <a:latin typeface="Tahoma" panose="020B0604030504040204" pitchFamily="34" charset="0"/>
                <a:ea typeface="Calibri" panose="020F0502020204030204" pitchFamily="34" charset="0"/>
              </a:rPr>
              <a:t>habitualmente</a:t>
            </a:r>
            <a:r>
              <a:rPr lang="es-ES" sz="2400" dirty="0">
                <a:latin typeface="Tahoma" panose="020B0604030504040204" pitchFamily="34" charset="0"/>
                <a:ea typeface="Calibri" panose="020F0502020204030204" pitchFamily="34" charset="0"/>
              </a:rPr>
              <a:t>?</a:t>
            </a:r>
            <a:endParaRPr lang="es-ES" sz="2400" dirty="0"/>
          </a:p>
        </p:txBody>
      </p:sp>
      <p:sp>
        <p:nvSpPr>
          <p:cNvPr id="3" name="Text Box 5"/>
          <p:cNvSpPr txBox="1">
            <a:spLocks noChangeArrowheads="1"/>
          </p:cNvSpPr>
          <p:nvPr/>
        </p:nvSpPr>
        <p:spPr bwMode="auto">
          <a:xfrm>
            <a:off x="3719736" y="188641"/>
            <a:ext cx="5184576" cy="461665"/>
          </a:xfrm>
          <a:prstGeom prst="rect">
            <a:avLst/>
          </a:prstGeom>
          <a:solidFill>
            <a:schemeClr val="accent2">
              <a:lumMod val="20000"/>
              <a:lumOff val="80000"/>
            </a:schemeClr>
          </a:solidFill>
          <a:ln w="9525">
            <a:solidFill>
              <a:schemeClr val="accent1">
                <a:lumMod val="20000"/>
                <a:lumOff val="80000"/>
              </a:schemeClr>
            </a:solidFill>
            <a:miter lim="800000"/>
            <a:headEnd/>
            <a:tailEnd/>
          </a:ln>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400" b="1" dirty="0" smtClean="0">
                <a:latin typeface="Tahoma" panose="020B0604030504040204" pitchFamily="34" charset="0"/>
                <a:ea typeface="Tahoma" panose="020B0604030504040204" pitchFamily="34" charset="0"/>
                <a:cs typeface="Tahoma" panose="020B0604030504040204" pitchFamily="34" charset="0"/>
              </a:rPr>
              <a:t>MUESTREO</a:t>
            </a:r>
            <a:endParaRPr lang="pt-PT"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Rectángulo 3"/>
          <p:cNvSpPr/>
          <p:nvPr/>
        </p:nvSpPr>
        <p:spPr>
          <a:xfrm>
            <a:off x="1919536" y="2880812"/>
            <a:ext cx="8352928" cy="461665"/>
          </a:xfrm>
          <a:prstGeom prst="rect">
            <a:avLst/>
          </a:prstGeom>
          <a:solidFill>
            <a:schemeClr val="accent6">
              <a:lumMod val="20000"/>
              <a:lumOff val="80000"/>
            </a:schemeClr>
          </a:solidFill>
          <a:ln w="38100">
            <a:solidFill>
              <a:schemeClr val="tx1"/>
            </a:solidFill>
          </a:ln>
        </p:spPr>
        <p:txBody>
          <a:bodyPr wrap="square">
            <a:spAutoFit/>
          </a:bodyPr>
          <a:lstStyle/>
          <a:p>
            <a:pPr algn="ctr"/>
            <a:r>
              <a:rPr lang="es-ES" sz="2400" dirty="0">
                <a:latin typeface="Tahoma" panose="020B0604030504040204" pitchFamily="34" charset="0"/>
                <a:ea typeface="Calibri" panose="020F0502020204030204" pitchFamily="34" charset="0"/>
              </a:rPr>
              <a:t>¿Cómo vamos a proceder para resolver esta incógnita? </a:t>
            </a:r>
            <a:endParaRPr lang="es-ES" sz="2400" dirty="0"/>
          </a:p>
        </p:txBody>
      </p:sp>
      <p:sp>
        <p:nvSpPr>
          <p:cNvPr id="5" name="Rectángulo 4"/>
          <p:cNvSpPr/>
          <p:nvPr/>
        </p:nvSpPr>
        <p:spPr>
          <a:xfrm>
            <a:off x="1899726" y="3861049"/>
            <a:ext cx="8352928" cy="830997"/>
          </a:xfrm>
          <a:prstGeom prst="rect">
            <a:avLst/>
          </a:prstGeom>
          <a:ln w="38100">
            <a:solidFill>
              <a:schemeClr val="tx1"/>
            </a:solidFill>
          </a:ln>
        </p:spPr>
        <p:txBody>
          <a:bodyPr wrap="square">
            <a:spAutoFit/>
          </a:bodyPr>
          <a:lstStyle/>
          <a:p>
            <a:pPr algn="just"/>
            <a:r>
              <a:rPr lang="es-ES" sz="2400" dirty="0">
                <a:solidFill>
                  <a:srgbClr val="FF0000"/>
                </a:solidFill>
                <a:latin typeface="Tahoma" panose="020B0604030504040204" pitchFamily="34" charset="0"/>
                <a:ea typeface="Calibri" panose="020F0502020204030204" pitchFamily="34" charset="0"/>
              </a:rPr>
              <a:t>Solución 1</a:t>
            </a:r>
            <a:r>
              <a:rPr lang="es-ES" sz="2400" dirty="0">
                <a:latin typeface="Tahoma" panose="020B0604030504040204" pitchFamily="34" charset="0"/>
                <a:ea typeface="Calibri" panose="020F0502020204030204" pitchFamily="34" charset="0"/>
              </a:rPr>
              <a:t>. </a:t>
            </a:r>
            <a:r>
              <a:rPr lang="es-ES" sz="2400" dirty="0"/>
              <a:t>C</a:t>
            </a:r>
            <a:r>
              <a:rPr lang="es-ES" sz="2400" dirty="0"/>
              <a:t>ontactar </a:t>
            </a:r>
            <a:r>
              <a:rPr lang="es-ES" sz="2400" dirty="0"/>
              <a:t>con todos los habitantes del municipio (miles de personas) y preguntarles si fuman. </a:t>
            </a:r>
            <a:r>
              <a:rPr lang="es-ES" sz="2400" dirty="0">
                <a:latin typeface="Tahoma" panose="020B0604030504040204" pitchFamily="34" charset="0"/>
                <a:ea typeface="Calibri" panose="020F0502020204030204" pitchFamily="34" charset="0"/>
              </a:rPr>
              <a:t> </a:t>
            </a:r>
            <a:endParaRPr lang="es-ES" sz="2400" dirty="0"/>
          </a:p>
        </p:txBody>
      </p:sp>
      <p:sp>
        <p:nvSpPr>
          <p:cNvPr id="6" name="Rectángulo 5"/>
          <p:cNvSpPr/>
          <p:nvPr/>
        </p:nvSpPr>
        <p:spPr>
          <a:xfrm>
            <a:off x="1899726" y="4869160"/>
            <a:ext cx="8352928" cy="1569660"/>
          </a:xfrm>
          <a:prstGeom prst="rect">
            <a:avLst/>
          </a:prstGeom>
          <a:ln w="38100">
            <a:solidFill>
              <a:schemeClr val="tx1"/>
            </a:solidFill>
          </a:ln>
        </p:spPr>
        <p:txBody>
          <a:bodyPr wrap="square">
            <a:spAutoFit/>
          </a:bodyPr>
          <a:lstStyle/>
          <a:p>
            <a:pPr algn="just"/>
            <a:r>
              <a:rPr lang="es-ES" sz="2400" dirty="0">
                <a:solidFill>
                  <a:srgbClr val="FF0000"/>
                </a:solidFill>
                <a:latin typeface="Tahoma" panose="020B0604030504040204" pitchFamily="34" charset="0"/>
                <a:ea typeface="Calibri" panose="020F0502020204030204" pitchFamily="34" charset="0"/>
              </a:rPr>
              <a:t>Solución 2</a:t>
            </a:r>
            <a:r>
              <a:rPr lang="es-ES" sz="2400" dirty="0">
                <a:latin typeface="Tahoma" panose="020B0604030504040204" pitchFamily="34" charset="0"/>
                <a:ea typeface="Calibri" panose="020F0502020204030204" pitchFamily="34" charset="0"/>
              </a:rPr>
              <a:t>. </a:t>
            </a:r>
            <a:r>
              <a:rPr lang="es-ES" sz="2400" dirty="0"/>
              <a:t>S</a:t>
            </a:r>
            <a:r>
              <a:rPr lang="es-ES" sz="2400" dirty="0"/>
              <a:t>eleccionar </a:t>
            </a:r>
            <a:r>
              <a:rPr lang="es-ES" sz="2400" dirty="0"/>
              <a:t>un subconjunto de individuos (por ejemplo, 1.000 personas), preguntarles si fuman y usar esta información como una aproximación de la información que </a:t>
            </a:r>
            <a:r>
              <a:rPr lang="es-ES" sz="2400" dirty="0"/>
              <a:t>busco.</a:t>
            </a:r>
            <a:endParaRPr lang="es-ES" sz="2400" dirty="0"/>
          </a:p>
        </p:txBody>
      </p:sp>
    </p:spTree>
    <p:extLst>
      <p:ext uri="{BB962C8B-B14F-4D97-AF65-F5344CB8AC3E}">
        <p14:creationId xmlns:p14="http://schemas.microsoft.com/office/powerpoint/2010/main" val="3122430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Text Box 5"/>
          <p:cNvSpPr txBox="1">
            <a:spLocks noChangeArrowheads="1"/>
          </p:cNvSpPr>
          <p:nvPr/>
        </p:nvSpPr>
        <p:spPr bwMode="auto">
          <a:xfrm>
            <a:off x="1847528" y="44625"/>
            <a:ext cx="8048444" cy="461665"/>
          </a:xfrm>
          <a:prstGeom prst="rect">
            <a:avLst/>
          </a:prstGeom>
          <a:solidFill>
            <a:schemeClr val="accent2">
              <a:lumMod val="20000"/>
              <a:lumOff val="80000"/>
            </a:schemeClr>
          </a:solidFill>
          <a:ln w="9525">
            <a:solidFill>
              <a:schemeClr val="accent1">
                <a:lumMod val="20000"/>
                <a:lumOff val="80000"/>
              </a:schemeClr>
            </a:solidFill>
            <a:miter lim="800000"/>
            <a:headEnd/>
            <a:tailEnd/>
          </a:ln>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400" b="1" dirty="0">
                <a:latin typeface="Tahoma" panose="020B0604030504040204" pitchFamily="34" charset="0"/>
                <a:ea typeface="Tahoma" panose="020B0604030504040204" pitchFamily="34" charset="0"/>
                <a:cs typeface="Tahoma" panose="020B0604030504040204" pitchFamily="34" charset="0"/>
              </a:rPr>
              <a:t>CONCEPTOS RELACIONADOS CON EL MUESTREO</a:t>
            </a:r>
            <a:endParaRPr lang="pt-PT"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Elipse 3"/>
          <p:cNvSpPr/>
          <p:nvPr/>
        </p:nvSpPr>
        <p:spPr>
          <a:xfrm>
            <a:off x="2315245" y="1034130"/>
            <a:ext cx="2592288" cy="1584176"/>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Elipse 4"/>
          <p:cNvSpPr/>
          <p:nvPr/>
        </p:nvSpPr>
        <p:spPr>
          <a:xfrm>
            <a:off x="3287688" y="1406110"/>
            <a:ext cx="115212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p:cNvSpPr txBox="1"/>
          <p:nvPr/>
        </p:nvSpPr>
        <p:spPr>
          <a:xfrm>
            <a:off x="2567608" y="1628801"/>
            <a:ext cx="432048" cy="461665"/>
          </a:xfrm>
          <a:prstGeom prst="rect">
            <a:avLst/>
          </a:prstGeom>
          <a:noFill/>
        </p:spPr>
        <p:txBody>
          <a:bodyPr wrap="square" rtlCol="0">
            <a:spAutoFit/>
          </a:bodyPr>
          <a:lstStyle/>
          <a:p>
            <a:r>
              <a:rPr lang="es-ES" sz="2400" dirty="0"/>
              <a:t>P</a:t>
            </a:r>
          </a:p>
        </p:txBody>
      </p:sp>
      <p:sp>
        <p:nvSpPr>
          <p:cNvPr id="7" name="CuadroTexto 6"/>
          <p:cNvSpPr txBox="1"/>
          <p:nvPr/>
        </p:nvSpPr>
        <p:spPr>
          <a:xfrm>
            <a:off x="3647058" y="1556792"/>
            <a:ext cx="504726" cy="369332"/>
          </a:xfrm>
          <a:prstGeom prst="rect">
            <a:avLst/>
          </a:prstGeom>
          <a:noFill/>
        </p:spPr>
        <p:txBody>
          <a:bodyPr wrap="square" rtlCol="0">
            <a:spAutoFit/>
          </a:bodyPr>
          <a:lstStyle/>
          <a:p>
            <a:r>
              <a:rPr lang="es-ES" dirty="0" smtClean="0"/>
              <a:t>M</a:t>
            </a:r>
            <a:endParaRPr lang="es-ES" dirty="0"/>
          </a:p>
        </p:txBody>
      </p:sp>
      <p:sp>
        <p:nvSpPr>
          <p:cNvPr id="15" name="Cuadro de texto 1"/>
          <p:cNvSpPr txBox="1">
            <a:spLocks noChangeArrowheads="1"/>
          </p:cNvSpPr>
          <p:nvPr/>
        </p:nvSpPr>
        <p:spPr bwMode="auto">
          <a:xfrm>
            <a:off x="5159896" y="1988840"/>
            <a:ext cx="5168124" cy="88267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spAutoFit/>
          </a:bodyPr>
          <a:lstStyle/>
          <a:p>
            <a:pPr algn="just">
              <a:lnSpc>
                <a:spcPct val="107000"/>
              </a:lnSpc>
              <a:spcAft>
                <a:spcPts val="800"/>
              </a:spcAft>
            </a:pPr>
            <a:r>
              <a:rPr lang="es-MX" sz="2400" b="1" dirty="0">
                <a:latin typeface="Tahoma" panose="020B0604030504040204" pitchFamily="34" charset="0"/>
                <a:ea typeface="Tahoma" panose="020B0604030504040204" pitchFamily="34" charset="0"/>
                <a:cs typeface="Tahoma" panose="020B0604030504040204" pitchFamily="34" charset="0"/>
              </a:rPr>
              <a:t>Muestra</a:t>
            </a:r>
            <a:r>
              <a:rPr lang="es-MX" sz="2400" dirty="0">
                <a:latin typeface="Tahoma" panose="020B0604030504040204" pitchFamily="34" charset="0"/>
                <a:ea typeface="Tahoma" panose="020B0604030504040204" pitchFamily="34" charset="0"/>
                <a:cs typeface="Tahoma" panose="020B0604030504040204" pitchFamily="34" charset="0"/>
              </a:rPr>
              <a:t>: Cualquier subconjunto de la población.</a:t>
            </a:r>
            <a:endParaRPr lang="es-ES" sz="2400" dirty="0">
              <a:latin typeface="Tahoma" panose="020B0604030504040204" pitchFamily="34" charset="0"/>
              <a:ea typeface="Tahoma" panose="020B0604030504040204" pitchFamily="34" charset="0"/>
              <a:cs typeface="Tahoma" panose="020B0604030504040204" pitchFamily="34" charset="0"/>
            </a:endParaRPr>
          </a:p>
        </p:txBody>
      </p:sp>
      <p:sp>
        <p:nvSpPr>
          <p:cNvPr id="16" name="Cuadro de texto 5"/>
          <p:cNvSpPr txBox="1">
            <a:spLocks noChangeArrowheads="1"/>
          </p:cNvSpPr>
          <p:nvPr/>
        </p:nvSpPr>
        <p:spPr bwMode="auto">
          <a:xfrm>
            <a:off x="5159896" y="686587"/>
            <a:ext cx="5219870" cy="120646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lnSpc>
                <a:spcPct val="107000"/>
              </a:lnSpc>
              <a:spcAft>
                <a:spcPts val="800"/>
              </a:spcAft>
            </a:pPr>
            <a:r>
              <a:rPr lang="es-MX" sz="2400" b="1">
                <a:latin typeface="Tahoma" panose="020B0604030504040204" pitchFamily="34" charset="0"/>
                <a:ea typeface="Tahoma" panose="020B0604030504040204" pitchFamily="34" charset="0"/>
                <a:cs typeface="Tahoma" panose="020B0604030504040204" pitchFamily="34" charset="0"/>
              </a:rPr>
              <a:t>Población</a:t>
            </a:r>
            <a:r>
              <a:rPr lang="es-MX" sz="2400">
                <a:latin typeface="Tahoma" panose="020B0604030504040204" pitchFamily="34" charset="0"/>
                <a:ea typeface="Tahoma" panose="020B0604030504040204" pitchFamily="34" charset="0"/>
                <a:cs typeface="Tahoma" panose="020B0604030504040204" pitchFamily="34" charset="0"/>
              </a:rPr>
              <a:t>: Conjuntos de todos los elementos que tienen una o varias características en común.</a:t>
            </a:r>
            <a:endParaRPr lang="es-ES" sz="2400">
              <a:latin typeface="Tahoma" panose="020B0604030504040204" pitchFamily="34" charset="0"/>
              <a:ea typeface="Tahoma" panose="020B0604030504040204" pitchFamily="34" charset="0"/>
              <a:cs typeface="Tahoma" panose="020B0604030504040204" pitchFamily="34" charset="0"/>
            </a:endParaRPr>
          </a:p>
        </p:txBody>
      </p:sp>
      <p:sp>
        <p:nvSpPr>
          <p:cNvPr id="10" name="CuadroTexto 9"/>
          <p:cNvSpPr txBox="1"/>
          <p:nvPr/>
        </p:nvSpPr>
        <p:spPr>
          <a:xfrm>
            <a:off x="1835898" y="3284984"/>
            <a:ext cx="8640960" cy="3531736"/>
          </a:xfrm>
          <a:prstGeom prst="rect">
            <a:avLst/>
          </a:prstGeom>
          <a:noFill/>
        </p:spPr>
        <p:txBody>
          <a:bodyPr wrap="square" rtlCol="0">
            <a:spAutoFit/>
          </a:bodyPr>
          <a:lstStyle/>
          <a:p>
            <a:pPr algn="just"/>
            <a:r>
              <a:rPr lang="es-ES" sz="2400" b="1" dirty="0">
                <a:solidFill>
                  <a:srgbClr val="FF0000"/>
                </a:solidFill>
                <a:latin typeface="Tahoma" panose="020B0604030504040204" pitchFamily="34" charset="0"/>
                <a:ea typeface="Tahoma" panose="020B0604030504040204" pitchFamily="34" charset="0"/>
                <a:cs typeface="Tahoma" panose="020B0604030504040204" pitchFamily="34" charset="0"/>
              </a:rPr>
              <a:t>Ejemplo</a:t>
            </a:r>
            <a:r>
              <a:rPr lang="es-ES" sz="2400" dirty="0">
                <a:latin typeface="Tahoma" panose="020B0604030504040204" pitchFamily="34" charset="0"/>
                <a:ea typeface="Tahoma" panose="020B0604030504040204" pitchFamily="34" charset="0"/>
                <a:cs typeface="Tahoma" panose="020B0604030504040204" pitchFamily="34" charset="0"/>
              </a:rPr>
              <a:t>: </a:t>
            </a:r>
            <a:r>
              <a:rPr lang="es-ES" sz="2400" dirty="0">
                <a:latin typeface="Tahoma" panose="020B0604030504040204" pitchFamily="34" charset="0"/>
                <a:ea typeface="Tahoma" panose="020B0604030504040204" pitchFamily="34" charset="0"/>
                <a:cs typeface="Tahoma" panose="020B0604030504040204" pitchFamily="34" charset="0"/>
              </a:rPr>
              <a:t>Se estudia  en </a:t>
            </a:r>
            <a:r>
              <a:rPr lang="es-ES" sz="2400" dirty="0">
                <a:latin typeface="Tahoma" panose="020B0604030504040204" pitchFamily="34" charset="0"/>
                <a:ea typeface="Tahoma" panose="020B0604030504040204" pitchFamily="34" charset="0"/>
                <a:cs typeface="Tahoma" panose="020B0604030504040204" pitchFamily="34" charset="0"/>
              </a:rPr>
              <a:t>un área de salud de un consultorio de médico de familia, </a:t>
            </a:r>
            <a:r>
              <a:rPr lang="es-ES" sz="2400" dirty="0">
                <a:latin typeface="Tahoma" panose="020B0604030504040204" pitchFamily="34" charset="0"/>
                <a:ea typeface="Tahoma" panose="020B0604030504040204" pitchFamily="34" charset="0"/>
                <a:cs typeface="Tahoma" panose="020B0604030504040204" pitchFamily="34" charset="0"/>
              </a:rPr>
              <a:t>los </a:t>
            </a:r>
            <a:r>
              <a:rPr lang="es-ES" sz="2400" dirty="0">
                <a:latin typeface="Tahoma" panose="020B0604030504040204" pitchFamily="34" charset="0"/>
                <a:ea typeface="Tahoma" panose="020B0604030504040204" pitchFamily="34" charset="0"/>
                <a:cs typeface="Tahoma" panose="020B0604030504040204" pitchFamily="34" charset="0"/>
              </a:rPr>
              <a:t>pacientes dispensarizados por hipertensión </a:t>
            </a:r>
            <a:r>
              <a:rPr lang="es-ES" sz="2400" dirty="0">
                <a:latin typeface="Tahoma" panose="020B0604030504040204" pitchFamily="34" charset="0"/>
                <a:ea typeface="Tahoma" panose="020B0604030504040204" pitchFamily="34" charset="0"/>
                <a:cs typeface="Tahoma" panose="020B0604030504040204" pitchFamily="34" charset="0"/>
              </a:rPr>
              <a:t>arterial.</a:t>
            </a:r>
          </a:p>
          <a:p>
            <a:endParaRPr lang="es-ES" sz="2400" dirty="0">
              <a:latin typeface="Tahoma" panose="020B0604030504040204" pitchFamily="34" charset="0"/>
              <a:ea typeface="Tahoma" panose="020B0604030504040204" pitchFamily="34" charset="0"/>
              <a:cs typeface="Tahoma" panose="020B0604030504040204" pitchFamily="34" charset="0"/>
            </a:endParaRPr>
          </a:p>
          <a:p>
            <a:pPr>
              <a:spcBef>
                <a:spcPts val="300"/>
              </a:spcBef>
              <a:spcAft>
                <a:spcPts val="300"/>
              </a:spcAft>
            </a:pPr>
            <a:r>
              <a:rPr lang="es-ES" sz="2400" b="1" dirty="0">
                <a:latin typeface="Tahoma" panose="020B0604030504040204" pitchFamily="34" charset="0"/>
                <a:ea typeface="Tahoma" panose="020B0604030504040204" pitchFamily="34" charset="0"/>
                <a:cs typeface="Tahoma" panose="020B0604030504040204" pitchFamily="34" charset="0"/>
              </a:rPr>
              <a:t>Población</a:t>
            </a:r>
            <a:r>
              <a:rPr lang="es-ES" sz="2400" dirty="0">
                <a:latin typeface="Tahoma" panose="020B0604030504040204" pitchFamily="34" charset="0"/>
                <a:ea typeface="Tahoma" panose="020B0604030504040204" pitchFamily="34" charset="0"/>
                <a:cs typeface="Tahoma" panose="020B0604030504040204" pitchFamily="34" charset="0"/>
              </a:rPr>
              <a:t>: Total de pacientes </a:t>
            </a:r>
            <a:r>
              <a:rPr lang="es-ES" sz="2400" dirty="0">
                <a:latin typeface="Tahoma" panose="020B0604030504040204" pitchFamily="34" charset="0"/>
                <a:ea typeface="Tahoma" panose="020B0604030504040204" pitchFamily="34" charset="0"/>
                <a:cs typeface="Tahoma" panose="020B0604030504040204" pitchFamily="34" charset="0"/>
              </a:rPr>
              <a:t>hipertensos dispensarizados del </a:t>
            </a:r>
            <a:r>
              <a:rPr lang="es-ES" sz="2400" dirty="0">
                <a:latin typeface="Tahoma" panose="020B0604030504040204" pitchFamily="34" charset="0"/>
                <a:ea typeface="Tahoma" panose="020B0604030504040204" pitchFamily="34" charset="0"/>
                <a:cs typeface="Tahoma" panose="020B0604030504040204" pitchFamily="34" charset="0"/>
              </a:rPr>
              <a:t>consultorio, pertenecientes al área de salud.</a:t>
            </a:r>
          </a:p>
          <a:p>
            <a:pPr>
              <a:spcBef>
                <a:spcPts val="300"/>
              </a:spcBef>
              <a:spcAft>
                <a:spcPts val="300"/>
              </a:spcAft>
            </a:pPr>
            <a:r>
              <a:rPr lang="es-ES" sz="2400" b="1" dirty="0">
                <a:latin typeface="Tahoma" panose="020B0604030504040204" pitchFamily="34" charset="0"/>
                <a:ea typeface="Tahoma" panose="020B0604030504040204" pitchFamily="34" charset="0"/>
                <a:cs typeface="Tahoma" panose="020B0604030504040204" pitchFamily="34" charset="0"/>
              </a:rPr>
              <a:t>Muestra</a:t>
            </a:r>
            <a:r>
              <a:rPr lang="es-ES" sz="2400" dirty="0">
                <a:latin typeface="Tahoma" panose="020B0604030504040204" pitchFamily="34" charset="0"/>
                <a:ea typeface="Tahoma" panose="020B0604030504040204" pitchFamily="34" charset="0"/>
                <a:cs typeface="Tahoma" panose="020B0604030504040204" pitchFamily="34" charset="0"/>
              </a:rPr>
              <a:t>: </a:t>
            </a:r>
            <a:r>
              <a:rPr lang="es-ES" sz="2400" dirty="0">
                <a:latin typeface="Tahoma" panose="020B0604030504040204" pitchFamily="34" charset="0"/>
                <a:ea typeface="Tahoma" panose="020B0604030504040204" pitchFamily="34" charset="0"/>
                <a:cs typeface="Tahoma" panose="020B0604030504040204" pitchFamily="34" charset="0"/>
              </a:rPr>
              <a:t>xx </a:t>
            </a:r>
            <a:r>
              <a:rPr lang="es-ES" sz="2400" dirty="0">
                <a:latin typeface="Tahoma" panose="020B0604030504040204" pitchFamily="34" charset="0"/>
                <a:ea typeface="Tahoma" panose="020B0604030504040204" pitchFamily="34" charset="0"/>
                <a:cs typeface="Tahoma" panose="020B0604030504040204" pitchFamily="34" charset="0"/>
              </a:rPr>
              <a:t>pacientes dispensarizados con hipertensión arterial dispensarizados del </a:t>
            </a:r>
            <a:r>
              <a:rPr lang="es-ES" sz="2400" dirty="0">
                <a:latin typeface="Tahoma" panose="020B0604030504040204" pitchFamily="34" charset="0"/>
                <a:ea typeface="Tahoma" panose="020B0604030504040204" pitchFamily="34" charset="0"/>
                <a:cs typeface="Tahoma" panose="020B0604030504040204" pitchFamily="34" charset="0"/>
              </a:rPr>
              <a:t>consultorio pertenecientes al área de salud.</a:t>
            </a:r>
            <a:endParaRPr lang="es-E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3321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2024451" y="701541"/>
            <a:ext cx="8285162" cy="3453253"/>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marL="444500" indent="-173038" algn="just">
              <a:lnSpc>
                <a:spcPct val="130000"/>
              </a:lnSpc>
              <a:spcBef>
                <a:spcPct val="50000"/>
              </a:spcBef>
              <a:defRPr/>
            </a:pPr>
            <a:r>
              <a:rPr lang="es-ES_tradnl" sz="2400" b="1" u="sng" dirty="0">
                <a:latin typeface="Tahoma" panose="020B0604030504040204" pitchFamily="34" charset="0"/>
                <a:ea typeface="Tahoma" panose="020B0604030504040204" pitchFamily="34" charset="0"/>
                <a:cs typeface="Tahoma" panose="020B0604030504040204" pitchFamily="34" charset="0"/>
              </a:rPr>
              <a:t>Ventajas</a:t>
            </a:r>
            <a:r>
              <a:rPr lang="es-ES_tradnl" sz="2400" b="1" dirty="0">
                <a:latin typeface="Tahoma" panose="020B0604030504040204" pitchFamily="34" charset="0"/>
                <a:ea typeface="Tahoma" panose="020B0604030504040204" pitchFamily="34" charset="0"/>
                <a:cs typeface="Tahoma" panose="020B0604030504040204" pitchFamily="34" charset="0"/>
              </a:rPr>
              <a:t>: </a:t>
            </a:r>
          </a:p>
          <a:p>
            <a:pPr marL="628650" lvl="1" indent="-4763">
              <a:lnSpc>
                <a:spcPct val="130000"/>
              </a:lnSpc>
              <a:buClr>
                <a:schemeClr val="accent2"/>
              </a:buClr>
              <a:buFont typeface="Wingdings" pitchFamily="2" charset="2"/>
              <a:buChar char="§"/>
              <a:defRPr/>
            </a:pPr>
            <a:r>
              <a:rPr lang="es-ES_tradnl" sz="2400" dirty="0">
                <a:latin typeface="Tahoma" panose="020B0604030504040204" pitchFamily="34" charset="0"/>
                <a:ea typeface="Tahoma" panose="020B0604030504040204" pitchFamily="34" charset="0"/>
                <a:cs typeface="Tahoma" panose="020B0604030504040204" pitchFamily="34" charset="0"/>
              </a:rPr>
              <a:t> Ahorro de recursos.</a:t>
            </a:r>
          </a:p>
          <a:p>
            <a:pPr marL="628650" lvl="1" indent="-4763">
              <a:lnSpc>
                <a:spcPct val="130000"/>
              </a:lnSpc>
              <a:buClr>
                <a:schemeClr val="accent2"/>
              </a:buClr>
              <a:buFont typeface="Wingdings" pitchFamily="2" charset="2"/>
              <a:buChar char="§"/>
              <a:defRPr/>
            </a:pPr>
            <a:r>
              <a:rPr lang="es-ES_tradnl" sz="2400" dirty="0">
                <a:latin typeface="Tahoma" panose="020B0604030504040204" pitchFamily="34" charset="0"/>
                <a:ea typeface="Tahoma" panose="020B0604030504040204" pitchFamily="34" charset="0"/>
                <a:cs typeface="Tahoma" panose="020B0604030504040204" pitchFamily="34" charset="0"/>
              </a:rPr>
              <a:t> Reducción de los costos.</a:t>
            </a:r>
          </a:p>
          <a:p>
            <a:pPr marL="628650" lvl="1" indent="-4763">
              <a:lnSpc>
                <a:spcPct val="130000"/>
              </a:lnSpc>
              <a:buClr>
                <a:schemeClr val="accent2"/>
              </a:buClr>
              <a:buFont typeface="Wingdings" pitchFamily="2" charset="2"/>
              <a:buChar char="§"/>
              <a:defRPr/>
            </a:pPr>
            <a:r>
              <a:rPr lang="es-ES_tradnl" sz="2400" dirty="0">
                <a:latin typeface="Tahoma" panose="020B0604030504040204" pitchFamily="34" charset="0"/>
                <a:ea typeface="Tahoma" panose="020B0604030504040204" pitchFamily="34" charset="0"/>
                <a:cs typeface="Tahoma" panose="020B0604030504040204" pitchFamily="34" charset="0"/>
              </a:rPr>
              <a:t> Mayor rapidez en la obtención de los resultados.</a:t>
            </a:r>
          </a:p>
          <a:p>
            <a:pPr marL="628650" lvl="1" indent="-4763">
              <a:lnSpc>
                <a:spcPct val="130000"/>
              </a:lnSpc>
              <a:buClr>
                <a:schemeClr val="accent2"/>
              </a:buClr>
              <a:buFont typeface="Wingdings" pitchFamily="2" charset="2"/>
              <a:buChar char="§"/>
              <a:defRPr/>
            </a:pPr>
            <a:r>
              <a:rPr lang="es-ES_tradnl" sz="2400" dirty="0">
                <a:latin typeface="Tahoma" panose="020B0604030504040204" pitchFamily="34" charset="0"/>
                <a:ea typeface="Tahoma" panose="020B0604030504040204" pitchFamily="34" charset="0"/>
                <a:cs typeface="Tahoma" panose="020B0604030504040204" pitchFamily="34" charset="0"/>
              </a:rPr>
              <a:t> Mayor precisión en los datos, al poder utilizar al personal más preparado y llevar a cabo una supervisión mas cuidadosa y eficiente.</a:t>
            </a:r>
          </a:p>
        </p:txBody>
      </p:sp>
      <p:sp>
        <p:nvSpPr>
          <p:cNvPr id="25603" name="Text Box 3"/>
          <p:cNvSpPr txBox="1">
            <a:spLocks noChangeArrowheads="1"/>
          </p:cNvSpPr>
          <p:nvPr/>
        </p:nvSpPr>
        <p:spPr bwMode="auto">
          <a:xfrm>
            <a:off x="2443162" y="116633"/>
            <a:ext cx="7488238" cy="461665"/>
          </a:xfrm>
          <a:prstGeom prst="rect">
            <a:avLst/>
          </a:prstGeom>
          <a:solidFill>
            <a:schemeClr val="accent1">
              <a:lumMod val="20000"/>
              <a:lumOff val="80000"/>
            </a:schemeClr>
          </a:solidFill>
          <a:ln>
            <a:noFill/>
          </a:ln>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pt-PT" sz="2400" b="1" dirty="0">
                <a:latin typeface="Tahoma" panose="020B0604030504040204" pitchFamily="34" charset="0"/>
                <a:ea typeface="Tahoma" panose="020B0604030504040204" pitchFamily="34" charset="0"/>
                <a:cs typeface="Tahoma" panose="020B0604030504040204" pitchFamily="34" charset="0"/>
              </a:rPr>
              <a:t>Ventajas y desventajas del muestreo</a:t>
            </a:r>
          </a:p>
        </p:txBody>
      </p:sp>
      <p:sp>
        <p:nvSpPr>
          <p:cNvPr id="122884" name="Text Box 4"/>
          <p:cNvSpPr txBox="1">
            <a:spLocks noChangeArrowheads="1"/>
          </p:cNvSpPr>
          <p:nvPr/>
        </p:nvSpPr>
        <p:spPr bwMode="auto">
          <a:xfrm>
            <a:off x="2046289" y="4221163"/>
            <a:ext cx="8281987" cy="2677656"/>
          </a:xfrm>
          <a:prstGeom prst="rect">
            <a:avLst/>
          </a:prstGeom>
          <a:gradFill rotWithShape="0">
            <a:gsLst>
              <a:gs pos="0">
                <a:srgbClr val="FFFFCC"/>
              </a:gs>
              <a:gs pos="50000">
                <a:schemeClr val="bg1"/>
              </a:gs>
              <a:gs pos="100000">
                <a:srgbClr val="FFFFCC"/>
              </a:gs>
            </a:gsLst>
            <a:lin ang="5400000" scaled="1"/>
          </a:gradFill>
          <a:ln w="12700">
            <a:solidFill>
              <a:srgbClr val="800000"/>
            </a:solidFill>
            <a:miter lim="800000"/>
            <a:headEnd type="none" w="sm" len="sm"/>
            <a:tailEnd type="none" w="sm" len="sm"/>
          </a:ln>
          <a:effectLst/>
        </p:spPr>
        <p:txBody>
          <a:bodyPr>
            <a:spAutoFit/>
          </a:bodyPr>
          <a:lstStyle/>
          <a:p>
            <a:pPr marL="98425" indent="258763" algn="just">
              <a:lnSpc>
                <a:spcPct val="140000"/>
              </a:lnSpc>
              <a:spcBef>
                <a:spcPct val="50000"/>
              </a:spcBef>
              <a:defRPr/>
            </a:pPr>
            <a:r>
              <a:rPr lang="es-ES_tradnl" sz="2400" b="1" u="sng" dirty="0">
                <a:latin typeface="Tahoma" panose="020B0604030504040204" pitchFamily="34" charset="0"/>
                <a:ea typeface="Tahoma" panose="020B0604030504040204" pitchFamily="34" charset="0"/>
                <a:cs typeface="Tahoma" panose="020B0604030504040204" pitchFamily="34" charset="0"/>
              </a:rPr>
              <a:t>Desventaja</a:t>
            </a:r>
            <a:r>
              <a:rPr lang="es-ES_tradnl" sz="2400" b="1" dirty="0">
                <a:latin typeface="Tahoma" panose="020B0604030504040204" pitchFamily="34" charset="0"/>
                <a:ea typeface="Tahoma" panose="020B0604030504040204" pitchFamily="34" charset="0"/>
                <a:cs typeface="Tahoma" panose="020B0604030504040204" pitchFamily="34" charset="0"/>
              </a:rPr>
              <a:t>: </a:t>
            </a:r>
          </a:p>
          <a:p>
            <a:pPr marL="541338" lvl="1" indent="-4763">
              <a:lnSpc>
                <a:spcPct val="140000"/>
              </a:lnSpc>
              <a:buClr>
                <a:schemeClr val="accent2"/>
              </a:buClr>
              <a:buFont typeface="Wingdings" pitchFamily="2" charset="2"/>
              <a:buChar char="§"/>
              <a:defRPr/>
            </a:pPr>
            <a:r>
              <a:rPr lang="es-ES_tradnl" sz="2400" dirty="0">
                <a:latin typeface="Tahoma" panose="020B0604030504040204" pitchFamily="34" charset="0"/>
                <a:ea typeface="Tahoma" panose="020B0604030504040204" pitchFamily="34" charset="0"/>
                <a:cs typeface="Tahoma" panose="020B0604030504040204" pitchFamily="34" charset="0"/>
              </a:rPr>
              <a:t> La posibilidad de la existencia del “error  de muestreo" del cual se puede decir que es debido a la  variabilidad intrínseca que poseen los elementos de toda población.</a:t>
            </a:r>
          </a:p>
        </p:txBody>
      </p:sp>
    </p:spTree>
    <p:extLst>
      <p:ext uri="{BB962C8B-B14F-4D97-AF65-F5344CB8AC3E}">
        <p14:creationId xmlns:p14="http://schemas.microsoft.com/office/powerpoint/2010/main" val="29268052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884"/>
                                        </p:tgtEl>
                                        <p:attrNameLst>
                                          <p:attrName>style.visibility</p:attrName>
                                        </p:attrNameLst>
                                      </p:cBhvr>
                                      <p:to>
                                        <p:strVal val="visible"/>
                                      </p:to>
                                    </p:set>
                                    <p:animEffect transition="in" filter="dissolve">
                                      <p:cBhvr>
                                        <p:cTn id="7" dur="500"/>
                                        <p:tgtEl>
                                          <p:spTgt spid="122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2698</TotalTime>
  <Words>1366</Words>
  <Application>Microsoft Office PowerPoint</Application>
  <PresentationFormat>Panorámica</PresentationFormat>
  <Paragraphs>136</Paragraphs>
  <Slides>21</Slides>
  <Notes>4</Notes>
  <HiddenSlides>0</HiddenSlides>
  <MMClips>0</MMClips>
  <ScaleCrop>false</ScaleCrop>
  <HeadingPairs>
    <vt:vector size="8" baseType="variant">
      <vt:variant>
        <vt:lpstr>Fuentes usadas</vt:lpstr>
      </vt:variant>
      <vt:variant>
        <vt:i4>7</vt:i4>
      </vt:variant>
      <vt:variant>
        <vt:lpstr>Tema</vt:lpstr>
      </vt:variant>
      <vt:variant>
        <vt:i4>2</vt:i4>
      </vt:variant>
      <vt:variant>
        <vt:lpstr>Servidores OLE incrustados</vt:lpstr>
      </vt:variant>
      <vt:variant>
        <vt:i4>1</vt:i4>
      </vt:variant>
      <vt:variant>
        <vt:lpstr>Títulos de diapositiva</vt:lpstr>
      </vt:variant>
      <vt:variant>
        <vt:i4>21</vt:i4>
      </vt:variant>
    </vt:vector>
  </HeadingPairs>
  <TitlesOfParts>
    <vt:vector size="31" baseType="lpstr">
      <vt:lpstr>Arial</vt:lpstr>
      <vt:lpstr>Calibri</vt:lpstr>
      <vt:lpstr>Calibri Light</vt:lpstr>
      <vt:lpstr>Franklin Gothic Book</vt:lpstr>
      <vt:lpstr>Tahoma</vt:lpstr>
      <vt:lpstr>Times New Roman</vt:lpstr>
      <vt:lpstr>Wingdings</vt:lpstr>
      <vt:lpstr>Tema de Office</vt:lpstr>
      <vt:lpstr>1_Tema de Office</vt:lpstr>
      <vt:lpstr>Equation</vt:lpstr>
      <vt:lpstr>  FACULTAD DE CIENCIAS MÉDICAS  “Sagua la Grande” curso 2021 -2023  DISEÑO DE INVESTIGACIÓN CUANTITATIVA ENFERMERÍA 3RO CRD 1er Año  </vt:lpstr>
      <vt:lpstr>Presentación de PowerPoint</vt:lpstr>
      <vt:lpstr>CTP  Unidad III: Investigación Cuantitativa </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BIBLIOGRAFIA</vt:lpstr>
      <vt:lpstr>Presentación de PowerPoint</vt:lpstr>
    </vt:vector>
  </TitlesOfParts>
  <Company>TLR-SERVICE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Conferencia No. 1 El  Método científico en las ciencias de la salud.</dc:title>
  <dc:creator>ABE Y DANY</dc:creator>
  <cp:lastModifiedBy>FCMSAGUA</cp:lastModifiedBy>
  <cp:revision>200</cp:revision>
  <dcterms:created xsi:type="dcterms:W3CDTF">2015-11-08T11:20:53Z</dcterms:created>
  <dcterms:modified xsi:type="dcterms:W3CDTF">2023-10-23T12:09:56Z</dcterms:modified>
</cp:coreProperties>
</file>