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74" r:id="rId2"/>
    <p:sldId id="276" r:id="rId3"/>
    <p:sldId id="284" r:id="rId4"/>
    <p:sldId id="309" r:id="rId5"/>
    <p:sldId id="307" r:id="rId6"/>
    <p:sldId id="275" r:id="rId7"/>
    <p:sldId id="257" r:id="rId8"/>
    <p:sldId id="258" r:id="rId9"/>
    <p:sldId id="259" r:id="rId10"/>
    <p:sldId id="308" r:id="rId11"/>
    <p:sldId id="263" r:id="rId12"/>
    <p:sldId id="261" r:id="rId13"/>
    <p:sldId id="262" r:id="rId14"/>
    <p:sldId id="264" r:id="rId15"/>
    <p:sldId id="265" r:id="rId16"/>
    <p:sldId id="266" r:id="rId17"/>
    <p:sldId id="280" r:id="rId18"/>
    <p:sldId id="281" r:id="rId19"/>
    <p:sldId id="282" r:id="rId20"/>
    <p:sldId id="267" r:id="rId21"/>
    <p:sldId id="271" r:id="rId22"/>
    <p:sldId id="272" r:id="rId23"/>
    <p:sldId id="273" r:id="rId24"/>
    <p:sldId id="268" r:id="rId25"/>
    <p:sldId id="269" r:id="rId26"/>
    <p:sldId id="270" r:id="rId27"/>
    <p:sldId id="285" r:id="rId28"/>
    <p:sldId id="288" r:id="rId29"/>
    <p:sldId id="290" r:id="rId30"/>
    <p:sldId id="306" r:id="rId31"/>
    <p:sldId id="287" r:id="rId32"/>
    <p:sldId id="291" r:id="rId33"/>
    <p:sldId id="292" r:id="rId34"/>
    <p:sldId id="293" r:id="rId35"/>
    <p:sldId id="295" r:id="rId36"/>
    <p:sldId id="296" r:id="rId37"/>
    <p:sldId id="297" r:id="rId38"/>
    <p:sldId id="298" r:id="rId39"/>
    <p:sldId id="299" r:id="rId40"/>
    <p:sldId id="300" r:id="rId41"/>
    <p:sldId id="301" r:id="rId42"/>
    <p:sldId id="302" r:id="rId43"/>
    <p:sldId id="303" r:id="rId44"/>
    <p:sldId id="304" r:id="rId45"/>
    <p:sldId id="305" r:id="rId46"/>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863" autoAdjust="0"/>
  </p:normalViewPr>
  <p:slideViewPr>
    <p:cSldViewPr>
      <p:cViewPr varScale="1">
        <p:scale>
          <a:sx n="67" d="100"/>
          <a:sy n="67" d="100"/>
        </p:scale>
        <p:origin x="528"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AB09AF6-0D3E-4721-A3CC-59D947C47F17}" type="datetimeFigureOut">
              <a:rPr lang="es-ES"/>
              <a:pPr>
                <a:defRPr/>
              </a:pPr>
              <a:t>23/10/2023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F33C023-72FE-4171-9D2B-1CEE625DD0AE}" type="slidenum">
              <a:rPr lang="es-ES"/>
              <a:pPr>
                <a:defRPr/>
              </a:pPr>
              <a:t>‹Nº›</a:t>
            </a:fld>
            <a:endParaRPr lang="es-ES"/>
          </a:p>
        </p:txBody>
      </p:sp>
    </p:spTree>
    <p:extLst>
      <p:ext uri="{BB962C8B-B14F-4D97-AF65-F5344CB8AC3E}">
        <p14:creationId xmlns:p14="http://schemas.microsoft.com/office/powerpoint/2010/main" val="24539638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7"/>
          <p:cNvSpPr>
            <a:spLocks noGrp="1" noChangeArrowheads="1"/>
          </p:cNvSpPr>
          <p:nvPr>
            <p:ph type="sldNum" sz="quarter"/>
          </p:nvPr>
        </p:nvSpPr>
        <p:spPr>
          <a:noFill/>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6" charset="0"/>
                <a:cs typeface="DejaVu Sans"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6" charset="0"/>
                <a:cs typeface="DejaVu Sans"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6" charset="0"/>
                <a:cs typeface="DejaVu Sans"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6" charset="0"/>
                <a:cs typeface="DejaVu Sans"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6" charset="0"/>
                <a:cs typeface="DejaVu Sans"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6" charset="0"/>
                <a:cs typeface="DejaVu Sans"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6" charset="0"/>
                <a:cs typeface="DejaVu Sans"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6" charset="0"/>
                <a:cs typeface="DejaVu Sans"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6" charset="0"/>
                <a:cs typeface="DejaVu Sans" charset="0"/>
              </a:defRPr>
            </a:lvl9pPr>
          </a:lstStyle>
          <a:p>
            <a:pPr eaLnBrk="1" hangingPunct="1"/>
            <a:fld id="{AD95AB11-A7EB-4A03-AFD0-E79BDEB47A49}" type="slidenum">
              <a:rPr lang="pt-PT" sz="1200">
                <a:solidFill>
                  <a:srgbClr val="000000"/>
                </a:solidFill>
              </a:rPr>
              <a:pPr eaLnBrk="1" hangingPunct="1"/>
              <a:t>10</a:t>
            </a:fld>
            <a:endParaRPr lang="pt-PT" sz="1200">
              <a:solidFill>
                <a:srgbClr val="000000"/>
              </a:solidFill>
            </a:endParaRPr>
          </a:p>
        </p:txBody>
      </p:sp>
      <p:sp>
        <p:nvSpPr>
          <p:cNvPr id="62467" name="Rectangle 1"/>
          <p:cNvSpPr txBox="1">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2468"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smtClean="0"/>
          </a:p>
        </p:txBody>
      </p:sp>
    </p:spTree>
    <p:extLst>
      <p:ext uri="{BB962C8B-B14F-4D97-AF65-F5344CB8AC3E}">
        <p14:creationId xmlns:p14="http://schemas.microsoft.com/office/powerpoint/2010/main" val="8852024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6A197606-B599-43A9-9045-400079FD0E5F}" type="slidenum">
              <a:rPr lang="pt-PT"/>
              <a:pPr/>
              <a:t>28</a:t>
            </a:fld>
            <a:endParaRPr lang="pt-PT"/>
          </a:p>
        </p:txBody>
      </p:sp>
      <p:sp>
        <p:nvSpPr>
          <p:cNvPr id="7270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2706"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596068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6A197606-B599-43A9-9045-400079FD0E5F}" type="slidenum">
              <a:rPr lang="pt-PT"/>
              <a:pPr/>
              <a:t>29</a:t>
            </a:fld>
            <a:endParaRPr lang="pt-PT"/>
          </a:p>
        </p:txBody>
      </p:sp>
      <p:sp>
        <p:nvSpPr>
          <p:cNvPr id="7270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2706"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3437017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6A197606-B599-43A9-9045-400079FD0E5F}" type="slidenum">
              <a:rPr lang="pt-PT"/>
              <a:pPr/>
              <a:t>30</a:t>
            </a:fld>
            <a:endParaRPr lang="pt-PT"/>
          </a:p>
        </p:txBody>
      </p:sp>
      <p:sp>
        <p:nvSpPr>
          <p:cNvPr id="7270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2706"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26414963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398D089B-7C18-4A0F-AF02-4AEC63586FE7}" type="slidenum">
              <a:rPr lang="pt-PT"/>
              <a:pPr/>
              <a:t>31</a:t>
            </a:fld>
            <a:endParaRPr lang="pt-PT"/>
          </a:p>
        </p:txBody>
      </p:sp>
      <p:sp>
        <p:nvSpPr>
          <p:cNvPr id="7168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682"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3914904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C84891A4-850B-430C-BD40-57942C4E4683}" type="slidenum">
              <a:rPr lang="pt-PT"/>
              <a:pPr/>
              <a:t>32</a:t>
            </a:fld>
            <a:endParaRPr lang="pt-PT"/>
          </a:p>
        </p:txBody>
      </p:sp>
      <p:sp>
        <p:nvSpPr>
          <p:cNvPr id="7372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373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41456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47B4A7F8-0E36-44E0-BB65-5AA80DF88EBA}" type="slidenum">
              <a:rPr lang="pt-PT"/>
              <a:pPr/>
              <a:t>33</a:t>
            </a:fld>
            <a:endParaRPr lang="pt-PT"/>
          </a:p>
        </p:txBody>
      </p:sp>
      <p:sp>
        <p:nvSpPr>
          <p:cNvPr id="7475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4754"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6665695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EF907976-9DF2-4E8A-89E0-D50D84B624E8}" type="slidenum">
              <a:rPr lang="pt-PT"/>
              <a:pPr/>
              <a:t>34</a:t>
            </a:fld>
            <a:endParaRPr lang="pt-PT"/>
          </a:p>
        </p:txBody>
      </p:sp>
      <p:sp>
        <p:nvSpPr>
          <p:cNvPr id="75777"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5778"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1397112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5A239011-0216-44DC-9BBB-A016C885BFC4}" type="slidenum">
              <a:rPr lang="pt-PT"/>
              <a:pPr/>
              <a:t>35</a:t>
            </a:fld>
            <a:endParaRPr lang="pt-PT"/>
          </a:p>
        </p:txBody>
      </p:sp>
      <p:sp>
        <p:nvSpPr>
          <p:cNvPr id="778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7826"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13730668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E476B52C-387A-4728-9432-5C4D34CB389C}" type="slidenum">
              <a:rPr lang="pt-PT"/>
              <a:pPr/>
              <a:t>36</a:t>
            </a:fld>
            <a:endParaRPr lang="pt-PT"/>
          </a:p>
        </p:txBody>
      </p:sp>
      <p:sp>
        <p:nvSpPr>
          <p:cNvPr id="7884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885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2201451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113A1E9B-6DAF-4526-A889-4F6AC78B6ACC}" type="slidenum">
              <a:rPr lang="pt-PT"/>
              <a:pPr/>
              <a:t>37</a:t>
            </a:fld>
            <a:endParaRPr lang="pt-PT"/>
          </a:p>
        </p:txBody>
      </p:sp>
      <p:sp>
        <p:nvSpPr>
          <p:cNvPr id="7987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9874"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1435296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Marcador de imagen de diapositiva"/>
          <p:cNvSpPr>
            <a:spLocks noGrp="1" noRot="1" noChangeAspect="1"/>
          </p:cNvSpPr>
          <p:nvPr>
            <p:ph type="sldImg"/>
          </p:nvPr>
        </p:nvSpPr>
        <p:spPr bwMode="auto">
          <a:noFill/>
          <a:ln>
            <a:solidFill>
              <a:srgbClr val="000000"/>
            </a:solidFill>
            <a:miter lim="800000"/>
            <a:headEnd/>
            <a:tailEnd/>
          </a:ln>
        </p:spPr>
      </p:sp>
      <p:sp>
        <p:nvSpPr>
          <p:cNvPr id="19458"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19459"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D0DC8AD-35C6-47E6-93E0-2FAD66C82ADA}" type="slidenum">
              <a:rPr lang="es-ES"/>
              <a:pPr fontAlgn="base">
                <a:spcBef>
                  <a:spcPct val="0"/>
                </a:spcBef>
                <a:spcAft>
                  <a:spcPct val="0"/>
                </a:spcAft>
              </a:pPr>
              <a:t>11</a:t>
            </a:fld>
            <a:endParaRPr lang="es-ES"/>
          </a:p>
        </p:txBody>
      </p:sp>
    </p:spTree>
    <p:extLst>
      <p:ext uri="{BB962C8B-B14F-4D97-AF65-F5344CB8AC3E}">
        <p14:creationId xmlns:p14="http://schemas.microsoft.com/office/powerpoint/2010/main" val="934306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9F83BDE6-EC30-4734-9A39-0C2EC8A793F7}" type="slidenum">
              <a:rPr lang="pt-PT"/>
              <a:pPr/>
              <a:t>38</a:t>
            </a:fld>
            <a:endParaRPr lang="pt-PT"/>
          </a:p>
        </p:txBody>
      </p:sp>
      <p:sp>
        <p:nvSpPr>
          <p:cNvPr id="80897"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0898"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31266335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A50A3DCB-A2BA-47D5-8417-4F7B88FD896B}" type="slidenum">
              <a:rPr lang="pt-PT"/>
              <a:pPr/>
              <a:t>39</a:t>
            </a:fld>
            <a:endParaRPr lang="pt-PT"/>
          </a:p>
        </p:txBody>
      </p:sp>
      <p:sp>
        <p:nvSpPr>
          <p:cNvPr id="8192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22"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35578134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1DE39827-E961-47B4-A263-1EBC40981D35}" type="slidenum">
              <a:rPr lang="pt-PT"/>
              <a:pPr/>
              <a:t>40</a:t>
            </a:fld>
            <a:endParaRPr lang="pt-PT"/>
          </a:p>
        </p:txBody>
      </p:sp>
      <p:sp>
        <p:nvSpPr>
          <p:cNvPr id="8294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2946"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15420377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B19F2BFC-2714-499F-839F-C56B9BC347FA}" type="slidenum">
              <a:rPr lang="pt-PT"/>
              <a:pPr/>
              <a:t>41</a:t>
            </a:fld>
            <a:endParaRPr lang="pt-PT"/>
          </a:p>
        </p:txBody>
      </p:sp>
      <p:sp>
        <p:nvSpPr>
          <p:cNvPr id="8396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397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5379870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F7217D20-2A8D-46E8-B5CF-80D479017B57}" type="slidenum">
              <a:rPr lang="pt-PT"/>
              <a:pPr/>
              <a:t>42</a:t>
            </a:fld>
            <a:endParaRPr lang="pt-PT"/>
          </a:p>
        </p:txBody>
      </p:sp>
      <p:sp>
        <p:nvSpPr>
          <p:cNvPr id="8499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4994"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23750857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3DCB0ED9-D9EB-4214-BB85-DF69F403DA8A}" type="slidenum">
              <a:rPr lang="pt-PT"/>
              <a:pPr/>
              <a:t>43</a:t>
            </a:fld>
            <a:endParaRPr lang="pt-PT"/>
          </a:p>
        </p:txBody>
      </p:sp>
      <p:sp>
        <p:nvSpPr>
          <p:cNvPr id="86017"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6018"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12937171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75E95467-B852-4915-9BED-40CDBD28190E}" type="slidenum">
              <a:rPr lang="pt-PT"/>
              <a:pPr/>
              <a:t>44</a:t>
            </a:fld>
            <a:endParaRPr lang="pt-PT"/>
          </a:p>
        </p:txBody>
      </p:sp>
      <p:sp>
        <p:nvSpPr>
          <p:cNvPr id="8704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7042"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14102058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6EB8697D-B3D5-4CDB-A166-E1A4283F6445}" type="slidenum">
              <a:rPr lang="pt-PT"/>
              <a:pPr/>
              <a:t>45</a:t>
            </a:fld>
            <a:endParaRPr lang="pt-PT"/>
          </a:p>
        </p:txBody>
      </p:sp>
      <p:sp>
        <p:nvSpPr>
          <p:cNvPr id="8806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8066"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2984286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5C9C5DB-2809-4CC3-B233-92F6384F3FA3}" type="slidenum">
              <a:rPr lang="es-ES_tradnl"/>
              <a:pPr fontAlgn="base">
                <a:spcBef>
                  <a:spcPct val="0"/>
                </a:spcBef>
                <a:spcAft>
                  <a:spcPct val="0"/>
                </a:spcAft>
              </a:pPr>
              <a:t>12</a:t>
            </a:fld>
            <a:endParaRPr lang="es-ES_tradnl"/>
          </a:p>
        </p:txBody>
      </p:sp>
      <p:sp>
        <p:nvSpPr>
          <p:cNvPr id="215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7"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a:spcBef>
                <a:spcPct val="0"/>
              </a:spcBef>
            </a:pPr>
            <a:endParaRPr lang="es-ES_tradnl" i="1" smtClean="0">
              <a:cs typeface="Times New Roman" pitchFamily="18" charset="0"/>
            </a:endParaRPr>
          </a:p>
          <a:p>
            <a:pPr>
              <a:spcBef>
                <a:spcPct val="0"/>
              </a:spcBef>
            </a:pPr>
            <a:endParaRPr lang="es-ES_tradnl" i="1" smtClean="0">
              <a:cs typeface="Times New Roman" pitchFamily="18" charset="0"/>
            </a:endParaRPr>
          </a:p>
          <a:p>
            <a:pPr>
              <a:spcBef>
                <a:spcPct val="0"/>
              </a:spcBef>
            </a:pPr>
            <a:endParaRPr lang="es-ES" smtClean="0"/>
          </a:p>
        </p:txBody>
      </p:sp>
    </p:spTree>
    <p:extLst>
      <p:ext uri="{BB962C8B-B14F-4D97-AF65-F5344CB8AC3E}">
        <p14:creationId xmlns:p14="http://schemas.microsoft.com/office/powerpoint/2010/main" val="3471615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E05003-79DF-4D73-BE8A-15F6AF2BC8BE}" type="slidenum">
              <a:rPr lang="es-ES_tradnl"/>
              <a:pPr fontAlgn="base">
                <a:spcBef>
                  <a:spcPct val="0"/>
                </a:spcBef>
                <a:spcAft>
                  <a:spcPct val="0"/>
                </a:spcAft>
              </a:pPr>
              <a:t>14</a:t>
            </a:fld>
            <a:endParaRPr lang="es-ES_tradnl"/>
          </a:p>
        </p:txBody>
      </p:sp>
      <p:sp>
        <p:nvSpPr>
          <p:cNvPr id="266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7"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a:spcBef>
                <a:spcPct val="0"/>
              </a:spcBef>
            </a:pPr>
            <a:endParaRPr lang="es-ES" smtClean="0"/>
          </a:p>
        </p:txBody>
      </p:sp>
    </p:spTree>
    <p:extLst>
      <p:ext uri="{BB962C8B-B14F-4D97-AF65-F5344CB8AC3E}">
        <p14:creationId xmlns:p14="http://schemas.microsoft.com/office/powerpoint/2010/main" val="700428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4612EAD-A5E7-4707-9557-97DF553DCF5E}" type="slidenum">
              <a:rPr lang="es-ES_tradnl"/>
              <a:pPr fontAlgn="base">
                <a:spcBef>
                  <a:spcPct val="0"/>
                </a:spcBef>
                <a:spcAft>
                  <a:spcPct val="0"/>
                </a:spcAft>
              </a:pPr>
              <a:t>15</a:t>
            </a:fld>
            <a:endParaRPr lang="es-ES_tradnl"/>
          </a:p>
        </p:txBody>
      </p:sp>
      <p:sp>
        <p:nvSpPr>
          <p:cNvPr id="296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699"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a:spcBef>
                <a:spcPct val="0"/>
              </a:spcBef>
            </a:pPr>
            <a:r>
              <a:rPr lang="es-MX" b="1" smtClean="0"/>
              <a:t>La pirámide poblacional que estamos observando es una proyección de la población de Noruega para el año 2025, típica de países desarrollados con una población envejecida, con baja natalidad y baja mortalidad, producto de niveles de salud adecuados. Niveles elevados de esperanza de vida por lo que podemos observar que mayores porcentajes de personas llegan a edades muy avanzadas de la vida.</a:t>
            </a:r>
          </a:p>
          <a:p>
            <a:pPr>
              <a:spcBef>
                <a:spcPct val="0"/>
              </a:spcBef>
            </a:pPr>
            <a:r>
              <a:rPr lang="es-MX" b="1" smtClean="0"/>
              <a:t>Estas pirámides son características de países muy desarrollados como los países Nórdicos.</a:t>
            </a:r>
            <a:r>
              <a:rPr lang="es-MX" smtClean="0"/>
              <a:t> </a:t>
            </a:r>
            <a:r>
              <a:rPr lang="es-MX" b="1" smtClean="0"/>
              <a:t>En los países con pirámides de población estacionaria el crecimiento de la población es casi nulo.</a:t>
            </a:r>
            <a:endParaRPr lang="es-ES" b="1" smtClean="0"/>
          </a:p>
        </p:txBody>
      </p:sp>
    </p:spTree>
    <p:extLst>
      <p:ext uri="{BB962C8B-B14F-4D97-AF65-F5344CB8AC3E}">
        <p14:creationId xmlns:p14="http://schemas.microsoft.com/office/powerpoint/2010/main" val="2723990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5902E41-1189-4A81-93AE-FF079A43EE36}" type="slidenum">
              <a:rPr lang="es-ES_tradnl"/>
              <a:pPr fontAlgn="base">
                <a:spcBef>
                  <a:spcPct val="0"/>
                </a:spcBef>
                <a:spcAft>
                  <a:spcPct val="0"/>
                </a:spcAft>
              </a:pPr>
              <a:t>24</a:t>
            </a:fld>
            <a:endParaRPr lang="es-ES_tradnl"/>
          </a:p>
        </p:txBody>
      </p:sp>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algn="just">
              <a:spcBef>
                <a:spcPct val="0"/>
              </a:spcBef>
            </a:pPr>
            <a:r>
              <a:rPr lang="es-ES_tradnl" b="1" smtClean="0">
                <a:cs typeface="Arial" charset="0"/>
              </a:rPr>
              <a:t>Es la información numérica, imprescindible y cuantificable para conocer el Estado de Salud de la Población así como para planificar, organizar, evaluar y controlar programas y acciones de salud.  </a:t>
            </a:r>
            <a:endParaRPr lang="es-ES" b="1" smtClean="0">
              <a:cs typeface="Times New Roman" pitchFamily="18" charset="0"/>
            </a:endParaRPr>
          </a:p>
          <a:p>
            <a:pPr algn="just">
              <a:spcBef>
                <a:spcPct val="0"/>
              </a:spcBef>
            </a:pPr>
            <a:r>
              <a:rPr lang="es-ES_tradnl" b="1" smtClean="0">
                <a:cs typeface="Arial" charset="0"/>
              </a:rPr>
              <a:t>La información estadística de salud debe reflejar lo más fiel posible la realidad objetiva que mide. </a:t>
            </a:r>
            <a:endParaRPr lang="es-ES" b="1" smtClean="0">
              <a:cs typeface="Times New Roman" pitchFamily="18" charset="0"/>
            </a:endParaRPr>
          </a:p>
          <a:p>
            <a:pPr algn="just">
              <a:spcBef>
                <a:spcPct val="0"/>
              </a:spcBef>
            </a:pPr>
            <a:r>
              <a:rPr lang="es-ES_tradnl" b="1" smtClean="0">
                <a:cs typeface="Arial" charset="0"/>
              </a:rPr>
              <a:t>Las estadísticas de salud tienen cada vez mayor alcance y complejidad en la medida que se amplia y desarrolla el quehacer en salud.</a:t>
            </a:r>
            <a:endParaRPr lang="es-ES" b="1" smtClean="0">
              <a:cs typeface="Arial" charset="0"/>
            </a:endParaRPr>
          </a:p>
        </p:txBody>
      </p:sp>
    </p:spTree>
    <p:extLst>
      <p:ext uri="{BB962C8B-B14F-4D97-AF65-F5344CB8AC3E}">
        <p14:creationId xmlns:p14="http://schemas.microsoft.com/office/powerpoint/2010/main" val="4277388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F511B10-EFAA-4EA5-A399-6F5A04FDF4E3}" type="slidenum">
              <a:rPr lang="es-ES_tradnl"/>
              <a:pPr fontAlgn="base">
                <a:spcBef>
                  <a:spcPct val="0"/>
                </a:spcBef>
                <a:spcAft>
                  <a:spcPct val="0"/>
                </a:spcAft>
              </a:pPr>
              <a:t>25</a:t>
            </a:fld>
            <a:endParaRPr lang="es-ES_tradnl"/>
          </a:p>
        </p:txBody>
      </p:sp>
      <p:sp>
        <p:nvSpPr>
          <p:cNvPr id="389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5"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algn="just">
              <a:spcBef>
                <a:spcPct val="0"/>
              </a:spcBef>
            </a:pPr>
            <a:r>
              <a:rPr lang="es-ES_tradnl" b="1" smtClean="0">
                <a:cs typeface="Times New Roman" pitchFamily="18" charset="0"/>
              </a:rPr>
              <a:t>En  Cuba en los años 1550-1790 aparecieron las primeras fuentes originales, las Actas Capitulares, que recogían hechos de interés que ocurrían en los pueblos, tanto de tipo económico, social, político, como noticias de tipo sanitario que se relacionaban con la población.</a:t>
            </a:r>
            <a:endParaRPr lang="es-ES" b="1" smtClean="0">
              <a:cs typeface="Times New Roman" pitchFamily="18" charset="0"/>
            </a:endParaRPr>
          </a:p>
          <a:p>
            <a:pPr algn="just">
              <a:spcBef>
                <a:spcPct val="0"/>
              </a:spcBef>
            </a:pPr>
            <a:r>
              <a:rPr lang="es-ES_tradnl" b="1" smtClean="0">
                <a:cs typeface="Times New Roman" pitchFamily="18" charset="0"/>
              </a:rPr>
              <a:t>En el año 1613 comienza el “Libro primero de entierros españoles”, donde se registraban las defunciones ocurridas tanto de españoles como de extranjeros.</a:t>
            </a:r>
            <a:endParaRPr lang="es-MX" b="1" smtClean="0">
              <a:cs typeface="Times New Roman" pitchFamily="18" charset="0"/>
            </a:endParaRPr>
          </a:p>
          <a:p>
            <a:pPr>
              <a:spcBef>
                <a:spcPct val="0"/>
              </a:spcBef>
            </a:pPr>
            <a:r>
              <a:rPr lang="es-ES_tradnl" b="1" smtClean="0">
                <a:cs typeface="Times New Roman" pitchFamily="18" charset="0"/>
              </a:rPr>
              <a:t>El primer censo de población se realizó en 1774.</a:t>
            </a:r>
          </a:p>
          <a:p>
            <a:pPr algn="just">
              <a:spcBef>
                <a:spcPct val="0"/>
              </a:spcBef>
            </a:pPr>
            <a:r>
              <a:rPr lang="es-ES_tradnl" b="1" smtClean="0">
                <a:cs typeface="Times New Roman" pitchFamily="18" charset="0"/>
              </a:rPr>
              <a:t>El 2 de febrero de 1806 se inaugura el primer cementerio de la Habana. A partir de este momento comienza a recogerse la información de los sepultados por día y mes, así como niños y adultos según la edad.</a:t>
            </a:r>
          </a:p>
          <a:p>
            <a:pPr>
              <a:spcBef>
                <a:spcPct val="0"/>
              </a:spcBef>
            </a:pPr>
            <a:endParaRPr lang="es-ES" b="1" smtClean="0">
              <a:cs typeface="Times New Roman" pitchFamily="18" charset="0"/>
            </a:endParaRPr>
          </a:p>
        </p:txBody>
      </p:sp>
    </p:spTree>
    <p:extLst>
      <p:ext uri="{BB962C8B-B14F-4D97-AF65-F5344CB8AC3E}">
        <p14:creationId xmlns:p14="http://schemas.microsoft.com/office/powerpoint/2010/main" val="920641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15E30AA-F275-430D-9250-D5A41946E3C8}" type="slidenum">
              <a:rPr lang="es-ES_tradnl"/>
              <a:pPr fontAlgn="base">
                <a:spcBef>
                  <a:spcPct val="0"/>
                </a:spcBef>
                <a:spcAft>
                  <a:spcPct val="0"/>
                </a:spcAft>
              </a:pPr>
              <a:t>26</a:t>
            </a:fld>
            <a:endParaRPr lang="es-ES_tradnl"/>
          </a:p>
        </p:txBody>
      </p:sp>
      <p:sp>
        <p:nvSpPr>
          <p:cNvPr id="409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3"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algn="just">
              <a:spcBef>
                <a:spcPct val="0"/>
              </a:spcBef>
            </a:pPr>
            <a:r>
              <a:rPr lang="es-ES_tradnl" b="1" i="1" u="sng" smtClean="0">
                <a:cs typeface="Arial" charset="0"/>
              </a:rPr>
              <a:t>Estadísticas de Población</a:t>
            </a:r>
            <a:r>
              <a:rPr lang="es-ES_tradnl" b="1" u="sng" smtClean="0">
                <a:cs typeface="Arial" charset="0"/>
              </a:rPr>
              <a:t>.</a:t>
            </a:r>
            <a:r>
              <a:rPr lang="es-ES_tradnl" b="1" smtClean="0">
                <a:cs typeface="Arial" charset="0"/>
              </a:rPr>
              <a:t> Información numérica acerca de la composición y principales características de las agrupaciones humanas. Son objeto de estudio de la Demografía.</a:t>
            </a:r>
            <a:r>
              <a:rPr lang="es-ES_tradnl" b="1" i="1" smtClean="0">
                <a:cs typeface="Arial" charset="0"/>
              </a:rPr>
              <a:t> </a:t>
            </a:r>
            <a:endParaRPr lang="es-ES" b="1" smtClean="0">
              <a:cs typeface="Times New Roman" pitchFamily="18" charset="0"/>
            </a:endParaRPr>
          </a:p>
          <a:p>
            <a:pPr algn="just">
              <a:spcBef>
                <a:spcPct val="0"/>
              </a:spcBef>
            </a:pPr>
            <a:r>
              <a:rPr lang="es-ES_tradnl" b="1" i="1" u="sng" smtClean="0">
                <a:cs typeface="Arial" charset="0"/>
              </a:rPr>
              <a:t>Estadísticas Vitales</a:t>
            </a:r>
            <a:r>
              <a:rPr lang="es-ES_tradnl" b="1" u="sng" smtClean="0">
                <a:cs typeface="Arial" charset="0"/>
              </a:rPr>
              <a:t>.</a:t>
            </a:r>
            <a:r>
              <a:rPr lang="es-ES_tradnl" b="1" smtClean="0">
                <a:cs typeface="Arial" charset="0"/>
              </a:rPr>
              <a:t> Información numérica cuantificable sobre hechos vitales.  </a:t>
            </a:r>
            <a:endParaRPr lang="es-ES" b="1" smtClean="0">
              <a:cs typeface="Times New Roman" pitchFamily="18" charset="0"/>
            </a:endParaRPr>
          </a:p>
          <a:p>
            <a:pPr algn="just">
              <a:spcBef>
                <a:spcPct val="0"/>
              </a:spcBef>
            </a:pPr>
            <a:r>
              <a:rPr lang="es-ES_tradnl" b="1" u="sng" smtClean="0">
                <a:cs typeface="Arial" charset="0"/>
              </a:rPr>
              <a:t>Hecho Vital</a:t>
            </a:r>
            <a:r>
              <a:rPr lang="es-ES_tradnl" b="1" smtClean="0">
                <a:cs typeface="Arial" charset="0"/>
              </a:rPr>
              <a:t>: Todo hecho relacionado con el comienzo y fin de la vida del individuo y con los cambios de su estado civil que puedan ocurrirle durante su existencia. Ej. : Nacimiento, Defunción, Defunción Fetal, Matrimonio, Divorcio, Adopciones, Legitimaciones, Reconocimientos y otros.</a:t>
            </a:r>
            <a:r>
              <a:rPr lang="es-ES_tradnl" b="1" i="1" smtClean="0">
                <a:cs typeface="Arial" charset="0"/>
              </a:rPr>
              <a:t> </a:t>
            </a:r>
            <a:endParaRPr lang="es-ES" b="1" smtClean="0">
              <a:cs typeface="Times New Roman" pitchFamily="18" charset="0"/>
            </a:endParaRPr>
          </a:p>
          <a:p>
            <a:pPr algn="just">
              <a:spcBef>
                <a:spcPct val="0"/>
              </a:spcBef>
            </a:pPr>
            <a:r>
              <a:rPr lang="es-ES_tradnl" b="1" i="1" smtClean="0">
                <a:cs typeface="Arial" charset="0"/>
              </a:rPr>
              <a:t> </a:t>
            </a:r>
            <a:r>
              <a:rPr lang="es-ES_tradnl" b="1" i="1" u="sng" smtClean="0">
                <a:cs typeface="Arial" charset="0"/>
              </a:rPr>
              <a:t>Estadísticas de Morbilidad</a:t>
            </a:r>
            <a:r>
              <a:rPr lang="es-ES_tradnl" b="1" u="sng" smtClean="0">
                <a:cs typeface="Arial" charset="0"/>
              </a:rPr>
              <a:t>.</a:t>
            </a:r>
            <a:r>
              <a:rPr lang="es-ES_tradnl" b="1" smtClean="0">
                <a:cs typeface="Arial" charset="0"/>
              </a:rPr>
              <a:t> Información numérica sobre las enfermedades, principales padecimientos, discapacidad y secuelas de enfermedades o de hechos accidentales o intencionales (causas violentas de enfermedad) que se presentan en la población.</a:t>
            </a:r>
            <a:endParaRPr lang="es-ES" b="1" smtClean="0">
              <a:cs typeface="Times New Roman" pitchFamily="18" charset="0"/>
            </a:endParaRPr>
          </a:p>
          <a:p>
            <a:pPr algn="just">
              <a:spcBef>
                <a:spcPct val="0"/>
              </a:spcBef>
            </a:pPr>
            <a:r>
              <a:rPr lang="es-ES_tradnl" b="1" i="1" smtClean="0">
                <a:cs typeface="Arial" charset="0"/>
              </a:rPr>
              <a:t> </a:t>
            </a:r>
            <a:endParaRPr lang="es-ES" b="1" smtClean="0">
              <a:cs typeface="Times New Roman" pitchFamily="18" charset="0"/>
            </a:endParaRPr>
          </a:p>
        </p:txBody>
      </p:sp>
    </p:spTree>
    <p:extLst>
      <p:ext uri="{BB962C8B-B14F-4D97-AF65-F5344CB8AC3E}">
        <p14:creationId xmlns:p14="http://schemas.microsoft.com/office/powerpoint/2010/main" val="1036166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15E30AA-F275-430D-9250-D5A41946E3C8}" type="slidenum">
              <a:rPr lang="es-ES_tradnl"/>
              <a:pPr fontAlgn="base">
                <a:spcBef>
                  <a:spcPct val="0"/>
                </a:spcBef>
                <a:spcAft>
                  <a:spcPct val="0"/>
                </a:spcAft>
              </a:pPr>
              <a:t>27</a:t>
            </a:fld>
            <a:endParaRPr lang="es-ES_tradnl"/>
          </a:p>
        </p:txBody>
      </p:sp>
      <p:sp>
        <p:nvSpPr>
          <p:cNvPr id="409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3"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algn="just">
              <a:spcBef>
                <a:spcPct val="0"/>
              </a:spcBef>
            </a:pPr>
            <a:r>
              <a:rPr lang="es-ES_tradnl" b="1" i="1" u="sng" smtClean="0">
                <a:cs typeface="Arial" charset="0"/>
              </a:rPr>
              <a:t>Estadísticas de Población</a:t>
            </a:r>
            <a:r>
              <a:rPr lang="es-ES_tradnl" b="1" u="sng" smtClean="0">
                <a:cs typeface="Arial" charset="0"/>
              </a:rPr>
              <a:t>.</a:t>
            </a:r>
            <a:r>
              <a:rPr lang="es-ES_tradnl" b="1" smtClean="0">
                <a:cs typeface="Arial" charset="0"/>
              </a:rPr>
              <a:t> Información numérica acerca de la composición y principales características de las agrupaciones humanas. Son objeto de estudio de la Demografía.</a:t>
            </a:r>
            <a:r>
              <a:rPr lang="es-ES_tradnl" b="1" i="1" smtClean="0">
                <a:cs typeface="Arial" charset="0"/>
              </a:rPr>
              <a:t> </a:t>
            </a:r>
            <a:endParaRPr lang="es-ES" b="1" smtClean="0">
              <a:cs typeface="Times New Roman" pitchFamily="18" charset="0"/>
            </a:endParaRPr>
          </a:p>
          <a:p>
            <a:pPr algn="just">
              <a:spcBef>
                <a:spcPct val="0"/>
              </a:spcBef>
            </a:pPr>
            <a:r>
              <a:rPr lang="es-ES_tradnl" b="1" i="1" u="sng" smtClean="0">
                <a:cs typeface="Arial" charset="0"/>
              </a:rPr>
              <a:t>Estadísticas Vitales</a:t>
            </a:r>
            <a:r>
              <a:rPr lang="es-ES_tradnl" b="1" u="sng" smtClean="0">
                <a:cs typeface="Arial" charset="0"/>
              </a:rPr>
              <a:t>.</a:t>
            </a:r>
            <a:r>
              <a:rPr lang="es-ES_tradnl" b="1" smtClean="0">
                <a:cs typeface="Arial" charset="0"/>
              </a:rPr>
              <a:t> Información numérica cuantificable sobre hechos vitales.  </a:t>
            </a:r>
            <a:endParaRPr lang="es-ES" b="1" smtClean="0">
              <a:cs typeface="Times New Roman" pitchFamily="18" charset="0"/>
            </a:endParaRPr>
          </a:p>
          <a:p>
            <a:pPr algn="just">
              <a:spcBef>
                <a:spcPct val="0"/>
              </a:spcBef>
            </a:pPr>
            <a:r>
              <a:rPr lang="es-ES_tradnl" b="1" u="sng" smtClean="0">
                <a:cs typeface="Arial" charset="0"/>
              </a:rPr>
              <a:t>Hecho Vital</a:t>
            </a:r>
            <a:r>
              <a:rPr lang="es-ES_tradnl" b="1" smtClean="0">
                <a:cs typeface="Arial" charset="0"/>
              </a:rPr>
              <a:t>: Todo hecho relacionado con el comienzo y fin de la vida del individuo y con los cambios de su estado civil que puedan ocurrirle durante su existencia. Ej. : Nacimiento, Defunción, Defunción Fetal, Matrimonio, Divorcio, Adopciones, Legitimaciones, Reconocimientos y otros.</a:t>
            </a:r>
            <a:r>
              <a:rPr lang="es-ES_tradnl" b="1" i="1" smtClean="0">
                <a:cs typeface="Arial" charset="0"/>
              </a:rPr>
              <a:t> </a:t>
            </a:r>
            <a:endParaRPr lang="es-ES" b="1" smtClean="0">
              <a:cs typeface="Times New Roman" pitchFamily="18" charset="0"/>
            </a:endParaRPr>
          </a:p>
          <a:p>
            <a:pPr algn="just">
              <a:spcBef>
                <a:spcPct val="0"/>
              </a:spcBef>
            </a:pPr>
            <a:r>
              <a:rPr lang="es-ES_tradnl" b="1" i="1" smtClean="0">
                <a:cs typeface="Arial" charset="0"/>
              </a:rPr>
              <a:t> </a:t>
            </a:r>
            <a:r>
              <a:rPr lang="es-ES_tradnl" b="1" i="1" u="sng" smtClean="0">
                <a:cs typeface="Arial" charset="0"/>
              </a:rPr>
              <a:t>Estadísticas de Morbilidad</a:t>
            </a:r>
            <a:r>
              <a:rPr lang="es-ES_tradnl" b="1" u="sng" smtClean="0">
                <a:cs typeface="Arial" charset="0"/>
              </a:rPr>
              <a:t>.</a:t>
            </a:r>
            <a:r>
              <a:rPr lang="es-ES_tradnl" b="1" smtClean="0">
                <a:cs typeface="Arial" charset="0"/>
              </a:rPr>
              <a:t> Información numérica sobre las enfermedades, principales padecimientos, discapacidad y secuelas de enfermedades o de hechos accidentales o intencionales (causas violentas de enfermedad) que se presentan en la población.</a:t>
            </a:r>
            <a:endParaRPr lang="es-ES" b="1" smtClean="0">
              <a:cs typeface="Times New Roman" pitchFamily="18" charset="0"/>
            </a:endParaRPr>
          </a:p>
          <a:p>
            <a:pPr algn="just">
              <a:spcBef>
                <a:spcPct val="0"/>
              </a:spcBef>
            </a:pPr>
            <a:r>
              <a:rPr lang="es-ES_tradnl" b="1" i="1" smtClean="0">
                <a:cs typeface="Arial" charset="0"/>
              </a:rPr>
              <a:t> </a:t>
            </a:r>
            <a:endParaRPr lang="es-ES" b="1" smtClean="0">
              <a:cs typeface="Times New Roman" pitchFamily="18" charset="0"/>
            </a:endParaRPr>
          </a:p>
        </p:txBody>
      </p:sp>
    </p:spTree>
    <p:extLst>
      <p:ext uri="{BB962C8B-B14F-4D97-AF65-F5344CB8AC3E}">
        <p14:creationId xmlns:p14="http://schemas.microsoft.com/office/powerpoint/2010/main" val="457329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7424F606-BB2C-499F-B2DD-FBE9506C7133}" type="datetimeFigureOut">
              <a:rPr lang="es-ES"/>
              <a:pPr>
                <a:defRPr/>
              </a:pPr>
              <a:t>23/10/2023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02973CE2-3DB6-4A21-87B5-B85BDCAC15C1}"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684911BC-7DAE-404E-8FEC-F0D5CA98C1FF}" type="datetimeFigureOut">
              <a:rPr lang="es-ES"/>
              <a:pPr>
                <a:defRPr/>
              </a:pPr>
              <a:t>23/10/2023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7133CC11-7C39-40CB-81C9-CCA4A31C8B0E}"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59B4577A-4623-4A09-BBA8-54C48FF8B7F2}" type="datetimeFigureOut">
              <a:rPr lang="es-ES"/>
              <a:pPr>
                <a:defRPr/>
              </a:pPr>
              <a:t>23/10/2023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4575406F-805C-479B-875C-27F5900363B5}"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A4B591EB-7911-4F22-9E9E-6866F57A21F3}" type="datetimeFigureOut">
              <a:rPr lang="es-ES"/>
              <a:pPr>
                <a:defRPr/>
              </a:pPr>
              <a:t>23/10/2023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04A92EDF-7E1E-427F-898E-681AC79A48E0}"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FFD203BF-48E4-40FB-BFA6-AC8703B71359}" type="datetimeFigureOut">
              <a:rPr lang="es-ES"/>
              <a:pPr>
                <a:defRPr/>
              </a:pPr>
              <a:t>23/10/2023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50018272-8053-4CF2-8D27-E10C69E9E30A}"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78C5FC55-230E-452F-8C7E-06AAB882CB81}" type="datetimeFigureOut">
              <a:rPr lang="es-ES"/>
              <a:pPr>
                <a:defRPr/>
              </a:pPr>
              <a:t>23/10/2023</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604A1D36-5013-425B-88EC-4A47FFFCF731}"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4B3D824C-5815-4BA4-98C9-DE3C24621257}" type="datetimeFigureOut">
              <a:rPr lang="es-ES"/>
              <a:pPr>
                <a:defRPr/>
              </a:pPr>
              <a:t>23/10/2023</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5C3938BD-F68E-4F50-9B47-594E7AF2596D}"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C9A5F770-69C7-4B8C-B6BA-E146A1DB9B93}" type="datetimeFigureOut">
              <a:rPr lang="es-ES"/>
              <a:pPr>
                <a:defRPr/>
              </a:pPr>
              <a:t>23/10/2023</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CE52DDB2-DF85-4053-BA60-27AFB3B01B33}"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669B870D-6D5F-4671-9A36-2AB744C56DAC}" type="datetimeFigureOut">
              <a:rPr lang="es-ES"/>
              <a:pPr>
                <a:defRPr/>
              </a:pPr>
              <a:t>23/10/2023</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758C7810-7A44-4F61-9D98-1A56C54FDA3F}"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51E343D-2F21-412E-92C5-DBE6A161D25A}" type="datetimeFigureOut">
              <a:rPr lang="es-ES"/>
              <a:pPr>
                <a:defRPr/>
              </a:pPr>
              <a:t>23/10/2023</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A5368157-5705-45B5-B53C-C700F58F50ED}"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F3FA937E-406E-404C-ACA9-AD6D7203E66F}" type="datetimeFigureOut">
              <a:rPr lang="es-ES"/>
              <a:pPr>
                <a:defRPr/>
              </a:pPr>
              <a:t>23/10/2023</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FC30E902-67C0-49B0-99C0-EDA6D17FBA2D}"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554"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23555"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CBC458E2-4104-4CC2-82FA-3C661010E469}" type="datetimeFigureOut">
              <a:rPr lang="es-ES"/>
              <a:pPr>
                <a:defRPr/>
              </a:pPr>
              <a:t>23/10/2023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B063317-8B16-4907-B1FC-C749F525FD97}"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5.png"/><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6.png"/><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2.wmf"/><Relationship Id="rId4" Type="http://schemas.openxmlformats.org/officeDocument/2006/relationships/oleObject" Target="../embeddings/oleObject5.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3.wmf"/><Relationship Id="rId4" Type="http://schemas.openxmlformats.org/officeDocument/2006/relationships/oleObject" Target="../embeddings/oleObject6.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4.wmf"/><Relationship Id="rId4" Type="http://schemas.openxmlformats.org/officeDocument/2006/relationships/oleObject" Target="../embeddings/oleObject7.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15.wmf"/><Relationship Id="rId4" Type="http://schemas.openxmlformats.org/officeDocument/2006/relationships/oleObject" Target="../embeddings/oleObject8.bin"/></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16.wmf"/><Relationship Id="rId4" Type="http://schemas.openxmlformats.org/officeDocument/2006/relationships/oleObject" Target="../embeddings/oleObject9.bin"/></Relationships>
</file>

<file path=ppt/slides/_rels/slide4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772816"/>
            <a:ext cx="6192688" cy="3456384"/>
          </a:xfrm>
          <a:ln>
            <a:solidFill>
              <a:schemeClr val="accent2"/>
            </a:solidFill>
          </a:ln>
        </p:spPr>
        <p:txBody>
          <a:bodyPr/>
          <a:lstStyle/>
          <a:p>
            <a:r>
              <a:rPr lang="es-ES" b="1" dirty="0" smtClean="0">
                <a:latin typeface="Arial" charset="0"/>
              </a:rPr>
              <a:t/>
            </a:r>
            <a:br>
              <a:rPr lang="es-ES" b="1" dirty="0" smtClean="0">
                <a:latin typeface="Arial" charset="0"/>
              </a:rPr>
            </a:br>
            <a:r>
              <a:rPr lang="es-ES" sz="3600" b="1" dirty="0" err="1" smtClean="0">
                <a:solidFill>
                  <a:schemeClr val="accent2">
                    <a:lumMod val="75000"/>
                  </a:schemeClr>
                </a:solidFill>
                <a:latin typeface="Arial" charset="0"/>
              </a:rPr>
              <a:t>TemaII</a:t>
            </a:r>
            <a:r>
              <a:rPr lang="es-ES" sz="3600" b="1" dirty="0" smtClean="0">
                <a:solidFill>
                  <a:schemeClr val="accent2">
                    <a:lumMod val="75000"/>
                  </a:schemeClr>
                </a:solidFill>
                <a:latin typeface="Arial" charset="0"/>
              </a:rPr>
              <a:t>: </a:t>
            </a:r>
            <a:r>
              <a:rPr lang="es-ES" sz="3600" b="1" dirty="0" err="1" smtClean="0">
                <a:solidFill>
                  <a:schemeClr val="accent2">
                    <a:lumMod val="75000"/>
                  </a:schemeClr>
                </a:solidFill>
                <a:latin typeface="Arial" charset="0"/>
              </a:rPr>
              <a:t>Métdo</a:t>
            </a:r>
            <a:r>
              <a:rPr lang="es-ES" sz="3600" b="1" dirty="0" smtClean="0">
                <a:solidFill>
                  <a:schemeClr val="accent2">
                    <a:lumMod val="75000"/>
                  </a:schemeClr>
                </a:solidFill>
                <a:latin typeface="Arial" charset="0"/>
              </a:rPr>
              <a:t> estadístico.. </a:t>
            </a:r>
            <a:r>
              <a:rPr lang="es-ES" sz="3600" b="1" dirty="0" smtClean="0">
                <a:solidFill>
                  <a:schemeClr val="accent2">
                    <a:lumMod val="75000"/>
                  </a:schemeClr>
                </a:solidFill>
                <a:latin typeface="Arial" charset="0"/>
              </a:rPr>
              <a:t/>
            </a:r>
            <a:br>
              <a:rPr lang="es-ES" sz="3600" b="1" dirty="0" smtClean="0">
                <a:solidFill>
                  <a:schemeClr val="accent2">
                    <a:lumMod val="75000"/>
                  </a:schemeClr>
                </a:solidFill>
                <a:latin typeface="Arial" charset="0"/>
              </a:rPr>
            </a:br>
            <a:r>
              <a:rPr lang="es-ES" sz="3600" b="1" dirty="0" smtClean="0">
                <a:solidFill>
                  <a:schemeClr val="accent2">
                    <a:lumMod val="75000"/>
                  </a:schemeClr>
                </a:solidFill>
                <a:latin typeface="Arial" charset="0"/>
              </a:rPr>
              <a:t>Asunto: </a:t>
            </a:r>
            <a:r>
              <a:rPr lang="es-ES" sz="3600" b="1" dirty="0" smtClean="0">
                <a:solidFill>
                  <a:schemeClr val="accent2">
                    <a:lumMod val="75000"/>
                  </a:schemeClr>
                </a:solidFill>
                <a:latin typeface="Arial" charset="0"/>
              </a:rPr>
              <a:t/>
            </a:r>
            <a:br>
              <a:rPr lang="es-ES" sz="3600" b="1" dirty="0" smtClean="0">
                <a:solidFill>
                  <a:schemeClr val="accent2">
                    <a:lumMod val="75000"/>
                  </a:schemeClr>
                </a:solidFill>
                <a:latin typeface="Arial" charset="0"/>
              </a:rPr>
            </a:br>
            <a:r>
              <a:rPr lang="es-ES" sz="3600" b="1" dirty="0" smtClean="0">
                <a:solidFill>
                  <a:schemeClr val="accent2">
                    <a:lumMod val="75000"/>
                  </a:schemeClr>
                </a:solidFill>
                <a:latin typeface="Arial" charset="0"/>
              </a:rPr>
              <a:t>Elementos </a:t>
            </a:r>
            <a:r>
              <a:rPr lang="es-ES" sz="3600" b="1" dirty="0">
                <a:solidFill>
                  <a:schemeClr val="accent2">
                    <a:lumMod val="75000"/>
                  </a:schemeClr>
                </a:solidFill>
                <a:latin typeface="Arial" charset="0"/>
              </a:rPr>
              <a:t>de Demografía y      Estadísticas Sanitarias</a:t>
            </a:r>
            <a:br>
              <a:rPr lang="es-ES" sz="3600" b="1" dirty="0">
                <a:solidFill>
                  <a:schemeClr val="accent2">
                    <a:lumMod val="75000"/>
                  </a:schemeClr>
                </a:solidFill>
                <a:latin typeface="Arial" charset="0"/>
              </a:rPr>
            </a:br>
            <a:endParaRPr lang="es-ES" sz="3600" b="1" dirty="0">
              <a:solidFill>
                <a:schemeClr val="accent2">
                  <a:lumMod val="75000"/>
                </a:schemeClr>
              </a:solidFill>
              <a:latin typeface="Arial" pitchFamily="34" charset="0"/>
              <a:cs typeface="Arial" pitchFamily="34"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502161115"/>
              </p:ext>
            </p:extLst>
          </p:nvPr>
        </p:nvGraphicFramePr>
        <p:xfrm>
          <a:off x="6300192" y="908720"/>
          <a:ext cx="2292350" cy="2576513"/>
        </p:xfrm>
        <a:graphic>
          <a:graphicData uri="http://schemas.openxmlformats.org/presentationml/2006/ole">
            <mc:AlternateContent xmlns:mc="http://schemas.openxmlformats.org/markup-compatibility/2006">
              <mc:Choice xmlns:v="urn:schemas-microsoft-com:vml" Requires="v">
                <p:oleObj spid="_x0000_s4176" r:id="rId3" imgW="942857" imgH="951877" progId="">
                  <p:embed/>
                </p:oleObj>
              </mc:Choice>
              <mc:Fallback>
                <p:oleObj r:id="rId3" imgW="942857" imgH="951877" progId="">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908720"/>
                        <a:ext cx="2292350" cy="25765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285294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7" name="Group 1"/>
          <p:cNvGraphicFramePr>
            <a:graphicFrameLocks noGrp="1"/>
          </p:cNvGraphicFramePr>
          <p:nvPr>
            <p:extLst>
              <p:ext uri="{D42A27DB-BD31-4B8C-83A1-F6EECF244321}">
                <p14:modId xmlns:p14="http://schemas.microsoft.com/office/powerpoint/2010/main" val="2685983422"/>
              </p:ext>
            </p:extLst>
          </p:nvPr>
        </p:nvGraphicFramePr>
        <p:xfrm>
          <a:off x="561975" y="819150"/>
          <a:ext cx="8120063" cy="5486401"/>
        </p:xfrm>
        <a:graphic>
          <a:graphicData uri="http://schemas.openxmlformats.org/drawingml/2006/table">
            <a:tbl>
              <a:tblPr/>
              <a:tblGrid>
                <a:gridCol w="3079750"/>
                <a:gridCol w="5040313"/>
              </a:tblGrid>
              <a:tr h="784225">
                <a:tc>
                  <a:txBody>
                    <a:bodyPr/>
                    <a:lstStyle/>
                    <a:p>
                      <a:pPr marL="342900" marR="0" lvl="0" indent="-341313" algn="ctr" defTabSz="449263" rtl="0" eaLnBrk="1" fontAlgn="base" latinLnBrk="0" hangingPunct="1">
                        <a:lnSpc>
                          <a:spcPct val="93000"/>
                        </a:lnSpc>
                        <a:spcBef>
                          <a:spcPct val="0"/>
                        </a:spcBef>
                        <a:spcAft>
                          <a:spcPct val="0"/>
                        </a:spcAft>
                        <a:buClrTx/>
                        <a:buSzPct val="100000"/>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s-ES" sz="2000" b="1" i="0" u="none" strike="noStrike" cap="none" normalizeH="0" baseline="0" dirty="0" smtClean="0">
                          <a:ln>
                            <a:noFill/>
                          </a:ln>
                          <a:solidFill>
                            <a:schemeClr val="accent2">
                              <a:lumMod val="75000"/>
                            </a:schemeClr>
                          </a:solidFill>
                          <a:effectLst/>
                          <a:latin typeface="Arial" charset="0"/>
                          <a:cs typeface="Times New Roman" pitchFamily="16" charset="0"/>
                        </a:rPr>
                        <a:t>Categoría</a:t>
                      </a:r>
                    </a:p>
                  </a:txBody>
                  <a:tcPr marL="90000" marR="90000" marT="6444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1313" algn="ctr" defTabSz="449263" rtl="0" eaLnBrk="1" fontAlgn="base" latinLnBrk="0" hangingPunct="1">
                        <a:lnSpc>
                          <a:spcPct val="93000"/>
                        </a:lnSpc>
                        <a:spcBef>
                          <a:spcPct val="0"/>
                        </a:spcBef>
                        <a:spcAft>
                          <a:spcPct val="0"/>
                        </a:spcAft>
                        <a:buClrTx/>
                        <a:buSzPct val="100000"/>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s-ES" sz="2000" b="1" i="0" u="none" strike="noStrike" cap="none" normalizeH="0" baseline="0" dirty="0" smtClean="0">
                          <a:ln>
                            <a:noFill/>
                          </a:ln>
                          <a:solidFill>
                            <a:schemeClr val="accent2">
                              <a:lumMod val="75000"/>
                            </a:schemeClr>
                          </a:solidFill>
                          <a:effectLst/>
                          <a:latin typeface="Arial" charset="0"/>
                          <a:cs typeface="Times New Roman" pitchFamily="16" charset="0"/>
                        </a:rPr>
                        <a:t>Porcentaje de población de 65 o más años</a:t>
                      </a:r>
                    </a:p>
                  </a:txBody>
                  <a:tcPr marL="90000" marR="90000" marT="6444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782638">
                <a:tc>
                  <a:txBody>
                    <a:bodyPr/>
                    <a:lstStyle/>
                    <a:p>
                      <a:pPr marL="342900" marR="0" lvl="0" indent="-341313" algn="just" defTabSz="449263" rtl="0" eaLnBrk="1" fontAlgn="base" latinLnBrk="0" hangingPunct="1">
                        <a:lnSpc>
                          <a:spcPct val="93000"/>
                        </a:lnSpc>
                        <a:spcBef>
                          <a:spcPct val="0"/>
                        </a:spcBef>
                        <a:spcAft>
                          <a:spcPct val="0"/>
                        </a:spcAft>
                        <a:buClrTx/>
                        <a:buSzPct val="100000"/>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s-ES" sz="2000" b="0" i="0" u="none" strike="noStrike" cap="none" normalizeH="0" baseline="0" smtClean="0">
                          <a:ln>
                            <a:noFill/>
                          </a:ln>
                          <a:solidFill>
                            <a:srgbClr val="000000"/>
                          </a:solidFill>
                          <a:effectLst/>
                          <a:latin typeface="Arial" charset="0"/>
                          <a:cs typeface="Times New Roman" pitchFamily="16" charset="0"/>
                        </a:rPr>
                        <a:t>Muy envejecida</a:t>
                      </a:r>
                    </a:p>
                  </a:txBody>
                  <a:tcPr marL="90000" marR="90000" marT="6444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1313" algn="l" defTabSz="449263" rtl="0" eaLnBrk="1" fontAlgn="base" latinLnBrk="0" hangingPunct="1">
                        <a:lnSpc>
                          <a:spcPct val="93000"/>
                        </a:lnSpc>
                        <a:spcBef>
                          <a:spcPct val="0"/>
                        </a:spcBef>
                        <a:spcAft>
                          <a:spcPct val="0"/>
                        </a:spcAft>
                        <a:buClrTx/>
                        <a:buSzPct val="100000"/>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s-ES" sz="2000" b="0" i="0" u="none" strike="noStrike" cap="none" normalizeH="0" baseline="0" dirty="0" smtClean="0">
                          <a:ln>
                            <a:noFill/>
                          </a:ln>
                          <a:solidFill>
                            <a:srgbClr val="000000"/>
                          </a:solidFill>
                          <a:effectLst/>
                          <a:latin typeface="Arial" charset="0"/>
                          <a:cs typeface="Times New Roman" pitchFamily="16" charset="0"/>
                        </a:rPr>
                        <a:t>16% y más</a:t>
                      </a:r>
                    </a:p>
                  </a:txBody>
                  <a:tcPr marL="90000" marR="90000" marT="6444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784225">
                <a:tc>
                  <a:txBody>
                    <a:bodyPr/>
                    <a:lstStyle/>
                    <a:p>
                      <a:pPr marL="342900" marR="0" lvl="0" indent="-341313" algn="just" defTabSz="449263" rtl="0" eaLnBrk="1" fontAlgn="base" latinLnBrk="0" hangingPunct="1">
                        <a:lnSpc>
                          <a:spcPct val="93000"/>
                        </a:lnSpc>
                        <a:spcBef>
                          <a:spcPct val="0"/>
                        </a:spcBef>
                        <a:spcAft>
                          <a:spcPct val="0"/>
                        </a:spcAft>
                        <a:buClrTx/>
                        <a:buSzPct val="100000"/>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s-ES" sz="2000" b="0" i="0" u="none" strike="noStrike" cap="none" normalizeH="0" baseline="0" smtClean="0">
                          <a:ln>
                            <a:noFill/>
                          </a:ln>
                          <a:solidFill>
                            <a:srgbClr val="000000"/>
                          </a:solidFill>
                          <a:effectLst/>
                          <a:latin typeface="Arial" charset="0"/>
                          <a:cs typeface="Times New Roman" pitchFamily="16" charset="0"/>
                        </a:rPr>
                        <a:t>Envejecida</a:t>
                      </a:r>
                    </a:p>
                  </a:txBody>
                  <a:tcPr marL="90000" marR="90000" marT="6444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1313" algn="l" defTabSz="449263" rtl="0" eaLnBrk="1" fontAlgn="base" latinLnBrk="0" hangingPunct="1">
                        <a:lnSpc>
                          <a:spcPct val="93000"/>
                        </a:lnSpc>
                        <a:spcBef>
                          <a:spcPct val="0"/>
                        </a:spcBef>
                        <a:spcAft>
                          <a:spcPct val="0"/>
                        </a:spcAft>
                        <a:buClrTx/>
                        <a:buSzPct val="100000"/>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s-ES" sz="2000" b="0" i="0" u="none" strike="noStrike" cap="none" normalizeH="0" baseline="0" smtClean="0">
                          <a:ln>
                            <a:noFill/>
                          </a:ln>
                          <a:solidFill>
                            <a:srgbClr val="000000"/>
                          </a:solidFill>
                          <a:effectLst/>
                          <a:latin typeface="Arial" charset="0"/>
                          <a:cs typeface="Times New Roman" pitchFamily="16" charset="0"/>
                        </a:rPr>
                        <a:t>13 o menos de 16%</a:t>
                      </a:r>
                    </a:p>
                  </a:txBody>
                  <a:tcPr marL="90000" marR="90000" marT="6444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784225">
                <a:tc>
                  <a:txBody>
                    <a:bodyPr/>
                    <a:lstStyle/>
                    <a:p>
                      <a:pPr marL="342900" marR="0" lvl="0" indent="-341313" algn="just" defTabSz="449263" rtl="0" eaLnBrk="1" fontAlgn="base" latinLnBrk="0" hangingPunct="1">
                        <a:lnSpc>
                          <a:spcPct val="93000"/>
                        </a:lnSpc>
                        <a:spcBef>
                          <a:spcPct val="0"/>
                        </a:spcBef>
                        <a:spcAft>
                          <a:spcPct val="0"/>
                        </a:spcAft>
                        <a:buClrTx/>
                        <a:buSzPct val="100000"/>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s-ES" sz="2000" b="0" i="0" u="none" strike="noStrike" cap="none" normalizeH="0" baseline="0" smtClean="0">
                          <a:ln>
                            <a:noFill/>
                          </a:ln>
                          <a:solidFill>
                            <a:srgbClr val="000000"/>
                          </a:solidFill>
                          <a:effectLst/>
                          <a:latin typeface="Arial" charset="0"/>
                          <a:cs typeface="Times New Roman" pitchFamily="16" charset="0"/>
                        </a:rPr>
                        <a:t>Envejecimiento avanzado</a:t>
                      </a:r>
                    </a:p>
                  </a:txBody>
                  <a:tcPr marL="90000" marR="90000" marT="6444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1313" algn="l" defTabSz="449263" rtl="0" eaLnBrk="1" fontAlgn="base" latinLnBrk="0" hangingPunct="1">
                        <a:lnSpc>
                          <a:spcPct val="93000"/>
                        </a:lnSpc>
                        <a:spcBef>
                          <a:spcPct val="0"/>
                        </a:spcBef>
                        <a:spcAft>
                          <a:spcPct val="0"/>
                        </a:spcAft>
                        <a:buClrTx/>
                        <a:buSzPct val="100000"/>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s-ES" sz="2000" b="0" i="0" u="none" strike="noStrike" cap="none" normalizeH="0" baseline="0" smtClean="0">
                          <a:ln>
                            <a:noFill/>
                          </a:ln>
                          <a:solidFill>
                            <a:srgbClr val="000000"/>
                          </a:solidFill>
                          <a:effectLst/>
                          <a:latin typeface="Arial" charset="0"/>
                          <a:cs typeface="Times New Roman" pitchFamily="16" charset="0"/>
                        </a:rPr>
                        <a:t>10 o menos de 13%</a:t>
                      </a:r>
                    </a:p>
                  </a:txBody>
                  <a:tcPr marL="90000" marR="90000" marT="6444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784225">
                <a:tc>
                  <a:txBody>
                    <a:bodyPr/>
                    <a:lstStyle/>
                    <a:p>
                      <a:pPr marL="342900" marR="0" lvl="0" indent="-341313" algn="just" defTabSz="449263" rtl="0" eaLnBrk="1" fontAlgn="base" latinLnBrk="0" hangingPunct="1">
                        <a:lnSpc>
                          <a:spcPct val="93000"/>
                        </a:lnSpc>
                        <a:spcBef>
                          <a:spcPct val="0"/>
                        </a:spcBef>
                        <a:spcAft>
                          <a:spcPct val="0"/>
                        </a:spcAft>
                        <a:buClrTx/>
                        <a:buSzPct val="100000"/>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s-ES" sz="2000" b="0" i="0" u="none" strike="noStrike" cap="none" normalizeH="0" baseline="0" smtClean="0">
                          <a:ln>
                            <a:noFill/>
                          </a:ln>
                          <a:solidFill>
                            <a:srgbClr val="000000"/>
                          </a:solidFill>
                          <a:effectLst/>
                          <a:latin typeface="Arial" charset="0"/>
                          <a:cs typeface="Times New Roman" pitchFamily="16" charset="0"/>
                        </a:rPr>
                        <a:t>Envejecimiento incipiente</a:t>
                      </a:r>
                    </a:p>
                  </a:txBody>
                  <a:tcPr marL="90000" marR="90000" marT="6444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1313" algn="l" defTabSz="449263" rtl="0" eaLnBrk="1" fontAlgn="base" latinLnBrk="0" hangingPunct="1">
                        <a:lnSpc>
                          <a:spcPct val="93000"/>
                        </a:lnSpc>
                        <a:spcBef>
                          <a:spcPct val="0"/>
                        </a:spcBef>
                        <a:spcAft>
                          <a:spcPct val="0"/>
                        </a:spcAft>
                        <a:buClrTx/>
                        <a:buSzPct val="100000"/>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s-ES" sz="2000" b="0" i="0" u="none" strike="noStrike" cap="none" normalizeH="0" baseline="0" smtClean="0">
                          <a:ln>
                            <a:noFill/>
                          </a:ln>
                          <a:solidFill>
                            <a:srgbClr val="000000"/>
                          </a:solidFill>
                          <a:effectLst/>
                          <a:latin typeface="Arial" charset="0"/>
                          <a:cs typeface="Times New Roman" pitchFamily="16" charset="0"/>
                        </a:rPr>
                        <a:t>7 o menos de 10%</a:t>
                      </a:r>
                    </a:p>
                  </a:txBody>
                  <a:tcPr marL="90000" marR="90000" marT="6444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782638">
                <a:tc>
                  <a:txBody>
                    <a:bodyPr/>
                    <a:lstStyle/>
                    <a:p>
                      <a:pPr marL="342900" marR="0" lvl="0" indent="-341313" algn="just" defTabSz="449263" rtl="0" eaLnBrk="1" fontAlgn="base" latinLnBrk="0" hangingPunct="1">
                        <a:lnSpc>
                          <a:spcPct val="93000"/>
                        </a:lnSpc>
                        <a:spcBef>
                          <a:spcPct val="0"/>
                        </a:spcBef>
                        <a:spcAft>
                          <a:spcPct val="0"/>
                        </a:spcAft>
                        <a:buClrTx/>
                        <a:buSzPct val="100000"/>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s-ES" sz="2000" b="0" i="0" u="none" strike="noStrike" cap="none" normalizeH="0" baseline="0" smtClean="0">
                          <a:ln>
                            <a:noFill/>
                          </a:ln>
                          <a:solidFill>
                            <a:srgbClr val="000000"/>
                          </a:solidFill>
                          <a:effectLst/>
                          <a:latin typeface="Arial" charset="0"/>
                          <a:cs typeface="Times New Roman" pitchFamily="16" charset="0"/>
                        </a:rPr>
                        <a:t>Población madura</a:t>
                      </a:r>
                    </a:p>
                  </a:txBody>
                  <a:tcPr marL="90000" marR="90000" marT="6444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1313" algn="l" defTabSz="449263" rtl="0" eaLnBrk="1" fontAlgn="base" latinLnBrk="0" hangingPunct="1">
                        <a:lnSpc>
                          <a:spcPct val="93000"/>
                        </a:lnSpc>
                        <a:spcBef>
                          <a:spcPct val="0"/>
                        </a:spcBef>
                        <a:spcAft>
                          <a:spcPct val="0"/>
                        </a:spcAft>
                        <a:buClrTx/>
                        <a:buSzPct val="100000"/>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s-ES" sz="2000" b="0" i="0" u="none" strike="noStrike" cap="none" normalizeH="0" baseline="0" smtClean="0">
                          <a:ln>
                            <a:noFill/>
                          </a:ln>
                          <a:solidFill>
                            <a:srgbClr val="000000"/>
                          </a:solidFill>
                          <a:effectLst/>
                          <a:latin typeface="Arial" charset="0"/>
                          <a:cs typeface="Times New Roman" pitchFamily="16" charset="0"/>
                        </a:rPr>
                        <a:t>4 o menos de 7%</a:t>
                      </a:r>
                    </a:p>
                  </a:txBody>
                  <a:tcPr marL="90000" marR="90000" marT="6444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784225">
                <a:tc>
                  <a:txBody>
                    <a:bodyPr/>
                    <a:lstStyle/>
                    <a:p>
                      <a:pPr marL="342900" marR="0" lvl="0" indent="-341313" algn="just" defTabSz="449263" rtl="0" eaLnBrk="1" fontAlgn="base" latinLnBrk="0" hangingPunct="1">
                        <a:lnSpc>
                          <a:spcPct val="93000"/>
                        </a:lnSpc>
                        <a:spcBef>
                          <a:spcPct val="0"/>
                        </a:spcBef>
                        <a:spcAft>
                          <a:spcPct val="0"/>
                        </a:spcAft>
                        <a:buClrTx/>
                        <a:buSzPct val="100000"/>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s-ES" sz="2000" b="0" i="0" u="none" strike="noStrike" cap="none" normalizeH="0" baseline="0" smtClean="0">
                          <a:ln>
                            <a:noFill/>
                          </a:ln>
                          <a:solidFill>
                            <a:srgbClr val="000000"/>
                          </a:solidFill>
                          <a:effectLst/>
                          <a:latin typeface="Arial" charset="0"/>
                          <a:cs typeface="Times New Roman" pitchFamily="16" charset="0"/>
                        </a:rPr>
                        <a:t>Población joven</a:t>
                      </a:r>
                    </a:p>
                  </a:txBody>
                  <a:tcPr marL="90000" marR="90000" marT="6444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1313" algn="l" defTabSz="449263" rtl="0" eaLnBrk="1" fontAlgn="base" latinLnBrk="0" hangingPunct="1">
                        <a:lnSpc>
                          <a:spcPct val="93000"/>
                        </a:lnSpc>
                        <a:spcBef>
                          <a:spcPct val="0"/>
                        </a:spcBef>
                        <a:spcAft>
                          <a:spcPct val="0"/>
                        </a:spcAft>
                        <a:buClrTx/>
                        <a:buSzPct val="100000"/>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s-ES" sz="2000" b="0" i="0" u="none" strike="noStrike" cap="none" normalizeH="0" baseline="0" smtClean="0">
                          <a:ln>
                            <a:noFill/>
                          </a:ln>
                          <a:solidFill>
                            <a:srgbClr val="000000"/>
                          </a:solidFill>
                          <a:effectLst/>
                          <a:latin typeface="Arial" charset="0"/>
                          <a:cs typeface="Times New Roman" pitchFamily="16" charset="0"/>
                        </a:rPr>
                        <a:t>Menos de 4%</a:t>
                      </a:r>
                    </a:p>
                  </a:txBody>
                  <a:tcPr marL="90000" marR="90000" marT="6444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8460" name="Text Box 53"/>
          <p:cNvSpPr txBox="1">
            <a:spLocks noChangeArrowheads="1"/>
          </p:cNvSpPr>
          <p:nvPr/>
        </p:nvSpPr>
        <p:spPr bwMode="auto">
          <a:xfrm>
            <a:off x="827088" y="260350"/>
            <a:ext cx="792162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18461" name="Text Box 54"/>
          <p:cNvSpPr txBox="1">
            <a:spLocks noChangeArrowheads="1"/>
          </p:cNvSpPr>
          <p:nvPr/>
        </p:nvSpPr>
        <p:spPr bwMode="auto">
          <a:xfrm>
            <a:off x="323850" y="260350"/>
            <a:ext cx="8820150" cy="398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6" charset="0"/>
                <a:cs typeface="DejaVu Sans"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6" charset="0"/>
                <a:cs typeface="DejaVu Sans"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6" charset="0"/>
                <a:cs typeface="DejaVu Sans"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6" charset="0"/>
                <a:cs typeface="DejaVu Sans"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6" charset="0"/>
                <a:cs typeface="DejaVu Sans"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6" charset="0"/>
                <a:cs typeface="DejaVu Sans"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6" charset="0"/>
                <a:cs typeface="DejaVu Sans"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6" charset="0"/>
                <a:cs typeface="DejaVu Sans"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6" charset="0"/>
                <a:cs typeface="DejaVu Sans" charset="0"/>
              </a:defRPr>
            </a:lvl9pPr>
          </a:lstStyle>
          <a:p>
            <a:pPr algn="ctr" eaLnBrk="1" hangingPunct="1">
              <a:spcBef>
                <a:spcPts val="1250"/>
              </a:spcBef>
              <a:buClrTx/>
              <a:buFontTx/>
              <a:buNone/>
            </a:pPr>
            <a:r>
              <a:rPr lang="es-ES" sz="2000" b="1" dirty="0">
                <a:solidFill>
                  <a:schemeClr val="accent2">
                    <a:lumMod val="75000"/>
                  </a:schemeClr>
                </a:solidFill>
                <a:latin typeface="Arial" charset="0"/>
              </a:rPr>
              <a:t>Clasificación del envejecimiento según criterios de la OMS (Año 1989)</a:t>
            </a:r>
          </a:p>
        </p:txBody>
      </p:sp>
    </p:spTree>
    <p:extLst>
      <p:ext uri="{BB962C8B-B14F-4D97-AF65-F5344CB8AC3E}">
        <p14:creationId xmlns:p14="http://schemas.microsoft.com/office/powerpoint/2010/main" val="1007855856"/>
      </p:ext>
    </p:extLst>
  </p:cSld>
  <p:clrMapOvr>
    <a:masterClrMapping/>
  </p:clrMapOvr>
  <p:transition spd="slow">
    <p:diamon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274638"/>
            <a:ext cx="8229600" cy="796925"/>
          </a:xfrm>
        </p:spPr>
        <p:style>
          <a:lnRef idx="2">
            <a:schemeClr val="accent2"/>
          </a:lnRef>
          <a:fillRef idx="1">
            <a:schemeClr val="lt1"/>
          </a:fillRef>
          <a:effectRef idx="0">
            <a:schemeClr val="accent2"/>
          </a:effectRef>
          <a:fontRef idx="minor">
            <a:schemeClr val="dk1"/>
          </a:fontRef>
        </p:style>
        <p:txBody>
          <a:bodyPr rtlCol="0">
            <a:normAutofit/>
          </a:bodyPr>
          <a:lstStyle/>
          <a:p>
            <a:pPr fontAlgn="auto">
              <a:spcAft>
                <a:spcPts val="0"/>
              </a:spcAft>
              <a:defRPr/>
            </a:pPr>
            <a:r>
              <a:rPr lang="es-ES" sz="2800" b="1" dirty="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rPr>
              <a:t>Clasificación de las Pirámides Poblacionales</a:t>
            </a:r>
          </a:p>
        </p:txBody>
      </p:sp>
      <p:sp>
        <p:nvSpPr>
          <p:cNvPr id="70659" name="Rectangle 3"/>
          <p:cNvSpPr>
            <a:spLocks noGrp="1" noChangeArrowheads="1"/>
          </p:cNvSpPr>
          <p:nvPr>
            <p:ph type="body" idx="1"/>
          </p:nvPr>
        </p:nvSpPr>
        <p:spPr>
          <a:xfrm>
            <a:off x="395288" y="1268413"/>
            <a:ext cx="8229600" cy="4924425"/>
          </a:xfrm>
        </p:spPr>
        <p:style>
          <a:lnRef idx="2">
            <a:schemeClr val="accent2"/>
          </a:lnRef>
          <a:fillRef idx="1">
            <a:schemeClr val="lt1"/>
          </a:fillRef>
          <a:effectRef idx="0">
            <a:schemeClr val="accent2"/>
          </a:effectRef>
          <a:fontRef idx="minor">
            <a:schemeClr val="dk1"/>
          </a:fontRef>
        </p:style>
        <p:txBody>
          <a:bodyPr rtlCol="0">
            <a:normAutofit/>
          </a:bodyPr>
          <a:lstStyle/>
          <a:p>
            <a:pPr algn="just" fontAlgn="auto">
              <a:lnSpc>
                <a:spcPct val="80000"/>
              </a:lnSpc>
              <a:spcAft>
                <a:spcPts val="0"/>
              </a:spcAft>
              <a:buFont typeface="Arial" pitchFamily="34" charset="0"/>
              <a:buNone/>
              <a:defRPr/>
            </a:pPr>
            <a:r>
              <a:rPr lang="es-ES_tradnl" sz="2400" dirty="0">
                <a:latin typeface="Arial" pitchFamily="34" charset="0"/>
                <a:cs typeface="Arial" pitchFamily="34" charset="0"/>
              </a:rPr>
              <a:t>Las poblaciones tienden a agruparse en tres </a:t>
            </a:r>
            <a:r>
              <a:rPr lang="es-ES_tradnl" sz="2400" dirty="0" smtClean="0">
                <a:latin typeface="Arial" pitchFamily="34" charset="0"/>
                <a:cs typeface="Arial" pitchFamily="34" charset="0"/>
              </a:rPr>
              <a:t>perfiles, de</a:t>
            </a:r>
          </a:p>
          <a:p>
            <a:pPr algn="just" fontAlgn="auto">
              <a:lnSpc>
                <a:spcPct val="80000"/>
              </a:lnSpc>
              <a:spcAft>
                <a:spcPts val="0"/>
              </a:spcAft>
              <a:buFont typeface="Arial" pitchFamily="34" charset="0"/>
              <a:buNone/>
              <a:defRPr/>
            </a:pPr>
            <a:r>
              <a:rPr lang="es-ES_tradnl" sz="2400" dirty="0" smtClean="0">
                <a:latin typeface="Arial" pitchFamily="34" charset="0"/>
                <a:cs typeface="Arial" pitchFamily="34" charset="0"/>
              </a:rPr>
              <a:t>acuerdo </a:t>
            </a:r>
            <a:r>
              <a:rPr lang="es-ES_tradnl" sz="2400" dirty="0">
                <a:latin typeface="Arial" pitchFamily="34" charset="0"/>
                <a:cs typeface="Arial" pitchFamily="34" charset="0"/>
              </a:rPr>
              <a:t>a su composición por edades</a:t>
            </a:r>
            <a:r>
              <a:rPr lang="es-ES_tradnl" sz="2400" dirty="0" smtClean="0">
                <a:latin typeface="Arial" pitchFamily="34" charset="0"/>
                <a:cs typeface="Arial" pitchFamily="34" charset="0"/>
              </a:rPr>
              <a:t>.</a:t>
            </a:r>
          </a:p>
          <a:p>
            <a:pPr algn="just" fontAlgn="auto">
              <a:lnSpc>
                <a:spcPct val="80000"/>
              </a:lnSpc>
              <a:spcAft>
                <a:spcPts val="0"/>
              </a:spcAft>
              <a:buFont typeface="Arial" pitchFamily="34" charset="0"/>
              <a:buNone/>
              <a:defRPr/>
            </a:pPr>
            <a:endParaRPr lang="es-ES_tradnl" sz="2400" dirty="0">
              <a:latin typeface="Arial" pitchFamily="34" charset="0"/>
              <a:cs typeface="Arial" pitchFamily="34" charset="0"/>
            </a:endParaRPr>
          </a:p>
          <a:p>
            <a:pPr algn="just" fontAlgn="auto">
              <a:lnSpc>
                <a:spcPct val="80000"/>
              </a:lnSpc>
              <a:spcAft>
                <a:spcPts val="0"/>
              </a:spcAft>
              <a:buFont typeface="Arial" pitchFamily="34" charset="0"/>
              <a:buChar char="•"/>
              <a:defRPr/>
            </a:pPr>
            <a:r>
              <a:rPr lang="es-ES_tradnl" sz="2400" dirty="0">
                <a:solidFill>
                  <a:schemeClr val="accent2">
                    <a:lumMod val="75000"/>
                  </a:schemeClr>
                </a:solidFill>
                <a:latin typeface="Arial" pitchFamily="34" charset="0"/>
                <a:cs typeface="Arial" pitchFamily="34" charset="0"/>
              </a:rPr>
              <a:t>El perfil expansivo: </a:t>
            </a:r>
            <a:r>
              <a:rPr lang="es-ES_tradnl" sz="2400" dirty="0">
                <a:latin typeface="Arial" pitchFamily="34" charset="0"/>
                <a:cs typeface="Arial" pitchFamily="34" charset="0"/>
              </a:rPr>
              <a:t>muestra una base ancha, que denota alta natalidad, característico de poblaciones jóvenes. </a:t>
            </a:r>
            <a:r>
              <a:rPr lang="es-ES_tradnl" sz="2400" dirty="0" err="1">
                <a:latin typeface="Arial" pitchFamily="34" charset="0"/>
                <a:cs typeface="Arial" pitchFamily="34" charset="0"/>
              </a:rPr>
              <a:t>Ej</a:t>
            </a:r>
            <a:r>
              <a:rPr lang="es-ES_tradnl" sz="2400" dirty="0">
                <a:latin typeface="Arial" pitchFamily="34" charset="0"/>
                <a:cs typeface="Arial" pitchFamily="34" charset="0"/>
              </a:rPr>
              <a:t>: Guatemala, México</a:t>
            </a:r>
            <a:r>
              <a:rPr lang="es-ES_tradnl" sz="2400" dirty="0" smtClean="0">
                <a:latin typeface="Arial" pitchFamily="34" charset="0"/>
                <a:cs typeface="Arial" pitchFamily="34" charset="0"/>
              </a:rPr>
              <a:t>.</a:t>
            </a:r>
          </a:p>
          <a:p>
            <a:pPr algn="just" fontAlgn="auto">
              <a:lnSpc>
                <a:spcPct val="80000"/>
              </a:lnSpc>
              <a:spcAft>
                <a:spcPts val="0"/>
              </a:spcAft>
              <a:buFont typeface="Arial" pitchFamily="34" charset="0"/>
              <a:buChar char="•"/>
              <a:defRPr/>
            </a:pPr>
            <a:endParaRPr lang="es-ES_tradnl" sz="2400" dirty="0">
              <a:latin typeface="Arial" pitchFamily="34" charset="0"/>
              <a:cs typeface="Arial" pitchFamily="34" charset="0"/>
            </a:endParaRPr>
          </a:p>
          <a:p>
            <a:pPr algn="just" fontAlgn="auto">
              <a:lnSpc>
                <a:spcPct val="80000"/>
              </a:lnSpc>
              <a:spcAft>
                <a:spcPts val="0"/>
              </a:spcAft>
              <a:buFont typeface="Arial" pitchFamily="34" charset="0"/>
              <a:buChar char="•"/>
              <a:defRPr/>
            </a:pPr>
            <a:r>
              <a:rPr lang="es-ES_tradnl" sz="2400" dirty="0">
                <a:solidFill>
                  <a:schemeClr val="accent2">
                    <a:lumMod val="75000"/>
                  </a:schemeClr>
                </a:solidFill>
                <a:latin typeface="Arial" pitchFamily="34" charset="0"/>
                <a:cs typeface="Arial" pitchFamily="34" charset="0"/>
              </a:rPr>
              <a:t>El constrictivo</a:t>
            </a:r>
            <a:r>
              <a:rPr lang="es-ES_tradnl" sz="2400" dirty="0">
                <a:latin typeface="Arial" pitchFamily="34" charset="0"/>
                <a:cs typeface="Arial" pitchFamily="34" charset="0"/>
              </a:rPr>
              <a:t>: exhibe menor proporción de jóvenes y un grado avanzado de envejecimiento. </a:t>
            </a:r>
            <a:r>
              <a:rPr lang="es-ES_tradnl" sz="2400" dirty="0" err="1">
                <a:latin typeface="Arial" pitchFamily="34" charset="0"/>
                <a:cs typeface="Arial" pitchFamily="34" charset="0"/>
              </a:rPr>
              <a:t>Ej</a:t>
            </a:r>
            <a:r>
              <a:rPr lang="es-ES_tradnl" sz="2400" dirty="0">
                <a:latin typeface="Arial" pitchFamily="34" charset="0"/>
                <a:cs typeface="Arial" pitchFamily="34" charset="0"/>
              </a:rPr>
              <a:t>: Estados Unidos, </a:t>
            </a:r>
            <a:r>
              <a:rPr lang="es-ES_tradnl" sz="2400" dirty="0" smtClean="0">
                <a:latin typeface="Arial" pitchFamily="34" charset="0"/>
                <a:cs typeface="Arial" pitchFamily="34" charset="0"/>
              </a:rPr>
              <a:t>Canadá</a:t>
            </a:r>
          </a:p>
          <a:p>
            <a:pPr algn="just" fontAlgn="auto">
              <a:lnSpc>
                <a:spcPct val="80000"/>
              </a:lnSpc>
              <a:spcAft>
                <a:spcPts val="0"/>
              </a:spcAft>
              <a:buFont typeface="Arial" pitchFamily="34" charset="0"/>
              <a:buChar char="•"/>
              <a:defRPr/>
            </a:pPr>
            <a:endParaRPr lang="es-ES_tradnl" sz="2400" dirty="0">
              <a:latin typeface="Arial" pitchFamily="34" charset="0"/>
              <a:cs typeface="Arial" pitchFamily="34" charset="0"/>
            </a:endParaRPr>
          </a:p>
          <a:p>
            <a:pPr algn="just" fontAlgn="auto">
              <a:lnSpc>
                <a:spcPct val="80000"/>
              </a:lnSpc>
              <a:spcAft>
                <a:spcPts val="0"/>
              </a:spcAft>
              <a:buFont typeface="Arial" pitchFamily="34" charset="0"/>
              <a:buChar char="•"/>
              <a:defRPr/>
            </a:pPr>
            <a:r>
              <a:rPr lang="es-ES_tradnl" sz="2400" dirty="0">
                <a:solidFill>
                  <a:schemeClr val="accent2">
                    <a:lumMod val="75000"/>
                  </a:schemeClr>
                </a:solidFill>
                <a:latin typeface="Arial" pitchFamily="34" charset="0"/>
                <a:cs typeface="Arial" pitchFamily="34" charset="0"/>
              </a:rPr>
              <a:t>El modelo estacionario: </a:t>
            </a:r>
            <a:r>
              <a:rPr lang="es-ES_tradnl" sz="2400" dirty="0">
                <a:latin typeface="Arial" pitchFamily="34" charset="0"/>
                <a:cs typeface="Arial" pitchFamily="34" charset="0"/>
              </a:rPr>
              <a:t>de poblaciones con un gran envejecimiento y un ritmo de crecimiento prácticamente nulo. </a:t>
            </a:r>
            <a:r>
              <a:rPr lang="es-ES_tradnl" sz="2400" dirty="0" err="1">
                <a:latin typeface="Arial" pitchFamily="34" charset="0"/>
                <a:cs typeface="Arial" pitchFamily="34" charset="0"/>
              </a:rPr>
              <a:t>Ej</a:t>
            </a:r>
            <a:r>
              <a:rPr lang="es-ES_tradnl" sz="2400" dirty="0">
                <a:latin typeface="Arial" pitchFamily="34" charset="0"/>
                <a:cs typeface="Arial" pitchFamily="34" charset="0"/>
              </a:rPr>
              <a:t>: Suecia y los países nórdicos.</a:t>
            </a:r>
            <a:endParaRPr lang="es-ES" sz="2400"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381000" y="685800"/>
            <a:ext cx="8458200" cy="52322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ct val="50000"/>
              </a:spcBef>
              <a:spcAft>
                <a:spcPts val="0"/>
              </a:spcAft>
              <a:defRPr/>
            </a:pPr>
            <a:r>
              <a:rPr lang="es-ES_tradnl" sz="2800" b="1" dirty="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rPr>
              <a:t>PERFILES DE PIRÁMIDES DE POBLACIÓN</a:t>
            </a:r>
            <a:endParaRPr lang="es-ES" sz="2800" b="1" dirty="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20482" name="Rectangle 3"/>
          <p:cNvSpPr>
            <a:spLocks noChangeArrowheads="1"/>
          </p:cNvSpPr>
          <p:nvPr/>
        </p:nvSpPr>
        <p:spPr bwMode="auto">
          <a:xfrm>
            <a:off x="533400" y="4953000"/>
            <a:ext cx="2514600" cy="381000"/>
          </a:xfrm>
          <a:prstGeom prst="rect">
            <a:avLst/>
          </a:prstGeom>
          <a:solidFill>
            <a:srgbClr val="FFFF00"/>
          </a:solidFill>
          <a:ln w="9525">
            <a:solidFill>
              <a:srgbClr val="000000"/>
            </a:solidFill>
            <a:miter lim="800000"/>
            <a:headEnd/>
            <a:tailEnd/>
          </a:ln>
        </p:spPr>
        <p:txBody>
          <a:bodyPr/>
          <a:lstStyle/>
          <a:p>
            <a:endParaRPr lang="es-ES">
              <a:latin typeface="Calibri" pitchFamily="34" charset="0"/>
            </a:endParaRPr>
          </a:p>
        </p:txBody>
      </p:sp>
      <p:sp>
        <p:nvSpPr>
          <p:cNvPr id="20483" name="Rectangle 4"/>
          <p:cNvSpPr>
            <a:spLocks noChangeArrowheads="1"/>
          </p:cNvSpPr>
          <p:nvPr/>
        </p:nvSpPr>
        <p:spPr bwMode="auto">
          <a:xfrm>
            <a:off x="762000" y="4495800"/>
            <a:ext cx="2057400" cy="381000"/>
          </a:xfrm>
          <a:prstGeom prst="rect">
            <a:avLst/>
          </a:prstGeom>
          <a:solidFill>
            <a:srgbClr val="FFFF00"/>
          </a:solidFill>
          <a:ln w="9525">
            <a:solidFill>
              <a:srgbClr val="000000"/>
            </a:solidFill>
            <a:miter lim="800000"/>
            <a:headEnd/>
            <a:tailEnd/>
          </a:ln>
        </p:spPr>
        <p:txBody>
          <a:bodyPr/>
          <a:lstStyle/>
          <a:p>
            <a:endParaRPr lang="es-ES">
              <a:latin typeface="Calibri" pitchFamily="34" charset="0"/>
            </a:endParaRPr>
          </a:p>
        </p:txBody>
      </p:sp>
      <p:sp>
        <p:nvSpPr>
          <p:cNvPr id="20484" name="Rectangle 5"/>
          <p:cNvSpPr>
            <a:spLocks noChangeArrowheads="1"/>
          </p:cNvSpPr>
          <p:nvPr/>
        </p:nvSpPr>
        <p:spPr bwMode="auto">
          <a:xfrm>
            <a:off x="1066800" y="4038600"/>
            <a:ext cx="1524000" cy="381000"/>
          </a:xfrm>
          <a:prstGeom prst="rect">
            <a:avLst/>
          </a:prstGeom>
          <a:solidFill>
            <a:srgbClr val="FFFF00"/>
          </a:solidFill>
          <a:ln w="9525">
            <a:solidFill>
              <a:srgbClr val="000000"/>
            </a:solidFill>
            <a:miter lim="800000"/>
            <a:headEnd/>
            <a:tailEnd/>
          </a:ln>
        </p:spPr>
        <p:txBody>
          <a:bodyPr/>
          <a:lstStyle/>
          <a:p>
            <a:endParaRPr lang="es-ES">
              <a:latin typeface="Calibri" pitchFamily="34" charset="0"/>
            </a:endParaRPr>
          </a:p>
        </p:txBody>
      </p:sp>
      <p:sp>
        <p:nvSpPr>
          <p:cNvPr id="20485" name="Rectangle 6"/>
          <p:cNvSpPr>
            <a:spLocks noChangeArrowheads="1"/>
          </p:cNvSpPr>
          <p:nvPr/>
        </p:nvSpPr>
        <p:spPr bwMode="auto">
          <a:xfrm>
            <a:off x="1295400" y="3581400"/>
            <a:ext cx="1143000" cy="381000"/>
          </a:xfrm>
          <a:prstGeom prst="rect">
            <a:avLst/>
          </a:prstGeom>
          <a:solidFill>
            <a:srgbClr val="FFFF00"/>
          </a:solidFill>
          <a:ln w="9525">
            <a:solidFill>
              <a:srgbClr val="000000"/>
            </a:solidFill>
            <a:miter lim="800000"/>
            <a:headEnd/>
            <a:tailEnd/>
          </a:ln>
        </p:spPr>
        <p:txBody>
          <a:bodyPr/>
          <a:lstStyle/>
          <a:p>
            <a:endParaRPr lang="es-ES">
              <a:latin typeface="Calibri" pitchFamily="34" charset="0"/>
            </a:endParaRPr>
          </a:p>
        </p:txBody>
      </p:sp>
      <p:sp>
        <p:nvSpPr>
          <p:cNvPr id="20486" name="Rectangle 7"/>
          <p:cNvSpPr>
            <a:spLocks noChangeArrowheads="1"/>
          </p:cNvSpPr>
          <p:nvPr/>
        </p:nvSpPr>
        <p:spPr bwMode="auto">
          <a:xfrm>
            <a:off x="1600200" y="3200400"/>
            <a:ext cx="685800" cy="304800"/>
          </a:xfrm>
          <a:prstGeom prst="rect">
            <a:avLst/>
          </a:prstGeom>
          <a:solidFill>
            <a:srgbClr val="FFFF00"/>
          </a:solidFill>
          <a:ln w="9525">
            <a:solidFill>
              <a:srgbClr val="000000"/>
            </a:solidFill>
            <a:miter lim="800000"/>
            <a:headEnd/>
            <a:tailEnd/>
          </a:ln>
        </p:spPr>
        <p:txBody>
          <a:bodyPr/>
          <a:lstStyle/>
          <a:p>
            <a:endParaRPr lang="es-ES">
              <a:latin typeface="Calibri" pitchFamily="34" charset="0"/>
            </a:endParaRPr>
          </a:p>
        </p:txBody>
      </p:sp>
      <p:sp>
        <p:nvSpPr>
          <p:cNvPr id="20487" name="Rectangle 8"/>
          <p:cNvSpPr>
            <a:spLocks noChangeArrowheads="1"/>
          </p:cNvSpPr>
          <p:nvPr/>
        </p:nvSpPr>
        <p:spPr bwMode="auto">
          <a:xfrm>
            <a:off x="1828800" y="2819400"/>
            <a:ext cx="304800" cy="304800"/>
          </a:xfrm>
          <a:prstGeom prst="rect">
            <a:avLst/>
          </a:prstGeom>
          <a:solidFill>
            <a:srgbClr val="FFFF00"/>
          </a:solidFill>
          <a:ln w="9525">
            <a:solidFill>
              <a:srgbClr val="000000"/>
            </a:solidFill>
            <a:miter lim="800000"/>
            <a:headEnd/>
            <a:tailEnd/>
          </a:ln>
        </p:spPr>
        <p:txBody>
          <a:bodyPr/>
          <a:lstStyle/>
          <a:p>
            <a:endParaRPr lang="es-ES">
              <a:latin typeface="Calibri" pitchFamily="34" charset="0"/>
            </a:endParaRPr>
          </a:p>
        </p:txBody>
      </p:sp>
      <p:sp>
        <p:nvSpPr>
          <p:cNvPr id="20488" name="Rectangle 9"/>
          <p:cNvSpPr>
            <a:spLocks noChangeArrowheads="1"/>
          </p:cNvSpPr>
          <p:nvPr/>
        </p:nvSpPr>
        <p:spPr bwMode="auto">
          <a:xfrm>
            <a:off x="1905000" y="2514600"/>
            <a:ext cx="182563" cy="182563"/>
          </a:xfrm>
          <a:prstGeom prst="rect">
            <a:avLst/>
          </a:prstGeom>
          <a:solidFill>
            <a:srgbClr val="FFFF00"/>
          </a:solidFill>
          <a:ln w="9525">
            <a:solidFill>
              <a:srgbClr val="000000"/>
            </a:solidFill>
            <a:miter lim="800000"/>
            <a:headEnd/>
            <a:tailEnd/>
          </a:ln>
        </p:spPr>
        <p:txBody>
          <a:bodyPr/>
          <a:lstStyle/>
          <a:p>
            <a:endParaRPr lang="es-ES">
              <a:latin typeface="Calibri" pitchFamily="34" charset="0"/>
            </a:endParaRPr>
          </a:p>
        </p:txBody>
      </p:sp>
      <p:sp>
        <p:nvSpPr>
          <p:cNvPr id="20489" name="Text Box 10"/>
          <p:cNvSpPr txBox="1">
            <a:spLocks noChangeArrowheads="1"/>
          </p:cNvSpPr>
          <p:nvPr/>
        </p:nvSpPr>
        <p:spPr bwMode="auto">
          <a:xfrm>
            <a:off x="838200" y="5859463"/>
            <a:ext cx="2209800" cy="579437"/>
          </a:xfrm>
          <a:prstGeom prst="rect">
            <a:avLst/>
          </a:prstGeom>
          <a:noFill/>
          <a:ln w="9525">
            <a:noFill/>
            <a:miter lim="800000"/>
            <a:headEnd/>
            <a:tailEnd/>
          </a:ln>
        </p:spPr>
        <p:txBody>
          <a:bodyPr>
            <a:spAutoFit/>
          </a:bodyPr>
          <a:lstStyle/>
          <a:p>
            <a:pPr>
              <a:spcBef>
                <a:spcPct val="50000"/>
              </a:spcBef>
            </a:pPr>
            <a:r>
              <a:rPr lang="es-ES_tradnl" sz="3200" b="1" dirty="0">
                <a:solidFill>
                  <a:schemeClr val="accent2">
                    <a:lumMod val="75000"/>
                  </a:schemeClr>
                </a:solidFill>
                <a:latin typeface="Calibri" pitchFamily="34" charset="0"/>
              </a:rPr>
              <a:t>Expansiva</a:t>
            </a:r>
            <a:endParaRPr lang="es-ES" sz="3200" b="1" dirty="0">
              <a:solidFill>
                <a:schemeClr val="accent2">
                  <a:lumMod val="75000"/>
                </a:schemeClr>
              </a:solidFill>
              <a:latin typeface="Calibri" pitchFamily="34" charset="0"/>
            </a:endParaRPr>
          </a:p>
        </p:txBody>
      </p:sp>
      <p:sp>
        <p:nvSpPr>
          <p:cNvPr id="20490" name="Rectangle 11"/>
          <p:cNvSpPr>
            <a:spLocks noChangeArrowheads="1"/>
          </p:cNvSpPr>
          <p:nvPr/>
        </p:nvSpPr>
        <p:spPr bwMode="auto">
          <a:xfrm>
            <a:off x="4038600" y="4953000"/>
            <a:ext cx="1524000" cy="381000"/>
          </a:xfrm>
          <a:prstGeom prst="rect">
            <a:avLst/>
          </a:prstGeom>
          <a:solidFill>
            <a:srgbClr val="FFFF00"/>
          </a:solidFill>
          <a:ln w="9525">
            <a:solidFill>
              <a:srgbClr val="000000"/>
            </a:solidFill>
            <a:miter lim="800000"/>
            <a:headEnd/>
            <a:tailEnd/>
          </a:ln>
        </p:spPr>
        <p:txBody>
          <a:bodyPr/>
          <a:lstStyle/>
          <a:p>
            <a:endParaRPr lang="es-ES">
              <a:latin typeface="Calibri" pitchFamily="34" charset="0"/>
            </a:endParaRPr>
          </a:p>
        </p:txBody>
      </p:sp>
      <p:sp>
        <p:nvSpPr>
          <p:cNvPr id="20491" name="Rectangle 12"/>
          <p:cNvSpPr>
            <a:spLocks noChangeArrowheads="1"/>
          </p:cNvSpPr>
          <p:nvPr/>
        </p:nvSpPr>
        <p:spPr bwMode="auto">
          <a:xfrm>
            <a:off x="3810000" y="4495800"/>
            <a:ext cx="2057400" cy="381000"/>
          </a:xfrm>
          <a:prstGeom prst="rect">
            <a:avLst/>
          </a:prstGeom>
          <a:solidFill>
            <a:srgbClr val="FFFF00"/>
          </a:solidFill>
          <a:ln w="9525">
            <a:solidFill>
              <a:srgbClr val="000000"/>
            </a:solidFill>
            <a:miter lim="800000"/>
            <a:headEnd/>
            <a:tailEnd/>
          </a:ln>
        </p:spPr>
        <p:txBody>
          <a:bodyPr/>
          <a:lstStyle/>
          <a:p>
            <a:endParaRPr lang="es-ES">
              <a:latin typeface="Calibri" pitchFamily="34" charset="0"/>
            </a:endParaRPr>
          </a:p>
        </p:txBody>
      </p:sp>
      <p:sp>
        <p:nvSpPr>
          <p:cNvPr id="20492" name="Rectangle 13"/>
          <p:cNvSpPr>
            <a:spLocks noChangeArrowheads="1"/>
          </p:cNvSpPr>
          <p:nvPr/>
        </p:nvSpPr>
        <p:spPr bwMode="auto">
          <a:xfrm>
            <a:off x="3581400" y="4038600"/>
            <a:ext cx="2514600" cy="381000"/>
          </a:xfrm>
          <a:prstGeom prst="rect">
            <a:avLst/>
          </a:prstGeom>
          <a:solidFill>
            <a:srgbClr val="FFFF00"/>
          </a:solidFill>
          <a:ln w="9525">
            <a:solidFill>
              <a:srgbClr val="000000"/>
            </a:solidFill>
            <a:miter lim="800000"/>
            <a:headEnd/>
            <a:tailEnd/>
          </a:ln>
        </p:spPr>
        <p:txBody>
          <a:bodyPr/>
          <a:lstStyle/>
          <a:p>
            <a:endParaRPr lang="es-ES">
              <a:latin typeface="Calibri" pitchFamily="34" charset="0"/>
            </a:endParaRPr>
          </a:p>
        </p:txBody>
      </p:sp>
      <p:sp>
        <p:nvSpPr>
          <p:cNvPr id="20493" name="Rectangle 14"/>
          <p:cNvSpPr>
            <a:spLocks noChangeArrowheads="1"/>
          </p:cNvSpPr>
          <p:nvPr/>
        </p:nvSpPr>
        <p:spPr bwMode="auto">
          <a:xfrm>
            <a:off x="3886200" y="3581400"/>
            <a:ext cx="1828800" cy="381000"/>
          </a:xfrm>
          <a:prstGeom prst="rect">
            <a:avLst/>
          </a:prstGeom>
          <a:solidFill>
            <a:srgbClr val="FFFF00"/>
          </a:solidFill>
          <a:ln w="9525">
            <a:solidFill>
              <a:srgbClr val="000000"/>
            </a:solidFill>
            <a:miter lim="800000"/>
            <a:headEnd/>
            <a:tailEnd/>
          </a:ln>
        </p:spPr>
        <p:txBody>
          <a:bodyPr/>
          <a:lstStyle/>
          <a:p>
            <a:endParaRPr lang="es-ES">
              <a:latin typeface="Calibri" pitchFamily="34" charset="0"/>
            </a:endParaRPr>
          </a:p>
        </p:txBody>
      </p:sp>
      <p:sp>
        <p:nvSpPr>
          <p:cNvPr id="20494" name="Rectangle 15"/>
          <p:cNvSpPr>
            <a:spLocks noChangeArrowheads="1"/>
          </p:cNvSpPr>
          <p:nvPr/>
        </p:nvSpPr>
        <p:spPr bwMode="auto">
          <a:xfrm>
            <a:off x="4267200" y="3124200"/>
            <a:ext cx="1295400" cy="381000"/>
          </a:xfrm>
          <a:prstGeom prst="rect">
            <a:avLst/>
          </a:prstGeom>
          <a:solidFill>
            <a:srgbClr val="FFFF00"/>
          </a:solidFill>
          <a:ln w="9525">
            <a:solidFill>
              <a:srgbClr val="000000"/>
            </a:solidFill>
            <a:miter lim="800000"/>
            <a:headEnd/>
            <a:tailEnd/>
          </a:ln>
        </p:spPr>
        <p:txBody>
          <a:bodyPr/>
          <a:lstStyle/>
          <a:p>
            <a:endParaRPr lang="es-ES">
              <a:latin typeface="Calibri" pitchFamily="34" charset="0"/>
            </a:endParaRPr>
          </a:p>
        </p:txBody>
      </p:sp>
      <p:sp>
        <p:nvSpPr>
          <p:cNvPr id="20495" name="Rectangle 16"/>
          <p:cNvSpPr>
            <a:spLocks noChangeArrowheads="1"/>
          </p:cNvSpPr>
          <p:nvPr/>
        </p:nvSpPr>
        <p:spPr bwMode="auto">
          <a:xfrm>
            <a:off x="4495800" y="2743200"/>
            <a:ext cx="838200" cy="304800"/>
          </a:xfrm>
          <a:prstGeom prst="rect">
            <a:avLst/>
          </a:prstGeom>
          <a:solidFill>
            <a:srgbClr val="FFFF00"/>
          </a:solidFill>
          <a:ln w="9525">
            <a:solidFill>
              <a:srgbClr val="000000"/>
            </a:solidFill>
            <a:miter lim="800000"/>
            <a:headEnd/>
            <a:tailEnd/>
          </a:ln>
        </p:spPr>
        <p:txBody>
          <a:bodyPr/>
          <a:lstStyle/>
          <a:p>
            <a:endParaRPr lang="es-ES">
              <a:latin typeface="Calibri" pitchFamily="34" charset="0"/>
            </a:endParaRPr>
          </a:p>
        </p:txBody>
      </p:sp>
      <p:sp>
        <p:nvSpPr>
          <p:cNvPr id="20496" name="Rectangle 17"/>
          <p:cNvSpPr>
            <a:spLocks noChangeArrowheads="1"/>
          </p:cNvSpPr>
          <p:nvPr/>
        </p:nvSpPr>
        <p:spPr bwMode="auto">
          <a:xfrm>
            <a:off x="4724400" y="2362200"/>
            <a:ext cx="381000" cy="304800"/>
          </a:xfrm>
          <a:prstGeom prst="rect">
            <a:avLst/>
          </a:prstGeom>
          <a:solidFill>
            <a:srgbClr val="FFFF00"/>
          </a:solidFill>
          <a:ln w="9525">
            <a:solidFill>
              <a:srgbClr val="000000"/>
            </a:solidFill>
            <a:miter lim="800000"/>
            <a:headEnd/>
            <a:tailEnd/>
          </a:ln>
        </p:spPr>
        <p:txBody>
          <a:bodyPr/>
          <a:lstStyle/>
          <a:p>
            <a:endParaRPr lang="es-ES">
              <a:latin typeface="Calibri" pitchFamily="34" charset="0"/>
            </a:endParaRPr>
          </a:p>
        </p:txBody>
      </p:sp>
      <p:sp>
        <p:nvSpPr>
          <p:cNvPr id="20497" name="Text Box 18"/>
          <p:cNvSpPr txBox="1">
            <a:spLocks noChangeArrowheads="1"/>
          </p:cNvSpPr>
          <p:nvPr/>
        </p:nvSpPr>
        <p:spPr bwMode="auto">
          <a:xfrm>
            <a:off x="3810000" y="5867400"/>
            <a:ext cx="2362200" cy="579438"/>
          </a:xfrm>
          <a:prstGeom prst="rect">
            <a:avLst/>
          </a:prstGeom>
          <a:noFill/>
          <a:ln w="9525">
            <a:noFill/>
            <a:miter lim="800000"/>
            <a:headEnd/>
            <a:tailEnd/>
          </a:ln>
        </p:spPr>
        <p:txBody>
          <a:bodyPr>
            <a:spAutoFit/>
          </a:bodyPr>
          <a:lstStyle/>
          <a:p>
            <a:pPr>
              <a:spcBef>
                <a:spcPct val="50000"/>
              </a:spcBef>
            </a:pPr>
            <a:r>
              <a:rPr lang="es-ES_tradnl" sz="3200" b="1" dirty="0">
                <a:solidFill>
                  <a:schemeClr val="accent2">
                    <a:lumMod val="75000"/>
                  </a:schemeClr>
                </a:solidFill>
                <a:latin typeface="Calibri" pitchFamily="34" charset="0"/>
              </a:rPr>
              <a:t>Constrictiva</a:t>
            </a:r>
            <a:endParaRPr lang="es-ES" sz="3200" b="1" dirty="0">
              <a:solidFill>
                <a:schemeClr val="accent2">
                  <a:lumMod val="75000"/>
                </a:schemeClr>
              </a:solidFill>
              <a:latin typeface="Calibri" pitchFamily="34" charset="0"/>
            </a:endParaRPr>
          </a:p>
        </p:txBody>
      </p:sp>
      <p:sp>
        <p:nvSpPr>
          <p:cNvPr id="20498" name="Text Box 19"/>
          <p:cNvSpPr txBox="1">
            <a:spLocks noChangeArrowheads="1"/>
          </p:cNvSpPr>
          <p:nvPr/>
        </p:nvSpPr>
        <p:spPr bwMode="auto">
          <a:xfrm>
            <a:off x="6705600" y="5867400"/>
            <a:ext cx="2438400" cy="579438"/>
          </a:xfrm>
          <a:prstGeom prst="rect">
            <a:avLst/>
          </a:prstGeom>
          <a:noFill/>
          <a:ln w="9525">
            <a:noFill/>
            <a:miter lim="800000"/>
            <a:headEnd/>
            <a:tailEnd/>
          </a:ln>
        </p:spPr>
        <p:txBody>
          <a:bodyPr>
            <a:spAutoFit/>
          </a:bodyPr>
          <a:lstStyle/>
          <a:p>
            <a:pPr>
              <a:spcBef>
                <a:spcPct val="50000"/>
              </a:spcBef>
            </a:pPr>
            <a:r>
              <a:rPr lang="es-ES_tradnl" sz="3200" b="1" dirty="0">
                <a:solidFill>
                  <a:schemeClr val="accent2">
                    <a:lumMod val="75000"/>
                  </a:schemeClr>
                </a:solidFill>
                <a:latin typeface="Calibri" pitchFamily="34" charset="0"/>
              </a:rPr>
              <a:t>Estacionaria</a:t>
            </a:r>
            <a:endParaRPr lang="es-ES" sz="3200" b="1" dirty="0">
              <a:solidFill>
                <a:schemeClr val="accent2">
                  <a:lumMod val="75000"/>
                </a:schemeClr>
              </a:solidFill>
              <a:latin typeface="Calibri" pitchFamily="34" charset="0"/>
            </a:endParaRPr>
          </a:p>
        </p:txBody>
      </p:sp>
      <p:sp>
        <p:nvSpPr>
          <p:cNvPr id="20499" name="Rectangle 20"/>
          <p:cNvSpPr>
            <a:spLocks noChangeArrowheads="1"/>
          </p:cNvSpPr>
          <p:nvPr/>
        </p:nvSpPr>
        <p:spPr bwMode="auto">
          <a:xfrm>
            <a:off x="7239000" y="4953000"/>
            <a:ext cx="1219200" cy="381000"/>
          </a:xfrm>
          <a:prstGeom prst="rect">
            <a:avLst/>
          </a:prstGeom>
          <a:solidFill>
            <a:srgbClr val="FFFF00"/>
          </a:solidFill>
          <a:ln w="9525">
            <a:solidFill>
              <a:srgbClr val="000000"/>
            </a:solidFill>
            <a:miter lim="800000"/>
            <a:headEnd/>
            <a:tailEnd/>
          </a:ln>
        </p:spPr>
        <p:txBody>
          <a:bodyPr/>
          <a:lstStyle/>
          <a:p>
            <a:endParaRPr lang="es-ES">
              <a:latin typeface="Calibri" pitchFamily="34" charset="0"/>
            </a:endParaRPr>
          </a:p>
        </p:txBody>
      </p:sp>
      <p:sp>
        <p:nvSpPr>
          <p:cNvPr id="20500" name="Rectangle 21"/>
          <p:cNvSpPr>
            <a:spLocks noChangeArrowheads="1"/>
          </p:cNvSpPr>
          <p:nvPr/>
        </p:nvSpPr>
        <p:spPr bwMode="auto">
          <a:xfrm>
            <a:off x="7010400" y="4495800"/>
            <a:ext cx="1676400" cy="381000"/>
          </a:xfrm>
          <a:prstGeom prst="rect">
            <a:avLst/>
          </a:prstGeom>
          <a:solidFill>
            <a:srgbClr val="FFFF00"/>
          </a:solidFill>
          <a:ln w="9525">
            <a:solidFill>
              <a:srgbClr val="000000"/>
            </a:solidFill>
            <a:miter lim="800000"/>
            <a:headEnd/>
            <a:tailEnd/>
          </a:ln>
        </p:spPr>
        <p:txBody>
          <a:bodyPr/>
          <a:lstStyle/>
          <a:p>
            <a:endParaRPr lang="es-ES">
              <a:latin typeface="Calibri" pitchFamily="34" charset="0"/>
            </a:endParaRPr>
          </a:p>
        </p:txBody>
      </p:sp>
      <p:sp>
        <p:nvSpPr>
          <p:cNvPr id="20501" name="Rectangle 22"/>
          <p:cNvSpPr>
            <a:spLocks noChangeArrowheads="1"/>
          </p:cNvSpPr>
          <p:nvPr/>
        </p:nvSpPr>
        <p:spPr bwMode="auto">
          <a:xfrm>
            <a:off x="7010400" y="4038600"/>
            <a:ext cx="1600200" cy="381000"/>
          </a:xfrm>
          <a:prstGeom prst="rect">
            <a:avLst/>
          </a:prstGeom>
          <a:solidFill>
            <a:srgbClr val="FFFF00"/>
          </a:solidFill>
          <a:ln w="9525">
            <a:solidFill>
              <a:srgbClr val="000000"/>
            </a:solidFill>
            <a:miter lim="800000"/>
            <a:headEnd/>
            <a:tailEnd/>
          </a:ln>
        </p:spPr>
        <p:txBody>
          <a:bodyPr/>
          <a:lstStyle/>
          <a:p>
            <a:endParaRPr lang="es-ES">
              <a:latin typeface="Calibri" pitchFamily="34" charset="0"/>
            </a:endParaRPr>
          </a:p>
        </p:txBody>
      </p:sp>
      <p:sp>
        <p:nvSpPr>
          <p:cNvPr id="20502" name="Rectangle 23"/>
          <p:cNvSpPr>
            <a:spLocks noChangeArrowheads="1"/>
          </p:cNvSpPr>
          <p:nvPr/>
        </p:nvSpPr>
        <p:spPr bwMode="auto">
          <a:xfrm>
            <a:off x="7239000" y="3581400"/>
            <a:ext cx="1143000" cy="381000"/>
          </a:xfrm>
          <a:prstGeom prst="rect">
            <a:avLst/>
          </a:prstGeom>
          <a:solidFill>
            <a:srgbClr val="FFFF00"/>
          </a:solidFill>
          <a:ln w="9525">
            <a:solidFill>
              <a:srgbClr val="000000"/>
            </a:solidFill>
            <a:miter lim="800000"/>
            <a:headEnd/>
            <a:tailEnd/>
          </a:ln>
        </p:spPr>
        <p:txBody>
          <a:bodyPr/>
          <a:lstStyle/>
          <a:p>
            <a:endParaRPr lang="es-ES">
              <a:latin typeface="Calibri" pitchFamily="34" charset="0"/>
            </a:endParaRPr>
          </a:p>
        </p:txBody>
      </p:sp>
      <p:sp>
        <p:nvSpPr>
          <p:cNvPr id="20503" name="Rectangle 24"/>
          <p:cNvSpPr>
            <a:spLocks noChangeArrowheads="1"/>
          </p:cNvSpPr>
          <p:nvPr/>
        </p:nvSpPr>
        <p:spPr bwMode="auto">
          <a:xfrm>
            <a:off x="7086600" y="3124200"/>
            <a:ext cx="1447800" cy="381000"/>
          </a:xfrm>
          <a:prstGeom prst="rect">
            <a:avLst/>
          </a:prstGeom>
          <a:solidFill>
            <a:srgbClr val="FFFF00"/>
          </a:solidFill>
          <a:ln w="9525">
            <a:solidFill>
              <a:srgbClr val="000000"/>
            </a:solidFill>
            <a:miter lim="800000"/>
            <a:headEnd/>
            <a:tailEnd/>
          </a:ln>
        </p:spPr>
        <p:txBody>
          <a:bodyPr/>
          <a:lstStyle/>
          <a:p>
            <a:endParaRPr lang="es-ES">
              <a:latin typeface="Calibri" pitchFamily="34" charset="0"/>
            </a:endParaRPr>
          </a:p>
        </p:txBody>
      </p:sp>
      <p:sp>
        <p:nvSpPr>
          <p:cNvPr id="20504" name="Rectangle 25"/>
          <p:cNvSpPr>
            <a:spLocks noChangeArrowheads="1"/>
          </p:cNvSpPr>
          <p:nvPr/>
        </p:nvSpPr>
        <p:spPr bwMode="auto">
          <a:xfrm>
            <a:off x="7315200" y="2667000"/>
            <a:ext cx="838200" cy="381000"/>
          </a:xfrm>
          <a:prstGeom prst="rect">
            <a:avLst/>
          </a:prstGeom>
          <a:solidFill>
            <a:srgbClr val="FFFF00"/>
          </a:solidFill>
          <a:ln w="9525">
            <a:solidFill>
              <a:srgbClr val="000000"/>
            </a:solidFill>
            <a:miter lim="800000"/>
            <a:headEnd/>
            <a:tailEnd/>
          </a:ln>
        </p:spPr>
        <p:txBody>
          <a:bodyPr/>
          <a:lstStyle/>
          <a:p>
            <a:endParaRPr lang="es-ES">
              <a:latin typeface="Calibri" pitchFamily="34" charset="0"/>
            </a:endParaRPr>
          </a:p>
        </p:txBody>
      </p:sp>
      <p:sp>
        <p:nvSpPr>
          <p:cNvPr id="20505" name="Rectangle 26"/>
          <p:cNvSpPr>
            <a:spLocks noChangeArrowheads="1"/>
          </p:cNvSpPr>
          <p:nvPr/>
        </p:nvSpPr>
        <p:spPr bwMode="auto">
          <a:xfrm>
            <a:off x="7315200" y="2286000"/>
            <a:ext cx="838200" cy="304800"/>
          </a:xfrm>
          <a:prstGeom prst="rect">
            <a:avLst/>
          </a:prstGeom>
          <a:solidFill>
            <a:srgbClr val="FFFF00"/>
          </a:solidFill>
          <a:ln w="9525">
            <a:solidFill>
              <a:srgbClr val="000000"/>
            </a:solidFill>
            <a:miter lim="800000"/>
            <a:headEnd/>
            <a:tailEnd/>
          </a:ln>
        </p:spPr>
        <p:txBody>
          <a:bodyPr/>
          <a:lstStyle/>
          <a:p>
            <a:endParaRPr lang="es-ES">
              <a:latin typeface="Calibri"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39737"/>
          </a:xfrm>
        </p:spPr>
        <p:style>
          <a:lnRef idx="2">
            <a:schemeClr val="accent2"/>
          </a:lnRef>
          <a:fillRef idx="1">
            <a:schemeClr val="lt1"/>
          </a:fillRef>
          <a:effectRef idx="0">
            <a:schemeClr val="accent2"/>
          </a:effectRef>
          <a:fontRef idx="minor">
            <a:schemeClr val="dk1"/>
          </a:fontRef>
        </p:style>
        <p:txBody>
          <a:bodyPr rtlCol="0">
            <a:noAutofit/>
          </a:bodyPr>
          <a:lstStyle/>
          <a:p>
            <a:pPr fontAlgn="auto">
              <a:spcAft>
                <a:spcPts val="0"/>
              </a:spcAft>
              <a:defRPr/>
            </a:pPr>
            <a:r>
              <a:rPr lang="es-ES" sz="2800" b="1" cap="all" dirty="0" smtClean="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rPr>
              <a:t>Pirámide  expansiva</a:t>
            </a:r>
            <a:endParaRPr lang="es-ES" sz="2800" b="1" cap="all" dirty="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graphicFrame>
        <p:nvGraphicFramePr>
          <p:cNvPr id="1026" name="Object 2"/>
          <p:cNvGraphicFramePr>
            <a:graphicFrameLocks noChangeAspect="1"/>
          </p:cNvGraphicFramePr>
          <p:nvPr/>
        </p:nvGraphicFramePr>
        <p:xfrm>
          <a:off x="1571625" y="714375"/>
          <a:ext cx="5929313" cy="3929063"/>
        </p:xfrm>
        <a:graphic>
          <a:graphicData uri="http://schemas.openxmlformats.org/presentationml/2006/ole">
            <mc:AlternateContent xmlns:mc="http://schemas.openxmlformats.org/markup-compatibility/2006">
              <mc:Choice xmlns:v="urn:schemas-microsoft-com:vml" Requires="v">
                <p:oleObj spid="_x0000_s1103" name="Image" r:id="rId3" imgW="8920579" imgH="4485704" progId="">
                  <p:embed/>
                </p:oleObj>
              </mc:Choice>
              <mc:Fallback>
                <p:oleObj name="Image" r:id="rId3" imgW="8920579" imgH="4485704"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1625" y="714375"/>
                        <a:ext cx="5929313" cy="3929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8" name="3 CuadroTexto"/>
          <p:cNvSpPr txBox="1">
            <a:spLocks noChangeArrowheads="1"/>
          </p:cNvSpPr>
          <p:nvPr/>
        </p:nvSpPr>
        <p:spPr bwMode="auto">
          <a:xfrm>
            <a:off x="357188" y="4714875"/>
            <a:ext cx="8786812" cy="1938338"/>
          </a:xfrm>
          <a:prstGeom prst="rect">
            <a:avLst/>
          </a:prstGeom>
          <a:noFill/>
          <a:ln w="9525">
            <a:noFill/>
            <a:miter lim="800000"/>
            <a:headEnd/>
            <a:tailEnd/>
          </a:ln>
        </p:spPr>
        <p:txBody>
          <a:bodyPr>
            <a:spAutoFit/>
          </a:bodyPr>
          <a:lstStyle/>
          <a:p>
            <a:r>
              <a:rPr lang="es-MX" sz="2000" b="1" dirty="0">
                <a:latin typeface="Calibri" pitchFamily="34" charset="0"/>
              </a:rPr>
              <a:t>Su base ancha relacionada con niveles altos de natalidad, una rápida disminución hacia la cúspide como consecuencia de cifras elevadas de mortalidad. Son pocos los efectivos poblacionales que llegan a edades avanzadas de la vida. Es decir la esperanza de vida es baja. Esta pirámide corresponde a una población joven y es característica de países subdesarrollados y por ende con niveles de salud inadecuados.</a:t>
            </a:r>
            <a:endParaRPr lang="es-ES" sz="2000" dirty="0">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74638"/>
            <a:ext cx="8229600" cy="439737"/>
          </a:xfrm>
        </p:spPr>
        <p:style>
          <a:lnRef idx="2">
            <a:schemeClr val="accent2"/>
          </a:lnRef>
          <a:fillRef idx="1">
            <a:schemeClr val="lt1"/>
          </a:fillRef>
          <a:effectRef idx="0">
            <a:schemeClr val="accent2"/>
          </a:effectRef>
          <a:fontRef idx="minor">
            <a:schemeClr val="dk1"/>
          </a:fontRef>
        </p:style>
        <p:txBody>
          <a:bodyPr rtlCol="0">
            <a:noAutofit/>
          </a:bodyPr>
          <a:lstStyle/>
          <a:p>
            <a:pPr fontAlgn="auto">
              <a:spcAft>
                <a:spcPts val="0"/>
              </a:spcAft>
              <a:defRPr/>
            </a:pPr>
            <a:r>
              <a:rPr lang="es-MX" sz="2800" b="1" dirty="0">
                <a:solidFill>
                  <a:schemeClr val="accent2">
                    <a:lumMod val="75000"/>
                  </a:schemeClr>
                </a:solidFill>
                <a:latin typeface="Arial" pitchFamily="34" charset="0"/>
                <a:cs typeface="Arial" pitchFamily="34" charset="0"/>
              </a:rPr>
              <a:t>PIRÁMIDE CONSTRICTIVA</a:t>
            </a:r>
            <a:endParaRPr lang="es-ES" sz="2800" b="1" dirty="0">
              <a:solidFill>
                <a:schemeClr val="accent2">
                  <a:lumMod val="75000"/>
                </a:schemeClr>
              </a:solidFill>
              <a:latin typeface="Arial" pitchFamily="34" charset="0"/>
              <a:cs typeface="Arial" pitchFamily="34" charset="0"/>
            </a:endParaRPr>
          </a:p>
        </p:txBody>
      </p:sp>
      <p:sp>
        <p:nvSpPr>
          <p:cNvPr id="2052" name="Rectangle 3"/>
          <p:cNvSpPr>
            <a:spLocks noChangeArrowheads="1"/>
          </p:cNvSpPr>
          <p:nvPr/>
        </p:nvSpPr>
        <p:spPr bwMode="auto">
          <a:xfrm>
            <a:off x="2185988" y="2233613"/>
            <a:ext cx="9144000" cy="0"/>
          </a:xfrm>
          <a:prstGeom prst="rect">
            <a:avLst/>
          </a:prstGeom>
          <a:noFill/>
          <a:ln w="9525">
            <a:noFill/>
            <a:miter lim="800000"/>
            <a:headEnd/>
            <a:tailEnd/>
          </a:ln>
        </p:spPr>
        <p:txBody>
          <a:bodyPr>
            <a:spAutoFit/>
          </a:bodyPr>
          <a:lstStyle/>
          <a:p>
            <a:endParaRPr lang="es-ES">
              <a:latin typeface="Calibri" pitchFamily="34" charset="0"/>
            </a:endParaRPr>
          </a:p>
        </p:txBody>
      </p:sp>
      <p:graphicFrame>
        <p:nvGraphicFramePr>
          <p:cNvPr id="2050" name="Object 2"/>
          <p:cNvGraphicFramePr>
            <a:graphicFrameLocks noChangeAspect="1"/>
          </p:cNvGraphicFramePr>
          <p:nvPr/>
        </p:nvGraphicFramePr>
        <p:xfrm>
          <a:off x="1285875" y="714375"/>
          <a:ext cx="6643688" cy="3714750"/>
        </p:xfrm>
        <a:graphic>
          <a:graphicData uri="http://schemas.openxmlformats.org/presentationml/2006/ole">
            <mc:AlternateContent xmlns:mc="http://schemas.openxmlformats.org/markup-compatibility/2006">
              <mc:Choice xmlns:v="urn:schemas-microsoft-com:vml" Requires="v">
                <p:oleObj spid="_x0000_s2127" name="Image" r:id="rId4" imgW="5680198" imgH="2846453" progId="">
                  <p:embed/>
                </p:oleObj>
              </mc:Choice>
              <mc:Fallback>
                <p:oleObj name="Image" r:id="rId4" imgW="5680198" imgH="2846453"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85875" y="714375"/>
                        <a:ext cx="6643688" cy="371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3" name="4 CuadroTexto"/>
          <p:cNvSpPr txBox="1">
            <a:spLocks noChangeArrowheads="1"/>
          </p:cNvSpPr>
          <p:nvPr/>
        </p:nvSpPr>
        <p:spPr bwMode="auto">
          <a:xfrm>
            <a:off x="285750" y="4357688"/>
            <a:ext cx="8858250" cy="2308225"/>
          </a:xfrm>
          <a:prstGeom prst="rect">
            <a:avLst/>
          </a:prstGeom>
          <a:noFill/>
          <a:ln w="9525">
            <a:noFill/>
            <a:miter lim="800000"/>
            <a:headEnd/>
            <a:tailEnd/>
          </a:ln>
        </p:spPr>
        <p:txBody>
          <a:bodyPr>
            <a:spAutoFit/>
          </a:bodyPr>
          <a:lstStyle/>
          <a:p>
            <a:r>
              <a:rPr lang="es-MX" b="1" dirty="0">
                <a:latin typeface="Calibri" pitchFamily="34" charset="0"/>
              </a:rPr>
              <a:t>La base  más estrecha que en la expansiva y la disminución hacia la cúspide ya no es tan rápida, es decir  más uniforme. Corresponde a poblaciones con cierto grado de envejecimiento,  donde ha comenzado a disminuir la natalidad y la mortalidad, característica de países con cierto grado de desarrollo. Aunque Cuba no se encuentra dentro de los países desarrollados su pirámide es constrictiva, país con cierto grado de envejecimiento, con niveles muy bajos de natalidad y mortalidad producto de un incremento paulatino y sistemático de los niveles de salud, y por ende de la esperanza de vida de nuestra población.  </a:t>
            </a:r>
            <a:endParaRPr lang="es-ES" dirty="0">
              <a:latin typeface="Calibri" pitchFamily="34"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274638"/>
            <a:ext cx="8229600" cy="417512"/>
          </a:xfrm>
        </p:spPr>
        <p:style>
          <a:lnRef idx="2">
            <a:schemeClr val="accent2"/>
          </a:lnRef>
          <a:fillRef idx="1">
            <a:schemeClr val="lt1"/>
          </a:fillRef>
          <a:effectRef idx="0">
            <a:schemeClr val="accent2"/>
          </a:effectRef>
          <a:fontRef idx="minor">
            <a:schemeClr val="dk1"/>
          </a:fontRef>
        </p:style>
        <p:txBody>
          <a:bodyPr rtlCol="0">
            <a:noAutofit/>
          </a:bodyPr>
          <a:lstStyle/>
          <a:p>
            <a:pPr fontAlgn="auto">
              <a:spcAft>
                <a:spcPts val="0"/>
              </a:spcAft>
              <a:defRPr/>
            </a:pPr>
            <a:r>
              <a:rPr lang="es-MX" sz="2800" b="1" dirty="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rPr>
              <a:t>PIRÁMIDE ESTACIONARIA</a:t>
            </a:r>
            <a:endParaRPr lang="es-ES" sz="2800" b="1" dirty="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3076" name="Rectangle 3"/>
          <p:cNvSpPr>
            <a:spLocks noChangeArrowheads="1"/>
          </p:cNvSpPr>
          <p:nvPr/>
        </p:nvSpPr>
        <p:spPr bwMode="auto">
          <a:xfrm>
            <a:off x="2185988" y="2233613"/>
            <a:ext cx="9144000" cy="0"/>
          </a:xfrm>
          <a:prstGeom prst="rect">
            <a:avLst/>
          </a:prstGeom>
          <a:noFill/>
          <a:ln w="9525">
            <a:noFill/>
            <a:miter lim="800000"/>
            <a:headEnd/>
            <a:tailEnd/>
          </a:ln>
        </p:spPr>
        <p:txBody>
          <a:bodyPr>
            <a:spAutoFit/>
          </a:bodyPr>
          <a:lstStyle/>
          <a:p>
            <a:endParaRPr lang="es-ES">
              <a:latin typeface="Calibri" pitchFamily="34" charset="0"/>
            </a:endParaRPr>
          </a:p>
        </p:txBody>
      </p:sp>
      <p:graphicFrame>
        <p:nvGraphicFramePr>
          <p:cNvPr id="3074" name="Object 2"/>
          <p:cNvGraphicFramePr>
            <a:graphicFrameLocks noChangeAspect="1"/>
          </p:cNvGraphicFramePr>
          <p:nvPr/>
        </p:nvGraphicFramePr>
        <p:xfrm>
          <a:off x="785813" y="714375"/>
          <a:ext cx="7429500" cy="4000500"/>
        </p:xfrm>
        <a:graphic>
          <a:graphicData uri="http://schemas.openxmlformats.org/presentationml/2006/ole">
            <mc:AlternateContent xmlns:mc="http://schemas.openxmlformats.org/markup-compatibility/2006">
              <mc:Choice xmlns:v="urn:schemas-microsoft-com:vml" Requires="v">
                <p:oleObj spid="_x0000_s3151" name="Image" r:id="rId4" imgW="5692905" imgH="2846453" progId="">
                  <p:embed/>
                </p:oleObj>
              </mc:Choice>
              <mc:Fallback>
                <p:oleObj name="Image" r:id="rId4" imgW="5692905" imgH="2846453"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5813" y="714375"/>
                        <a:ext cx="7429500" cy="400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7" name="4 CuadroTexto"/>
          <p:cNvSpPr txBox="1">
            <a:spLocks noChangeArrowheads="1"/>
          </p:cNvSpPr>
          <p:nvPr/>
        </p:nvSpPr>
        <p:spPr bwMode="auto">
          <a:xfrm>
            <a:off x="357188" y="4826000"/>
            <a:ext cx="8501062" cy="2032000"/>
          </a:xfrm>
          <a:prstGeom prst="rect">
            <a:avLst/>
          </a:prstGeom>
          <a:noFill/>
          <a:ln w="9525">
            <a:noFill/>
            <a:miter lim="800000"/>
            <a:headEnd/>
            <a:tailEnd/>
          </a:ln>
        </p:spPr>
        <p:txBody>
          <a:bodyPr>
            <a:spAutoFit/>
          </a:bodyPr>
          <a:lstStyle/>
          <a:p>
            <a:r>
              <a:rPr lang="es-MX" b="1" dirty="0" smtClean="0">
                <a:latin typeface="Calibri" pitchFamily="34" charset="0"/>
              </a:rPr>
              <a:t>Esta es una proyección de la población de Noruega para el año 2025, típica de países desarrollados con una población envejecida, con baja natalidad y baja mortalidad, producto de niveles de salud adecuados. Niveles elevados de esperanza de vida por lo que los  mayores porcentajes de personas llegan a edades muy avanzadas de la vida.</a:t>
            </a:r>
          </a:p>
          <a:p>
            <a:r>
              <a:rPr lang="es-MX" b="1" dirty="0" smtClean="0">
                <a:latin typeface="Calibri" pitchFamily="34" charset="0"/>
              </a:rPr>
              <a:t>Son características de países muy desarrollados como los países Nórdicos.</a:t>
            </a:r>
            <a:r>
              <a:rPr lang="es-MX" dirty="0" smtClean="0">
                <a:latin typeface="Calibri" pitchFamily="34" charset="0"/>
              </a:rPr>
              <a:t> E</a:t>
            </a:r>
            <a:r>
              <a:rPr lang="es-MX" b="1" dirty="0" smtClean="0">
                <a:latin typeface="Calibri" pitchFamily="34" charset="0"/>
              </a:rPr>
              <a:t>l crecimiento de la población es casi nulo.</a:t>
            </a:r>
            <a:endParaRPr lang="es-ES" b="1" dirty="0" smtClean="0">
              <a:latin typeface="Calibri" pitchFamily="34" charset="0"/>
            </a:endParaRPr>
          </a:p>
          <a:p>
            <a:endParaRPr lang="es-ES" dirty="0">
              <a:latin typeface="Calibri"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Rectangle 6"/>
          <p:cNvSpPr>
            <a:spLocks noGrp="1" noChangeArrowheads="1"/>
          </p:cNvSpPr>
          <p:nvPr>
            <p:ph type="title"/>
          </p:nvPr>
        </p:nvSpPr>
        <p:spPr>
          <a:xfrm>
            <a:off x="357188" y="357188"/>
            <a:ext cx="8372475" cy="1143000"/>
          </a:xfrm>
        </p:spPr>
        <p:style>
          <a:lnRef idx="2">
            <a:schemeClr val="accent2"/>
          </a:lnRef>
          <a:fillRef idx="1">
            <a:schemeClr val="lt1"/>
          </a:fillRef>
          <a:effectRef idx="0">
            <a:schemeClr val="accent2"/>
          </a:effectRef>
          <a:fontRef idx="minor">
            <a:schemeClr val="dk1"/>
          </a:fontRef>
        </p:style>
        <p:txBody>
          <a:bodyPr rtlCol="0">
            <a:normAutofit/>
          </a:bodyPr>
          <a:lstStyle/>
          <a:p>
            <a:pPr fontAlgn="auto">
              <a:spcAft>
                <a:spcPts val="0"/>
              </a:spcAft>
              <a:defRPr/>
            </a:pPr>
            <a:r>
              <a:rPr lang="es-ES" sz="2400" b="1" dirty="0">
                <a:solidFill>
                  <a:schemeClr val="accent2">
                    <a:lumMod val="75000"/>
                  </a:schemeClr>
                </a:solidFill>
              </a:rPr>
              <a:t>Caso curioso</a:t>
            </a:r>
            <a:r>
              <a:rPr lang="es-ES" sz="2400" b="1" dirty="0"/>
              <a:t>: </a:t>
            </a:r>
            <a:r>
              <a:rPr lang="es-ES" sz="2400" dirty="0"/>
              <a:t>países con alto nivel de renta, atraen mucha población emigrante principalmente masculina y en </a:t>
            </a:r>
            <a:r>
              <a:rPr lang="es-ES" sz="2400" dirty="0" smtClean="0"/>
              <a:t>edad adulta  </a:t>
            </a:r>
            <a:endParaRPr lang="es-ES" sz="2400" dirty="0"/>
          </a:p>
        </p:txBody>
      </p:sp>
      <p:pic>
        <p:nvPicPr>
          <p:cNvPr id="30722" name="Picture 5" descr="qatar"/>
          <p:cNvPicPr>
            <a:picLocks noGrp="1" noChangeAspect="1" noChangeArrowheads="1"/>
          </p:cNvPicPr>
          <p:nvPr>
            <p:ph idx="1"/>
          </p:nvPr>
        </p:nvPicPr>
        <p:blipFill>
          <a:blip r:embed="rId2"/>
          <a:srcRect/>
          <a:stretch>
            <a:fillRect/>
          </a:stretch>
        </p:blipFill>
        <p:spPr>
          <a:xfrm>
            <a:off x="395288" y="1844675"/>
            <a:ext cx="8497887" cy="4852988"/>
          </a:xfrm>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Rectangle 6"/>
          <p:cNvSpPr>
            <a:spLocks noGrp="1" noChangeArrowheads="1"/>
          </p:cNvSpPr>
          <p:nvPr>
            <p:ph type="title"/>
          </p:nvPr>
        </p:nvSpPr>
        <p:spPr>
          <a:xfrm>
            <a:off x="357188" y="357188"/>
            <a:ext cx="8372475" cy="1143000"/>
          </a:xfrm>
        </p:spPr>
        <p:style>
          <a:lnRef idx="2">
            <a:schemeClr val="accent2"/>
          </a:lnRef>
          <a:fillRef idx="1">
            <a:schemeClr val="lt1"/>
          </a:fillRef>
          <a:effectRef idx="0">
            <a:schemeClr val="accent2"/>
          </a:effectRef>
          <a:fontRef idx="minor">
            <a:schemeClr val="dk1"/>
          </a:fontRef>
        </p:style>
        <p:txBody>
          <a:bodyPr rtlCol="0">
            <a:normAutofit/>
          </a:bodyPr>
          <a:lstStyle/>
          <a:p>
            <a:pPr fontAlgn="auto">
              <a:spcAft>
                <a:spcPts val="0"/>
              </a:spcAft>
              <a:defRPr/>
            </a:pPr>
            <a:r>
              <a:rPr lang="es-ES" sz="2400" dirty="0">
                <a:solidFill>
                  <a:schemeClr val="tx1"/>
                </a:solidFill>
                <a:latin typeface="Arial" charset="0"/>
              </a:rPr>
              <a:t>Pirámides de Población de Cuba </a:t>
            </a:r>
            <a:br>
              <a:rPr lang="es-ES" sz="2400" dirty="0">
                <a:solidFill>
                  <a:schemeClr val="tx1"/>
                </a:solidFill>
                <a:latin typeface="Arial" charset="0"/>
              </a:rPr>
            </a:br>
            <a:endParaRPr lang="es-ES" sz="2400" dirty="0">
              <a:solidFill>
                <a:schemeClr val="tx1"/>
              </a:solidFill>
            </a:endParaRPr>
          </a:p>
        </p:txBody>
      </p:sp>
      <p:pic>
        <p:nvPicPr>
          <p:cNvPr id="5" name="Picture 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1628800"/>
            <a:ext cx="7560839" cy="469225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1934011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Rectangle 6"/>
          <p:cNvSpPr>
            <a:spLocks noGrp="1" noChangeArrowheads="1"/>
          </p:cNvSpPr>
          <p:nvPr>
            <p:ph type="title"/>
          </p:nvPr>
        </p:nvSpPr>
        <p:spPr>
          <a:xfrm>
            <a:off x="357188" y="357188"/>
            <a:ext cx="8372475" cy="1143000"/>
          </a:xfrm>
        </p:spPr>
        <p:style>
          <a:lnRef idx="2">
            <a:schemeClr val="accent2"/>
          </a:lnRef>
          <a:fillRef idx="1">
            <a:schemeClr val="lt1"/>
          </a:fillRef>
          <a:effectRef idx="0">
            <a:schemeClr val="accent2"/>
          </a:effectRef>
          <a:fontRef idx="minor">
            <a:schemeClr val="dk1"/>
          </a:fontRef>
        </p:style>
        <p:txBody>
          <a:bodyPr rtlCol="0">
            <a:normAutofit/>
          </a:bodyPr>
          <a:lstStyle/>
          <a:p>
            <a:pPr fontAlgn="auto">
              <a:spcAft>
                <a:spcPts val="0"/>
              </a:spcAft>
              <a:defRPr/>
            </a:pPr>
            <a:r>
              <a:rPr lang="es-ES" sz="2400" dirty="0" smtClean="0">
                <a:solidFill>
                  <a:schemeClr val="tx1"/>
                </a:solidFill>
                <a:latin typeface="Arial" charset="0"/>
              </a:rPr>
              <a:t>Pirámide </a:t>
            </a:r>
            <a:r>
              <a:rPr lang="es-ES" sz="2400" dirty="0">
                <a:solidFill>
                  <a:schemeClr val="tx1"/>
                </a:solidFill>
                <a:latin typeface="Arial" charset="0"/>
              </a:rPr>
              <a:t>de Población de </a:t>
            </a:r>
            <a:r>
              <a:rPr lang="es-ES" sz="2400" dirty="0" smtClean="0">
                <a:solidFill>
                  <a:schemeClr val="tx1"/>
                </a:solidFill>
                <a:latin typeface="Arial" charset="0"/>
              </a:rPr>
              <a:t>Cuba. 2012 </a:t>
            </a:r>
            <a:r>
              <a:rPr lang="es-ES" sz="2400" dirty="0">
                <a:solidFill>
                  <a:schemeClr val="tx1"/>
                </a:solidFill>
                <a:latin typeface="Arial" charset="0"/>
              </a:rPr>
              <a:t/>
            </a:r>
            <a:br>
              <a:rPr lang="es-ES" sz="2400" dirty="0">
                <a:solidFill>
                  <a:schemeClr val="tx1"/>
                </a:solidFill>
                <a:latin typeface="Arial" charset="0"/>
              </a:rPr>
            </a:br>
            <a:endParaRPr lang="es-ES" sz="2400" dirty="0">
              <a:solidFill>
                <a:schemeClr val="tx1"/>
              </a:solidFill>
            </a:endParaRPr>
          </a:p>
        </p:txBody>
      </p:sp>
      <p:pic>
        <p:nvPicPr>
          <p:cNvPr id="6" name="5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18993" y="1844824"/>
            <a:ext cx="6421359" cy="4392487"/>
          </a:xfrm>
        </p:spPr>
      </p:pic>
    </p:spTree>
    <p:extLst>
      <p:ext uri="{BB962C8B-B14F-4D97-AF65-F5344CB8AC3E}">
        <p14:creationId xmlns:p14="http://schemas.microsoft.com/office/powerpoint/2010/main" val="163336178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363272" cy="778098"/>
          </a:xfrm>
        </p:spPr>
        <p:style>
          <a:lnRef idx="2">
            <a:schemeClr val="accent2"/>
          </a:lnRef>
          <a:fillRef idx="1">
            <a:schemeClr val="lt1"/>
          </a:fillRef>
          <a:effectRef idx="0">
            <a:schemeClr val="accent2"/>
          </a:effectRef>
          <a:fontRef idx="minor">
            <a:schemeClr val="dk1"/>
          </a:fontRef>
        </p:style>
        <p:txBody>
          <a:bodyPr rtlCol="0">
            <a:normAutofit fontScale="90000"/>
          </a:bodyPr>
          <a:lstStyle/>
          <a:p>
            <a:pPr fontAlgn="auto">
              <a:spcAft>
                <a:spcPts val="0"/>
              </a:spcAft>
              <a:defRPr/>
            </a:pPr>
            <a:r>
              <a:rPr lang="es-ES" sz="2800" b="1" dirty="0" smtClean="0">
                <a:latin typeface="Arial" charset="0"/>
              </a:rPr>
              <a:t/>
            </a:r>
            <a:br>
              <a:rPr lang="es-ES" sz="2800" b="1" dirty="0" smtClean="0">
                <a:latin typeface="Arial" charset="0"/>
              </a:rPr>
            </a:br>
            <a:r>
              <a:rPr lang="es-ES" sz="2800" b="1" dirty="0" smtClean="0">
                <a:solidFill>
                  <a:schemeClr val="accent2">
                    <a:lumMod val="75000"/>
                  </a:schemeClr>
                </a:solidFill>
                <a:latin typeface="Arial" charset="0"/>
              </a:rPr>
              <a:t>Algunos </a:t>
            </a:r>
            <a:r>
              <a:rPr lang="es-ES" sz="2800" b="1" dirty="0">
                <a:solidFill>
                  <a:schemeClr val="accent2">
                    <a:lumMod val="75000"/>
                  </a:schemeClr>
                </a:solidFill>
                <a:latin typeface="Arial" charset="0"/>
              </a:rPr>
              <a:t>resultados del Censo de Población realizado en el año 2012</a:t>
            </a:r>
            <a:r>
              <a:rPr lang="es-ES" sz="2800" b="1" dirty="0">
                <a:latin typeface="Arial" charset="0"/>
              </a:rPr>
              <a:t>.</a:t>
            </a:r>
            <a:br>
              <a:rPr lang="es-ES" sz="2800" b="1" dirty="0">
                <a:latin typeface="Arial" charset="0"/>
              </a:rPr>
            </a:br>
            <a:endParaRPr lang="es-ES" sz="2800" b="1" dirty="0"/>
          </a:p>
        </p:txBody>
      </p:sp>
      <p:sp>
        <p:nvSpPr>
          <p:cNvPr id="3" name="2 Marcador de contenido"/>
          <p:cNvSpPr>
            <a:spLocks noGrp="1"/>
          </p:cNvSpPr>
          <p:nvPr>
            <p:ph idx="1"/>
          </p:nvPr>
        </p:nvSpPr>
        <p:spPr>
          <a:xfrm>
            <a:off x="683568" y="1340768"/>
            <a:ext cx="7920880" cy="5231482"/>
          </a:xfrm>
        </p:spPr>
        <p:style>
          <a:lnRef idx="2">
            <a:schemeClr val="accent2"/>
          </a:lnRef>
          <a:fillRef idx="1">
            <a:schemeClr val="lt1"/>
          </a:fillRef>
          <a:effectRef idx="0">
            <a:schemeClr val="accent2"/>
          </a:effectRef>
          <a:fontRef idx="minor">
            <a:schemeClr val="dk1"/>
          </a:fontRef>
        </p:style>
        <p:txBody>
          <a:bodyPr rtlCol="0">
            <a:normAutofit fontScale="62500" lnSpcReduction="20000"/>
          </a:bodyPr>
          <a:lstStyle/>
          <a:p>
            <a:pPr algn="just">
              <a:buClrTx/>
              <a:buFontTx/>
              <a:buNone/>
            </a:pPr>
            <a:r>
              <a:rPr lang="es-ES" dirty="0" smtClean="0">
                <a:latin typeface="Arial" charset="0"/>
              </a:rPr>
              <a:t>     Se </a:t>
            </a:r>
            <a:r>
              <a:rPr lang="es-ES" dirty="0">
                <a:latin typeface="Arial" charset="0"/>
              </a:rPr>
              <a:t>obtuvieron  resultados esperado en variables como el sexo, la edad y la distribución de la población por territorios</a:t>
            </a:r>
            <a:r>
              <a:rPr lang="es-ES" dirty="0" smtClean="0">
                <a:latin typeface="Arial" charset="0"/>
              </a:rPr>
              <a:t>.</a:t>
            </a:r>
            <a:endParaRPr lang="es-ES" dirty="0">
              <a:latin typeface="Arial" charset="0"/>
            </a:endParaRPr>
          </a:p>
          <a:p>
            <a:pPr algn="just">
              <a:buClrTx/>
              <a:buFontTx/>
              <a:buNone/>
            </a:pPr>
            <a:r>
              <a:rPr lang="es-ES" dirty="0" smtClean="0">
                <a:latin typeface="Arial" charset="0"/>
              </a:rPr>
              <a:t>     Habitantes</a:t>
            </a:r>
            <a:r>
              <a:rPr lang="es-ES" dirty="0">
                <a:latin typeface="Arial" charset="0"/>
              </a:rPr>
              <a:t>: 11 millones 163 934: 50,09 % son mujeres y el 49,91 % hombres.</a:t>
            </a:r>
          </a:p>
          <a:p>
            <a:pPr algn="just">
              <a:buClrTx/>
              <a:buFontTx/>
              <a:buNone/>
            </a:pPr>
            <a:endParaRPr lang="es-ES" dirty="0">
              <a:latin typeface="Arial" charset="0"/>
            </a:endParaRPr>
          </a:p>
          <a:p>
            <a:pPr algn="just">
              <a:buClrTx/>
              <a:buFontTx/>
              <a:buNone/>
            </a:pPr>
            <a:r>
              <a:rPr lang="es-ES" dirty="0" smtClean="0">
                <a:latin typeface="Arial" charset="0"/>
              </a:rPr>
              <a:t>     En </a:t>
            </a:r>
            <a:r>
              <a:rPr lang="es-ES" dirty="0">
                <a:latin typeface="Arial" charset="0"/>
              </a:rPr>
              <a:t>cuanto a las edades se registra con 60 años o más un 18,3 % de la población cubana, lo cual ratifica el envejecimiento que vive el país, y entre cero y 15 años un 18,4 %,  la mayor concentración poblacional está en las edades comprendidas entre los 16 y 59 años, al ser el 63,3 % del total.</a:t>
            </a:r>
          </a:p>
          <a:p>
            <a:pPr algn="just">
              <a:buClrTx/>
              <a:buFontTx/>
              <a:buNone/>
            </a:pPr>
            <a:endParaRPr lang="es-ES" dirty="0">
              <a:latin typeface="Arial" charset="0"/>
            </a:endParaRPr>
          </a:p>
          <a:p>
            <a:pPr algn="just">
              <a:buClrTx/>
              <a:buFontTx/>
              <a:buNone/>
            </a:pPr>
            <a:r>
              <a:rPr lang="es-ES" dirty="0" smtClean="0">
                <a:latin typeface="Arial" charset="0"/>
              </a:rPr>
              <a:t>     Las </a:t>
            </a:r>
            <a:r>
              <a:rPr lang="es-ES" dirty="0">
                <a:latin typeface="Arial" charset="0"/>
              </a:rPr>
              <a:t>cifras preliminares del 2012 constatan un incremento de 399 026 viviendas con respecto al 2002.</a:t>
            </a:r>
          </a:p>
          <a:p>
            <a:pPr algn="just">
              <a:buClrTx/>
              <a:buFontTx/>
              <a:buNone/>
            </a:pPr>
            <a:endParaRPr lang="es-ES" dirty="0">
              <a:latin typeface="Arial" charset="0"/>
            </a:endParaRPr>
          </a:p>
          <a:p>
            <a:pPr algn="just">
              <a:buClrTx/>
              <a:buFontTx/>
              <a:buNone/>
            </a:pPr>
            <a:r>
              <a:rPr lang="es-ES" dirty="0" smtClean="0">
                <a:latin typeface="Arial" charset="0"/>
              </a:rPr>
              <a:t>     Se </a:t>
            </a:r>
            <a:r>
              <a:rPr lang="es-ES" dirty="0">
                <a:latin typeface="Arial" charset="0"/>
              </a:rPr>
              <a:t>demuestra que en el decrecimiento de la población cubana es decisiva la baja natalidad. El año 1977 fue el último en que Cuba tuvo como promedio dos hijos por cada mujer, a partir de entonces comenzó a decaer. «Actualmente el país tiene un desarrollo demográfico alto y crece poco».</a:t>
            </a:r>
          </a:p>
        </p:txBody>
      </p:sp>
    </p:spTree>
    <p:extLst>
      <p:ext uri="{BB962C8B-B14F-4D97-AF65-F5344CB8AC3E}">
        <p14:creationId xmlns:p14="http://schemas.microsoft.com/office/powerpoint/2010/main" val="30687809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65287" y="404664"/>
            <a:ext cx="8856984" cy="6120680"/>
          </a:xfrm>
        </p:spPr>
        <p:txBody>
          <a:bodyPr/>
          <a:lstStyle/>
          <a:p>
            <a:pPr marL="457200" indent="-455613">
              <a:lnSpc>
                <a:spcPct val="130000"/>
              </a:lnSpc>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s-ES" b="1" u="sng" dirty="0">
                <a:solidFill>
                  <a:schemeClr val="tx1"/>
                </a:solidFill>
                <a:latin typeface="Arial" charset="0"/>
              </a:rPr>
              <a:t>Sumario</a:t>
            </a:r>
            <a:r>
              <a:rPr lang="es-ES" sz="2400" dirty="0">
                <a:solidFill>
                  <a:schemeClr val="tx1"/>
                </a:solidFill>
                <a:latin typeface="Arial" charset="0"/>
              </a:rPr>
              <a:t>:</a:t>
            </a:r>
          </a:p>
          <a:p>
            <a:pPr marL="457200" indent="-455613" algn="l">
              <a:lnSpc>
                <a:spcPct val="130000"/>
              </a:lnSpc>
              <a:buClr>
                <a:schemeClr val="accent2">
                  <a:lumMod val="60000"/>
                  <a:lumOff val="40000"/>
                </a:schemeClr>
              </a:buClr>
              <a:buFont typeface="Wingdings" charset="2"/>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s-ES" sz="2400" b="1" dirty="0">
                <a:solidFill>
                  <a:srgbClr val="000000"/>
                </a:solidFill>
                <a:latin typeface="Arial" charset="0"/>
                <a:cs typeface="Times New Roman" pitchFamily="16" charset="0"/>
              </a:rPr>
              <a:t>Demografía. </a:t>
            </a:r>
            <a:r>
              <a:rPr lang="es-ES" sz="2400" b="1" dirty="0" smtClean="0">
                <a:solidFill>
                  <a:srgbClr val="000000"/>
                </a:solidFill>
                <a:latin typeface="Arial" charset="0"/>
                <a:cs typeface="Times New Roman" pitchFamily="16" charset="0"/>
              </a:rPr>
              <a:t>Concepto.</a:t>
            </a:r>
          </a:p>
          <a:p>
            <a:pPr marL="457200" indent="-455613" algn="l">
              <a:lnSpc>
                <a:spcPct val="130000"/>
              </a:lnSpc>
              <a:buClr>
                <a:schemeClr val="accent2">
                  <a:lumMod val="60000"/>
                  <a:lumOff val="40000"/>
                </a:schemeClr>
              </a:buClr>
              <a:buFont typeface="Wingdings" charset="2"/>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s-ES" sz="2400" b="1" dirty="0" smtClean="0">
                <a:solidFill>
                  <a:srgbClr val="000000"/>
                </a:solidFill>
                <a:latin typeface="Arial" charset="0"/>
                <a:cs typeface="Times New Roman" pitchFamily="16" charset="0"/>
              </a:rPr>
              <a:t>Estadísticas </a:t>
            </a:r>
            <a:r>
              <a:rPr lang="es-ES" sz="2400" b="1" dirty="0">
                <a:solidFill>
                  <a:srgbClr val="000000"/>
                </a:solidFill>
                <a:latin typeface="Arial" charset="0"/>
                <a:cs typeface="Times New Roman" pitchFamily="16" charset="0"/>
              </a:rPr>
              <a:t>de población y su utilidad en la salud pública.</a:t>
            </a:r>
          </a:p>
          <a:p>
            <a:pPr marL="457200" indent="-455613" algn="l">
              <a:lnSpc>
                <a:spcPct val="130000"/>
              </a:lnSpc>
              <a:buClr>
                <a:schemeClr val="accent2">
                  <a:lumMod val="60000"/>
                  <a:lumOff val="40000"/>
                </a:schemeClr>
              </a:buClr>
              <a:buFont typeface="Wingdings" charset="2"/>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s-ES" sz="2400" b="1" dirty="0">
                <a:solidFill>
                  <a:srgbClr val="000000"/>
                </a:solidFill>
                <a:latin typeface="Arial" charset="0"/>
                <a:cs typeface="Times New Roman" pitchFamily="16" charset="0"/>
              </a:rPr>
              <a:t>Composición de la población.</a:t>
            </a:r>
          </a:p>
          <a:p>
            <a:pPr marL="457200" indent="-455613" algn="l">
              <a:lnSpc>
                <a:spcPct val="130000"/>
              </a:lnSpc>
              <a:buClr>
                <a:schemeClr val="accent2">
                  <a:lumMod val="60000"/>
                  <a:lumOff val="40000"/>
                </a:schemeClr>
              </a:buClr>
              <a:buFont typeface="Wingdings" charset="2"/>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s-ES" sz="2400" b="1" dirty="0">
                <a:solidFill>
                  <a:srgbClr val="000000"/>
                </a:solidFill>
                <a:latin typeface="Arial" charset="0"/>
                <a:cs typeface="Times New Roman" pitchFamily="16" charset="0"/>
              </a:rPr>
              <a:t>Pirámide poblacional.  Tipos de pirámides poblacionales.</a:t>
            </a:r>
          </a:p>
          <a:p>
            <a:pPr marL="457200" indent="-455613" algn="l">
              <a:lnSpc>
                <a:spcPct val="130000"/>
              </a:lnSpc>
              <a:buClr>
                <a:schemeClr val="accent2">
                  <a:lumMod val="60000"/>
                  <a:lumOff val="40000"/>
                </a:schemeClr>
              </a:buClr>
              <a:buFont typeface="Wingdings" charset="2"/>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s-ES" sz="2400" b="1" dirty="0" smtClean="0">
                <a:solidFill>
                  <a:srgbClr val="000000"/>
                </a:solidFill>
                <a:latin typeface="Arial" charset="0"/>
              </a:rPr>
              <a:t>Conceptos </a:t>
            </a:r>
            <a:r>
              <a:rPr lang="es-ES" sz="2400" b="1" dirty="0">
                <a:solidFill>
                  <a:srgbClr val="000000"/>
                </a:solidFill>
                <a:latin typeface="Arial" charset="0"/>
              </a:rPr>
              <a:t>de estadísticas de salud y estadísticas vitales</a:t>
            </a:r>
          </a:p>
          <a:p>
            <a:pPr marL="457200" indent="-455613" algn="l">
              <a:lnSpc>
                <a:spcPct val="130000"/>
              </a:lnSpc>
              <a:buClr>
                <a:schemeClr val="accent2">
                  <a:lumMod val="60000"/>
                  <a:lumOff val="40000"/>
                </a:schemeClr>
              </a:buClr>
              <a:buFont typeface="Wingdings" charset="2"/>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s-ES" sz="2400" b="1" dirty="0" smtClean="0">
                <a:solidFill>
                  <a:srgbClr val="000000"/>
                </a:solidFill>
                <a:latin typeface="Arial" charset="0"/>
              </a:rPr>
              <a:t>Medidas </a:t>
            </a:r>
            <a:r>
              <a:rPr lang="es-ES" sz="2400" b="1" dirty="0">
                <a:solidFill>
                  <a:srgbClr val="000000"/>
                </a:solidFill>
                <a:latin typeface="Arial" charset="0"/>
              </a:rPr>
              <a:t>de fecundidad.</a:t>
            </a:r>
          </a:p>
          <a:p>
            <a:pPr marL="457200" indent="-455613" algn="l">
              <a:lnSpc>
                <a:spcPct val="130000"/>
              </a:lnSpc>
              <a:buClr>
                <a:schemeClr val="accent2">
                  <a:lumMod val="60000"/>
                  <a:lumOff val="40000"/>
                </a:schemeClr>
              </a:buClr>
              <a:buFont typeface="Wingdings" charset="2"/>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s-ES" sz="2400" b="1" dirty="0" smtClean="0">
                <a:solidFill>
                  <a:srgbClr val="000000"/>
                </a:solidFill>
                <a:latin typeface="Arial" charset="0"/>
              </a:rPr>
              <a:t>Medidas </a:t>
            </a:r>
            <a:r>
              <a:rPr lang="es-ES" sz="2400" b="1" dirty="0">
                <a:solidFill>
                  <a:srgbClr val="000000"/>
                </a:solidFill>
                <a:latin typeface="Arial" charset="0"/>
              </a:rPr>
              <a:t>de mortalidad</a:t>
            </a:r>
          </a:p>
          <a:p>
            <a:endParaRPr lang="es-ES" sz="2400" dirty="0"/>
          </a:p>
        </p:txBody>
      </p:sp>
    </p:spTree>
    <p:extLst>
      <p:ext uri="{BB962C8B-B14F-4D97-AF65-F5344CB8AC3E}">
        <p14:creationId xmlns:p14="http://schemas.microsoft.com/office/powerpoint/2010/main" val="18180084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2" name="Rectangle 6"/>
          <p:cNvSpPr>
            <a:spLocks noGrp="1" noChangeArrowheads="1"/>
          </p:cNvSpPr>
          <p:nvPr>
            <p:ph type="title"/>
          </p:nvPr>
        </p:nvSpPr>
        <p:spPr>
          <a:xfrm>
            <a:off x="467544" y="260648"/>
            <a:ext cx="8229600" cy="1143000"/>
          </a:xfrm>
        </p:spPr>
        <p:style>
          <a:lnRef idx="2">
            <a:schemeClr val="accent2"/>
          </a:lnRef>
          <a:fillRef idx="1">
            <a:schemeClr val="lt1"/>
          </a:fillRef>
          <a:effectRef idx="0">
            <a:schemeClr val="accent2"/>
          </a:effectRef>
          <a:fontRef idx="minor">
            <a:schemeClr val="dk1"/>
          </a:fontRef>
        </p:style>
        <p:txBody>
          <a:bodyPr rtlCol="0">
            <a:noAutofit/>
          </a:bodyPr>
          <a:lstStyle/>
          <a:p>
            <a:pPr fontAlgn="auto">
              <a:spcAft>
                <a:spcPts val="0"/>
              </a:spcAft>
              <a:defRPr/>
            </a:pPr>
            <a:r>
              <a:rPr lang="es-ES" sz="2400" b="1" dirty="0">
                <a:solidFill>
                  <a:schemeClr val="accent2">
                    <a:lumMod val="75000"/>
                  </a:schemeClr>
                </a:solidFill>
                <a:latin typeface="Arial" pitchFamily="34" charset="0"/>
                <a:cs typeface="Arial" pitchFamily="34" charset="0"/>
              </a:rPr>
              <a:t>Esperanza de vida en los países del </a:t>
            </a:r>
            <a:r>
              <a:rPr lang="es-ES" sz="2400" b="1" dirty="0" smtClean="0">
                <a:solidFill>
                  <a:schemeClr val="accent2">
                    <a:lumMod val="75000"/>
                  </a:schemeClr>
                </a:solidFill>
                <a:latin typeface="Arial" pitchFamily="34" charset="0"/>
                <a:cs typeface="Arial" pitchFamily="34" charset="0"/>
              </a:rPr>
              <a:t>mundo</a:t>
            </a:r>
            <a:br>
              <a:rPr lang="es-ES" sz="2400" b="1" dirty="0" smtClean="0">
                <a:solidFill>
                  <a:schemeClr val="accent2">
                    <a:lumMod val="75000"/>
                  </a:schemeClr>
                </a:solidFill>
                <a:latin typeface="Arial" pitchFamily="34" charset="0"/>
                <a:cs typeface="Arial" pitchFamily="34" charset="0"/>
              </a:rPr>
            </a:br>
            <a:r>
              <a:rPr lang="es-ES" sz="2400" b="1" dirty="0">
                <a:latin typeface="Arial" pitchFamily="34" charset="0"/>
                <a:cs typeface="Arial" pitchFamily="34" charset="0"/>
              </a:rPr>
              <a:t>-</a:t>
            </a:r>
            <a:r>
              <a:rPr lang="es-ES" sz="2400" b="1" dirty="0" smtClean="0">
                <a:latin typeface="Arial" pitchFamily="34" charset="0"/>
                <a:cs typeface="Arial" pitchFamily="34" charset="0"/>
              </a:rPr>
              <a:t> </a:t>
            </a:r>
            <a:r>
              <a:rPr lang="es-ES" sz="2400" b="1" dirty="0">
                <a:latin typeface="Arial" pitchFamily="34" charset="0"/>
                <a:cs typeface="Arial" pitchFamily="34" charset="0"/>
              </a:rPr>
              <a:t>más de 75 años en los más </a:t>
            </a:r>
            <a:r>
              <a:rPr lang="es-ES" sz="2400" b="1" dirty="0" smtClean="0">
                <a:latin typeface="Arial" pitchFamily="34" charset="0"/>
                <a:cs typeface="Arial" pitchFamily="34" charset="0"/>
              </a:rPr>
              <a:t>desarrollados</a:t>
            </a:r>
            <a:br>
              <a:rPr lang="es-ES" sz="2400" b="1" dirty="0" smtClean="0">
                <a:latin typeface="Arial" pitchFamily="34" charset="0"/>
                <a:cs typeface="Arial" pitchFamily="34" charset="0"/>
              </a:rPr>
            </a:br>
            <a:r>
              <a:rPr lang="es-ES" sz="2400" b="1" dirty="0" smtClean="0">
                <a:latin typeface="Arial" pitchFamily="34" charset="0"/>
                <a:cs typeface="Arial" pitchFamily="34" charset="0"/>
              </a:rPr>
              <a:t>-  </a:t>
            </a:r>
            <a:r>
              <a:rPr lang="es-ES" sz="2400" b="1" dirty="0">
                <a:latin typeface="Arial" pitchFamily="34" charset="0"/>
                <a:cs typeface="Arial" pitchFamily="34" charset="0"/>
              </a:rPr>
              <a:t>menos de 55 en los menos desarrollados. </a:t>
            </a:r>
          </a:p>
        </p:txBody>
      </p:sp>
      <p:pic>
        <p:nvPicPr>
          <p:cNvPr id="31746" name="Picture 5" descr="esperanza-de-vida-mundial"/>
          <p:cNvPicPr>
            <a:picLocks noGrp="1" noChangeAspect="1" noChangeArrowheads="1"/>
          </p:cNvPicPr>
          <p:nvPr>
            <p:ph idx="1"/>
          </p:nvPr>
        </p:nvPicPr>
        <p:blipFill>
          <a:blip r:embed="rId2"/>
          <a:srcRect/>
          <a:stretch>
            <a:fillRect/>
          </a:stretch>
        </p:blipFill>
        <p:spPr>
          <a:xfrm>
            <a:off x="395288" y="1773238"/>
            <a:ext cx="8353425" cy="4981575"/>
          </a:xfrm>
        </p:spPr>
      </p:pic>
      <p:sp>
        <p:nvSpPr>
          <p:cNvPr id="3" name="2 Rectángulo"/>
          <p:cNvSpPr/>
          <p:nvPr/>
        </p:nvSpPr>
        <p:spPr>
          <a:xfrm>
            <a:off x="3275856" y="6021287"/>
            <a:ext cx="4572000" cy="646331"/>
          </a:xfrm>
          <a:prstGeom prst="rect">
            <a:avLst/>
          </a:prstGeom>
        </p:spPr>
        <p:txBody>
          <a:bodyPr>
            <a:spAutoFit/>
          </a:bodyPr>
          <a:lstStyle/>
          <a:p>
            <a:r>
              <a:rPr lang="es-ES" b="1" dirty="0"/>
              <a:t>La esperanza de vida al nacer en Cuba llegó a 78,45 </a:t>
            </a:r>
            <a:r>
              <a:rPr lang="es-ES" b="1" dirty="0" smtClean="0"/>
              <a:t>años</a:t>
            </a:r>
            <a:endParaRPr lang="es-ES" b="1"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74638"/>
            <a:ext cx="8712968" cy="582612"/>
          </a:xfrm>
        </p:spPr>
        <p:style>
          <a:lnRef idx="2">
            <a:schemeClr val="accent2"/>
          </a:lnRef>
          <a:fillRef idx="1">
            <a:schemeClr val="lt1"/>
          </a:fillRef>
          <a:effectRef idx="0">
            <a:schemeClr val="accent2"/>
          </a:effectRef>
          <a:fontRef idx="minor">
            <a:schemeClr val="dk1"/>
          </a:fontRef>
        </p:style>
        <p:txBody>
          <a:bodyPr rtlCol="0">
            <a:noAutofit/>
          </a:bodyPr>
          <a:lstStyle/>
          <a:p>
            <a:pPr fontAlgn="auto">
              <a:spcAft>
                <a:spcPts val="0"/>
              </a:spcAft>
              <a:defRPr/>
            </a:pPr>
            <a:r>
              <a:rPr lang="es-ES" sz="2800" b="1" dirty="0" smtClean="0">
                <a:solidFill>
                  <a:schemeClr val="accent2">
                    <a:lumMod val="75000"/>
                  </a:schemeClr>
                </a:solidFill>
                <a:latin typeface="Arial" pitchFamily="34" charset="0"/>
                <a:cs typeface="Arial" pitchFamily="34" charset="0"/>
              </a:rPr>
              <a:t>Crecimiento poblacional. Variables demográficas</a:t>
            </a:r>
            <a:endParaRPr lang="es-ES" sz="2800" b="1" dirty="0">
              <a:solidFill>
                <a:schemeClr val="accent2">
                  <a:lumMod val="75000"/>
                </a:schemeClr>
              </a:solidFill>
              <a:latin typeface="Arial" pitchFamily="34" charset="0"/>
              <a:cs typeface="Arial" pitchFamily="34" charset="0"/>
            </a:endParaRPr>
          </a:p>
        </p:txBody>
      </p:sp>
      <p:sp>
        <p:nvSpPr>
          <p:cNvPr id="3" name="2 Marcador de contenido"/>
          <p:cNvSpPr>
            <a:spLocks noGrp="1"/>
          </p:cNvSpPr>
          <p:nvPr>
            <p:ph idx="1"/>
          </p:nvPr>
        </p:nvSpPr>
        <p:spPr>
          <a:xfrm>
            <a:off x="500063" y="1285875"/>
            <a:ext cx="8229600" cy="4525963"/>
          </a:xfrm>
        </p:spPr>
        <p:style>
          <a:lnRef idx="2">
            <a:schemeClr val="accent2"/>
          </a:lnRef>
          <a:fillRef idx="1">
            <a:schemeClr val="lt1"/>
          </a:fillRef>
          <a:effectRef idx="0">
            <a:schemeClr val="accent2"/>
          </a:effectRef>
          <a:fontRef idx="minor">
            <a:schemeClr val="dk1"/>
          </a:fontRef>
        </p:style>
        <p:txBody>
          <a:bodyPr rtlCol="0">
            <a:normAutofit fontScale="77500" lnSpcReduction="20000"/>
          </a:bodyPr>
          <a:lstStyle/>
          <a:p>
            <a:pPr fontAlgn="auto">
              <a:spcAft>
                <a:spcPts val="0"/>
              </a:spcAft>
              <a:buFont typeface="Arial" pitchFamily="34" charset="0"/>
              <a:buNone/>
              <a:defRPr/>
            </a:pPr>
            <a:r>
              <a:rPr lang="es-ES" dirty="0" smtClean="0"/>
              <a:t>El crecimiento de una población depende  de 3 </a:t>
            </a:r>
          </a:p>
          <a:p>
            <a:pPr fontAlgn="auto">
              <a:spcAft>
                <a:spcPts val="0"/>
              </a:spcAft>
              <a:buFont typeface="Arial" pitchFamily="34" charset="0"/>
              <a:buNone/>
              <a:defRPr/>
            </a:pPr>
            <a:r>
              <a:rPr lang="es-ES" dirty="0" smtClean="0"/>
              <a:t>variables fundamentales:</a:t>
            </a:r>
          </a:p>
          <a:p>
            <a:pPr fontAlgn="auto">
              <a:spcAft>
                <a:spcPts val="0"/>
              </a:spcAft>
              <a:buFont typeface="Arial" pitchFamily="34" charset="0"/>
              <a:buChar char="•"/>
              <a:defRPr/>
            </a:pPr>
            <a:r>
              <a:rPr lang="es-ES" b="1" dirty="0" smtClean="0"/>
              <a:t>Fecundidad: </a:t>
            </a:r>
            <a:r>
              <a:rPr lang="es-ES" dirty="0" smtClean="0"/>
              <a:t>capacidad real de reproducirse la población, capacidad real de producir nacidos vivos, a diferencia de la fertilidad que es la capacidad potencial de reproducirse, por tanto la natalidad es consecuencia de la fecundidad.</a:t>
            </a:r>
          </a:p>
          <a:p>
            <a:pPr fontAlgn="auto">
              <a:spcAft>
                <a:spcPts val="0"/>
              </a:spcAft>
              <a:buFont typeface="Arial" pitchFamily="34" charset="0"/>
              <a:buChar char="•"/>
              <a:defRPr/>
            </a:pPr>
            <a:r>
              <a:rPr lang="es-ES" b="1" dirty="0" smtClean="0"/>
              <a:t>Mortalidad: </a:t>
            </a:r>
            <a:r>
              <a:rPr lang="es-ES" dirty="0" smtClean="0"/>
              <a:t>se refiere a las defunciones como componente del cambio poblacional, es decir la totalidad de las muertes que se producen en una población.</a:t>
            </a:r>
          </a:p>
          <a:p>
            <a:pPr fontAlgn="auto">
              <a:spcAft>
                <a:spcPts val="0"/>
              </a:spcAft>
              <a:buFont typeface="Arial" pitchFamily="34" charset="0"/>
              <a:buChar char="•"/>
              <a:defRPr/>
            </a:pPr>
            <a:r>
              <a:rPr lang="es-ES" b="1" dirty="0" smtClean="0"/>
              <a:t>Migraciones: </a:t>
            </a:r>
            <a:r>
              <a:rPr lang="es-ES" dirty="0" smtClean="0"/>
              <a:t>movimiento de personas a través de una división política  (frontera) para establecer una nueva residencia permanente. Puede realizarse entre regiones dentro de un país o entre países (interna e internacional)</a:t>
            </a:r>
          </a:p>
          <a:p>
            <a:pPr fontAlgn="auto">
              <a:spcAft>
                <a:spcPts val="0"/>
              </a:spcAft>
              <a:buFont typeface="Arial" pitchFamily="34" charset="0"/>
              <a:buNone/>
              <a:defRPr/>
            </a:pPr>
            <a:endParaRPr lang="es-ES" dirty="0" smtClean="0"/>
          </a:p>
          <a:p>
            <a:pPr fontAlgn="auto">
              <a:spcAft>
                <a:spcPts val="0"/>
              </a:spcAft>
              <a:buFont typeface="Arial" pitchFamily="34" charset="0"/>
              <a:buNone/>
              <a:defRPr/>
            </a:pPr>
            <a:endParaRPr lang="es-E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25487"/>
          </a:xfrm>
        </p:spPr>
        <p:style>
          <a:lnRef idx="2">
            <a:schemeClr val="accent2"/>
          </a:lnRef>
          <a:fillRef idx="1">
            <a:schemeClr val="lt1"/>
          </a:fillRef>
          <a:effectRef idx="0">
            <a:schemeClr val="accent2"/>
          </a:effectRef>
          <a:fontRef idx="minor">
            <a:schemeClr val="dk1"/>
          </a:fontRef>
        </p:style>
        <p:txBody>
          <a:bodyPr rtlCol="0">
            <a:normAutofit fontScale="90000"/>
          </a:bodyPr>
          <a:lstStyle/>
          <a:p>
            <a:pPr fontAlgn="auto">
              <a:spcAft>
                <a:spcPts val="0"/>
              </a:spcAft>
              <a:defRPr/>
            </a:pPr>
            <a:r>
              <a:rPr lang="es-ES" sz="2800" b="1" dirty="0" smtClean="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rPr>
              <a:t>Ecuación Compensadora del cambio demográfico</a:t>
            </a:r>
            <a:endParaRPr lang="es-ES" sz="2800" b="1" dirty="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Marcador de contenido"/>
          <p:cNvSpPr>
            <a:spLocks noGrp="1"/>
          </p:cNvSpPr>
          <p:nvPr>
            <p:ph idx="1"/>
          </p:nvPr>
        </p:nvSpPr>
        <p:spPr>
          <a:xfrm>
            <a:off x="457200" y="1428750"/>
            <a:ext cx="8229600" cy="4697413"/>
          </a:xfrm>
        </p:spPr>
        <p:style>
          <a:lnRef idx="2">
            <a:schemeClr val="accent2"/>
          </a:lnRef>
          <a:fillRef idx="1">
            <a:schemeClr val="lt1"/>
          </a:fillRef>
          <a:effectRef idx="0">
            <a:schemeClr val="accent2"/>
          </a:effectRef>
          <a:fontRef idx="minor">
            <a:schemeClr val="dk1"/>
          </a:fontRef>
        </p:style>
        <p:txBody>
          <a:bodyPr rtlCol="0">
            <a:normAutofit fontScale="92500" lnSpcReduction="10000"/>
          </a:bodyPr>
          <a:lstStyle/>
          <a:p>
            <a:pPr fontAlgn="auto">
              <a:spcAft>
                <a:spcPts val="0"/>
              </a:spcAft>
              <a:buFont typeface="Arial" pitchFamily="34" charset="0"/>
              <a:buNone/>
              <a:defRPr/>
            </a:pPr>
            <a:r>
              <a:rPr lang="es-ES" sz="2800" dirty="0" smtClean="0"/>
              <a:t>Ecuación matemática que expresa la relación </a:t>
            </a:r>
          </a:p>
          <a:p>
            <a:pPr fontAlgn="auto">
              <a:spcAft>
                <a:spcPts val="0"/>
              </a:spcAft>
              <a:buFont typeface="Arial" pitchFamily="34" charset="0"/>
              <a:buNone/>
              <a:defRPr/>
            </a:pPr>
            <a:r>
              <a:rPr lang="es-ES" sz="2800" dirty="0" smtClean="0"/>
              <a:t>entre las variables demográficas y el crecimiento </a:t>
            </a:r>
          </a:p>
          <a:p>
            <a:pPr fontAlgn="auto">
              <a:spcAft>
                <a:spcPts val="0"/>
              </a:spcAft>
              <a:buFont typeface="Arial" pitchFamily="34" charset="0"/>
              <a:buNone/>
              <a:defRPr/>
            </a:pPr>
            <a:r>
              <a:rPr lang="es-ES" sz="2800" dirty="0" smtClean="0"/>
              <a:t>de la población.</a:t>
            </a:r>
          </a:p>
          <a:p>
            <a:pPr fontAlgn="auto">
              <a:spcAft>
                <a:spcPts val="0"/>
              </a:spcAft>
              <a:buFont typeface="Arial" pitchFamily="34" charset="0"/>
              <a:buNone/>
              <a:defRPr/>
            </a:pPr>
            <a:r>
              <a:rPr lang="en-US" sz="3600" b="1" dirty="0" smtClean="0"/>
              <a:t>            </a:t>
            </a:r>
            <a:r>
              <a:rPr lang="en-US" sz="3600" b="1" dirty="0" err="1" smtClean="0"/>
              <a:t>N</a:t>
            </a:r>
            <a:r>
              <a:rPr lang="en-US" sz="3600" b="1" baseline="30000" dirty="0" err="1" smtClean="0"/>
              <a:t>t</a:t>
            </a:r>
            <a:r>
              <a:rPr lang="en-US" sz="3600" b="1" baseline="30000" dirty="0" smtClean="0"/>
              <a:t> </a:t>
            </a:r>
            <a:r>
              <a:rPr lang="en-US" sz="3600" b="1" dirty="0" smtClean="0"/>
              <a:t> = N</a:t>
            </a:r>
            <a:r>
              <a:rPr lang="en-US" sz="3600" b="1" baseline="30000" dirty="0" smtClean="0"/>
              <a:t>0 </a:t>
            </a:r>
            <a:r>
              <a:rPr lang="en-US" sz="3600" b="1" dirty="0" smtClean="0"/>
              <a:t>+B</a:t>
            </a:r>
            <a:r>
              <a:rPr lang="en-US" sz="3600" b="1" baseline="30000" dirty="0" smtClean="0"/>
              <a:t>(0,t)</a:t>
            </a:r>
            <a:r>
              <a:rPr lang="en-US" sz="3600" b="1" dirty="0" smtClean="0"/>
              <a:t>-D</a:t>
            </a:r>
            <a:r>
              <a:rPr lang="en-US" sz="3600" b="1" baseline="30000" dirty="0" smtClean="0"/>
              <a:t>(0,t)</a:t>
            </a:r>
            <a:r>
              <a:rPr lang="en-US" sz="3600" b="1" dirty="0" smtClean="0"/>
              <a:t>+I</a:t>
            </a:r>
            <a:r>
              <a:rPr lang="en-US" sz="3600" b="1" baseline="30000" dirty="0" smtClean="0"/>
              <a:t>(0,t)</a:t>
            </a:r>
            <a:r>
              <a:rPr lang="en-US" sz="3600" b="1" dirty="0" smtClean="0"/>
              <a:t>-E</a:t>
            </a:r>
            <a:r>
              <a:rPr lang="en-US" sz="3600" b="1" baseline="30000" dirty="0" smtClean="0"/>
              <a:t>(0,t)</a:t>
            </a:r>
          </a:p>
          <a:p>
            <a:pPr marL="0" fontAlgn="auto">
              <a:spcAft>
                <a:spcPts val="0"/>
              </a:spcAft>
              <a:buFont typeface="Arial" pitchFamily="34" charset="0"/>
              <a:buNone/>
              <a:defRPr/>
            </a:pPr>
            <a:r>
              <a:rPr lang="en-US" sz="3600" b="1" baseline="30000" dirty="0" smtClean="0"/>
              <a:t>  </a:t>
            </a:r>
          </a:p>
          <a:p>
            <a:pPr marL="0" fontAlgn="auto">
              <a:spcAft>
                <a:spcPts val="0"/>
              </a:spcAft>
              <a:buFont typeface="Arial" pitchFamily="34" charset="0"/>
              <a:buNone/>
              <a:defRPr/>
            </a:pPr>
            <a:r>
              <a:rPr lang="en-US" sz="3600" b="1" baseline="30000" dirty="0"/>
              <a:t> </a:t>
            </a:r>
            <a:r>
              <a:rPr lang="en-US" sz="3600" b="1" baseline="30000" dirty="0" smtClean="0"/>
              <a:t> N     población </a:t>
            </a:r>
          </a:p>
          <a:p>
            <a:pPr marL="0" fontAlgn="auto">
              <a:spcAft>
                <a:spcPts val="0"/>
              </a:spcAft>
              <a:buFont typeface="Arial" pitchFamily="34" charset="0"/>
              <a:buNone/>
              <a:defRPr/>
            </a:pPr>
            <a:r>
              <a:rPr lang="en-US" sz="3600" b="1" baseline="30000" dirty="0" smtClean="0"/>
              <a:t>  B     </a:t>
            </a:r>
            <a:r>
              <a:rPr lang="en-US" sz="3600" b="1" baseline="30000" dirty="0" err="1" smtClean="0"/>
              <a:t>nacimientos</a:t>
            </a:r>
            <a:endParaRPr lang="en-US" sz="3600" b="1" baseline="30000" dirty="0" smtClean="0"/>
          </a:p>
          <a:p>
            <a:pPr marL="0" fontAlgn="auto">
              <a:spcAft>
                <a:spcPts val="0"/>
              </a:spcAft>
              <a:buFont typeface="Arial" pitchFamily="34" charset="0"/>
              <a:buNone/>
              <a:defRPr/>
            </a:pPr>
            <a:r>
              <a:rPr lang="en-US" sz="3600" b="1" baseline="30000" dirty="0" smtClean="0"/>
              <a:t>  D    defunciones </a:t>
            </a:r>
          </a:p>
          <a:p>
            <a:pPr marL="0" fontAlgn="auto">
              <a:spcAft>
                <a:spcPts val="0"/>
              </a:spcAft>
              <a:buFont typeface="Arial" pitchFamily="34" charset="0"/>
              <a:buNone/>
              <a:defRPr/>
            </a:pPr>
            <a:r>
              <a:rPr lang="en-US" sz="3600" b="1" baseline="30000" dirty="0"/>
              <a:t> </a:t>
            </a:r>
            <a:r>
              <a:rPr lang="en-US" sz="3600" b="1" baseline="30000" dirty="0" smtClean="0"/>
              <a:t> I      inmigración</a:t>
            </a:r>
          </a:p>
          <a:p>
            <a:pPr marL="0" fontAlgn="auto">
              <a:spcAft>
                <a:spcPts val="0"/>
              </a:spcAft>
              <a:buFont typeface="Arial" pitchFamily="34" charset="0"/>
              <a:buNone/>
              <a:defRPr/>
            </a:pPr>
            <a:r>
              <a:rPr lang="en-US" sz="3600" b="1" baseline="30000" dirty="0" smtClean="0"/>
              <a:t>  E     emigración</a:t>
            </a:r>
          </a:p>
          <a:p>
            <a:pPr marL="0" fontAlgn="auto">
              <a:spcAft>
                <a:spcPts val="0"/>
              </a:spcAft>
              <a:buFont typeface="Arial" pitchFamily="34" charset="0"/>
              <a:buNone/>
              <a:defRPr/>
            </a:pPr>
            <a:r>
              <a:rPr lang="en-US" sz="3600" b="1" baseline="30000" dirty="0" smtClean="0"/>
              <a:t>  (0,t) </a:t>
            </a:r>
            <a:r>
              <a:rPr lang="en-US" sz="3600" b="1" baseline="30000" dirty="0" err="1" smtClean="0"/>
              <a:t>momentos</a:t>
            </a:r>
            <a:r>
              <a:rPr lang="en-US" sz="3600" b="1" baseline="30000" dirty="0" smtClean="0"/>
              <a:t> </a:t>
            </a:r>
            <a:r>
              <a:rPr lang="en-US" sz="3600" b="1" baseline="30000" dirty="0" err="1" smtClean="0"/>
              <a:t>inicial</a:t>
            </a:r>
            <a:r>
              <a:rPr lang="en-US" sz="3600" b="1" baseline="30000" dirty="0" smtClean="0"/>
              <a:t> y final</a:t>
            </a:r>
            <a:endParaRPr lang="es-ES" sz="3600" b="1" dirty="0" smtClean="0"/>
          </a:p>
          <a:p>
            <a:pPr marL="0" fontAlgn="auto">
              <a:spcAft>
                <a:spcPts val="0"/>
              </a:spcAft>
              <a:buFont typeface="Arial" pitchFamily="34" charset="0"/>
              <a:buNone/>
              <a:defRPr/>
            </a:pPr>
            <a:endParaRPr lang="en-US" sz="3600" b="1" baseline="300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2612"/>
          </a:xfrm>
        </p:spPr>
        <p:style>
          <a:lnRef idx="2">
            <a:schemeClr val="accent2"/>
          </a:lnRef>
          <a:fillRef idx="1">
            <a:schemeClr val="lt1"/>
          </a:fillRef>
          <a:effectRef idx="0">
            <a:schemeClr val="accent2"/>
          </a:effectRef>
          <a:fontRef idx="minor">
            <a:schemeClr val="dk1"/>
          </a:fontRef>
        </p:style>
        <p:txBody>
          <a:bodyPr rtlCol="0">
            <a:normAutofit fontScale="90000"/>
          </a:bodyPr>
          <a:lstStyle/>
          <a:p>
            <a:pPr fontAlgn="auto">
              <a:spcAft>
                <a:spcPts val="0"/>
              </a:spcAft>
              <a:defRPr/>
            </a:pPr>
            <a:r>
              <a:rPr lang="es-ES" sz="2800" b="1" dirty="0" smtClean="0">
                <a:solidFill>
                  <a:schemeClr val="accent2">
                    <a:lumMod val="75000"/>
                  </a:schemeClr>
                </a:solidFill>
                <a:latin typeface="Arial" pitchFamily="34" charset="0"/>
                <a:cs typeface="Arial" pitchFamily="34" charset="0"/>
              </a:rPr>
              <a:t>Ejemplo aplicación de la Ecuación Compensadora</a:t>
            </a:r>
            <a:endParaRPr lang="es-ES" sz="2800" b="1" dirty="0">
              <a:solidFill>
                <a:schemeClr val="accent2">
                  <a:lumMod val="75000"/>
                </a:schemeClr>
              </a:solidFill>
              <a:latin typeface="Arial" pitchFamily="34" charset="0"/>
              <a:cs typeface="Arial" pitchFamily="34" charset="0"/>
            </a:endParaRPr>
          </a:p>
        </p:txBody>
      </p:sp>
      <p:sp>
        <p:nvSpPr>
          <p:cNvPr id="3" name="2 Marcador de contenido"/>
          <p:cNvSpPr>
            <a:spLocks noGrp="1"/>
          </p:cNvSpPr>
          <p:nvPr>
            <p:ph idx="1"/>
          </p:nvPr>
        </p:nvSpPr>
        <p:spPr>
          <a:xfrm>
            <a:off x="214313" y="1000125"/>
            <a:ext cx="8643937" cy="5572125"/>
          </a:xfrm>
        </p:spPr>
        <p:style>
          <a:lnRef idx="2">
            <a:schemeClr val="accent2"/>
          </a:lnRef>
          <a:fillRef idx="1">
            <a:schemeClr val="lt1"/>
          </a:fillRef>
          <a:effectRef idx="0">
            <a:schemeClr val="accent2"/>
          </a:effectRef>
          <a:fontRef idx="minor">
            <a:schemeClr val="dk1"/>
          </a:fontRef>
        </p:style>
        <p:txBody>
          <a:bodyPr rtlCol="0">
            <a:normAutofit fontScale="62500" lnSpcReduction="20000"/>
          </a:bodyPr>
          <a:lstStyle/>
          <a:p>
            <a:pPr algn="just" fontAlgn="auto">
              <a:spcAft>
                <a:spcPts val="0"/>
              </a:spcAft>
              <a:buFont typeface="Arial" pitchFamily="34" charset="0"/>
              <a:buNone/>
              <a:defRPr/>
            </a:pPr>
            <a:r>
              <a:rPr lang="es-ES" sz="3800" b="1" dirty="0" smtClean="0"/>
              <a:t>     </a:t>
            </a:r>
            <a:r>
              <a:rPr lang="es-ES" sz="3800" dirty="0" smtClean="0">
                <a:latin typeface="Arial" pitchFamily="34" charset="0"/>
                <a:cs typeface="Arial" pitchFamily="34" charset="0"/>
              </a:rPr>
              <a:t>Un  médico de familia es ubicado para trabajar en un  consultorio y se encuentra con que los registros de la población están desactualizados. Es presionado por la dirección del policlínico que entregue un informe sobre la población que atiende y no tiene tiempo para realizar un censo. ¿Qué hacer?. Tomar los datos del último diagnóstico de salud, la información sobre mortalidad y natalidad del área y realizar una entrevista a los líderes de la comunidad para averiguar sobre las migraciones.</a:t>
            </a:r>
          </a:p>
          <a:p>
            <a:pPr algn="just" fontAlgn="auto">
              <a:spcAft>
                <a:spcPts val="0"/>
              </a:spcAft>
              <a:buFont typeface="Arial" pitchFamily="34" charset="0"/>
              <a:buNone/>
              <a:defRPr/>
            </a:pPr>
            <a:endParaRPr lang="es-ES" sz="3800" dirty="0" smtClean="0">
              <a:latin typeface="Arial" pitchFamily="34" charset="0"/>
              <a:cs typeface="Arial" pitchFamily="34" charset="0"/>
            </a:endParaRPr>
          </a:p>
          <a:p>
            <a:pPr fontAlgn="auto">
              <a:spcAft>
                <a:spcPts val="0"/>
              </a:spcAft>
              <a:buFont typeface="Arial" pitchFamily="34" charset="0"/>
              <a:buNone/>
              <a:defRPr/>
            </a:pPr>
            <a:r>
              <a:rPr lang="es-ES" sz="3800" b="1" dirty="0" smtClean="0">
                <a:latin typeface="Arial" pitchFamily="34" charset="0"/>
                <a:cs typeface="Arial" pitchFamily="34" charset="0"/>
              </a:rPr>
              <a:t>     Población hace 2 años atrás: 746 habitantes</a:t>
            </a:r>
          </a:p>
          <a:p>
            <a:pPr fontAlgn="auto">
              <a:spcAft>
                <a:spcPts val="0"/>
              </a:spcAft>
              <a:buFont typeface="Arial" pitchFamily="34" charset="0"/>
              <a:buNone/>
              <a:defRPr/>
            </a:pPr>
            <a:r>
              <a:rPr lang="es-ES" sz="3800" b="1" dirty="0" smtClean="0">
                <a:latin typeface="Arial" pitchFamily="34" charset="0"/>
                <a:cs typeface="Arial" pitchFamily="34" charset="0"/>
              </a:rPr>
              <a:t>     Nacidos vivos en el período (2 años):16</a:t>
            </a:r>
          </a:p>
          <a:p>
            <a:pPr fontAlgn="auto">
              <a:spcAft>
                <a:spcPts val="0"/>
              </a:spcAft>
              <a:buFont typeface="Arial" pitchFamily="34" charset="0"/>
              <a:buNone/>
              <a:defRPr/>
            </a:pPr>
            <a:r>
              <a:rPr lang="es-ES" sz="3800" b="1" dirty="0" smtClean="0">
                <a:latin typeface="Arial" pitchFamily="34" charset="0"/>
                <a:cs typeface="Arial" pitchFamily="34" charset="0"/>
              </a:rPr>
              <a:t>     Defunciones: 5</a:t>
            </a:r>
          </a:p>
          <a:p>
            <a:pPr fontAlgn="auto">
              <a:spcAft>
                <a:spcPts val="0"/>
              </a:spcAft>
              <a:buFont typeface="Arial" pitchFamily="34" charset="0"/>
              <a:buNone/>
              <a:defRPr/>
            </a:pPr>
            <a:r>
              <a:rPr lang="es-ES" sz="3800" b="1" dirty="0" smtClean="0">
                <a:latin typeface="Arial" pitchFamily="34" charset="0"/>
                <a:cs typeface="Arial" pitchFamily="34" charset="0"/>
              </a:rPr>
              <a:t>     Migraciones (entradas 8 y salidas 14), entonces la      población actual será:</a:t>
            </a:r>
          </a:p>
          <a:p>
            <a:pPr fontAlgn="auto">
              <a:spcAft>
                <a:spcPts val="0"/>
              </a:spcAft>
              <a:buFont typeface="Arial" pitchFamily="34" charset="0"/>
              <a:buNone/>
              <a:defRPr/>
            </a:pPr>
            <a:r>
              <a:rPr lang="es-ES" sz="3800" b="1" dirty="0" smtClean="0">
                <a:latin typeface="Arial" pitchFamily="34" charset="0"/>
                <a:cs typeface="Arial" pitchFamily="34" charset="0"/>
              </a:rPr>
              <a:t>                </a:t>
            </a:r>
            <a:r>
              <a:rPr lang="es-ES" sz="3800" b="1" dirty="0" smtClean="0">
                <a:solidFill>
                  <a:schemeClr val="accent2">
                    <a:lumMod val="75000"/>
                  </a:schemeClr>
                </a:solidFill>
                <a:latin typeface="Arial" pitchFamily="34" charset="0"/>
                <a:cs typeface="Arial" pitchFamily="34" charset="0"/>
              </a:rPr>
              <a:t>N= 746 + 16 – 5 + 8 – 14 =751</a:t>
            </a:r>
          </a:p>
          <a:p>
            <a:pPr fontAlgn="auto">
              <a:spcAft>
                <a:spcPts val="0"/>
              </a:spcAft>
              <a:buFont typeface="Arial" pitchFamily="34" charset="0"/>
              <a:buNone/>
              <a:defRPr/>
            </a:pPr>
            <a:endParaRPr lang="es-ES" dirty="0" smtClean="0">
              <a:solidFill>
                <a:schemeClr val="accent2">
                  <a:lumMod val="75000"/>
                </a:schemeClr>
              </a:solidFill>
            </a:endParaRPr>
          </a:p>
          <a:p>
            <a:pPr fontAlgn="auto">
              <a:spcAft>
                <a:spcPts val="0"/>
              </a:spcAft>
              <a:buFont typeface="Arial" pitchFamily="34" charset="0"/>
              <a:buNone/>
              <a:defRPr/>
            </a:pPr>
            <a:endParaRPr lang="es-E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 Box 2"/>
          <p:cNvSpPr txBox="1">
            <a:spLocks noChangeArrowheads="1"/>
          </p:cNvSpPr>
          <p:nvPr/>
        </p:nvSpPr>
        <p:spPr bwMode="auto">
          <a:xfrm>
            <a:off x="1447800" y="381000"/>
            <a:ext cx="6324600" cy="366713"/>
          </a:xfrm>
          <a:prstGeom prst="rect">
            <a:avLst/>
          </a:prstGeom>
          <a:noFill/>
          <a:ln w="9525">
            <a:noFill/>
            <a:miter lim="800000"/>
            <a:headEnd/>
            <a:tailEnd/>
          </a:ln>
        </p:spPr>
        <p:txBody>
          <a:bodyPr>
            <a:spAutoFit/>
          </a:bodyPr>
          <a:lstStyle/>
          <a:p>
            <a:pPr>
              <a:spcBef>
                <a:spcPct val="50000"/>
              </a:spcBef>
            </a:pPr>
            <a:endParaRPr lang="es-ES_tradnl">
              <a:latin typeface="Calibri" pitchFamily="34" charset="0"/>
            </a:endParaRPr>
          </a:p>
        </p:txBody>
      </p:sp>
      <p:sp>
        <p:nvSpPr>
          <p:cNvPr id="60419" name="Text Box 3"/>
          <p:cNvSpPr txBox="1">
            <a:spLocks noChangeArrowheads="1"/>
          </p:cNvSpPr>
          <p:nvPr/>
        </p:nvSpPr>
        <p:spPr bwMode="auto">
          <a:xfrm>
            <a:off x="990600" y="838200"/>
            <a:ext cx="6934200" cy="646331"/>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ct val="50000"/>
              </a:spcBef>
              <a:spcAft>
                <a:spcPts val="0"/>
              </a:spcAft>
              <a:defRPr/>
            </a:pPr>
            <a:r>
              <a:rPr lang="es-MX" sz="3600" b="1" u="sng" dirty="0">
                <a:solidFill>
                  <a:schemeClr val="accent2">
                    <a:lumMod val="75000"/>
                  </a:schemeClr>
                </a:solidFill>
                <a:latin typeface="Arial" pitchFamily="34" charset="0"/>
                <a:cs typeface="Arial" pitchFamily="34" charset="0"/>
              </a:rPr>
              <a:t>ESTADÍSTICAS DE SALUD</a:t>
            </a:r>
            <a:endParaRPr lang="es-ES" sz="3600" b="1" u="sng" dirty="0">
              <a:solidFill>
                <a:schemeClr val="accent2">
                  <a:lumMod val="75000"/>
                </a:schemeClr>
              </a:solidFill>
              <a:latin typeface="Arial" pitchFamily="34" charset="0"/>
              <a:cs typeface="Arial" pitchFamily="34" charset="0"/>
            </a:endParaRPr>
          </a:p>
        </p:txBody>
      </p:sp>
      <p:sp>
        <p:nvSpPr>
          <p:cNvPr id="60420" name="Text Box 4"/>
          <p:cNvSpPr txBox="1">
            <a:spLocks noChangeArrowheads="1"/>
          </p:cNvSpPr>
          <p:nvPr/>
        </p:nvSpPr>
        <p:spPr bwMode="auto">
          <a:xfrm>
            <a:off x="838200" y="2204864"/>
            <a:ext cx="7543800" cy="28931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lgn="just" fontAlgn="auto">
              <a:spcBef>
                <a:spcPct val="50000"/>
              </a:spcBef>
              <a:spcAft>
                <a:spcPts val="0"/>
              </a:spcAft>
              <a:defRPr/>
            </a:pPr>
            <a:r>
              <a:rPr lang="es-ES" sz="2800" dirty="0">
                <a:latin typeface="Arial" pitchFamily="34" charset="0"/>
                <a:cs typeface="Arial" pitchFamily="34" charset="0"/>
              </a:rPr>
              <a:t>Es la información numérica, cuantificable que sirve para conocer el Estado de Salud de la Población con la finalidad de planificar, evaluar y controlar programas y acciones que realiza el Sistema Nacional de Salud.</a:t>
            </a:r>
            <a:endParaRPr lang="ar-SA" sz="2800" dirty="0">
              <a:latin typeface="Arial" pitchFamily="34" charset="0"/>
              <a:cs typeface="Arial" pitchFamily="34" charset="0"/>
            </a:endParaRPr>
          </a:p>
          <a:p>
            <a:pPr fontAlgn="auto">
              <a:spcBef>
                <a:spcPct val="50000"/>
              </a:spcBef>
              <a:spcAft>
                <a:spcPts val="0"/>
              </a:spcAft>
              <a:defRPr/>
            </a:pPr>
            <a:endParaRPr lang="es-ES" sz="2800"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500063" y="285750"/>
            <a:ext cx="8077200" cy="1000125"/>
          </a:xfrm>
        </p:spPr>
        <p:style>
          <a:lnRef idx="2">
            <a:schemeClr val="accent2"/>
          </a:lnRef>
          <a:fillRef idx="1">
            <a:schemeClr val="lt1"/>
          </a:fillRef>
          <a:effectRef idx="0">
            <a:schemeClr val="accent2"/>
          </a:effectRef>
          <a:fontRef idx="minor">
            <a:schemeClr val="dk1"/>
          </a:fontRef>
        </p:style>
        <p:txBody>
          <a:bodyPr rtlCol="0">
            <a:normAutofit/>
          </a:bodyPr>
          <a:lstStyle/>
          <a:p>
            <a:pPr fontAlgn="auto">
              <a:spcAft>
                <a:spcPts val="0"/>
              </a:spcAft>
              <a:defRPr/>
            </a:pPr>
            <a:r>
              <a:rPr lang="es-MX" sz="2800" b="1" dirty="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rPr>
              <a:t>ESTADÍSTICAS DE SALUD. BREVE RESEÑA HISTÓRICA</a:t>
            </a:r>
            <a:endParaRPr lang="es-ES" sz="2800" b="1" dirty="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37890" name="Text Box 3"/>
          <p:cNvSpPr txBox="1">
            <a:spLocks noChangeArrowheads="1"/>
          </p:cNvSpPr>
          <p:nvPr/>
        </p:nvSpPr>
        <p:spPr bwMode="auto">
          <a:xfrm>
            <a:off x="457200" y="1484313"/>
            <a:ext cx="8229600" cy="1878012"/>
          </a:xfrm>
          <a:prstGeom prst="rect">
            <a:avLst/>
          </a:prstGeom>
          <a:noFill/>
          <a:ln w="9525">
            <a:noFill/>
            <a:miter lim="800000"/>
            <a:headEnd/>
            <a:tailEnd/>
          </a:ln>
        </p:spPr>
        <p:txBody>
          <a:bodyPr>
            <a:spAutoFit/>
          </a:bodyPr>
          <a:lstStyle/>
          <a:p>
            <a:pPr algn="just">
              <a:spcBef>
                <a:spcPct val="50000"/>
              </a:spcBef>
              <a:buFont typeface="Wingdings" pitchFamily="2" charset="2"/>
              <a:buChar char="q"/>
            </a:pPr>
            <a:r>
              <a:rPr lang="es-ES_tradnl" sz="3200" b="1">
                <a:latin typeface="Calibri" pitchFamily="34" charset="0"/>
                <a:cs typeface="Times New Roman" pitchFamily="18" charset="0"/>
              </a:rPr>
              <a:t> </a:t>
            </a:r>
            <a:r>
              <a:rPr lang="es-ES_tradnl" sz="2800" b="1">
                <a:latin typeface="Calibri" pitchFamily="34" charset="0"/>
                <a:cs typeface="Times New Roman" pitchFamily="18" charset="0"/>
              </a:rPr>
              <a:t>1550-1790 aparecieron las primeras fuentes originales, las Actas Capitulares. (H</a:t>
            </a:r>
            <a:r>
              <a:rPr lang="es-ES_tradnl" sz="2800" b="1">
                <a:latin typeface="Calibri" pitchFamily="34" charset="0"/>
              </a:rPr>
              <a:t>echos de interés que ocurrían en los pueblos, tanto de tipo económico, social, político, como noticias de tipo sanitario)</a:t>
            </a:r>
            <a:endParaRPr lang="es-ES" sz="2800" b="1">
              <a:latin typeface="Calibri" pitchFamily="34" charset="0"/>
            </a:endParaRPr>
          </a:p>
        </p:txBody>
      </p:sp>
      <p:sp>
        <p:nvSpPr>
          <p:cNvPr id="37891" name="Text Box 4"/>
          <p:cNvSpPr txBox="1">
            <a:spLocks noChangeArrowheads="1"/>
          </p:cNvSpPr>
          <p:nvPr/>
        </p:nvSpPr>
        <p:spPr bwMode="auto">
          <a:xfrm>
            <a:off x="428625" y="3571875"/>
            <a:ext cx="8153400" cy="1016000"/>
          </a:xfrm>
          <a:prstGeom prst="rect">
            <a:avLst/>
          </a:prstGeom>
          <a:noFill/>
          <a:ln w="9525">
            <a:noFill/>
            <a:miter lim="800000"/>
            <a:headEnd/>
            <a:tailEnd/>
          </a:ln>
        </p:spPr>
        <p:txBody>
          <a:bodyPr>
            <a:spAutoFit/>
          </a:bodyPr>
          <a:lstStyle/>
          <a:p>
            <a:pPr algn="just">
              <a:spcBef>
                <a:spcPct val="50000"/>
              </a:spcBef>
              <a:buFont typeface="Wingdings" pitchFamily="2" charset="2"/>
              <a:buChar char="q"/>
            </a:pPr>
            <a:r>
              <a:rPr lang="es-ES_tradnl" sz="3200" b="1">
                <a:latin typeface="Calibri" pitchFamily="34" charset="0"/>
                <a:cs typeface="Times New Roman" pitchFamily="18" charset="0"/>
              </a:rPr>
              <a:t> </a:t>
            </a:r>
            <a:r>
              <a:rPr lang="es-ES_tradnl" sz="2800" b="1">
                <a:latin typeface="Calibri" pitchFamily="34" charset="0"/>
                <a:cs typeface="Times New Roman" pitchFamily="18" charset="0"/>
              </a:rPr>
              <a:t>1613 comienza el “Libro primero de entierros españoles”.</a:t>
            </a:r>
            <a:endParaRPr lang="es-ES" sz="2800" b="1">
              <a:latin typeface="Calibri" pitchFamily="34" charset="0"/>
            </a:endParaRPr>
          </a:p>
        </p:txBody>
      </p:sp>
      <p:sp>
        <p:nvSpPr>
          <p:cNvPr id="37892" name="Text Box 5"/>
          <p:cNvSpPr txBox="1">
            <a:spLocks noChangeArrowheads="1"/>
          </p:cNvSpPr>
          <p:nvPr/>
        </p:nvSpPr>
        <p:spPr bwMode="auto">
          <a:xfrm>
            <a:off x="457200" y="4419600"/>
            <a:ext cx="8153400" cy="366713"/>
          </a:xfrm>
          <a:prstGeom prst="rect">
            <a:avLst/>
          </a:prstGeom>
          <a:noFill/>
          <a:ln w="9525">
            <a:noFill/>
            <a:miter lim="800000"/>
            <a:headEnd/>
            <a:tailEnd/>
          </a:ln>
        </p:spPr>
        <p:txBody>
          <a:bodyPr>
            <a:spAutoFit/>
          </a:bodyPr>
          <a:lstStyle/>
          <a:p>
            <a:pPr>
              <a:spcBef>
                <a:spcPct val="50000"/>
              </a:spcBef>
            </a:pPr>
            <a:endParaRPr lang="es-ES_tradnl">
              <a:latin typeface="Calibri" pitchFamily="34" charset="0"/>
            </a:endParaRPr>
          </a:p>
        </p:txBody>
      </p:sp>
      <p:sp>
        <p:nvSpPr>
          <p:cNvPr id="37893" name="Text Box 6"/>
          <p:cNvSpPr txBox="1">
            <a:spLocks noChangeArrowheads="1"/>
          </p:cNvSpPr>
          <p:nvPr/>
        </p:nvSpPr>
        <p:spPr bwMode="auto">
          <a:xfrm>
            <a:off x="428625" y="4572000"/>
            <a:ext cx="8001000" cy="523875"/>
          </a:xfrm>
          <a:prstGeom prst="rect">
            <a:avLst/>
          </a:prstGeom>
          <a:noFill/>
          <a:ln w="9525">
            <a:noFill/>
            <a:miter lim="800000"/>
            <a:headEnd/>
            <a:tailEnd/>
          </a:ln>
        </p:spPr>
        <p:txBody>
          <a:bodyPr>
            <a:spAutoFit/>
          </a:bodyPr>
          <a:lstStyle/>
          <a:p>
            <a:pPr algn="just">
              <a:spcBef>
                <a:spcPct val="50000"/>
              </a:spcBef>
              <a:buFont typeface="Wingdings" pitchFamily="2" charset="2"/>
              <a:buChar char="q"/>
            </a:pPr>
            <a:r>
              <a:rPr lang="es-ES_tradnl" sz="2800" b="1">
                <a:latin typeface="Calibri" pitchFamily="34" charset="0"/>
                <a:cs typeface="Times New Roman" pitchFamily="18" charset="0"/>
              </a:rPr>
              <a:t> 1774 primer censo de población.</a:t>
            </a:r>
            <a:endParaRPr lang="es-ES" sz="2800">
              <a:latin typeface="Calibri" pitchFamily="34" charset="0"/>
            </a:endParaRPr>
          </a:p>
        </p:txBody>
      </p:sp>
      <p:sp>
        <p:nvSpPr>
          <p:cNvPr id="37894" name="Text Box 7"/>
          <p:cNvSpPr txBox="1">
            <a:spLocks noChangeArrowheads="1"/>
          </p:cNvSpPr>
          <p:nvPr/>
        </p:nvSpPr>
        <p:spPr bwMode="auto">
          <a:xfrm>
            <a:off x="428625" y="5143500"/>
            <a:ext cx="8229600" cy="1016000"/>
          </a:xfrm>
          <a:prstGeom prst="rect">
            <a:avLst/>
          </a:prstGeom>
          <a:noFill/>
          <a:ln w="9525">
            <a:noFill/>
            <a:miter lim="800000"/>
            <a:headEnd/>
            <a:tailEnd/>
          </a:ln>
        </p:spPr>
        <p:txBody>
          <a:bodyPr>
            <a:spAutoFit/>
          </a:bodyPr>
          <a:lstStyle/>
          <a:p>
            <a:pPr algn="just">
              <a:spcBef>
                <a:spcPct val="50000"/>
              </a:spcBef>
              <a:buFont typeface="Wingdings" pitchFamily="2" charset="2"/>
              <a:buChar char="q"/>
            </a:pPr>
            <a:r>
              <a:rPr lang="es-ES_tradnl" sz="3200" b="1">
                <a:latin typeface="Calibri" pitchFamily="34" charset="0"/>
                <a:cs typeface="Times New Roman" pitchFamily="18" charset="0"/>
              </a:rPr>
              <a:t> </a:t>
            </a:r>
            <a:r>
              <a:rPr lang="es-ES_tradnl" sz="2800" b="1">
                <a:latin typeface="Calibri" pitchFamily="34" charset="0"/>
                <a:cs typeface="Times New Roman" pitchFamily="18" charset="0"/>
              </a:rPr>
              <a:t>1806 se inaugura el primer cementerio de la Habana.</a:t>
            </a:r>
            <a:endParaRPr lang="es-ES" sz="2800">
              <a:latin typeface="Calibri" pitchFamily="34"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395536" y="304800"/>
            <a:ext cx="8568952" cy="819944"/>
          </a:xfrm>
        </p:spPr>
        <p:style>
          <a:lnRef idx="2">
            <a:schemeClr val="accent2"/>
          </a:lnRef>
          <a:fillRef idx="1">
            <a:schemeClr val="lt1"/>
          </a:fillRef>
          <a:effectRef idx="0">
            <a:schemeClr val="accent2"/>
          </a:effectRef>
          <a:fontRef idx="minor">
            <a:schemeClr val="dk1"/>
          </a:fontRef>
        </p:style>
        <p:txBody>
          <a:bodyPr rtlCol="0">
            <a:noAutofit/>
          </a:bodyPr>
          <a:lstStyle/>
          <a:p>
            <a:pPr fontAlgn="auto">
              <a:spcAft>
                <a:spcPts val="0"/>
              </a:spcAft>
              <a:defRPr/>
            </a:pPr>
            <a:r>
              <a:rPr lang="es-MX" sz="2400" b="1" u="sng" dirty="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rPr>
              <a:t>ESTADÍSTICAS UTILIZADAS EN EL CAMPO DE LA SALUD </a:t>
            </a:r>
            <a:r>
              <a:rPr lang="es-ES" sz="2400" b="1" dirty="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rPr>
              <a:t> </a:t>
            </a:r>
          </a:p>
        </p:txBody>
      </p:sp>
      <p:sp>
        <p:nvSpPr>
          <p:cNvPr id="66563" name="Text Box 3"/>
          <p:cNvSpPr txBox="1">
            <a:spLocks noChangeArrowheads="1"/>
          </p:cNvSpPr>
          <p:nvPr/>
        </p:nvSpPr>
        <p:spPr bwMode="auto">
          <a:xfrm>
            <a:off x="857250" y="1412776"/>
            <a:ext cx="7696200" cy="495828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fontAlgn="auto">
              <a:spcBef>
                <a:spcPct val="50000"/>
              </a:spcBef>
              <a:spcAft>
                <a:spcPct val="50000"/>
              </a:spcAft>
              <a:buClr>
                <a:schemeClr val="accent2">
                  <a:lumMod val="60000"/>
                  <a:lumOff val="40000"/>
                </a:schemeClr>
              </a:buClr>
              <a:buSzPct val="125000"/>
              <a:buFont typeface="Wingdings" pitchFamily="2" charset="2"/>
              <a:buChar char="q"/>
              <a:defRPr/>
            </a:pPr>
            <a:r>
              <a:rPr lang="es-ES_tradnl" sz="2800" dirty="0"/>
              <a:t>  </a:t>
            </a:r>
            <a:r>
              <a:rPr lang="es-ES_tradnl" sz="2600" b="1" dirty="0" smtClean="0">
                <a:latin typeface="Arial" pitchFamily="34" charset="0"/>
                <a:cs typeface="Arial" pitchFamily="34" charset="0"/>
              </a:rPr>
              <a:t>Estadísticas </a:t>
            </a:r>
            <a:r>
              <a:rPr lang="es-ES_tradnl" sz="2600" b="1" dirty="0">
                <a:latin typeface="Arial" pitchFamily="34" charset="0"/>
                <a:cs typeface="Arial" pitchFamily="34" charset="0"/>
              </a:rPr>
              <a:t>de Población</a:t>
            </a:r>
          </a:p>
          <a:p>
            <a:pPr fontAlgn="auto">
              <a:spcBef>
                <a:spcPct val="20000"/>
              </a:spcBef>
              <a:spcAft>
                <a:spcPts val="0"/>
              </a:spcAft>
              <a:buClr>
                <a:schemeClr val="accent2">
                  <a:lumMod val="60000"/>
                  <a:lumOff val="40000"/>
                </a:schemeClr>
              </a:buClr>
              <a:buSzPct val="125000"/>
              <a:buFont typeface="Wingdings" pitchFamily="2" charset="2"/>
              <a:buChar char="q"/>
              <a:defRPr/>
            </a:pPr>
            <a:r>
              <a:rPr lang="es-ES_tradnl" sz="2600" b="1" dirty="0">
                <a:latin typeface="Arial" pitchFamily="34" charset="0"/>
                <a:cs typeface="Arial" pitchFamily="34" charset="0"/>
              </a:rPr>
              <a:t>  Estadísticas Vitales (Mortalidad y Natalidad)</a:t>
            </a:r>
          </a:p>
          <a:p>
            <a:pPr fontAlgn="auto">
              <a:spcBef>
                <a:spcPct val="50000"/>
              </a:spcBef>
              <a:spcAft>
                <a:spcPts val="0"/>
              </a:spcAft>
              <a:buClr>
                <a:schemeClr val="accent2">
                  <a:lumMod val="60000"/>
                  <a:lumOff val="40000"/>
                </a:schemeClr>
              </a:buClr>
              <a:buSzPct val="125000"/>
              <a:buFont typeface="Wingdings" pitchFamily="2" charset="2"/>
              <a:buChar char="q"/>
              <a:defRPr/>
            </a:pPr>
            <a:r>
              <a:rPr lang="es-ES_tradnl" sz="2600" b="1" dirty="0">
                <a:latin typeface="Arial" pitchFamily="34" charset="0"/>
                <a:cs typeface="Arial" pitchFamily="34" charset="0"/>
              </a:rPr>
              <a:t>  Estadísticas de Morbilidad</a:t>
            </a:r>
          </a:p>
          <a:p>
            <a:pPr fontAlgn="auto">
              <a:spcBef>
                <a:spcPct val="50000"/>
              </a:spcBef>
              <a:spcAft>
                <a:spcPts val="0"/>
              </a:spcAft>
              <a:buClr>
                <a:schemeClr val="accent2">
                  <a:lumMod val="60000"/>
                  <a:lumOff val="40000"/>
                </a:schemeClr>
              </a:buClr>
              <a:buSzPct val="125000"/>
              <a:buFont typeface="Wingdings" pitchFamily="2" charset="2"/>
              <a:buChar char="q"/>
              <a:defRPr/>
            </a:pPr>
            <a:r>
              <a:rPr lang="es-ES_tradnl" sz="2600" b="1" dirty="0">
                <a:latin typeface="Arial" pitchFamily="34" charset="0"/>
                <a:cs typeface="Arial" pitchFamily="34" charset="0"/>
              </a:rPr>
              <a:t>  </a:t>
            </a:r>
            <a:r>
              <a:rPr lang="es-ES_tradnl" sz="2600" b="1" dirty="0" smtClean="0">
                <a:latin typeface="Arial" pitchFamily="34" charset="0"/>
                <a:cs typeface="Arial" pitchFamily="34" charset="0"/>
              </a:rPr>
              <a:t>Estadísticas </a:t>
            </a:r>
            <a:r>
              <a:rPr lang="es-ES_tradnl" sz="2600" b="1" dirty="0">
                <a:latin typeface="Arial" pitchFamily="34" charset="0"/>
                <a:cs typeface="Arial" pitchFamily="34" charset="0"/>
              </a:rPr>
              <a:t>de recursos y servicios</a:t>
            </a:r>
          </a:p>
          <a:p>
            <a:pPr fontAlgn="auto">
              <a:spcBef>
                <a:spcPct val="50000"/>
              </a:spcBef>
              <a:spcAft>
                <a:spcPts val="0"/>
              </a:spcAft>
              <a:buClr>
                <a:schemeClr val="accent2">
                  <a:lumMod val="60000"/>
                  <a:lumOff val="40000"/>
                </a:schemeClr>
              </a:buClr>
              <a:buSzPct val="125000"/>
              <a:buFont typeface="Wingdings" pitchFamily="2" charset="2"/>
              <a:buChar char="q"/>
              <a:defRPr/>
            </a:pPr>
            <a:r>
              <a:rPr lang="es-ES_tradnl" sz="2600" b="1" dirty="0">
                <a:latin typeface="Arial" pitchFamily="34" charset="0"/>
                <a:cs typeface="Arial" pitchFamily="34" charset="0"/>
              </a:rPr>
              <a:t>  </a:t>
            </a:r>
            <a:r>
              <a:rPr lang="es-ES_tradnl" sz="2600" b="1" dirty="0" smtClean="0">
                <a:latin typeface="Arial" pitchFamily="34" charset="0"/>
                <a:cs typeface="Arial" pitchFamily="34" charset="0"/>
              </a:rPr>
              <a:t>Estadísticas </a:t>
            </a:r>
            <a:r>
              <a:rPr lang="es-ES_tradnl" sz="2600" b="1" dirty="0">
                <a:latin typeface="Arial" pitchFamily="34" charset="0"/>
                <a:cs typeface="Arial" pitchFamily="34" charset="0"/>
              </a:rPr>
              <a:t>de viviendas</a:t>
            </a:r>
          </a:p>
          <a:p>
            <a:pPr fontAlgn="auto">
              <a:spcBef>
                <a:spcPct val="50000"/>
              </a:spcBef>
              <a:spcAft>
                <a:spcPts val="0"/>
              </a:spcAft>
              <a:buClr>
                <a:schemeClr val="accent2">
                  <a:lumMod val="60000"/>
                  <a:lumOff val="40000"/>
                </a:schemeClr>
              </a:buClr>
              <a:buSzPct val="125000"/>
              <a:buFont typeface="Wingdings" pitchFamily="2" charset="2"/>
              <a:buChar char="q"/>
              <a:defRPr/>
            </a:pPr>
            <a:r>
              <a:rPr lang="es-ES_tradnl" sz="2600" b="1" dirty="0">
                <a:latin typeface="Arial" pitchFamily="34" charset="0"/>
                <a:cs typeface="Arial" pitchFamily="34" charset="0"/>
              </a:rPr>
              <a:t>  </a:t>
            </a:r>
            <a:r>
              <a:rPr lang="es-ES_tradnl" sz="2600" b="1" dirty="0" smtClean="0">
                <a:latin typeface="Arial" pitchFamily="34" charset="0"/>
                <a:cs typeface="Arial" pitchFamily="34" charset="0"/>
              </a:rPr>
              <a:t>Estadísticas </a:t>
            </a:r>
            <a:r>
              <a:rPr lang="es-ES_tradnl" sz="2600" b="1" dirty="0">
                <a:latin typeface="Arial" pitchFamily="34" charset="0"/>
                <a:cs typeface="Arial" pitchFamily="34" charset="0"/>
              </a:rPr>
              <a:t>de saneamiento</a:t>
            </a:r>
          </a:p>
          <a:p>
            <a:pPr fontAlgn="auto">
              <a:spcBef>
                <a:spcPct val="50000"/>
              </a:spcBef>
              <a:spcAft>
                <a:spcPts val="0"/>
              </a:spcAft>
              <a:buClr>
                <a:schemeClr val="accent2">
                  <a:lumMod val="60000"/>
                  <a:lumOff val="40000"/>
                </a:schemeClr>
              </a:buClr>
              <a:buSzPct val="125000"/>
              <a:buFont typeface="Wingdings" pitchFamily="2" charset="2"/>
              <a:buChar char="q"/>
              <a:defRPr/>
            </a:pPr>
            <a:r>
              <a:rPr lang="es-ES_tradnl" sz="2600" b="1" dirty="0">
                <a:latin typeface="Arial" pitchFamily="34" charset="0"/>
                <a:cs typeface="Arial" pitchFamily="34" charset="0"/>
              </a:rPr>
              <a:t> </a:t>
            </a:r>
            <a:r>
              <a:rPr lang="es-ES_tradnl" sz="2600" b="1" dirty="0" smtClean="0">
                <a:latin typeface="Arial" pitchFamily="34" charset="0"/>
                <a:cs typeface="Arial" pitchFamily="34" charset="0"/>
              </a:rPr>
              <a:t> </a:t>
            </a:r>
            <a:r>
              <a:rPr lang="es-ES_tradnl" sz="2600" b="1" dirty="0">
                <a:latin typeface="Arial" pitchFamily="34" charset="0"/>
                <a:cs typeface="Arial" pitchFamily="34" charset="0"/>
              </a:rPr>
              <a:t>Estadísticas  económicas</a:t>
            </a:r>
          </a:p>
          <a:p>
            <a:pPr fontAlgn="auto">
              <a:spcBef>
                <a:spcPct val="50000"/>
              </a:spcBef>
              <a:spcAft>
                <a:spcPts val="0"/>
              </a:spcAft>
              <a:buClr>
                <a:srgbClr val="FFFF00"/>
              </a:buClr>
              <a:buSzPct val="125000"/>
              <a:buFont typeface="Wingdings" pitchFamily="2" charset="2"/>
              <a:buChar char="q"/>
              <a:defRPr/>
            </a:pPr>
            <a:endParaRPr lang="es-ES_tradnl" sz="3200" b="1"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539552" y="836712"/>
            <a:ext cx="8305800" cy="1179984"/>
          </a:xfrm>
        </p:spPr>
        <p:style>
          <a:lnRef idx="2">
            <a:schemeClr val="accent2"/>
          </a:lnRef>
          <a:fillRef idx="1">
            <a:schemeClr val="lt1"/>
          </a:fillRef>
          <a:effectRef idx="0">
            <a:schemeClr val="accent2"/>
          </a:effectRef>
          <a:fontRef idx="minor">
            <a:schemeClr val="dk1"/>
          </a:fontRef>
        </p:style>
        <p:txBody>
          <a:bodyPr rtlCol="0">
            <a:normAutofit fontScale="90000"/>
          </a:bodyPr>
          <a:lstStyle/>
          <a:p>
            <a:pPr fontAlgn="auto">
              <a:spcAft>
                <a:spcPts val="0"/>
              </a:spcAft>
              <a:defRPr/>
            </a:pPr>
            <a:r>
              <a:rPr lang="es-ES" sz="2800" b="1" dirty="0" smtClean="0">
                <a:solidFill>
                  <a:srgbClr val="3333CC"/>
                </a:solidFill>
                <a:latin typeface="Arial" charset="0"/>
                <a:cs typeface="Times New Roman" pitchFamily="16" charset="0"/>
              </a:rPr>
              <a:t/>
            </a:r>
            <a:br>
              <a:rPr lang="es-ES" sz="2800" b="1" dirty="0" smtClean="0">
                <a:solidFill>
                  <a:srgbClr val="3333CC"/>
                </a:solidFill>
                <a:latin typeface="Arial" charset="0"/>
                <a:cs typeface="Times New Roman" pitchFamily="16" charset="0"/>
              </a:rPr>
            </a:br>
            <a:r>
              <a:rPr lang="es-ES" sz="2800" b="1" dirty="0" smtClean="0">
                <a:solidFill>
                  <a:schemeClr val="accent2">
                    <a:lumMod val="75000"/>
                  </a:schemeClr>
                </a:solidFill>
                <a:latin typeface="Arial" charset="0"/>
                <a:cs typeface="Times New Roman" pitchFamily="16" charset="0"/>
              </a:rPr>
              <a:t>Estadísticas </a:t>
            </a:r>
            <a:r>
              <a:rPr lang="es-ES" sz="2800" b="1" dirty="0">
                <a:solidFill>
                  <a:schemeClr val="accent2">
                    <a:lumMod val="75000"/>
                  </a:schemeClr>
                </a:solidFill>
                <a:latin typeface="Arial" charset="0"/>
                <a:cs typeface="Times New Roman" pitchFamily="16" charset="0"/>
              </a:rPr>
              <a:t>vitales</a:t>
            </a:r>
            <a:r>
              <a:rPr lang="es-ES" sz="2800" dirty="0">
                <a:solidFill>
                  <a:schemeClr val="tx1"/>
                </a:solidFill>
                <a:latin typeface="Arial" charset="0"/>
                <a:cs typeface="Times New Roman" pitchFamily="16" charset="0"/>
              </a:rPr>
              <a:t>: </a:t>
            </a:r>
            <a:r>
              <a:rPr lang="es-ES" sz="2800" dirty="0">
                <a:latin typeface="Arial" charset="0"/>
                <a:cs typeface="Times New Roman" pitchFamily="16" charset="0"/>
              </a:rPr>
              <a:t>Información numérica cuantificable acerca  de los hechos vitales.</a:t>
            </a:r>
            <a:br>
              <a:rPr lang="es-ES" sz="2800" dirty="0">
                <a:latin typeface="Arial" charset="0"/>
                <a:cs typeface="Times New Roman" pitchFamily="16" charset="0"/>
              </a:rPr>
            </a:br>
            <a:endParaRPr lang="es-ES" sz="2800" b="1" dirty="0">
              <a:solidFill>
                <a:srgbClr val="FFFF00"/>
              </a:solidFill>
              <a:effectLst>
                <a:outerShdw blurRad="38100" dist="38100" dir="2700000" algn="tl">
                  <a:srgbClr val="000000">
                    <a:alpha val="43137"/>
                  </a:srgbClr>
                </a:outerShdw>
              </a:effectLst>
            </a:endParaRPr>
          </a:p>
        </p:txBody>
      </p:sp>
      <p:sp>
        <p:nvSpPr>
          <p:cNvPr id="66563" name="Text Box 3"/>
          <p:cNvSpPr txBox="1">
            <a:spLocks noChangeArrowheads="1"/>
          </p:cNvSpPr>
          <p:nvPr/>
        </p:nvSpPr>
        <p:spPr bwMode="auto">
          <a:xfrm>
            <a:off x="539552" y="2564904"/>
            <a:ext cx="8281848" cy="32137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60000"/>
              </a:lnSpc>
              <a:spcBef>
                <a:spcPts val="1250"/>
              </a:spcBef>
              <a:buClrTx/>
              <a:buFontTx/>
              <a:buNone/>
            </a:pPr>
            <a:r>
              <a:rPr lang="es-ES" sz="2400" b="1" dirty="0">
                <a:solidFill>
                  <a:schemeClr val="accent2">
                    <a:lumMod val="75000"/>
                  </a:schemeClr>
                </a:solidFill>
                <a:latin typeface="Arial" charset="0"/>
                <a:cs typeface="Times New Roman" pitchFamily="16" charset="0"/>
              </a:rPr>
              <a:t>Hechos vitales</a:t>
            </a:r>
            <a:r>
              <a:rPr lang="es-ES" sz="2400" b="1" dirty="0">
                <a:solidFill>
                  <a:schemeClr val="tx1"/>
                </a:solidFill>
                <a:latin typeface="Arial" charset="0"/>
                <a:cs typeface="Times New Roman" pitchFamily="16" charset="0"/>
              </a:rPr>
              <a:t>: </a:t>
            </a:r>
            <a:r>
              <a:rPr lang="es-ES" sz="2400" dirty="0">
                <a:latin typeface="Arial" charset="0"/>
                <a:cs typeface="Times New Roman" pitchFamily="16" charset="0"/>
              </a:rPr>
              <a:t>Aquellos sucesos que le ocurren a un individuo desde su nacimiento hasta su muerte y que se identifican como:</a:t>
            </a:r>
          </a:p>
          <a:p>
            <a:pPr algn="just">
              <a:lnSpc>
                <a:spcPct val="160000"/>
              </a:lnSpc>
              <a:spcBef>
                <a:spcPts val="1250"/>
              </a:spcBef>
              <a:buClrTx/>
              <a:buFontTx/>
              <a:buNone/>
            </a:pPr>
            <a:r>
              <a:rPr lang="es-ES" sz="2400" dirty="0">
                <a:latin typeface="Arial" charset="0"/>
                <a:cs typeface="Times New Roman" pitchFamily="16" charset="0"/>
              </a:rPr>
              <a:t>Nacimiento vivo, enfermar, defunción, matrimonio, divorcio, reconocimiento,  adopción etc.</a:t>
            </a:r>
          </a:p>
        </p:txBody>
      </p:sp>
    </p:spTree>
    <p:extLst>
      <p:ext uri="{BB962C8B-B14F-4D97-AF65-F5344CB8AC3E}">
        <p14:creationId xmlns:p14="http://schemas.microsoft.com/office/powerpoint/2010/main" val="3478730977"/>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1"/>
          <p:cNvSpPr txBox="1">
            <a:spLocks noChangeArrowheads="1"/>
          </p:cNvSpPr>
          <p:nvPr/>
        </p:nvSpPr>
        <p:spPr bwMode="auto">
          <a:xfrm>
            <a:off x="900113" y="468313"/>
            <a:ext cx="7272337" cy="956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ctr">
              <a:spcBef>
                <a:spcPts val="1250"/>
              </a:spcBef>
              <a:buClrTx/>
              <a:buFontTx/>
              <a:buNone/>
            </a:pPr>
            <a:r>
              <a:rPr lang="pt-PT" sz="2800" b="1" dirty="0" smtClean="0">
                <a:solidFill>
                  <a:schemeClr val="accent2">
                    <a:lumMod val="75000"/>
                  </a:schemeClr>
                </a:solidFill>
                <a:latin typeface="Arial" charset="0"/>
              </a:rPr>
              <a:t>Las estadísticas de salud pueden ser expresadas a través de:  </a:t>
            </a:r>
            <a:endParaRPr lang="pt-PT" sz="2800" b="1" dirty="0">
              <a:solidFill>
                <a:schemeClr val="accent2">
                  <a:lumMod val="75000"/>
                </a:schemeClr>
              </a:solidFill>
              <a:latin typeface="Arial" charset="0"/>
            </a:endParaRPr>
          </a:p>
        </p:txBody>
      </p:sp>
      <p:sp>
        <p:nvSpPr>
          <p:cNvPr id="29698" name="Rectangle 2"/>
          <p:cNvSpPr>
            <a:spLocks noChangeArrowheads="1"/>
          </p:cNvSpPr>
          <p:nvPr/>
        </p:nvSpPr>
        <p:spPr bwMode="auto">
          <a:xfrm>
            <a:off x="0" y="31623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29699" name="Rectangle 3"/>
          <p:cNvSpPr>
            <a:spLocks noChangeArrowheads="1"/>
          </p:cNvSpPr>
          <p:nvPr/>
        </p:nvSpPr>
        <p:spPr bwMode="auto">
          <a:xfrm>
            <a:off x="0" y="31623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29700" name="Text Box 4"/>
          <p:cNvSpPr txBox="1">
            <a:spLocks noChangeArrowheads="1"/>
          </p:cNvSpPr>
          <p:nvPr/>
        </p:nvSpPr>
        <p:spPr bwMode="auto">
          <a:xfrm>
            <a:off x="683568" y="1718590"/>
            <a:ext cx="8136904" cy="37878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marL="342900" indent="-342900">
              <a:buClrTx/>
              <a:buFont typeface="Wingdings" pitchFamily="2" charset="2"/>
              <a:buChar char="q"/>
            </a:pPr>
            <a:r>
              <a:rPr lang="es-ES" sz="2000" dirty="0" smtClean="0">
                <a:latin typeface="Arial" charset="0"/>
              </a:rPr>
              <a:t> Frecuencias absolutas (Nacidos vivos, No. Defunciones)</a:t>
            </a:r>
          </a:p>
          <a:p>
            <a:pPr marL="342900" indent="-342900">
              <a:buClrTx/>
              <a:buFont typeface="Wingdings" pitchFamily="2" charset="2"/>
              <a:buChar char="q"/>
            </a:pPr>
            <a:endParaRPr lang="es-ES" sz="2000" dirty="0" smtClean="0">
              <a:latin typeface="Arial" charset="0"/>
            </a:endParaRPr>
          </a:p>
          <a:p>
            <a:pPr marL="342900" indent="-342900">
              <a:buClrTx/>
              <a:buFont typeface="Wingdings" pitchFamily="2" charset="2"/>
              <a:buChar char="q"/>
            </a:pPr>
            <a:r>
              <a:rPr lang="es-ES" sz="2000" dirty="0" smtClean="0">
                <a:latin typeface="Arial" charset="0"/>
              </a:rPr>
              <a:t> Razones:  a/b  (Razón de masculinidad, Enfermeras/salas)</a:t>
            </a:r>
          </a:p>
          <a:p>
            <a:pPr>
              <a:buClrTx/>
            </a:pPr>
            <a:r>
              <a:rPr lang="es-ES" sz="2000" dirty="0" smtClean="0">
                <a:latin typeface="Arial" charset="0"/>
              </a:rPr>
              <a:t> </a:t>
            </a:r>
          </a:p>
          <a:p>
            <a:pPr marL="342900" indent="-342900">
              <a:buClrTx/>
              <a:buFont typeface="Wingdings" pitchFamily="2" charset="2"/>
              <a:buChar char="q"/>
            </a:pPr>
            <a:r>
              <a:rPr lang="es-ES" sz="2000" dirty="0" smtClean="0">
                <a:latin typeface="Arial" charset="0"/>
              </a:rPr>
              <a:t> Índices: a/b*100 (Índice de masculinidad)</a:t>
            </a:r>
          </a:p>
          <a:p>
            <a:pPr marL="342900" indent="-342900">
              <a:buClrTx/>
              <a:buFont typeface="Wingdings" pitchFamily="2" charset="2"/>
              <a:buChar char="q"/>
            </a:pPr>
            <a:endParaRPr lang="es-ES" sz="2000" dirty="0" smtClean="0">
              <a:latin typeface="Arial" charset="0"/>
            </a:endParaRPr>
          </a:p>
          <a:p>
            <a:pPr marL="342900" indent="-342900">
              <a:buClrTx/>
              <a:buFont typeface="Wingdings" pitchFamily="2" charset="2"/>
              <a:buChar char="q"/>
            </a:pPr>
            <a:r>
              <a:rPr lang="es-ES" sz="2000" dirty="0" smtClean="0">
                <a:latin typeface="Arial" charset="0"/>
              </a:rPr>
              <a:t> Proporciones: a/n (Proporción de Fallecidos por cáncer de mama)</a:t>
            </a:r>
          </a:p>
          <a:p>
            <a:pPr marL="342900" indent="-342900">
              <a:buClrTx/>
              <a:buFont typeface="Wingdings" pitchFamily="2" charset="2"/>
              <a:buChar char="q"/>
            </a:pPr>
            <a:endParaRPr lang="es-ES" sz="2000" dirty="0" smtClean="0">
              <a:latin typeface="Arial" charset="0"/>
            </a:endParaRPr>
          </a:p>
          <a:p>
            <a:pPr marL="342900" indent="-342900">
              <a:buClrTx/>
              <a:buFont typeface="Wingdings" pitchFamily="2" charset="2"/>
              <a:buChar char="q"/>
            </a:pPr>
            <a:r>
              <a:rPr lang="es-ES" sz="2000" dirty="0" smtClean="0">
                <a:latin typeface="Arial" charset="0"/>
              </a:rPr>
              <a:t> Porcentajes: a/n*100 (Porciento de Fallecidos por cáncer de mama)</a:t>
            </a:r>
          </a:p>
          <a:p>
            <a:pPr marL="342900" indent="-342900">
              <a:buClrTx/>
              <a:buFont typeface="Wingdings" pitchFamily="2" charset="2"/>
              <a:buChar char="q"/>
            </a:pPr>
            <a:endParaRPr lang="es-ES" sz="2000" dirty="0" smtClean="0">
              <a:latin typeface="Arial" charset="0"/>
            </a:endParaRPr>
          </a:p>
          <a:p>
            <a:pPr marL="342900" indent="-342900">
              <a:buClrTx/>
              <a:buFont typeface="Wingdings" pitchFamily="2" charset="2"/>
              <a:buChar char="q"/>
            </a:pPr>
            <a:r>
              <a:rPr lang="es-ES" sz="2000" dirty="0" smtClean="0">
                <a:latin typeface="Arial" charset="0"/>
              </a:rPr>
              <a:t>Tasas (Natalidad, Mortalidad y Morbilidad)</a:t>
            </a:r>
            <a:endParaRPr lang="es-ES" sz="2000" dirty="0">
              <a:latin typeface="Arial" charset="0"/>
            </a:endParaRPr>
          </a:p>
        </p:txBody>
      </p:sp>
    </p:spTree>
    <p:extLst>
      <p:ext uri="{BB962C8B-B14F-4D97-AF65-F5344CB8AC3E}">
        <p14:creationId xmlns:p14="http://schemas.microsoft.com/office/powerpoint/2010/main" val="1583417341"/>
      </p:ext>
    </p:extLst>
  </p:cSld>
  <p:clrMapOvr>
    <a:masterClrMapping/>
  </p:clrMapOvr>
  <p:transition spd="slow">
    <p:diamon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1"/>
          <p:cNvSpPr txBox="1">
            <a:spLocks noChangeArrowheads="1"/>
          </p:cNvSpPr>
          <p:nvPr/>
        </p:nvSpPr>
        <p:spPr bwMode="auto">
          <a:xfrm>
            <a:off x="827584" y="461476"/>
            <a:ext cx="6659171"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ctr">
              <a:spcBef>
                <a:spcPts val="1250"/>
              </a:spcBef>
              <a:buClrTx/>
              <a:buFontTx/>
              <a:buNone/>
            </a:pPr>
            <a:r>
              <a:rPr lang="pt-PT" sz="3200" b="1" dirty="0">
                <a:solidFill>
                  <a:schemeClr val="accent2">
                    <a:lumMod val="75000"/>
                  </a:schemeClr>
                </a:solidFill>
                <a:latin typeface="Arial" charset="0"/>
              </a:rPr>
              <a:t>TASAS</a:t>
            </a:r>
          </a:p>
        </p:txBody>
      </p:sp>
      <p:sp>
        <p:nvSpPr>
          <p:cNvPr id="29698" name="Rectangle 2"/>
          <p:cNvSpPr>
            <a:spLocks noChangeArrowheads="1"/>
          </p:cNvSpPr>
          <p:nvPr/>
        </p:nvSpPr>
        <p:spPr bwMode="auto">
          <a:xfrm>
            <a:off x="0" y="31623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29699" name="Rectangle 3"/>
          <p:cNvSpPr>
            <a:spLocks noChangeArrowheads="1"/>
          </p:cNvSpPr>
          <p:nvPr/>
        </p:nvSpPr>
        <p:spPr bwMode="auto">
          <a:xfrm>
            <a:off x="0" y="31623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29700" name="Text Box 4"/>
          <p:cNvSpPr txBox="1">
            <a:spLocks noChangeArrowheads="1"/>
          </p:cNvSpPr>
          <p:nvPr/>
        </p:nvSpPr>
        <p:spPr bwMode="auto">
          <a:xfrm>
            <a:off x="684213" y="1272927"/>
            <a:ext cx="7775575" cy="50189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buClrTx/>
              <a:buFontTx/>
              <a:buNone/>
            </a:pPr>
            <a:r>
              <a:rPr lang="es-ES" sz="2000" b="1" dirty="0">
                <a:latin typeface="Arial" charset="0"/>
              </a:rPr>
              <a:t>Tasa: expresa el riesgo de ocurrencia de un hecho vital en una población en un lugar  y período de tiempo determinado.</a:t>
            </a:r>
          </a:p>
          <a:p>
            <a:pPr>
              <a:buClrTx/>
              <a:buFontTx/>
              <a:buNone/>
            </a:pPr>
            <a:endParaRPr lang="es-ES" sz="2000" b="1" dirty="0">
              <a:latin typeface="Arial" charset="0"/>
            </a:endParaRPr>
          </a:p>
          <a:p>
            <a:pPr>
              <a:buClrTx/>
              <a:buFontTx/>
              <a:buNone/>
            </a:pPr>
            <a:endParaRPr lang="es-ES" sz="2000" b="1" dirty="0">
              <a:latin typeface="Arial" charset="0"/>
            </a:endParaRPr>
          </a:p>
          <a:p>
            <a:pPr>
              <a:buClrTx/>
              <a:buFontTx/>
              <a:buNone/>
            </a:pPr>
            <a:endParaRPr lang="es-ES" sz="2000" dirty="0">
              <a:latin typeface="Arial" charset="0"/>
            </a:endParaRPr>
          </a:p>
          <a:p>
            <a:pPr>
              <a:buClrTx/>
              <a:buFontTx/>
              <a:buNone/>
            </a:pPr>
            <a:endParaRPr lang="es-ES" sz="2000" dirty="0">
              <a:latin typeface="Arial" charset="0"/>
            </a:endParaRPr>
          </a:p>
          <a:p>
            <a:pPr>
              <a:buClrTx/>
              <a:buFontTx/>
              <a:buNone/>
            </a:pPr>
            <a:endParaRPr lang="es-ES" sz="2000" dirty="0" smtClean="0">
              <a:latin typeface="Arial" charset="0"/>
            </a:endParaRPr>
          </a:p>
          <a:p>
            <a:pPr>
              <a:buClrTx/>
              <a:buFontTx/>
              <a:buNone/>
            </a:pPr>
            <a:endParaRPr lang="es-ES" sz="2000" dirty="0">
              <a:latin typeface="Arial" charset="0"/>
            </a:endParaRPr>
          </a:p>
          <a:p>
            <a:pPr>
              <a:buClrTx/>
              <a:buFontTx/>
              <a:buNone/>
            </a:pPr>
            <a:endParaRPr lang="es-ES" sz="2000" dirty="0" smtClean="0">
              <a:latin typeface="Arial" charset="0"/>
            </a:endParaRPr>
          </a:p>
          <a:p>
            <a:pPr>
              <a:buClrTx/>
              <a:buFontTx/>
              <a:buNone/>
            </a:pPr>
            <a:endParaRPr lang="es-ES" sz="2000" dirty="0">
              <a:latin typeface="Arial" charset="0"/>
            </a:endParaRPr>
          </a:p>
          <a:p>
            <a:pPr>
              <a:buClrTx/>
              <a:buFontTx/>
              <a:buNone/>
            </a:pPr>
            <a:endParaRPr lang="es-ES" sz="2000" dirty="0" smtClean="0">
              <a:latin typeface="Arial" charset="0"/>
            </a:endParaRPr>
          </a:p>
          <a:p>
            <a:pPr>
              <a:buClrTx/>
              <a:buFontTx/>
              <a:buNone/>
            </a:pPr>
            <a:endParaRPr lang="es-ES" sz="2000" dirty="0">
              <a:latin typeface="Arial" charset="0"/>
            </a:endParaRPr>
          </a:p>
          <a:p>
            <a:pPr>
              <a:buClrTx/>
              <a:buFontTx/>
              <a:buNone/>
            </a:pPr>
            <a:endParaRPr lang="es-ES" sz="2000" dirty="0">
              <a:latin typeface="Arial" charset="0"/>
            </a:endParaRPr>
          </a:p>
          <a:p>
            <a:pPr algn="just">
              <a:buClrTx/>
              <a:buFontTx/>
              <a:buNone/>
            </a:pPr>
            <a:r>
              <a:rPr lang="es-ES" sz="2000" b="1" dirty="0">
                <a:latin typeface="Arial" charset="0"/>
              </a:rPr>
              <a:t>10</a:t>
            </a:r>
            <a:r>
              <a:rPr lang="es-ES" sz="2000" b="1" baseline="30000" dirty="0">
                <a:latin typeface="Arial" charset="0"/>
              </a:rPr>
              <a:t>n</a:t>
            </a:r>
            <a:r>
              <a:rPr lang="es-ES" sz="2000" b="1" dirty="0">
                <a:latin typeface="Arial" charset="0"/>
              </a:rPr>
              <a:t> es una potencia de 10, se fija de antemano, depende del tamaño del denominador y se utiliza para que el valor de la tasa no sea tan pequeño y por lo tanto más fácil de interpretar.</a:t>
            </a:r>
          </a:p>
        </p:txBody>
      </p:sp>
      <p:pic>
        <p:nvPicPr>
          <p:cNvPr id="297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7702" y="3314344"/>
            <a:ext cx="6840760" cy="93610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1 Rectángulo"/>
          <p:cNvSpPr/>
          <p:nvPr/>
        </p:nvSpPr>
        <p:spPr>
          <a:xfrm>
            <a:off x="914668" y="2202988"/>
            <a:ext cx="1368152" cy="72008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Rectángulo"/>
          <p:cNvSpPr/>
          <p:nvPr/>
        </p:nvSpPr>
        <p:spPr>
          <a:xfrm>
            <a:off x="4427984" y="4324197"/>
            <a:ext cx="1368152" cy="72008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2 CuadroTexto"/>
          <p:cNvSpPr txBox="1"/>
          <p:nvPr/>
        </p:nvSpPr>
        <p:spPr>
          <a:xfrm>
            <a:off x="1094688" y="2248188"/>
            <a:ext cx="1008112" cy="646331"/>
          </a:xfrm>
          <a:prstGeom prst="rect">
            <a:avLst/>
          </a:prstGeom>
          <a:noFill/>
        </p:spPr>
        <p:txBody>
          <a:bodyPr wrap="square" rtlCol="0">
            <a:spAutoFit/>
          </a:bodyPr>
          <a:lstStyle/>
          <a:p>
            <a:r>
              <a:rPr lang="es-ES" dirty="0" smtClean="0"/>
              <a:t>Hechos vitales</a:t>
            </a:r>
            <a:endParaRPr lang="es-ES" dirty="0"/>
          </a:p>
        </p:txBody>
      </p:sp>
      <p:cxnSp>
        <p:nvCxnSpPr>
          <p:cNvPr id="5" name="4 Conector angular"/>
          <p:cNvCxnSpPr>
            <a:stCxn id="2" idx="3"/>
          </p:cNvCxnSpPr>
          <p:nvPr/>
        </p:nvCxnSpPr>
        <p:spPr>
          <a:xfrm>
            <a:off x="2282820" y="2563028"/>
            <a:ext cx="360040" cy="72008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4605672" y="4338555"/>
            <a:ext cx="1080120" cy="646331"/>
          </a:xfrm>
          <a:prstGeom prst="rect">
            <a:avLst/>
          </a:prstGeom>
          <a:noFill/>
        </p:spPr>
        <p:txBody>
          <a:bodyPr wrap="square" rtlCol="0">
            <a:spAutoFit/>
          </a:bodyPr>
          <a:lstStyle/>
          <a:p>
            <a:r>
              <a:rPr lang="es-ES" dirty="0" smtClean="0"/>
              <a:t>Tipo de tasa</a:t>
            </a:r>
            <a:endParaRPr lang="es-ES" dirty="0"/>
          </a:p>
        </p:txBody>
      </p:sp>
      <p:cxnSp>
        <p:nvCxnSpPr>
          <p:cNvPr id="8" name="7 Conector angular"/>
          <p:cNvCxnSpPr/>
          <p:nvPr/>
        </p:nvCxnSpPr>
        <p:spPr>
          <a:xfrm rot="16200000">
            <a:off x="5818910" y="4237061"/>
            <a:ext cx="769315" cy="48405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p:cNvCxnSpPr/>
          <p:nvPr/>
        </p:nvCxnSpPr>
        <p:spPr>
          <a:xfrm>
            <a:off x="5796136" y="4863744"/>
            <a:ext cx="16540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2667269"/>
      </p:ext>
    </p:extLst>
  </p:cSld>
  <p:clrMapOvr>
    <a:masterClrMapping/>
  </p:clrMapOvr>
  <p:transition spd="slow">
    <p:diamon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354162"/>
          </a:xfrm>
        </p:spPr>
        <p:style>
          <a:lnRef idx="2">
            <a:schemeClr val="accent2"/>
          </a:lnRef>
          <a:fillRef idx="1">
            <a:schemeClr val="lt1"/>
          </a:fillRef>
          <a:effectRef idx="0">
            <a:schemeClr val="accent2"/>
          </a:effectRef>
          <a:fontRef idx="minor">
            <a:schemeClr val="dk1"/>
          </a:fontRef>
        </p:style>
        <p:txBody>
          <a:bodyPr rtlCol="0">
            <a:normAutofit fontScale="90000"/>
          </a:bodyPr>
          <a:lstStyle/>
          <a:p>
            <a:pPr fontAlgn="auto">
              <a:spcAft>
                <a:spcPts val="0"/>
              </a:spcAft>
              <a:defRPr/>
            </a:pPr>
            <a:r>
              <a:rPr lang="es-ES" sz="2800" b="1" dirty="0"/>
              <a:t>El envejecimiento demográfico o poblacional constituye uno de los temas que acapara la atención de la Sociedad Cubana en la actualidad</a:t>
            </a:r>
          </a:p>
        </p:txBody>
      </p:sp>
      <p:sp>
        <p:nvSpPr>
          <p:cNvPr id="3" name="2 Marcador de contenido"/>
          <p:cNvSpPr>
            <a:spLocks noGrp="1"/>
          </p:cNvSpPr>
          <p:nvPr>
            <p:ph idx="1"/>
          </p:nvPr>
        </p:nvSpPr>
        <p:spPr>
          <a:xfrm>
            <a:off x="3419872" y="1988840"/>
            <a:ext cx="5328592" cy="3960440"/>
          </a:xfrm>
        </p:spPr>
        <p:style>
          <a:lnRef idx="2">
            <a:schemeClr val="accent2"/>
          </a:lnRef>
          <a:fillRef idx="1">
            <a:schemeClr val="lt1"/>
          </a:fillRef>
          <a:effectRef idx="0">
            <a:schemeClr val="accent2"/>
          </a:effectRef>
          <a:fontRef idx="minor">
            <a:schemeClr val="dk1"/>
          </a:fontRef>
        </p:style>
        <p:txBody>
          <a:bodyPr rtlCol="0">
            <a:normAutofit lnSpcReduction="10000"/>
          </a:bodyPr>
          <a:lstStyle/>
          <a:p>
            <a:pPr algn="just" fontAlgn="auto">
              <a:spcAft>
                <a:spcPts val="0"/>
              </a:spcAft>
              <a:buFont typeface="Arial" pitchFamily="34" charset="0"/>
              <a:buNone/>
              <a:defRPr/>
            </a:pPr>
            <a:r>
              <a:rPr lang="es-ES" sz="4000" b="1" dirty="0" smtClean="0"/>
              <a:t>   </a:t>
            </a:r>
            <a:r>
              <a:rPr lang="es-ES" sz="2000" b="1" dirty="0" smtClean="0"/>
              <a:t>¿</a:t>
            </a:r>
            <a:r>
              <a:rPr lang="es-ES" sz="2000" b="1" dirty="0">
                <a:latin typeface="Arial" pitchFamily="34" charset="0"/>
                <a:cs typeface="Arial" pitchFamily="34" charset="0"/>
              </a:rPr>
              <a:t>Cómo se relacionan el aumento del envejecimiento, la baja tasa de </a:t>
            </a:r>
            <a:r>
              <a:rPr lang="es-ES" sz="2000" b="1" dirty="0">
                <a:solidFill>
                  <a:srgbClr val="FF0000"/>
                </a:solidFill>
                <a:latin typeface="Arial" pitchFamily="34" charset="0"/>
                <a:cs typeface="Arial" pitchFamily="34" charset="0"/>
              </a:rPr>
              <a:t>natalidad</a:t>
            </a:r>
            <a:r>
              <a:rPr lang="es-ES" sz="2000" b="1" dirty="0">
                <a:latin typeface="Arial" pitchFamily="34" charset="0"/>
                <a:cs typeface="Arial" pitchFamily="34" charset="0"/>
              </a:rPr>
              <a:t> y el </a:t>
            </a:r>
            <a:r>
              <a:rPr lang="es-ES" sz="2000" b="1" dirty="0">
                <a:solidFill>
                  <a:srgbClr val="FF0000"/>
                </a:solidFill>
                <a:latin typeface="Arial" pitchFamily="34" charset="0"/>
                <a:cs typeface="Arial" pitchFamily="34" charset="0"/>
              </a:rPr>
              <a:t>flujo migratorio</a:t>
            </a:r>
            <a:r>
              <a:rPr lang="es-ES" sz="2000" b="1" dirty="0" smtClean="0">
                <a:latin typeface="Arial" pitchFamily="34" charset="0"/>
                <a:cs typeface="Arial" pitchFamily="34" charset="0"/>
              </a:rPr>
              <a:t>?</a:t>
            </a:r>
          </a:p>
          <a:p>
            <a:pPr algn="just" fontAlgn="auto">
              <a:spcAft>
                <a:spcPts val="0"/>
              </a:spcAft>
              <a:buFont typeface="Arial" pitchFamily="34" charset="0"/>
              <a:buNone/>
              <a:defRPr/>
            </a:pPr>
            <a:endParaRPr lang="es-ES" sz="2000" b="1" dirty="0" smtClean="0">
              <a:latin typeface="Arial" pitchFamily="34" charset="0"/>
              <a:cs typeface="Arial" pitchFamily="34" charset="0"/>
            </a:endParaRPr>
          </a:p>
          <a:p>
            <a:pPr algn="just" fontAlgn="auto">
              <a:spcAft>
                <a:spcPts val="0"/>
              </a:spcAft>
              <a:buFont typeface="Arial" pitchFamily="34" charset="0"/>
              <a:buNone/>
              <a:defRPr/>
            </a:pPr>
            <a:r>
              <a:rPr lang="es-ES" sz="2000" b="1" dirty="0">
                <a:latin typeface="Arial" pitchFamily="34" charset="0"/>
                <a:cs typeface="Arial" pitchFamily="34" charset="0"/>
              </a:rPr>
              <a:t> </a:t>
            </a:r>
            <a:r>
              <a:rPr lang="es-ES" sz="2000" b="1" dirty="0" smtClean="0">
                <a:latin typeface="Arial" pitchFamily="34" charset="0"/>
                <a:cs typeface="Arial" pitchFamily="34" charset="0"/>
              </a:rPr>
              <a:t>  </a:t>
            </a:r>
            <a:r>
              <a:rPr lang="es-ES" sz="2000" b="1" dirty="0">
                <a:latin typeface="Arial" pitchFamily="34" charset="0"/>
                <a:cs typeface="Arial" pitchFamily="34" charset="0"/>
              </a:rPr>
              <a:t>¿En qué medida el </a:t>
            </a:r>
            <a:r>
              <a:rPr lang="es-ES" sz="2000" b="1" dirty="0">
                <a:solidFill>
                  <a:srgbClr val="FF0000"/>
                </a:solidFill>
                <a:latin typeface="Arial" pitchFamily="34" charset="0"/>
                <a:cs typeface="Arial" pitchFamily="34" charset="0"/>
              </a:rPr>
              <a:t>envejecimiento</a:t>
            </a:r>
            <a:r>
              <a:rPr lang="es-ES" sz="2000" b="1" dirty="0">
                <a:latin typeface="Arial" pitchFamily="34" charset="0"/>
                <a:cs typeface="Arial" pitchFamily="34" charset="0"/>
              </a:rPr>
              <a:t>, la tasa de natalidad y la emigración representan problemas para el </a:t>
            </a:r>
            <a:r>
              <a:rPr lang="es-ES" sz="2000" b="1" dirty="0">
                <a:solidFill>
                  <a:srgbClr val="FF0000"/>
                </a:solidFill>
                <a:latin typeface="Arial" pitchFamily="34" charset="0"/>
                <a:cs typeface="Arial" pitchFamily="34" charset="0"/>
              </a:rPr>
              <a:t>desarrollo social</a:t>
            </a:r>
            <a:r>
              <a:rPr lang="es-ES" sz="2000" b="1" dirty="0">
                <a:latin typeface="Arial" pitchFamily="34" charset="0"/>
                <a:cs typeface="Arial" pitchFamily="34" charset="0"/>
              </a:rPr>
              <a:t>? </a:t>
            </a:r>
            <a:endParaRPr lang="es-ES" sz="2000" b="1" dirty="0" smtClean="0">
              <a:latin typeface="Arial" pitchFamily="34" charset="0"/>
              <a:cs typeface="Arial" pitchFamily="34" charset="0"/>
            </a:endParaRPr>
          </a:p>
          <a:p>
            <a:pPr algn="just" fontAlgn="auto">
              <a:spcAft>
                <a:spcPts val="0"/>
              </a:spcAft>
              <a:buFont typeface="Arial" pitchFamily="34" charset="0"/>
              <a:buNone/>
              <a:defRPr/>
            </a:pPr>
            <a:endParaRPr lang="es-ES" sz="2000" b="1" dirty="0" smtClean="0">
              <a:latin typeface="Arial" pitchFamily="34" charset="0"/>
              <a:cs typeface="Arial" pitchFamily="34" charset="0"/>
            </a:endParaRPr>
          </a:p>
          <a:p>
            <a:pPr algn="just" fontAlgn="auto">
              <a:spcAft>
                <a:spcPts val="0"/>
              </a:spcAft>
              <a:buFont typeface="Arial" pitchFamily="34" charset="0"/>
              <a:buNone/>
              <a:defRPr/>
            </a:pPr>
            <a:r>
              <a:rPr lang="es-ES" sz="2000" b="1" dirty="0">
                <a:latin typeface="Arial" pitchFamily="34" charset="0"/>
                <a:cs typeface="Arial" pitchFamily="34" charset="0"/>
              </a:rPr>
              <a:t> </a:t>
            </a:r>
            <a:r>
              <a:rPr lang="es-ES" sz="2000" b="1" dirty="0" smtClean="0">
                <a:latin typeface="Arial" pitchFamily="34" charset="0"/>
                <a:cs typeface="Arial" pitchFamily="34" charset="0"/>
              </a:rPr>
              <a:t>  ¿</a:t>
            </a:r>
            <a:r>
              <a:rPr lang="es-ES" sz="2000" b="1" dirty="0">
                <a:latin typeface="Arial" pitchFamily="34" charset="0"/>
                <a:cs typeface="Arial" pitchFamily="34" charset="0"/>
              </a:rPr>
              <a:t>Qué políticas pueden contribuir a facilitar la evolución más favorable de estas tendencias demográficas?</a:t>
            </a:r>
            <a:endParaRPr lang="es-ES" sz="2000" dirty="0">
              <a:latin typeface="Arial" pitchFamily="34" charset="0"/>
              <a:cs typeface="Arial" pitchFamily="34"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2420888"/>
            <a:ext cx="2664296" cy="2739628"/>
          </a:xfrm>
          <a:prstGeom prst="rect">
            <a:avLst/>
          </a:prstGeom>
        </p:spPr>
      </p:pic>
    </p:spTree>
    <p:extLst>
      <p:ext uri="{BB962C8B-B14F-4D97-AF65-F5344CB8AC3E}">
        <p14:creationId xmlns:p14="http://schemas.microsoft.com/office/powerpoint/2010/main" val="8176557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31623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29699" name="Rectangle 3"/>
          <p:cNvSpPr>
            <a:spLocks noChangeArrowheads="1"/>
          </p:cNvSpPr>
          <p:nvPr/>
        </p:nvSpPr>
        <p:spPr bwMode="auto">
          <a:xfrm>
            <a:off x="0" y="31623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29702" name="Text Box 6"/>
          <p:cNvSpPr txBox="1">
            <a:spLocks noChangeArrowheads="1"/>
          </p:cNvSpPr>
          <p:nvPr/>
        </p:nvSpPr>
        <p:spPr bwMode="auto">
          <a:xfrm>
            <a:off x="575468" y="548680"/>
            <a:ext cx="7993063" cy="473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ctr">
              <a:spcBef>
                <a:spcPts val="1250"/>
              </a:spcBef>
              <a:buClrTx/>
              <a:buFontTx/>
              <a:buNone/>
            </a:pPr>
            <a:r>
              <a:rPr lang="es-ES" b="1" dirty="0">
                <a:solidFill>
                  <a:schemeClr val="accent2">
                    <a:lumMod val="75000"/>
                  </a:schemeClr>
                </a:solidFill>
                <a:latin typeface="Arial" charset="0"/>
              </a:rPr>
              <a:t>Las tasas se clasifican en</a:t>
            </a:r>
            <a:r>
              <a:rPr lang="es-ES" b="1" dirty="0" smtClean="0">
                <a:solidFill>
                  <a:schemeClr val="accent2">
                    <a:lumMod val="75000"/>
                  </a:schemeClr>
                </a:solidFill>
                <a:latin typeface="Arial" charset="0"/>
              </a:rPr>
              <a:t>:</a:t>
            </a:r>
          </a:p>
          <a:p>
            <a:pPr>
              <a:spcBef>
                <a:spcPts val="1250"/>
              </a:spcBef>
              <a:buClrTx/>
              <a:buFontTx/>
              <a:buNone/>
            </a:pPr>
            <a:endParaRPr lang="es-ES" sz="2000" b="1" dirty="0">
              <a:latin typeface="Arial" charset="0"/>
            </a:endParaRPr>
          </a:p>
          <a:p>
            <a:pPr>
              <a:spcBef>
                <a:spcPts val="1250"/>
              </a:spcBef>
              <a:buClrTx/>
              <a:buFontTx/>
              <a:buNone/>
            </a:pPr>
            <a:endParaRPr lang="es-ES" sz="2000" b="1" dirty="0" smtClean="0">
              <a:latin typeface="Arial" charset="0"/>
            </a:endParaRPr>
          </a:p>
          <a:p>
            <a:pPr>
              <a:spcBef>
                <a:spcPts val="1250"/>
              </a:spcBef>
              <a:buClrTx/>
              <a:buFontTx/>
              <a:buNone/>
            </a:pPr>
            <a:endParaRPr lang="es-ES" sz="2000" b="1" dirty="0" smtClean="0">
              <a:latin typeface="Arial" charset="0"/>
            </a:endParaRPr>
          </a:p>
          <a:p>
            <a:pPr>
              <a:spcBef>
                <a:spcPts val="1250"/>
              </a:spcBef>
              <a:buClrTx/>
              <a:buFontTx/>
              <a:buNone/>
            </a:pPr>
            <a:endParaRPr lang="es-ES" sz="2000" b="1" dirty="0">
              <a:latin typeface="Arial" charset="0"/>
            </a:endParaRPr>
          </a:p>
          <a:p>
            <a:pPr>
              <a:spcBef>
                <a:spcPts val="1250"/>
              </a:spcBef>
              <a:buClrTx/>
              <a:buFontTx/>
              <a:buNone/>
            </a:pPr>
            <a:endParaRPr lang="es-ES" sz="2000" b="1" dirty="0" smtClean="0">
              <a:latin typeface="Arial" charset="0"/>
            </a:endParaRPr>
          </a:p>
          <a:p>
            <a:pPr>
              <a:spcBef>
                <a:spcPts val="1250"/>
              </a:spcBef>
              <a:buClrTx/>
              <a:buFontTx/>
              <a:buNone/>
            </a:pPr>
            <a:endParaRPr lang="es-ES" sz="2000" b="1" dirty="0">
              <a:latin typeface="Arial" charset="0"/>
            </a:endParaRPr>
          </a:p>
          <a:p>
            <a:pPr>
              <a:spcBef>
                <a:spcPts val="1250"/>
              </a:spcBef>
              <a:buClrTx/>
              <a:buFontTx/>
              <a:buNone/>
            </a:pPr>
            <a:endParaRPr lang="es-ES" sz="2000" b="1" dirty="0" smtClean="0">
              <a:latin typeface="Arial" charset="0"/>
            </a:endParaRPr>
          </a:p>
          <a:p>
            <a:pPr>
              <a:spcBef>
                <a:spcPts val="1250"/>
              </a:spcBef>
              <a:buClrTx/>
              <a:buFontTx/>
              <a:buNone/>
            </a:pPr>
            <a:endParaRPr lang="es-ES" sz="2000" b="1" dirty="0">
              <a:latin typeface="Arial" charset="0"/>
            </a:endParaRPr>
          </a:p>
          <a:p>
            <a:pPr>
              <a:spcBef>
                <a:spcPts val="1250"/>
              </a:spcBef>
              <a:buClrTx/>
              <a:buFontTx/>
              <a:buNone/>
            </a:pPr>
            <a:r>
              <a:rPr lang="es-ES" sz="2000" b="1" dirty="0" smtClean="0">
                <a:latin typeface="Arial" charset="0"/>
              </a:rPr>
              <a:t> </a:t>
            </a:r>
            <a:endParaRPr lang="es-ES" sz="2000" b="1" dirty="0">
              <a:latin typeface="Arial" charset="0"/>
            </a:endParaRPr>
          </a:p>
        </p:txBody>
      </p:sp>
      <p:sp>
        <p:nvSpPr>
          <p:cNvPr id="2" name="1 Rectángulo redondeado"/>
          <p:cNvSpPr/>
          <p:nvPr/>
        </p:nvSpPr>
        <p:spPr>
          <a:xfrm>
            <a:off x="1043608" y="1610138"/>
            <a:ext cx="1944216" cy="1203962"/>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accent2">
                    <a:lumMod val="75000"/>
                  </a:schemeClr>
                </a:solidFill>
                <a:latin typeface="Arial" charset="0"/>
              </a:rPr>
              <a:t>Brutas </a:t>
            </a:r>
            <a:r>
              <a:rPr lang="es-ES" b="1" dirty="0">
                <a:solidFill>
                  <a:schemeClr val="accent2">
                    <a:lumMod val="75000"/>
                  </a:schemeClr>
                </a:solidFill>
                <a:latin typeface="Arial" charset="0"/>
              </a:rPr>
              <a:t>(generales, globales o totales</a:t>
            </a:r>
            <a:endParaRPr lang="es-ES" dirty="0">
              <a:solidFill>
                <a:schemeClr val="accent2">
                  <a:lumMod val="75000"/>
                </a:schemeClr>
              </a:solidFill>
            </a:endParaRPr>
          </a:p>
        </p:txBody>
      </p:sp>
      <p:sp>
        <p:nvSpPr>
          <p:cNvPr id="9" name="8 Rectángulo redondeado"/>
          <p:cNvSpPr/>
          <p:nvPr/>
        </p:nvSpPr>
        <p:spPr>
          <a:xfrm>
            <a:off x="1043608" y="3292050"/>
            <a:ext cx="1944216" cy="648072"/>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accent2">
                    <a:lumMod val="75000"/>
                  </a:schemeClr>
                </a:solidFill>
                <a:latin typeface="Arial" charset="0"/>
              </a:rPr>
              <a:t>Específicas</a:t>
            </a:r>
            <a:endParaRPr lang="es-ES" dirty="0">
              <a:solidFill>
                <a:schemeClr val="accent2">
                  <a:lumMod val="75000"/>
                </a:schemeClr>
              </a:solidFill>
            </a:endParaRPr>
          </a:p>
        </p:txBody>
      </p:sp>
      <p:sp>
        <p:nvSpPr>
          <p:cNvPr id="10" name="9 Rectángulo redondeado"/>
          <p:cNvSpPr/>
          <p:nvPr/>
        </p:nvSpPr>
        <p:spPr>
          <a:xfrm>
            <a:off x="1043608" y="4573298"/>
            <a:ext cx="1944216" cy="648072"/>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smtClean="0">
                <a:solidFill>
                  <a:schemeClr val="accent2">
                    <a:lumMod val="75000"/>
                  </a:schemeClr>
                </a:solidFill>
                <a:latin typeface="Arial" charset="0"/>
              </a:rPr>
              <a:t>Especíales</a:t>
            </a:r>
            <a:endParaRPr lang="es-ES" dirty="0">
              <a:solidFill>
                <a:schemeClr val="accent2">
                  <a:lumMod val="75000"/>
                </a:schemeClr>
              </a:solidFill>
            </a:endParaRPr>
          </a:p>
        </p:txBody>
      </p:sp>
      <p:sp>
        <p:nvSpPr>
          <p:cNvPr id="3" name="2 Rectángulo"/>
          <p:cNvSpPr/>
          <p:nvPr/>
        </p:nvSpPr>
        <p:spPr>
          <a:xfrm>
            <a:off x="3635896" y="1412776"/>
            <a:ext cx="5112568" cy="140132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b="1" dirty="0" smtClean="0">
                <a:solidFill>
                  <a:schemeClr val="tx1"/>
                </a:solidFill>
                <a:latin typeface="Arial" pitchFamily="34" charset="0"/>
                <a:cs typeface="Arial" pitchFamily="34" charset="0"/>
              </a:rPr>
              <a:t>El denominador se refiere a la población total expuesta a un evento, sin tener en cuenta ninguna causa o característica particular de esta, en un lugar y en un tiempo determinado. </a:t>
            </a:r>
            <a:r>
              <a:rPr lang="es-ES" sz="1600" b="1" dirty="0" err="1" smtClean="0">
                <a:solidFill>
                  <a:schemeClr val="tx1"/>
                </a:solidFill>
                <a:latin typeface="Arial" pitchFamily="34" charset="0"/>
                <a:cs typeface="Arial" pitchFamily="34" charset="0"/>
              </a:rPr>
              <a:t>Ej</a:t>
            </a:r>
            <a:r>
              <a:rPr lang="es-ES" sz="1600" b="1" dirty="0" smtClean="0">
                <a:solidFill>
                  <a:schemeClr val="tx1"/>
                </a:solidFill>
                <a:latin typeface="Arial" pitchFamily="34" charset="0"/>
                <a:cs typeface="Arial" pitchFamily="34" charset="0"/>
              </a:rPr>
              <a:t> Bruta de Natalidad, Mortalidad, </a:t>
            </a:r>
            <a:r>
              <a:rPr lang="es-ES" sz="1600" b="1" dirty="0" err="1" smtClean="0">
                <a:solidFill>
                  <a:schemeClr val="tx1"/>
                </a:solidFill>
                <a:latin typeface="Arial" pitchFamily="34" charset="0"/>
                <a:cs typeface="Arial" pitchFamily="34" charset="0"/>
              </a:rPr>
              <a:t>etc</a:t>
            </a:r>
            <a:endParaRPr lang="es-ES" sz="1600" b="1" dirty="0">
              <a:solidFill>
                <a:schemeClr val="tx1"/>
              </a:solidFill>
              <a:latin typeface="Arial" pitchFamily="34" charset="0"/>
              <a:cs typeface="Arial" pitchFamily="34" charset="0"/>
            </a:endParaRPr>
          </a:p>
        </p:txBody>
      </p:sp>
      <p:sp>
        <p:nvSpPr>
          <p:cNvPr id="12" name="11 Rectángulo"/>
          <p:cNvSpPr/>
          <p:nvPr/>
        </p:nvSpPr>
        <p:spPr>
          <a:xfrm>
            <a:off x="3635896" y="2928726"/>
            <a:ext cx="5112568" cy="1415946"/>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b="1" dirty="0" smtClean="0">
                <a:solidFill>
                  <a:schemeClr val="tx1"/>
                </a:solidFill>
                <a:latin typeface="Arial" pitchFamily="34" charset="0"/>
                <a:cs typeface="Arial" pitchFamily="34" charset="0"/>
              </a:rPr>
              <a:t>El </a:t>
            </a:r>
            <a:r>
              <a:rPr lang="es-ES" sz="1600" b="1" dirty="0">
                <a:solidFill>
                  <a:schemeClr val="tx1"/>
                </a:solidFill>
                <a:latin typeface="Arial" pitchFamily="34" charset="0"/>
                <a:cs typeface="Arial" pitchFamily="34" charset="0"/>
              </a:rPr>
              <a:t>denominador está compuesto por subgrupos de la población expuesta, considerando características de ella que pueden interesar </a:t>
            </a:r>
            <a:r>
              <a:rPr lang="es-ES" sz="1600" b="1" dirty="0" smtClean="0">
                <a:solidFill>
                  <a:schemeClr val="tx1"/>
                </a:solidFill>
                <a:latin typeface="Arial" pitchFamily="34" charset="0"/>
                <a:cs typeface="Arial" pitchFamily="34" charset="0"/>
              </a:rPr>
              <a:t>describir</a:t>
            </a:r>
            <a:r>
              <a:rPr lang="es-ES" sz="1600" b="1" dirty="0" smtClean="0">
                <a:solidFill>
                  <a:schemeClr val="tx1"/>
                </a:solidFill>
              </a:rPr>
              <a:t>. (</a:t>
            </a:r>
            <a:r>
              <a:rPr lang="es-ES" sz="1600" b="1" dirty="0" smtClean="0">
                <a:solidFill>
                  <a:schemeClr val="tx1"/>
                </a:solidFill>
                <a:latin typeface="Arial" pitchFamily="34" charset="0"/>
                <a:cs typeface="Arial" pitchFamily="34" charset="0"/>
              </a:rPr>
              <a:t>grupos de edades, sexo o causas). El denominador determina la especificidad.</a:t>
            </a:r>
            <a:endParaRPr lang="es-ES" sz="1600" dirty="0">
              <a:latin typeface="Arial" pitchFamily="34" charset="0"/>
              <a:cs typeface="Arial" pitchFamily="34" charset="0"/>
            </a:endParaRPr>
          </a:p>
        </p:txBody>
      </p:sp>
      <p:sp>
        <p:nvSpPr>
          <p:cNvPr id="13" name="12 Rectángulo"/>
          <p:cNvSpPr/>
          <p:nvPr/>
        </p:nvSpPr>
        <p:spPr>
          <a:xfrm>
            <a:off x="3635896" y="4437112"/>
            <a:ext cx="5112568" cy="120396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4 Conector recto de flecha"/>
          <p:cNvCxnSpPr/>
          <p:nvPr/>
        </p:nvCxnSpPr>
        <p:spPr>
          <a:xfrm>
            <a:off x="3034680" y="2212119"/>
            <a:ext cx="554360" cy="0"/>
          </a:xfrm>
          <a:prstGeom prst="straightConnector1">
            <a:avLst/>
          </a:prstGeom>
          <a:ln>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a:off x="3034680" y="3623147"/>
            <a:ext cx="601216" cy="0"/>
          </a:xfrm>
          <a:prstGeom prst="straightConnector1">
            <a:avLst/>
          </a:prstGeom>
          <a:ln>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a:off x="3034680" y="4902966"/>
            <a:ext cx="601216" cy="0"/>
          </a:xfrm>
          <a:prstGeom prst="straightConnector1">
            <a:avLst/>
          </a:prstGeom>
          <a:ln>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14 CuadroTexto"/>
          <p:cNvSpPr txBox="1"/>
          <p:nvPr/>
        </p:nvSpPr>
        <p:spPr>
          <a:xfrm>
            <a:off x="3635897" y="4573298"/>
            <a:ext cx="4932634" cy="830997"/>
          </a:xfrm>
          <a:prstGeom prst="rect">
            <a:avLst/>
          </a:prstGeom>
          <a:noFill/>
        </p:spPr>
        <p:txBody>
          <a:bodyPr wrap="square" rtlCol="0">
            <a:spAutoFit/>
          </a:bodyPr>
          <a:lstStyle/>
          <a:p>
            <a:pPr algn="just"/>
            <a:r>
              <a:rPr lang="es-ES" sz="1600" b="1" dirty="0" smtClean="0"/>
              <a:t>En el denominador no se hace referencia a un segmento de la población. </a:t>
            </a:r>
            <a:r>
              <a:rPr lang="es-ES" sz="1600" b="1" dirty="0" err="1" smtClean="0"/>
              <a:t>Ej</a:t>
            </a:r>
            <a:r>
              <a:rPr lang="es-ES" sz="1600" b="1" dirty="0" smtClean="0"/>
              <a:t> Tasa de Mortalidad Infantil, Mortalidad Materna.</a:t>
            </a:r>
            <a:endParaRPr lang="es-ES" sz="1600" b="1" dirty="0"/>
          </a:p>
        </p:txBody>
      </p:sp>
    </p:spTree>
    <p:extLst>
      <p:ext uri="{BB962C8B-B14F-4D97-AF65-F5344CB8AC3E}">
        <p14:creationId xmlns:p14="http://schemas.microsoft.com/office/powerpoint/2010/main" val="51848817"/>
      </p:ext>
    </p:extLst>
  </p:cSld>
  <p:clrMapOvr>
    <a:masterClrMapping/>
  </p:clrMapOvr>
  <p:transition spd="slow">
    <p:diamon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1"/>
          <p:cNvSpPr txBox="1">
            <a:spLocks noChangeArrowheads="1"/>
          </p:cNvSpPr>
          <p:nvPr/>
        </p:nvSpPr>
        <p:spPr bwMode="auto">
          <a:xfrm>
            <a:off x="611188" y="1124744"/>
            <a:ext cx="8064500" cy="1014702"/>
          </a:xfrm>
          <a:prstGeom prst="rect">
            <a:avLst/>
          </a:prstGeom>
          <a:noFill/>
          <a:ln w="12600">
            <a:solidFill>
              <a:srgbClr val="800000"/>
            </a:solidFill>
            <a:miter lim="800000"/>
            <a:headEnd/>
            <a:tailEnd/>
          </a:ln>
          <a:effec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just">
              <a:lnSpc>
                <a:spcPct val="160000"/>
              </a:lnSpc>
              <a:spcBef>
                <a:spcPts val="1250"/>
              </a:spcBef>
              <a:buClrTx/>
              <a:buFontTx/>
              <a:buNone/>
            </a:pPr>
            <a:r>
              <a:rPr lang="es-ES" sz="2000" b="1" dirty="0">
                <a:solidFill>
                  <a:schemeClr val="accent2">
                    <a:lumMod val="75000"/>
                  </a:schemeClr>
                </a:solidFill>
                <a:latin typeface="Arial" charset="0"/>
                <a:cs typeface="Times New Roman" pitchFamily="16" charset="0"/>
              </a:rPr>
              <a:t>Natalidad:</a:t>
            </a:r>
            <a:r>
              <a:rPr lang="es-ES" sz="2000" b="1" dirty="0">
                <a:solidFill>
                  <a:srgbClr val="3333CC"/>
                </a:solidFill>
                <a:latin typeface="Arial" charset="0"/>
                <a:cs typeface="Times New Roman" pitchFamily="16" charset="0"/>
              </a:rPr>
              <a:t> </a:t>
            </a:r>
            <a:r>
              <a:rPr lang="es-ES" sz="2000" dirty="0">
                <a:latin typeface="Arial" charset="0"/>
                <a:cs typeface="Times New Roman" pitchFamily="16" charset="0"/>
              </a:rPr>
              <a:t>Se refiere a la frecuencia de nacidos vivos que ocurren en el seno de una población.</a:t>
            </a:r>
          </a:p>
        </p:txBody>
      </p:sp>
      <p:sp>
        <p:nvSpPr>
          <p:cNvPr id="28674" name="Text Box 2"/>
          <p:cNvSpPr txBox="1">
            <a:spLocks noChangeArrowheads="1"/>
          </p:cNvSpPr>
          <p:nvPr/>
        </p:nvSpPr>
        <p:spPr bwMode="auto">
          <a:xfrm>
            <a:off x="611188" y="2330478"/>
            <a:ext cx="8064500" cy="522260"/>
          </a:xfrm>
          <a:prstGeom prst="rect">
            <a:avLst/>
          </a:prstGeom>
          <a:noFill/>
          <a:ln w="12600">
            <a:solidFill>
              <a:srgbClr val="800000"/>
            </a:solidFill>
            <a:miter lim="800000"/>
            <a:headEnd/>
            <a:tailEnd/>
          </a:ln>
          <a:effec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just">
              <a:lnSpc>
                <a:spcPct val="160000"/>
              </a:lnSpc>
              <a:spcBef>
                <a:spcPts val="1250"/>
              </a:spcBef>
              <a:buClrTx/>
              <a:buFontTx/>
              <a:buNone/>
            </a:pPr>
            <a:r>
              <a:rPr lang="es-ES" sz="2000" b="1" dirty="0">
                <a:solidFill>
                  <a:schemeClr val="accent2">
                    <a:lumMod val="75000"/>
                  </a:schemeClr>
                </a:solidFill>
                <a:latin typeface="Arial" charset="0"/>
                <a:cs typeface="Times New Roman" pitchFamily="16" charset="0"/>
              </a:rPr>
              <a:t>Fecundidad:</a:t>
            </a:r>
            <a:r>
              <a:rPr lang="es-ES" sz="2000" dirty="0">
                <a:latin typeface="Arial" charset="0"/>
                <a:cs typeface="Times New Roman" pitchFamily="16" charset="0"/>
              </a:rPr>
              <a:t> Es la capacidad real de reproducirse la población.</a:t>
            </a:r>
          </a:p>
        </p:txBody>
      </p:sp>
      <p:sp>
        <p:nvSpPr>
          <p:cNvPr id="28675" name="Text Box 3"/>
          <p:cNvSpPr txBox="1">
            <a:spLocks noChangeArrowheads="1"/>
          </p:cNvSpPr>
          <p:nvPr/>
        </p:nvSpPr>
        <p:spPr bwMode="auto">
          <a:xfrm>
            <a:off x="617273" y="3212976"/>
            <a:ext cx="8064500" cy="1557338"/>
          </a:xfrm>
          <a:prstGeom prst="rect">
            <a:avLst/>
          </a:prstGeom>
          <a:noFill/>
          <a:ln w="12600">
            <a:solidFill>
              <a:srgbClr val="800000"/>
            </a:solidFill>
            <a:miter lim="800000"/>
            <a:headEnd/>
            <a:tailEnd/>
          </a:ln>
          <a:effec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just">
              <a:lnSpc>
                <a:spcPct val="160000"/>
              </a:lnSpc>
              <a:spcBef>
                <a:spcPts val="1250"/>
              </a:spcBef>
              <a:buClrTx/>
              <a:buFontTx/>
              <a:buNone/>
            </a:pPr>
            <a:r>
              <a:rPr lang="es-ES" sz="2000" b="1" dirty="0">
                <a:solidFill>
                  <a:schemeClr val="accent2">
                    <a:lumMod val="75000"/>
                  </a:schemeClr>
                </a:solidFill>
                <a:latin typeface="Arial" charset="0"/>
                <a:cs typeface="Times New Roman" pitchFamily="16" charset="0"/>
              </a:rPr>
              <a:t>Fertilidad:</a:t>
            </a:r>
            <a:r>
              <a:rPr lang="es-ES" sz="2000" b="1" dirty="0">
                <a:solidFill>
                  <a:srgbClr val="3333CC"/>
                </a:solidFill>
                <a:latin typeface="Arial" charset="0"/>
                <a:cs typeface="Times New Roman" pitchFamily="16" charset="0"/>
              </a:rPr>
              <a:t> </a:t>
            </a:r>
            <a:r>
              <a:rPr lang="es-ES" sz="2000" dirty="0">
                <a:latin typeface="Arial" charset="0"/>
                <a:cs typeface="Times New Roman" pitchFamily="16" charset="0"/>
              </a:rPr>
              <a:t>Es la capacidad potencial de reproducirse la población. Está relacionada con las características biológicas y físicas de los individuos.</a:t>
            </a:r>
          </a:p>
        </p:txBody>
      </p:sp>
      <p:sp>
        <p:nvSpPr>
          <p:cNvPr id="28676" name="Text Box 4"/>
          <p:cNvSpPr txBox="1">
            <a:spLocks noChangeArrowheads="1"/>
          </p:cNvSpPr>
          <p:nvPr/>
        </p:nvSpPr>
        <p:spPr bwMode="auto">
          <a:xfrm>
            <a:off x="900113" y="468313"/>
            <a:ext cx="727233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ctr">
              <a:spcBef>
                <a:spcPts val="1250"/>
              </a:spcBef>
              <a:buClrTx/>
              <a:buFontTx/>
              <a:buNone/>
            </a:pPr>
            <a:r>
              <a:rPr lang="pt-PT" b="1" dirty="0">
                <a:solidFill>
                  <a:schemeClr val="accent2">
                    <a:lumMod val="75000"/>
                  </a:schemeClr>
                </a:solidFill>
                <a:latin typeface="Arial" charset="0"/>
              </a:rPr>
              <a:t>Estadísticas de natalidad.  Conceptos básicos</a:t>
            </a:r>
          </a:p>
        </p:txBody>
      </p:sp>
      <p:sp>
        <p:nvSpPr>
          <p:cNvPr id="6" name="Text Box 3"/>
          <p:cNvSpPr txBox="1">
            <a:spLocks noChangeArrowheads="1"/>
          </p:cNvSpPr>
          <p:nvPr/>
        </p:nvSpPr>
        <p:spPr bwMode="auto">
          <a:xfrm>
            <a:off x="617272" y="5013175"/>
            <a:ext cx="8058415" cy="1633397"/>
          </a:xfrm>
          <a:prstGeom prst="rect">
            <a:avLst/>
          </a:prstGeom>
          <a:noFill/>
          <a:ln w="12600">
            <a:solidFill>
              <a:srgbClr val="800000"/>
            </a:solidFill>
            <a:miter lim="800000"/>
            <a:headEnd/>
            <a:tailEnd/>
          </a:ln>
          <a:effec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r>
              <a:rPr lang="es-ES_tradnl" sz="2000" b="1" dirty="0" smtClean="0">
                <a:solidFill>
                  <a:schemeClr val="accent2">
                    <a:lumMod val="75000"/>
                  </a:schemeClr>
                </a:solidFill>
                <a:latin typeface="Arial" pitchFamily="34" charset="0"/>
                <a:cs typeface="Arial" pitchFamily="34" charset="0"/>
              </a:rPr>
              <a:t>Ej. Fuentes de información para la natalidad.</a:t>
            </a:r>
          </a:p>
          <a:p>
            <a:pPr marL="342900" indent="-342900">
              <a:buFont typeface="Arial" pitchFamily="34" charset="0"/>
              <a:buChar char="•"/>
            </a:pPr>
            <a:r>
              <a:rPr lang="es-ES_tradnl" sz="2000" dirty="0" smtClean="0">
                <a:latin typeface="Arial" pitchFamily="34" charset="0"/>
                <a:cs typeface="Arial" pitchFamily="34" charset="0"/>
              </a:rPr>
              <a:t>Estadísticas </a:t>
            </a:r>
            <a:r>
              <a:rPr lang="es-ES_tradnl" sz="2000" dirty="0">
                <a:latin typeface="Arial" pitchFamily="34" charset="0"/>
                <a:cs typeface="Arial" pitchFamily="34" charset="0"/>
              </a:rPr>
              <a:t>de nacimientos (nacidos vivos) provenientes del registro civil.  </a:t>
            </a:r>
            <a:endParaRPr lang="es-ES" sz="2000" dirty="0">
              <a:latin typeface="Arial" pitchFamily="34" charset="0"/>
              <a:cs typeface="Arial" pitchFamily="34" charset="0"/>
            </a:endParaRPr>
          </a:p>
          <a:p>
            <a:r>
              <a:rPr lang="es-ES_tradnl" sz="2000" dirty="0" smtClean="0">
                <a:latin typeface="Arial" pitchFamily="34" charset="0"/>
                <a:cs typeface="Arial" pitchFamily="34" charset="0"/>
              </a:rPr>
              <a:t>•    Los </a:t>
            </a:r>
            <a:r>
              <a:rPr lang="es-ES_tradnl" sz="2000" dirty="0">
                <a:latin typeface="Arial" pitchFamily="34" charset="0"/>
                <a:cs typeface="Arial" pitchFamily="34" charset="0"/>
              </a:rPr>
              <a:t>censos de población. </a:t>
            </a:r>
            <a:endParaRPr lang="es-ES" sz="2000" dirty="0">
              <a:latin typeface="Arial" pitchFamily="34" charset="0"/>
              <a:cs typeface="Arial" pitchFamily="34" charset="0"/>
            </a:endParaRPr>
          </a:p>
          <a:p>
            <a:r>
              <a:rPr lang="es-ES_tradnl" sz="2000" dirty="0">
                <a:latin typeface="Arial" pitchFamily="34" charset="0"/>
                <a:cs typeface="Arial" pitchFamily="34" charset="0"/>
              </a:rPr>
              <a:t>• </a:t>
            </a:r>
            <a:r>
              <a:rPr lang="es-ES_tradnl" sz="2000" dirty="0" smtClean="0">
                <a:latin typeface="Arial" pitchFamily="34" charset="0"/>
                <a:cs typeface="Arial" pitchFamily="34" charset="0"/>
              </a:rPr>
              <a:t>   Las </a:t>
            </a:r>
            <a:r>
              <a:rPr lang="es-ES_tradnl" sz="2000" dirty="0">
                <a:latin typeface="Arial" pitchFamily="34" charset="0"/>
                <a:cs typeface="Arial" pitchFamily="34" charset="0"/>
              </a:rPr>
              <a:t>encuestas demográficas</a:t>
            </a:r>
            <a:endParaRPr lang="es-ES" sz="2000" dirty="0">
              <a:latin typeface="Arial" pitchFamily="34" charset="0"/>
              <a:cs typeface="Arial" pitchFamily="34" charset="0"/>
            </a:endParaRPr>
          </a:p>
        </p:txBody>
      </p:sp>
    </p:spTree>
    <p:extLst>
      <p:ext uri="{BB962C8B-B14F-4D97-AF65-F5344CB8AC3E}">
        <p14:creationId xmlns:p14="http://schemas.microsoft.com/office/powerpoint/2010/main" val="900713111"/>
      </p:ext>
    </p:extLst>
  </p:cSld>
  <p:clrMapOvr>
    <a:masterClrMapping/>
  </p:clrMapOvr>
  <p:transition spd="slow">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clickEffect">
                                  <p:stCondLst>
                                    <p:cond delay="0"/>
                                  </p:stCondLst>
                                  <p:childTnLst>
                                    <p:set>
                                      <p:cBhvr additive="repl">
                                        <p:cTn id="6" dur="1" fill="hold">
                                          <p:stCondLst>
                                            <p:cond delay="0"/>
                                          </p:stCondLst>
                                        </p:cTn>
                                        <p:tgtEl>
                                          <p:spTgt spid="28674"/>
                                        </p:tgtEl>
                                        <p:attrNameLst>
                                          <p:attrName>style.visibility</p:attrName>
                                        </p:attrNameLst>
                                      </p:cBhvr>
                                      <p:to>
                                        <p:strVal val="visible"/>
                                      </p:to>
                                    </p:set>
                                    <p:animEffect transition="in" filter="dissolve">
                                      <p:cBhvr additive="repl">
                                        <p:cTn id="7" dur="500"/>
                                        <p:tgtEl>
                                          <p:spTgt spid="286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fill="hold" nodeType="clickEffect">
                                  <p:stCondLst>
                                    <p:cond delay="0"/>
                                  </p:stCondLst>
                                  <p:childTnLst>
                                    <p:set>
                                      <p:cBhvr additive="repl">
                                        <p:cTn id="11" dur="1" fill="hold">
                                          <p:stCondLst>
                                            <p:cond delay="0"/>
                                          </p:stCondLst>
                                        </p:cTn>
                                        <p:tgtEl>
                                          <p:spTgt spid="28675"/>
                                        </p:tgtEl>
                                        <p:attrNameLst>
                                          <p:attrName>style.visibility</p:attrName>
                                        </p:attrNameLst>
                                      </p:cBhvr>
                                      <p:to>
                                        <p:strVal val="visible"/>
                                      </p:to>
                                    </p:set>
                                    <p:animEffect transition="in" filter="dissolve">
                                      <p:cBhvr additive="repl">
                                        <p:cTn id="12" dur="500"/>
                                        <p:tgtEl>
                                          <p:spTgt spid="2867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nodeType="clickEffect">
                                  <p:stCondLst>
                                    <p:cond delay="0"/>
                                  </p:stCondLst>
                                  <p:childTnLst>
                                    <p:set>
                                      <p:cBhvr additive="repl">
                                        <p:cTn id="16" dur="1" fill="hold">
                                          <p:stCondLst>
                                            <p:cond delay="0"/>
                                          </p:stCondLst>
                                        </p:cTn>
                                        <p:tgtEl>
                                          <p:spTgt spid="6"/>
                                        </p:tgtEl>
                                        <p:attrNameLst>
                                          <p:attrName>style.visibility</p:attrName>
                                        </p:attrNameLst>
                                      </p:cBhvr>
                                      <p:to>
                                        <p:strVal val="visible"/>
                                      </p:to>
                                    </p:set>
                                    <p:animEffect transition="in" filter="dissolve">
                                      <p:cBhvr additive="repl">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1"/>
          <p:cNvSpPr txBox="1">
            <a:spLocks noChangeArrowheads="1"/>
          </p:cNvSpPr>
          <p:nvPr/>
        </p:nvSpPr>
        <p:spPr bwMode="auto">
          <a:xfrm>
            <a:off x="611188" y="2349500"/>
            <a:ext cx="8064500" cy="1069975"/>
          </a:xfrm>
          <a:prstGeom prst="rect">
            <a:avLst/>
          </a:prstGeom>
          <a:noFill/>
          <a:ln w="12600">
            <a:solidFill>
              <a:srgbClr val="800000"/>
            </a:solidFill>
            <a:miter lim="800000"/>
            <a:headEnd/>
            <a:tailEnd/>
          </a:ln>
          <a:effectLs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just">
              <a:lnSpc>
                <a:spcPct val="160000"/>
              </a:lnSpc>
              <a:spcBef>
                <a:spcPts val="1250"/>
              </a:spcBef>
              <a:buClrTx/>
              <a:buFontTx/>
              <a:buNone/>
            </a:pPr>
            <a:r>
              <a:rPr lang="es-ES" sz="2000" dirty="0">
                <a:latin typeface="Arial" charset="0"/>
                <a:cs typeface="Times New Roman" pitchFamily="16" charset="0"/>
              </a:rPr>
              <a:t>Refleja la probabilidad de que ocurran nacimientos vivos en una población.  Expresa la reproducción de la población.</a:t>
            </a:r>
          </a:p>
        </p:txBody>
      </p:sp>
      <p:sp>
        <p:nvSpPr>
          <p:cNvPr id="30722" name="Text Box 2"/>
          <p:cNvSpPr txBox="1">
            <a:spLocks noChangeArrowheads="1"/>
          </p:cNvSpPr>
          <p:nvPr/>
        </p:nvSpPr>
        <p:spPr bwMode="auto">
          <a:xfrm>
            <a:off x="623831" y="4076700"/>
            <a:ext cx="8064500" cy="1716088"/>
          </a:xfrm>
          <a:prstGeom prst="rect">
            <a:avLst/>
          </a:prstGeom>
          <a:noFill/>
          <a:ln w="12600">
            <a:solidFill>
              <a:srgbClr val="800000"/>
            </a:solidFill>
            <a:miter lim="800000"/>
            <a:headEnd/>
            <a:tailEnd/>
          </a:ln>
          <a:effectLs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just">
              <a:lnSpc>
                <a:spcPct val="160000"/>
              </a:lnSpc>
              <a:spcBef>
                <a:spcPts val="1250"/>
              </a:spcBef>
              <a:buClrTx/>
              <a:buFontTx/>
              <a:buNone/>
            </a:pPr>
            <a:r>
              <a:rPr lang="es-ES" sz="2000" b="1" dirty="0">
                <a:solidFill>
                  <a:schemeClr val="accent2">
                    <a:lumMod val="75000"/>
                  </a:schemeClr>
                </a:solidFill>
                <a:latin typeface="Arial" charset="0"/>
                <a:cs typeface="Times New Roman" pitchFamily="16" charset="0"/>
              </a:rPr>
              <a:t>Ejemplo: </a:t>
            </a:r>
            <a:r>
              <a:rPr lang="es-ES" sz="2000" b="1" dirty="0" smtClean="0">
                <a:solidFill>
                  <a:schemeClr val="accent2">
                    <a:lumMod val="75000"/>
                  </a:schemeClr>
                </a:solidFill>
                <a:latin typeface="Arial" charset="0"/>
                <a:cs typeface="Times New Roman" pitchFamily="16" charset="0"/>
              </a:rPr>
              <a:t>Cuba</a:t>
            </a:r>
            <a:r>
              <a:rPr lang="es-ES" sz="2000" dirty="0" smtClean="0">
                <a:solidFill>
                  <a:schemeClr val="accent2">
                    <a:lumMod val="75000"/>
                  </a:schemeClr>
                </a:solidFill>
                <a:latin typeface="Arial" charset="0"/>
                <a:cs typeface="Times New Roman" pitchFamily="16" charset="0"/>
              </a:rPr>
              <a:t>.  </a:t>
            </a:r>
            <a:r>
              <a:rPr lang="es-ES" sz="2000" dirty="0">
                <a:solidFill>
                  <a:schemeClr val="accent2">
                    <a:lumMod val="75000"/>
                  </a:schemeClr>
                </a:solidFill>
                <a:latin typeface="Arial" charset="0"/>
                <a:cs typeface="Times New Roman" pitchFamily="16" charset="0"/>
              </a:rPr>
              <a:t>A</a:t>
            </a:r>
            <a:r>
              <a:rPr lang="en-US" sz="2000" dirty="0" err="1">
                <a:solidFill>
                  <a:schemeClr val="accent2">
                    <a:lumMod val="75000"/>
                  </a:schemeClr>
                </a:solidFill>
                <a:latin typeface="Arial" charset="0"/>
                <a:cs typeface="Arial" charset="0"/>
              </a:rPr>
              <a:t>ño</a:t>
            </a:r>
            <a:r>
              <a:rPr lang="en-US" sz="2000" dirty="0">
                <a:solidFill>
                  <a:schemeClr val="accent2">
                    <a:lumMod val="75000"/>
                  </a:schemeClr>
                </a:solidFill>
                <a:latin typeface="Arial" charset="0"/>
                <a:cs typeface="Arial" charset="0"/>
              </a:rPr>
              <a:t> </a:t>
            </a:r>
            <a:r>
              <a:rPr lang="en-US" sz="2000" dirty="0" smtClean="0">
                <a:solidFill>
                  <a:schemeClr val="accent2">
                    <a:lumMod val="75000"/>
                  </a:schemeClr>
                </a:solidFill>
                <a:latin typeface="Arial" charset="0"/>
                <a:cs typeface="Arial" charset="0"/>
              </a:rPr>
              <a:t>2014. TBN=10.9</a:t>
            </a:r>
            <a:endParaRPr lang="en-US" sz="2000" dirty="0">
              <a:solidFill>
                <a:schemeClr val="accent2">
                  <a:lumMod val="75000"/>
                </a:schemeClr>
              </a:solidFill>
              <a:latin typeface="Arial" charset="0"/>
              <a:cs typeface="Arial" charset="0"/>
            </a:endParaRPr>
          </a:p>
          <a:p>
            <a:pPr algn="just">
              <a:lnSpc>
                <a:spcPct val="160000"/>
              </a:lnSpc>
              <a:spcBef>
                <a:spcPts val="1250"/>
              </a:spcBef>
              <a:buClrTx/>
              <a:buFontTx/>
              <a:buNone/>
            </a:pPr>
            <a:r>
              <a:rPr lang="en-US" sz="2000" dirty="0">
                <a:latin typeface="Arial" charset="0"/>
                <a:cs typeface="Arial" charset="0"/>
              </a:rPr>
              <a:t>En </a:t>
            </a:r>
            <a:r>
              <a:rPr lang="en-US" sz="2000" dirty="0" smtClean="0">
                <a:latin typeface="Arial" charset="0"/>
                <a:cs typeface="Arial" charset="0"/>
              </a:rPr>
              <a:t>Cuba </a:t>
            </a:r>
            <a:r>
              <a:rPr lang="en-US" sz="2000" dirty="0">
                <a:latin typeface="Arial" charset="0"/>
                <a:cs typeface="Arial" charset="0"/>
              </a:rPr>
              <a:t>en el </a:t>
            </a:r>
            <a:r>
              <a:rPr lang="en-US" sz="2000" dirty="0" err="1">
                <a:latin typeface="Arial" charset="0"/>
                <a:cs typeface="Arial" charset="0"/>
              </a:rPr>
              <a:t>año</a:t>
            </a:r>
            <a:r>
              <a:rPr lang="en-US" sz="2000" dirty="0">
                <a:latin typeface="Arial" charset="0"/>
                <a:cs typeface="Arial" charset="0"/>
              </a:rPr>
              <a:t> </a:t>
            </a:r>
            <a:r>
              <a:rPr lang="en-US" sz="2000" dirty="0" smtClean="0">
                <a:latin typeface="Arial" charset="0"/>
                <a:cs typeface="Arial" charset="0"/>
              </a:rPr>
              <a:t>2014 </a:t>
            </a:r>
            <a:r>
              <a:rPr lang="en-US" sz="2000" dirty="0" err="1">
                <a:latin typeface="Arial" charset="0"/>
                <a:cs typeface="Arial" charset="0"/>
              </a:rPr>
              <a:t>hubo</a:t>
            </a:r>
            <a:r>
              <a:rPr lang="en-US" sz="2000" dirty="0">
                <a:latin typeface="Arial" charset="0"/>
                <a:cs typeface="Arial" charset="0"/>
              </a:rPr>
              <a:t> </a:t>
            </a:r>
            <a:r>
              <a:rPr lang="en-US" sz="2000" dirty="0" smtClean="0">
                <a:latin typeface="Arial" charset="0"/>
                <a:cs typeface="Arial" charset="0"/>
              </a:rPr>
              <a:t>10.9 </a:t>
            </a:r>
            <a:r>
              <a:rPr lang="en-US" sz="2000" dirty="0" err="1">
                <a:latin typeface="Arial" charset="0"/>
                <a:cs typeface="Arial" charset="0"/>
              </a:rPr>
              <a:t>nacidos</a:t>
            </a:r>
            <a:r>
              <a:rPr lang="en-US" sz="2000" dirty="0">
                <a:latin typeface="Arial" charset="0"/>
                <a:cs typeface="Arial" charset="0"/>
              </a:rPr>
              <a:t> </a:t>
            </a:r>
            <a:r>
              <a:rPr lang="en-US" sz="2000" dirty="0" err="1">
                <a:latin typeface="Arial" charset="0"/>
                <a:cs typeface="Arial" charset="0"/>
              </a:rPr>
              <a:t>vivos</a:t>
            </a:r>
            <a:r>
              <a:rPr lang="en-US" sz="2000" dirty="0">
                <a:latin typeface="Arial" charset="0"/>
                <a:cs typeface="Arial" charset="0"/>
              </a:rPr>
              <a:t> </a:t>
            </a:r>
            <a:r>
              <a:rPr lang="en-US" sz="2000" dirty="0" err="1">
                <a:latin typeface="Arial" charset="0"/>
                <a:cs typeface="Arial" charset="0"/>
              </a:rPr>
              <a:t>por</a:t>
            </a:r>
            <a:r>
              <a:rPr lang="en-US" sz="2000" dirty="0">
                <a:latin typeface="Arial" charset="0"/>
                <a:cs typeface="Arial" charset="0"/>
              </a:rPr>
              <a:t> </a:t>
            </a:r>
            <a:r>
              <a:rPr lang="en-US" sz="2000" dirty="0" err="1">
                <a:latin typeface="Arial" charset="0"/>
                <a:cs typeface="Arial" charset="0"/>
              </a:rPr>
              <a:t>cada</a:t>
            </a:r>
            <a:r>
              <a:rPr lang="en-US" sz="2000" dirty="0">
                <a:latin typeface="Arial" charset="0"/>
                <a:cs typeface="Arial" charset="0"/>
              </a:rPr>
              <a:t> 1000 </a:t>
            </a:r>
            <a:r>
              <a:rPr lang="en-US" sz="2000" dirty="0" err="1">
                <a:latin typeface="Arial" charset="0"/>
                <a:cs typeface="Arial" charset="0"/>
              </a:rPr>
              <a:t>habitantes</a:t>
            </a:r>
            <a:r>
              <a:rPr lang="en-US" sz="2000" dirty="0">
                <a:latin typeface="Arial" charset="0"/>
                <a:cs typeface="Arial" charset="0"/>
              </a:rPr>
              <a:t>.</a:t>
            </a:r>
          </a:p>
        </p:txBody>
      </p:sp>
      <p:sp>
        <p:nvSpPr>
          <p:cNvPr id="30723" name="Text Box 3"/>
          <p:cNvSpPr txBox="1">
            <a:spLocks noChangeArrowheads="1"/>
          </p:cNvSpPr>
          <p:nvPr/>
        </p:nvSpPr>
        <p:spPr bwMode="auto">
          <a:xfrm>
            <a:off x="900113" y="468313"/>
            <a:ext cx="727233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ctr">
              <a:spcBef>
                <a:spcPts val="1250"/>
              </a:spcBef>
              <a:buClrTx/>
              <a:buFontTx/>
              <a:buNone/>
            </a:pPr>
            <a:r>
              <a:rPr lang="pt-PT" b="1" dirty="0">
                <a:solidFill>
                  <a:schemeClr val="accent2">
                    <a:lumMod val="75000"/>
                  </a:schemeClr>
                </a:solidFill>
                <a:latin typeface="Arial" charset="0"/>
              </a:rPr>
              <a:t>Medidas de Fecundidad</a:t>
            </a:r>
          </a:p>
        </p:txBody>
      </p:sp>
      <p:sp>
        <p:nvSpPr>
          <p:cNvPr id="30724" name="Rectangle 4"/>
          <p:cNvSpPr>
            <a:spLocks noChangeArrowheads="1"/>
          </p:cNvSpPr>
          <p:nvPr/>
        </p:nvSpPr>
        <p:spPr bwMode="auto">
          <a:xfrm>
            <a:off x="0" y="31623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30725" name="Rectangle 5"/>
          <p:cNvSpPr>
            <a:spLocks noChangeArrowheads="1"/>
          </p:cNvSpPr>
          <p:nvPr/>
        </p:nvSpPr>
        <p:spPr bwMode="auto">
          <a:xfrm>
            <a:off x="0" y="31623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graphicFrame>
        <p:nvGraphicFramePr>
          <p:cNvPr id="30726" name="Object 6"/>
          <p:cNvGraphicFramePr>
            <a:graphicFrameLocks noChangeAspect="1"/>
          </p:cNvGraphicFramePr>
          <p:nvPr/>
        </p:nvGraphicFramePr>
        <p:xfrm>
          <a:off x="1547813" y="1268413"/>
          <a:ext cx="6161087" cy="852487"/>
        </p:xfrm>
        <a:graphic>
          <a:graphicData uri="http://schemas.openxmlformats.org/presentationml/2006/ole">
            <mc:AlternateContent xmlns:mc="http://schemas.openxmlformats.org/markup-compatibility/2006">
              <mc:Choice xmlns:v="urn:schemas-microsoft-com:vml" Requires="v">
                <p:oleObj spid="_x0000_s5189" r:id="rId4" imgW="3261960" imgH="361080" progId="">
                  <p:embed/>
                </p:oleObj>
              </mc:Choice>
              <mc:Fallback>
                <p:oleObj r:id="rId4" imgW="3261960" imgH="36108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7813" y="1268413"/>
                        <a:ext cx="6161087" cy="852487"/>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977296366"/>
      </p:ext>
    </p:extLst>
  </p:cSld>
  <p:clrMapOvr>
    <a:masterClrMapping/>
  </p:clrMapOvr>
  <p:transition spd="slow">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clickEffect">
                                  <p:stCondLst>
                                    <p:cond delay="0"/>
                                  </p:stCondLst>
                                  <p:childTnLst>
                                    <p:set>
                                      <p:cBhvr additive="repl">
                                        <p:cTn id="6" dur="1" fill="hold">
                                          <p:stCondLst>
                                            <p:cond delay="0"/>
                                          </p:stCondLst>
                                        </p:cTn>
                                        <p:tgtEl>
                                          <p:spTgt spid="30721"/>
                                        </p:tgtEl>
                                        <p:attrNameLst>
                                          <p:attrName>style.visibility</p:attrName>
                                        </p:attrNameLst>
                                      </p:cBhvr>
                                      <p:to>
                                        <p:strVal val="visible"/>
                                      </p:to>
                                    </p:set>
                                    <p:animEffect transition="in" filter="dissolve">
                                      <p:cBhvr additive="repl">
                                        <p:cTn id="7" dur="500"/>
                                        <p:tgtEl>
                                          <p:spTgt spid="307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fill="hold" nodeType="clickEffect">
                                  <p:stCondLst>
                                    <p:cond delay="0"/>
                                  </p:stCondLst>
                                  <p:childTnLst>
                                    <p:set>
                                      <p:cBhvr additive="repl">
                                        <p:cTn id="11" dur="1" fill="hold">
                                          <p:stCondLst>
                                            <p:cond delay="0"/>
                                          </p:stCondLst>
                                        </p:cTn>
                                        <p:tgtEl>
                                          <p:spTgt spid="30722"/>
                                        </p:tgtEl>
                                        <p:attrNameLst>
                                          <p:attrName>style.visibility</p:attrName>
                                        </p:attrNameLst>
                                      </p:cBhvr>
                                      <p:to>
                                        <p:strVal val="visible"/>
                                      </p:to>
                                    </p:set>
                                    <p:animEffect transition="in" filter="dissolve">
                                      <p:cBhvr additive="repl">
                                        <p:cTn id="12" dur="500"/>
                                        <p:tgtEl>
                                          <p:spTgt spid="30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1"/>
          <p:cNvSpPr txBox="1">
            <a:spLocks noChangeArrowheads="1"/>
          </p:cNvSpPr>
          <p:nvPr/>
        </p:nvSpPr>
        <p:spPr bwMode="auto">
          <a:xfrm>
            <a:off x="611188" y="2349500"/>
            <a:ext cx="8064500" cy="581025"/>
          </a:xfrm>
          <a:prstGeom prst="rect">
            <a:avLst/>
          </a:prstGeom>
          <a:noFill/>
          <a:ln w="12600">
            <a:solidFill>
              <a:srgbClr val="800000"/>
            </a:solidFill>
            <a:miter lim="800000"/>
            <a:headEnd/>
            <a:tailEnd/>
          </a:ln>
          <a:effectLs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just">
              <a:lnSpc>
                <a:spcPct val="160000"/>
              </a:lnSpc>
              <a:spcBef>
                <a:spcPts val="1250"/>
              </a:spcBef>
              <a:buClrTx/>
              <a:buFontTx/>
              <a:buNone/>
            </a:pPr>
            <a:r>
              <a:rPr lang="es-ES" sz="2000" dirty="0">
                <a:latin typeface="Arial" charset="0"/>
                <a:cs typeface="Times New Roman" pitchFamily="16" charset="0"/>
              </a:rPr>
              <a:t>Tiene en cuenta solo la población femenina en su edad fértil.</a:t>
            </a:r>
          </a:p>
        </p:txBody>
      </p:sp>
      <p:sp>
        <p:nvSpPr>
          <p:cNvPr id="31746" name="Text Box 2"/>
          <p:cNvSpPr txBox="1">
            <a:spLocks noChangeArrowheads="1"/>
          </p:cNvSpPr>
          <p:nvPr/>
        </p:nvSpPr>
        <p:spPr bwMode="auto">
          <a:xfrm>
            <a:off x="684213" y="3573463"/>
            <a:ext cx="8064500" cy="1716087"/>
          </a:xfrm>
          <a:prstGeom prst="rect">
            <a:avLst/>
          </a:prstGeom>
          <a:noFill/>
          <a:ln w="12600">
            <a:solidFill>
              <a:srgbClr val="800000"/>
            </a:solidFill>
            <a:miter lim="800000"/>
            <a:headEnd/>
            <a:tailEnd/>
          </a:ln>
          <a:effectLs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just">
              <a:lnSpc>
                <a:spcPct val="160000"/>
              </a:lnSpc>
              <a:spcBef>
                <a:spcPts val="1250"/>
              </a:spcBef>
              <a:buClrTx/>
              <a:buFontTx/>
              <a:buNone/>
            </a:pPr>
            <a:r>
              <a:rPr lang="es-ES" sz="2000" b="1" dirty="0">
                <a:solidFill>
                  <a:schemeClr val="accent2">
                    <a:lumMod val="75000"/>
                  </a:schemeClr>
                </a:solidFill>
                <a:latin typeface="Arial" charset="0"/>
                <a:cs typeface="Times New Roman" pitchFamily="16" charset="0"/>
              </a:rPr>
              <a:t>Ejemplo: </a:t>
            </a:r>
            <a:r>
              <a:rPr lang="es-ES" sz="2000" dirty="0">
                <a:solidFill>
                  <a:schemeClr val="accent2">
                    <a:lumMod val="75000"/>
                  </a:schemeClr>
                </a:solidFill>
                <a:latin typeface="Arial" charset="0"/>
                <a:cs typeface="Times New Roman" pitchFamily="16" charset="0"/>
              </a:rPr>
              <a:t>Cuba.  A</a:t>
            </a:r>
            <a:r>
              <a:rPr lang="en-US" sz="2000" dirty="0" err="1">
                <a:solidFill>
                  <a:schemeClr val="accent2">
                    <a:lumMod val="75000"/>
                  </a:schemeClr>
                </a:solidFill>
                <a:latin typeface="Arial" charset="0"/>
                <a:cs typeface="Arial" charset="0"/>
              </a:rPr>
              <a:t>ño</a:t>
            </a:r>
            <a:r>
              <a:rPr lang="en-US" sz="2000" dirty="0">
                <a:solidFill>
                  <a:schemeClr val="accent2">
                    <a:lumMod val="75000"/>
                  </a:schemeClr>
                </a:solidFill>
                <a:latin typeface="Arial" charset="0"/>
                <a:cs typeface="Arial" charset="0"/>
              </a:rPr>
              <a:t> </a:t>
            </a:r>
            <a:r>
              <a:rPr lang="en-US" sz="2000" dirty="0" smtClean="0">
                <a:solidFill>
                  <a:schemeClr val="accent2">
                    <a:lumMod val="75000"/>
                  </a:schemeClr>
                </a:solidFill>
                <a:latin typeface="Arial" charset="0"/>
                <a:cs typeface="Arial" charset="0"/>
              </a:rPr>
              <a:t>2014. TGF=43.2</a:t>
            </a:r>
            <a:endParaRPr lang="en-US" sz="2000" dirty="0">
              <a:solidFill>
                <a:schemeClr val="accent2">
                  <a:lumMod val="75000"/>
                </a:schemeClr>
              </a:solidFill>
              <a:latin typeface="Arial" charset="0"/>
              <a:cs typeface="Arial" charset="0"/>
            </a:endParaRPr>
          </a:p>
          <a:p>
            <a:pPr algn="just">
              <a:lnSpc>
                <a:spcPct val="160000"/>
              </a:lnSpc>
              <a:spcBef>
                <a:spcPts val="1250"/>
              </a:spcBef>
              <a:buClrTx/>
              <a:buFontTx/>
              <a:buNone/>
            </a:pPr>
            <a:r>
              <a:rPr lang="en-US" sz="2000" dirty="0">
                <a:latin typeface="Arial" charset="0"/>
                <a:cs typeface="Arial" charset="0"/>
              </a:rPr>
              <a:t>En Cuba en el </a:t>
            </a:r>
            <a:r>
              <a:rPr lang="en-US" sz="2000" dirty="0" err="1">
                <a:latin typeface="Arial" charset="0"/>
                <a:cs typeface="Arial" charset="0"/>
              </a:rPr>
              <a:t>año</a:t>
            </a:r>
            <a:r>
              <a:rPr lang="en-US" sz="2000" dirty="0">
                <a:latin typeface="Arial" charset="0"/>
                <a:cs typeface="Arial" charset="0"/>
              </a:rPr>
              <a:t> </a:t>
            </a:r>
            <a:r>
              <a:rPr lang="en-US" sz="2000" dirty="0" smtClean="0">
                <a:latin typeface="Arial" charset="0"/>
                <a:cs typeface="Arial" charset="0"/>
              </a:rPr>
              <a:t>2014 </a:t>
            </a:r>
            <a:r>
              <a:rPr lang="en-US" sz="2000" dirty="0" err="1">
                <a:latin typeface="Arial" charset="0"/>
                <a:cs typeface="Arial" charset="0"/>
              </a:rPr>
              <a:t>hubo</a:t>
            </a:r>
            <a:r>
              <a:rPr lang="en-US" sz="2000" dirty="0">
                <a:latin typeface="Arial" charset="0"/>
                <a:cs typeface="Arial" charset="0"/>
              </a:rPr>
              <a:t> </a:t>
            </a:r>
            <a:r>
              <a:rPr lang="en-US" sz="2000" dirty="0" smtClean="0">
                <a:latin typeface="Arial" charset="0"/>
                <a:cs typeface="Arial" charset="0"/>
              </a:rPr>
              <a:t>43.2 </a:t>
            </a:r>
            <a:r>
              <a:rPr lang="en-US" sz="2000" dirty="0" err="1">
                <a:latin typeface="Arial" charset="0"/>
                <a:cs typeface="Arial" charset="0"/>
              </a:rPr>
              <a:t>nacidos</a:t>
            </a:r>
            <a:r>
              <a:rPr lang="en-US" sz="2000" dirty="0">
                <a:latin typeface="Arial" charset="0"/>
                <a:cs typeface="Arial" charset="0"/>
              </a:rPr>
              <a:t> </a:t>
            </a:r>
            <a:r>
              <a:rPr lang="en-US" sz="2000" dirty="0" err="1">
                <a:latin typeface="Arial" charset="0"/>
                <a:cs typeface="Arial" charset="0"/>
              </a:rPr>
              <a:t>vivos</a:t>
            </a:r>
            <a:r>
              <a:rPr lang="en-US" sz="2000" dirty="0">
                <a:latin typeface="Arial" charset="0"/>
                <a:cs typeface="Arial" charset="0"/>
              </a:rPr>
              <a:t> </a:t>
            </a:r>
            <a:r>
              <a:rPr lang="en-US" sz="2000" dirty="0" err="1">
                <a:latin typeface="Arial" charset="0"/>
                <a:cs typeface="Arial" charset="0"/>
              </a:rPr>
              <a:t>por</a:t>
            </a:r>
            <a:r>
              <a:rPr lang="en-US" sz="2000" dirty="0">
                <a:latin typeface="Arial" charset="0"/>
                <a:cs typeface="Arial" charset="0"/>
              </a:rPr>
              <a:t> </a:t>
            </a:r>
            <a:r>
              <a:rPr lang="en-US" sz="2000" dirty="0" err="1">
                <a:latin typeface="Arial" charset="0"/>
                <a:cs typeface="Arial" charset="0"/>
              </a:rPr>
              <a:t>cada</a:t>
            </a:r>
            <a:r>
              <a:rPr lang="en-US" sz="2000" dirty="0">
                <a:latin typeface="Arial" charset="0"/>
                <a:cs typeface="Arial" charset="0"/>
              </a:rPr>
              <a:t> 1000 </a:t>
            </a:r>
            <a:r>
              <a:rPr lang="en-US" sz="2000" dirty="0" err="1">
                <a:latin typeface="Arial" charset="0"/>
                <a:cs typeface="Arial" charset="0"/>
              </a:rPr>
              <a:t>mujeres</a:t>
            </a:r>
            <a:r>
              <a:rPr lang="en-US" sz="2000" dirty="0">
                <a:latin typeface="Arial" charset="0"/>
                <a:cs typeface="Arial" charset="0"/>
              </a:rPr>
              <a:t> en </a:t>
            </a:r>
            <a:r>
              <a:rPr lang="en-US" sz="2000" dirty="0" err="1">
                <a:latin typeface="Arial" charset="0"/>
                <a:cs typeface="Arial" charset="0"/>
              </a:rPr>
              <a:t>edad</a:t>
            </a:r>
            <a:r>
              <a:rPr lang="en-US" sz="2000" dirty="0">
                <a:latin typeface="Arial" charset="0"/>
                <a:cs typeface="Arial" charset="0"/>
              </a:rPr>
              <a:t> </a:t>
            </a:r>
            <a:r>
              <a:rPr lang="en-US" sz="2000" dirty="0" err="1">
                <a:latin typeface="Arial" charset="0"/>
                <a:cs typeface="Arial" charset="0"/>
              </a:rPr>
              <a:t>fértil</a:t>
            </a:r>
            <a:r>
              <a:rPr lang="en-US" sz="2000" dirty="0">
                <a:latin typeface="Arial" charset="0"/>
                <a:cs typeface="Arial" charset="0"/>
              </a:rPr>
              <a:t> (15 a 49 </a:t>
            </a:r>
            <a:r>
              <a:rPr lang="en-US" sz="2000" dirty="0" err="1">
                <a:latin typeface="Arial" charset="0"/>
                <a:cs typeface="Arial" charset="0"/>
              </a:rPr>
              <a:t>años</a:t>
            </a:r>
            <a:r>
              <a:rPr lang="en-US" sz="2000" dirty="0">
                <a:latin typeface="Arial" charset="0"/>
                <a:cs typeface="Arial" charset="0"/>
              </a:rPr>
              <a:t> de </a:t>
            </a:r>
            <a:r>
              <a:rPr lang="en-US" sz="2000" dirty="0" err="1">
                <a:latin typeface="Arial" charset="0"/>
                <a:cs typeface="Arial" charset="0"/>
              </a:rPr>
              <a:t>edad</a:t>
            </a:r>
            <a:r>
              <a:rPr lang="en-US" sz="2000" dirty="0">
                <a:latin typeface="Arial" charset="0"/>
                <a:cs typeface="Arial" charset="0"/>
              </a:rPr>
              <a:t>).</a:t>
            </a:r>
          </a:p>
        </p:txBody>
      </p:sp>
      <p:sp>
        <p:nvSpPr>
          <p:cNvPr id="31747" name="Text Box 3"/>
          <p:cNvSpPr txBox="1">
            <a:spLocks noChangeArrowheads="1"/>
          </p:cNvSpPr>
          <p:nvPr/>
        </p:nvSpPr>
        <p:spPr bwMode="auto">
          <a:xfrm>
            <a:off x="935831" y="468313"/>
            <a:ext cx="727233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ctr">
              <a:spcBef>
                <a:spcPts val="1250"/>
              </a:spcBef>
              <a:buClrTx/>
              <a:buFontTx/>
              <a:buNone/>
            </a:pPr>
            <a:r>
              <a:rPr lang="pt-PT" b="1" dirty="0">
                <a:solidFill>
                  <a:schemeClr val="accent2">
                    <a:lumMod val="75000"/>
                  </a:schemeClr>
                </a:solidFill>
                <a:latin typeface="Arial" charset="0"/>
              </a:rPr>
              <a:t>Medidas de Fecundidad</a:t>
            </a:r>
          </a:p>
        </p:txBody>
      </p:sp>
      <p:sp>
        <p:nvSpPr>
          <p:cNvPr id="31748" name="Rectangle 4"/>
          <p:cNvSpPr>
            <a:spLocks noChangeArrowheads="1"/>
          </p:cNvSpPr>
          <p:nvPr/>
        </p:nvSpPr>
        <p:spPr bwMode="auto">
          <a:xfrm>
            <a:off x="0" y="31623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31749" name="Rectangle 5"/>
          <p:cNvSpPr>
            <a:spLocks noChangeArrowheads="1"/>
          </p:cNvSpPr>
          <p:nvPr/>
        </p:nvSpPr>
        <p:spPr bwMode="auto">
          <a:xfrm>
            <a:off x="0" y="31623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31750" name="Rectangle 6"/>
          <p:cNvSpPr>
            <a:spLocks noChangeArrowheads="1"/>
          </p:cNvSpPr>
          <p:nvPr/>
        </p:nvSpPr>
        <p:spPr bwMode="auto">
          <a:xfrm>
            <a:off x="0" y="31623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graphicFrame>
        <p:nvGraphicFramePr>
          <p:cNvPr id="31751" name="Object 7"/>
          <p:cNvGraphicFramePr>
            <a:graphicFrameLocks noChangeAspect="1"/>
          </p:cNvGraphicFramePr>
          <p:nvPr/>
        </p:nvGraphicFramePr>
        <p:xfrm>
          <a:off x="755650" y="1125538"/>
          <a:ext cx="7888288" cy="725487"/>
        </p:xfrm>
        <a:graphic>
          <a:graphicData uri="http://schemas.openxmlformats.org/presentationml/2006/ole">
            <mc:AlternateContent xmlns:mc="http://schemas.openxmlformats.org/markup-compatibility/2006">
              <mc:Choice xmlns:v="urn:schemas-microsoft-com:vml" Requires="v">
                <p:oleObj spid="_x0000_s6212" r:id="rId4" imgW="4898880" imgH="361080" progId="">
                  <p:embed/>
                </p:oleObj>
              </mc:Choice>
              <mc:Fallback>
                <p:oleObj r:id="rId4" imgW="4898880" imgH="36108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650" y="1125538"/>
                        <a:ext cx="7888288" cy="725487"/>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305774714"/>
      </p:ext>
    </p:extLst>
  </p:cSld>
  <p:clrMapOvr>
    <a:masterClrMapping/>
  </p:clrMapOvr>
  <p:transition spd="slow">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clickEffect">
                                  <p:stCondLst>
                                    <p:cond delay="0"/>
                                  </p:stCondLst>
                                  <p:childTnLst>
                                    <p:set>
                                      <p:cBhvr additive="repl">
                                        <p:cTn id="6" dur="1" fill="hold">
                                          <p:stCondLst>
                                            <p:cond delay="0"/>
                                          </p:stCondLst>
                                        </p:cTn>
                                        <p:tgtEl>
                                          <p:spTgt spid="31745"/>
                                        </p:tgtEl>
                                        <p:attrNameLst>
                                          <p:attrName>style.visibility</p:attrName>
                                        </p:attrNameLst>
                                      </p:cBhvr>
                                      <p:to>
                                        <p:strVal val="visible"/>
                                      </p:to>
                                    </p:set>
                                    <p:animEffect transition="in" filter="dissolve">
                                      <p:cBhvr additive="repl">
                                        <p:cTn id="7" dur="500"/>
                                        <p:tgtEl>
                                          <p:spTgt spid="317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fill="hold" nodeType="clickEffect">
                                  <p:stCondLst>
                                    <p:cond delay="0"/>
                                  </p:stCondLst>
                                  <p:childTnLst>
                                    <p:set>
                                      <p:cBhvr additive="repl">
                                        <p:cTn id="11" dur="1" fill="hold">
                                          <p:stCondLst>
                                            <p:cond delay="0"/>
                                          </p:stCondLst>
                                        </p:cTn>
                                        <p:tgtEl>
                                          <p:spTgt spid="31746"/>
                                        </p:tgtEl>
                                        <p:attrNameLst>
                                          <p:attrName>style.visibility</p:attrName>
                                        </p:attrNameLst>
                                      </p:cBhvr>
                                      <p:to>
                                        <p:strVal val="visible"/>
                                      </p:to>
                                    </p:set>
                                    <p:animEffect transition="in" filter="dissolve">
                                      <p:cBhvr additive="repl">
                                        <p:cTn id="12" dur="500"/>
                                        <p:tgtEl>
                                          <p:spTgt spid="31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1"/>
          <p:cNvSpPr txBox="1">
            <a:spLocks noChangeArrowheads="1"/>
          </p:cNvSpPr>
          <p:nvPr/>
        </p:nvSpPr>
        <p:spPr bwMode="auto">
          <a:xfrm>
            <a:off x="611188" y="2349500"/>
            <a:ext cx="8064500" cy="581025"/>
          </a:xfrm>
          <a:prstGeom prst="rect">
            <a:avLst/>
          </a:prstGeom>
          <a:noFill/>
          <a:ln w="12600">
            <a:solidFill>
              <a:srgbClr val="800000"/>
            </a:solidFill>
            <a:miter lim="800000"/>
            <a:headEnd/>
            <a:tailEnd/>
          </a:ln>
          <a:effectLs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just">
              <a:lnSpc>
                <a:spcPct val="160000"/>
              </a:lnSpc>
              <a:spcBef>
                <a:spcPts val="1250"/>
              </a:spcBef>
              <a:buClrTx/>
              <a:buFontTx/>
              <a:buNone/>
            </a:pPr>
            <a:r>
              <a:rPr lang="es-ES" sz="2000" dirty="0">
                <a:latin typeface="Arial" charset="0"/>
                <a:cs typeface="Times New Roman" pitchFamily="16" charset="0"/>
              </a:rPr>
              <a:t>Se calcula por grupos de edades materna.</a:t>
            </a:r>
          </a:p>
        </p:txBody>
      </p:sp>
      <p:sp>
        <p:nvSpPr>
          <p:cNvPr id="32770" name="Text Box 2"/>
          <p:cNvSpPr txBox="1">
            <a:spLocks noChangeArrowheads="1"/>
          </p:cNvSpPr>
          <p:nvPr/>
        </p:nvSpPr>
        <p:spPr bwMode="auto">
          <a:xfrm>
            <a:off x="684213" y="3573463"/>
            <a:ext cx="8064500" cy="2230996"/>
          </a:xfrm>
          <a:prstGeom prst="rect">
            <a:avLst/>
          </a:prstGeom>
          <a:noFill/>
          <a:ln w="12600">
            <a:solidFill>
              <a:srgbClr val="800000"/>
            </a:solidFill>
            <a:miter lim="800000"/>
            <a:headEnd/>
            <a:tailEnd/>
          </a:ln>
          <a:effectLs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just">
              <a:lnSpc>
                <a:spcPct val="160000"/>
              </a:lnSpc>
              <a:spcBef>
                <a:spcPts val="1250"/>
              </a:spcBef>
              <a:buClrTx/>
              <a:buFontTx/>
              <a:buNone/>
            </a:pPr>
            <a:r>
              <a:rPr lang="es-ES" sz="2000" b="1" dirty="0">
                <a:solidFill>
                  <a:schemeClr val="accent2">
                    <a:lumMod val="75000"/>
                  </a:schemeClr>
                </a:solidFill>
                <a:latin typeface="Arial" charset="0"/>
                <a:cs typeface="Times New Roman" pitchFamily="16" charset="0"/>
              </a:rPr>
              <a:t>Ejemplo: </a:t>
            </a:r>
            <a:r>
              <a:rPr lang="es-ES" sz="2000" dirty="0">
                <a:solidFill>
                  <a:schemeClr val="accent2">
                    <a:lumMod val="75000"/>
                  </a:schemeClr>
                </a:solidFill>
                <a:latin typeface="Arial" charset="0"/>
                <a:cs typeface="Times New Roman" pitchFamily="16" charset="0"/>
              </a:rPr>
              <a:t>Cuba.  A</a:t>
            </a:r>
            <a:r>
              <a:rPr lang="en-US" sz="2000" dirty="0" err="1">
                <a:solidFill>
                  <a:schemeClr val="accent2">
                    <a:lumMod val="75000"/>
                  </a:schemeClr>
                </a:solidFill>
                <a:latin typeface="Arial" charset="0"/>
                <a:cs typeface="Arial" charset="0"/>
              </a:rPr>
              <a:t>ño</a:t>
            </a:r>
            <a:r>
              <a:rPr lang="en-US" sz="2000" dirty="0">
                <a:solidFill>
                  <a:schemeClr val="accent2">
                    <a:lumMod val="75000"/>
                  </a:schemeClr>
                </a:solidFill>
                <a:latin typeface="Arial" charset="0"/>
                <a:cs typeface="Arial" charset="0"/>
              </a:rPr>
              <a:t> </a:t>
            </a:r>
            <a:r>
              <a:rPr lang="en-US" sz="2000" dirty="0" smtClean="0">
                <a:solidFill>
                  <a:schemeClr val="accent2">
                    <a:lumMod val="75000"/>
                  </a:schemeClr>
                </a:solidFill>
                <a:latin typeface="Arial" charset="0"/>
                <a:cs typeface="Arial" charset="0"/>
              </a:rPr>
              <a:t>2014. </a:t>
            </a:r>
            <a:r>
              <a:rPr lang="en-US" sz="2000" dirty="0">
                <a:solidFill>
                  <a:schemeClr val="accent2">
                    <a:lumMod val="75000"/>
                  </a:schemeClr>
                </a:solidFill>
                <a:latin typeface="Arial" charset="0"/>
                <a:cs typeface="Arial" charset="0"/>
              </a:rPr>
              <a:t>TEF </a:t>
            </a:r>
            <a:r>
              <a:rPr lang="en-US" sz="2000" baseline="-25000" dirty="0">
                <a:solidFill>
                  <a:schemeClr val="accent2">
                    <a:lumMod val="75000"/>
                  </a:schemeClr>
                </a:solidFill>
                <a:latin typeface="Arial" charset="0"/>
                <a:cs typeface="Arial" charset="0"/>
              </a:rPr>
              <a:t>15 – 19</a:t>
            </a:r>
            <a:r>
              <a:rPr lang="en-US" sz="2000" dirty="0">
                <a:solidFill>
                  <a:schemeClr val="accent2">
                    <a:lumMod val="75000"/>
                  </a:schemeClr>
                </a:solidFill>
                <a:latin typeface="Arial" charset="0"/>
                <a:cs typeface="Arial" charset="0"/>
              </a:rPr>
              <a:t> </a:t>
            </a:r>
            <a:r>
              <a:rPr lang="en-US" sz="2000" baseline="-25000" dirty="0" err="1">
                <a:solidFill>
                  <a:schemeClr val="accent2">
                    <a:lumMod val="75000"/>
                  </a:schemeClr>
                </a:solidFill>
                <a:latin typeface="Arial" charset="0"/>
                <a:cs typeface="Arial" charset="0"/>
              </a:rPr>
              <a:t>años</a:t>
            </a:r>
            <a:r>
              <a:rPr lang="en-US" sz="2000" dirty="0">
                <a:solidFill>
                  <a:schemeClr val="accent2">
                    <a:lumMod val="75000"/>
                  </a:schemeClr>
                </a:solidFill>
                <a:latin typeface="Arial" charset="0"/>
                <a:cs typeface="Arial" charset="0"/>
              </a:rPr>
              <a:t>= </a:t>
            </a:r>
            <a:r>
              <a:rPr lang="en-US" sz="2000" dirty="0" smtClean="0">
                <a:solidFill>
                  <a:schemeClr val="accent2">
                    <a:lumMod val="75000"/>
                  </a:schemeClr>
                </a:solidFill>
                <a:latin typeface="Arial" charset="0"/>
                <a:cs typeface="Arial" charset="0"/>
              </a:rPr>
              <a:t>51.6</a:t>
            </a:r>
            <a:endParaRPr lang="en-US" sz="2000" dirty="0">
              <a:solidFill>
                <a:schemeClr val="accent2">
                  <a:lumMod val="75000"/>
                </a:schemeClr>
              </a:solidFill>
              <a:latin typeface="Arial" charset="0"/>
              <a:cs typeface="Arial" charset="0"/>
            </a:endParaRPr>
          </a:p>
          <a:p>
            <a:pPr algn="just">
              <a:lnSpc>
                <a:spcPct val="160000"/>
              </a:lnSpc>
              <a:spcBef>
                <a:spcPts val="1250"/>
              </a:spcBef>
              <a:buClrTx/>
              <a:buFontTx/>
              <a:buNone/>
            </a:pPr>
            <a:r>
              <a:rPr lang="en-US" sz="2000" dirty="0">
                <a:latin typeface="Arial" charset="0"/>
                <a:cs typeface="Arial" charset="0"/>
              </a:rPr>
              <a:t>En Cuba en el </a:t>
            </a:r>
            <a:r>
              <a:rPr lang="en-US" sz="2000" dirty="0" err="1">
                <a:latin typeface="Arial" charset="0"/>
                <a:cs typeface="Arial" charset="0"/>
              </a:rPr>
              <a:t>año</a:t>
            </a:r>
            <a:r>
              <a:rPr lang="en-US" sz="2000" dirty="0">
                <a:latin typeface="Arial" charset="0"/>
                <a:cs typeface="Arial" charset="0"/>
              </a:rPr>
              <a:t> </a:t>
            </a:r>
            <a:r>
              <a:rPr lang="en-US" sz="2000" dirty="0" smtClean="0">
                <a:latin typeface="Arial" charset="0"/>
                <a:cs typeface="Arial" charset="0"/>
              </a:rPr>
              <a:t>2014 </a:t>
            </a:r>
            <a:r>
              <a:rPr lang="en-US" sz="2000" dirty="0" err="1">
                <a:latin typeface="Arial" charset="0"/>
                <a:cs typeface="Arial" charset="0"/>
              </a:rPr>
              <a:t>hubo</a:t>
            </a:r>
            <a:r>
              <a:rPr lang="en-US" sz="2000" dirty="0">
                <a:latin typeface="Arial" charset="0"/>
                <a:cs typeface="Arial" charset="0"/>
              </a:rPr>
              <a:t> </a:t>
            </a:r>
            <a:r>
              <a:rPr lang="en-US" sz="2000" dirty="0" smtClean="0">
                <a:latin typeface="Arial" charset="0"/>
                <a:cs typeface="Arial" charset="0"/>
              </a:rPr>
              <a:t>51.6 </a:t>
            </a:r>
            <a:r>
              <a:rPr lang="en-US" sz="2000" dirty="0" err="1">
                <a:latin typeface="Arial" charset="0"/>
                <a:cs typeface="Arial" charset="0"/>
              </a:rPr>
              <a:t>nacidos</a:t>
            </a:r>
            <a:r>
              <a:rPr lang="en-US" sz="2000" dirty="0">
                <a:latin typeface="Arial" charset="0"/>
                <a:cs typeface="Arial" charset="0"/>
              </a:rPr>
              <a:t> </a:t>
            </a:r>
            <a:r>
              <a:rPr lang="en-US" sz="2000" dirty="0" err="1">
                <a:latin typeface="Arial" charset="0"/>
                <a:cs typeface="Arial" charset="0"/>
              </a:rPr>
              <a:t>vivos</a:t>
            </a:r>
            <a:r>
              <a:rPr lang="en-US" sz="2000" dirty="0">
                <a:latin typeface="Arial" charset="0"/>
                <a:cs typeface="Arial" charset="0"/>
              </a:rPr>
              <a:t> de </a:t>
            </a:r>
            <a:r>
              <a:rPr lang="en-US" sz="2000" dirty="0" err="1">
                <a:latin typeface="Arial" charset="0"/>
                <a:cs typeface="Arial" charset="0"/>
              </a:rPr>
              <a:t>madres</a:t>
            </a:r>
            <a:r>
              <a:rPr lang="en-US" sz="2000" dirty="0">
                <a:latin typeface="Arial" charset="0"/>
                <a:cs typeface="Arial" charset="0"/>
              </a:rPr>
              <a:t> con </a:t>
            </a:r>
            <a:r>
              <a:rPr lang="en-US" sz="2000" dirty="0" err="1">
                <a:latin typeface="Arial" charset="0"/>
                <a:cs typeface="Arial" charset="0"/>
              </a:rPr>
              <a:t>edades</a:t>
            </a:r>
            <a:r>
              <a:rPr lang="en-US" sz="2000" dirty="0">
                <a:latin typeface="Arial" charset="0"/>
                <a:cs typeface="Arial" charset="0"/>
              </a:rPr>
              <a:t> entre 15 y 19 </a:t>
            </a:r>
            <a:r>
              <a:rPr lang="en-US" sz="2000" dirty="0" err="1">
                <a:latin typeface="Arial" charset="0"/>
                <a:cs typeface="Arial" charset="0"/>
              </a:rPr>
              <a:t>años</a:t>
            </a:r>
            <a:r>
              <a:rPr lang="en-US" sz="2000" dirty="0">
                <a:latin typeface="Arial" charset="0"/>
                <a:cs typeface="Arial" charset="0"/>
              </a:rPr>
              <a:t> </a:t>
            </a:r>
            <a:r>
              <a:rPr lang="en-US" sz="2000" dirty="0" err="1">
                <a:latin typeface="Arial" charset="0"/>
                <a:cs typeface="Arial" charset="0"/>
              </a:rPr>
              <a:t>por</a:t>
            </a:r>
            <a:r>
              <a:rPr lang="en-US" sz="2000" dirty="0">
                <a:latin typeface="Arial" charset="0"/>
                <a:cs typeface="Arial" charset="0"/>
              </a:rPr>
              <a:t> </a:t>
            </a:r>
            <a:r>
              <a:rPr lang="en-US" sz="2000" dirty="0" err="1">
                <a:latin typeface="Arial" charset="0"/>
                <a:cs typeface="Arial" charset="0"/>
              </a:rPr>
              <a:t>cada</a:t>
            </a:r>
            <a:r>
              <a:rPr lang="en-US" sz="2000" dirty="0">
                <a:latin typeface="Arial" charset="0"/>
                <a:cs typeface="Arial" charset="0"/>
              </a:rPr>
              <a:t> 1000 </a:t>
            </a:r>
            <a:r>
              <a:rPr lang="en-US" sz="2000" dirty="0" err="1">
                <a:latin typeface="Arial" charset="0"/>
                <a:cs typeface="Arial" charset="0"/>
              </a:rPr>
              <a:t>mujeres</a:t>
            </a:r>
            <a:r>
              <a:rPr lang="en-US" sz="2000" dirty="0">
                <a:latin typeface="Arial" charset="0"/>
                <a:cs typeface="Arial" charset="0"/>
              </a:rPr>
              <a:t> en </a:t>
            </a:r>
            <a:r>
              <a:rPr lang="en-US" sz="2000" dirty="0" err="1">
                <a:latin typeface="Arial" charset="0"/>
                <a:cs typeface="Arial" charset="0"/>
              </a:rPr>
              <a:t>ese</a:t>
            </a:r>
            <a:r>
              <a:rPr lang="en-US" sz="2000" dirty="0">
                <a:latin typeface="Arial" charset="0"/>
                <a:cs typeface="Arial" charset="0"/>
              </a:rPr>
              <a:t> </a:t>
            </a:r>
            <a:r>
              <a:rPr lang="en-US" sz="2000" dirty="0" err="1">
                <a:latin typeface="Arial" charset="0"/>
                <a:cs typeface="Arial" charset="0"/>
              </a:rPr>
              <a:t>grupo</a:t>
            </a:r>
            <a:r>
              <a:rPr lang="en-US" sz="2000" dirty="0">
                <a:latin typeface="Arial" charset="0"/>
                <a:cs typeface="Arial" charset="0"/>
              </a:rPr>
              <a:t> de </a:t>
            </a:r>
            <a:r>
              <a:rPr lang="en-US" sz="2000" dirty="0" err="1">
                <a:latin typeface="Arial" charset="0"/>
                <a:cs typeface="Arial" charset="0"/>
              </a:rPr>
              <a:t>edades</a:t>
            </a:r>
            <a:r>
              <a:rPr lang="en-US" sz="2000" dirty="0">
                <a:latin typeface="Arial" charset="0"/>
                <a:cs typeface="Arial" charset="0"/>
              </a:rPr>
              <a:t>.</a:t>
            </a:r>
          </a:p>
        </p:txBody>
      </p:sp>
      <p:sp>
        <p:nvSpPr>
          <p:cNvPr id="32771" name="Text Box 3"/>
          <p:cNvSpPr txBox="1">
            <a:spLocks noChangeArrowheads="1"/>
          </p:cNvSpPr>
          <p:nvPr/>
        </p:nvSpPr>
        <p:spPr bwMode="auto">
          <a:xfrm>
            <a:off x="900113" y="468313"/>
            <a:ext cx="727233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ctr">
              <a:spcBef>
                <a:spcPts val="1250"/>
              </a:spcBef>
              <a:buClrTx/>
              <a:buFontTx/>
              <a:buNone/>
            </a:pPr>
            <a:r>
              <a:rPr lang="pt-PT" b="1" dirty="0">
                <a:solidFill>
                  <a:schemeClr val="accent2">
                    <a:lumMod val="75000"/>
                  </a:schemeClr>
                </a:solidFill>
                <a:latin typeface="Arial" charset="0"/>
              </a:rPr>
              <a:t>Medidas de Fecundidad</a:t>
            </a:r>
          </a:p>
        </p:txBody>
      </p:sp>
      <p:sp>
        <p:nvSpPr>
          <p:cNvPr id="32772" name="Rectangle 4"/>
          <p:cNvSpPr>
            <a:spLocks noChangeArrowheads="1"/>
          </p:cNvSpPr>
          <p:nvPr/>
        </p:nvSpPr>
        <p:spPr bwMode="auto">
          <a:xfrm>
            <a:off x="0" y="31623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32773" name="Rectangle 5"/>
          <p:cNvSpPr>
            <a:spLocks noChangeArrowheads="1"/>
          </p:cNvSpPr>
          <p:nvPr/>
        </p:nvSpPr>
        <p:spPr bwMode="auto">
          <a:xfrm>
            <a:off x="0" y="31623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32774" name="Rectangle 6"/>
          <p:cNvSpPr>
            <a:spLocks noChangeArrowheads="1"/>
          </p:cNvSpPr>
          <p:nvPr/>
        </p:nvSpPr>
        <p:spPr bwMode="auto">
          <a:xfrm>
            <a:off x="0" y="31623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32775" name="Rectangle 7"/>
          <p:cNvSpPr>
            <a:spLocks noChangeArrowheads="1"/>
          </p:cNvSpPr>
          <p:nvPr/>
        </p:nvSpPr>
        <p:spPr bwMode="auto">
          <a:xfrm>
            <a:off x="0" y="31623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graphicFrame>
        <p:nvGraphicFramePr>
          <p:cNvPr id="32776" name="Object 8"/>
          <p:cNvGraphicFramePr>
            <a:graphicFrameLocks noChangeAspect="1"/>
          </p:cNvGraphicFramePr>
          <p:nvPr/>
        </p:nvGraphicFramePr>
        <p:xfrm>
          <a:off x="344488" y="1125538"/>
          <a:ext cx="8461375" cy="709612"/>
        </p:xfrm>
        <a:graphic>
          <a:graphicData uri="http://schemas.openxmlformats.org/presentationml/2006/ole">
            <mc:AlternateContent xmlns:mc="http://schemas.openxmlformats.org/markup-compatibility/2006">
              <mc:Choice xmlns:v="urn:schemas-microsoft-com:vml" Requires="v">
                <p:oleObj spid="_x0000_s7236" r:id="rId4" imgW="5503320" imgH="361080" progId="">
                  <p:embed/>
                </p:oleObj>
              </mc:Choice>
              <mc:Fallback>
                <p:oleObj r:id="rId4" imgW="5503320" imgH="36108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4488" y="1125538"/>
                        <a:ext cx="8461375" cy="709612"/>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6101509"/>
      </p:ext>
    </p:extLst>
  </p:cSld>
  <p:clrMapOvr>
    <a:masterClrMapping/>
  </p:clrMapOvr>
  <p:transition spd="slow">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clickEffect">
                                  <p:stCondLst>
                                    <p:cond delay="0"/>
                                  </p:stCondLst>
                                  <p:childTnLst>
                                    <p:set>
                                      <p:cBhvr additive="repl">
                                        <p:cTn id="6" dur="1" fill="hold">
                                          <p:stCondLst>
                                            <p:cond delay="0"/>
                                          </p:stCondLst>
                                        </p:cTn>
                                        <p:tgtEl>
                                          <p:spTgt spid="32769"/>
                                        </p:tgtEl>
                                        <p:attrNameLst>
                                          <p:attrName>style.visibility</p:attrName>
                                        </p:attrNameLst>
                                      </p:cBhvr>
                                      <p:to>
                                        <p:strVal val="visible"/>
                                      </p:to>
                                    </p:set>
                                    <p:animEffect transition="in" filter="dissolve">
                                      <p:cBhvr additive="repl">
                                        <p:cTn id="7" dur="500"/>
                                        <p:tgtEl>
                                          <p:spTgt spid="327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fill="hold" nodeType="clickEffect">
                                  <p:stCondLst>
                                    <p:cond delay="0"/>
                                  </p:stCondLst>
                                  <p:childTnLst>
                                    <p:set>
                                      <p:cBhvr additive="repl">
                                        <p:cTn id="11" dur="1" fill="hold">
                                          <p:stCondLst>
                                            <p:cond delay="0"/>
                                          </p:stCondLst>
                                        </p:cTn>
                                        <p:tgtEl>
                                          <p:spTgt spid="32770"/>
                                        </p:tgtEl>
                                        <p:attrNameLst>
                                          <p:attrName>style.visibility</p:attrName>
                                        </p:attrNameLst>
                                      </p:cBhvr>
                                      <p:to>
                                        <p:strVal val="visible"/>
                                      </p:to>
                                    </p:set>
                                    <p:animEffect transition="in" filter="dissolve">
                                      <p:cBhvr additive="repl">
                                        <p:cTn id="12" dur="500"/>
                                        <p:tgtEl>
                                          <p:spTgt spid="32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Box 1"/>
          <p:cNvSpPr txBox="1">
            <a:spLocks noChangeArrowheads="1"/>
          </p:cNvSpPr>
          <p:nvPr/>
        </p:nvSpPr>
        <p:spPr bwMode="auto">
          <a:xfrm>
            <a:off x="611188" y="1196975"/>
            <a:ext cx="8064500" cy="2044700"/>
          </a:xfrm>
          <a:prstGeom prst="rect">
            <a:avLst/>
          </a:prstGeom>
          <a:noFill/>
          <a:ln w="12600">
            <a:solidFill>
              <a:srgbClr val="800000"/>
            </a:solidFill>
            <a:miter lim="800000"/>
            <a:headEnd/>
            <a:tailEnd/>
          </a:ln>
          <a:effectLs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just">
              <a:lnSpc>
                <a:spcPct val="160000"/>
              </a:lnSpc>
              <a:spcBef>
                <a:spcPts val="1250"/>
              </a:spcBef>
              <a:buClrTx/>
              <a:buFontTx/>
              <a:buNone/>
            </a:pPr>
            <a:r>
              <a:rPr lang="es-ES" sz="2000" dirty="0">
                <a:latin typeface="Arial" charset="0"/>
                <a:cs typeface="Times New Roman" pitchFamily="16" charset="0"/>
              </a:rPr>
              <a:t>Son aquellas que tienen como propósito conocer el número de defunciones ocurridas en determinada colectividad humana durante un período de tiempo definido y su distribución de acuerdo a determinadas características de la población.</a:t>
            </a:r>
          </a:p>
        </p:txBody>
      </p:sp>
      <p:sp>
        <p:nvSpPr>
          <p:cNvPr id="34818" name="Text Box 2"/>
          <p:cNvSpPr txBox="1">
            <a:spLocks noChangeArrowheads="1"/>
          </p:cNvSpPr>
          <p:nvPr/>
        </p:nvSpPr>
        <p:spPr bwMode="auto">
          <a:xfrm>
            <a:off x="900113" y="468313"/>
            <a:ext cx="727233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ctr">
              <a:spcBef>
                <a:spcPts val="1250"/>
              </a:spcBef>
              <a:buClrTx/>
              <a:buFontTx/>
              <a:buNone/>
            </a:pPr>
            <a:r>
              <a:rPr lang="pt-PT" b="1" dirty="0">
                <a:solidFill>
                  <a:schemeClr val="accent2">
                    <a:lumMod val="75000"/>
                  </a:schemeClr>
                </a:solidFill>
                <a:latin typeface="Arial" charset="0"/>
              </a:rPr>
              <a:t>Estadísticas de mortalidad</a:t>
            </a:r>
            <a:r>
              <a:rPr lang="pt-PT" b="1" dirty="0">
                <a:solidFill>
                  <a:srgbClr val="3333CC"/>
                </a:solidFill>
                <a:latin typeface="Arial" charset="0"/>
              </a:rPr>
              <a:t>. </a:t>
            </a:r>
          </a:p>
        </p:txBody>
      </p:sp>
      <p:sp>
        <p:nvSpPr>
          <p:cNvPr id="34819" name="Text Box 3"/>
          <p:cNvSpPr txBox="1">
            <a:spLocks noChangeArrowheads="1"/>
          </p:cNvSpPr>
          <p:nvPr/>
        </p:nvSpPr>
        <p:spPr bwMode="auto">
          <a:xfrm>
            <a:off x="621262" y="3645024"/>
            <a:ext cx="8054426" cy="2569551"/>
          </a:xfrm>
          <a:prstGeom prst="rect">
            <a:avLst/>
          </a:prstGeom>
          <a:noFill/>
          <a:ln w="126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just">
              <a:lnSpc>
                <a:spcPct val="150000"/>
              </a:lnSpc>
              <a:spcBef>
                <a:spcPts val="1250"/>
              </a:spcBef>
              <a:buClrTx/>
              <a:buFontTx/>
              <a:buNone/>
            </a:pPr>
            <a:r>
              <a:rPr lang="es-ES" sz="2000" dirty="0" smtClean="0">
                <a:solidFill>
                  <a:schemeClr val="accent2">
                    <a:lumMod val="75000"/>
                  </a:schemeClr>
                </a:solidFill>
                <a:latin typeface="Arial" charset="0"/>
              </a:rPr>
              <a:t>Fuente de información:</a:t>
            </a:r>
          </a:p>
          <a:p>
            <a:pPr algn="just">
              <a:lnSpc>
                <a:spcPct val="150000"/>
              </a:lnSpc>
              <a:spcBef>
                <a:spcPts val="1250"/>
              </a:spcBef>
              <a:buClrTx/>
              <a:buFontTx/>
              <a:buNone/>
            </a:pPr>
            <a:r>
              <a:rPr lang="es-ES" sz="2000" dirty="0" smtClean="0">
                <a:latin typeface="Arial" charset="0"/>
              </a:rPr>
              <a:t>En </a:t>
            </a:r>
            <a:r>
              <a:rPr lang="es-ES" sz="2000" dirty="0">
                <a:latin typeface="Arial" charset="0"/>
              </a:rPr>
              <a:t>Cuba se tiene un Sistema de Información Estadístico de Mortalidad.  El personal autorizado como registrador de los datos de mortalidad en los </a:t>
            </a:r>
            <a:r>
              <a:rPr lang="es-ES" sz="2000" dirty="0">
                <a:solidFill>
                  <a:schemeClr val="accent2">
                    <a:lumMod val="75000"/>
                  </a:schemeClr>
                </a:solidFill>
                <a:latin typeface="Arial" charset="0"/>
              </a:rPr>
              <a:t>certificados médicos de defunción </a:t>
            </a:r>
            <a:r>
              <a:rPr lang="es-ES" sz="2000" dirty="0">
                <a:latin typeface="Arial" charset="0"/>
              </a:rPr>
              <a:t>es única y exclusivamente el personal médico.</a:t>
            </a:r>
          </a:p>
        </p:txBody>
      </p:sp>
    </p:spTree>
    <p:extLst>
      <p:ext uri="{BB962C8B-B14F-4D97-AF65-F5344CB8AC3E}">
        <p14:creationId xmlns:p14="http://schemas.microsoft.com/office/powerpoint/2010/main" val="502401461"/>
      </p:ext>
    </p:extLst>
  </p:cSld>
  <p:clrMapOvr>
    <a:masterClrMapping/>
  </p:clrMapOvr>
  <p:transition spd="slow">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clickEffect">
                                  <p:stCondLst>
                                    <p:cond delay="0"/>
                                  </p:stCondLst>
                                  <p:childTnLst>
                                    <p:set>
                                      <p:cBhvr additive="repl">
                                        <p:cTn id="6" dur="1" fill="hold">
                                          <p:stCondLst>
                                            <p:cond delay="0"/>
                                          </p:stCondLst>
                                        </p:cTn>
                                        <p:tgtEl>
                                          <p:spTgt spid="34819"/>
                                        </p:tgtEl>
                                        <p:attrNameLst>
                                          <p:attrName>style.visibility</p:attrName>
                                        </p:attrNameLst>
                                      </p:cBhvr>
                                      <p:to>
                                        <p:strVal val="visible"/>
                                      </p:to>
                                    </p:set>
                                    <p:animEffect transition="in" filter="dissolve">
                                      <p:cBhvr additive="repl">
                                        <p:cTn id="7" dur="500"/>
                                        <p:tgtEl>
                                          <p:spTgt spid="348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 Box 1"/>
          <p:cNvSpPr txBox="1">
            <a:spLocks noChangeArrowheads="1"/>
          </p:cNvSpPr>
          <p:nvPr/>
        </p:nvSpPr>
        <p:spPr bwMode="auto">
          <a:xfrm>
            <a:off x="395288" y="930275"/>
            <a:ext cx="8280400" cy="1557338"/>
          </a:xfrm>
          <a:prstGeom prst="rect">
            <a:avLst/>
          </a:prstGeom>
          <a:noFill/>
          <a:ln w="12600">
            <a:solidFill>
              <a:srgbClr val="800000"/>
            </a:solidFill>
            <a:miter lim="800000"/>
            <a:headEnd/>
            <a:tailEnd/>
          </a:ln>
          <a:effectLs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nSpc>
                <a:spcPct val="160000"/>
              </a:lnSpc>
              <a:spcBef>
                <a:spcPts val="1250"/>
              </a:spcBef>
              <a:buClrTx/>
              <a:buFontTx/>
              <a:buNone/>
            </a:pPr>
            <a:r>
              <a:rPr lang="es-ES" sz="2000" b="1" dirty="0">
                <a:solidFill>
                  <a:schemeClr val="accent2">
                    <a:lumMod val="75000"/>
                  </a:schemeClr>
                </a:solidFill>
                <a:latin typeface="Arial" charset="0"/>
                <a:cs typeface="Times New Roman" pitchFamily="16" charset="0"/>
              </a:rPr>
              <a:t>Mortalidad absoluta</a:t>
            </a:r>
            <a:r>
              <a:rPr lang="es-ES" sz="2000" dirty="0">
                <a:solidFill>
                  <a:schemeClr val="accent2">
                    <a:lumMod val="75000"/>
                  </a:schemeClr>
                </a:solidFill>
                <a:latin typeface="Arial" charset="0"/>
                <a:cs typeface="Times New Roman" pitchFamily="16" charset="0"/>
              </a:rPr>
              <a:t>: </a:t>
            </a:r>
            <a:r>
              <a:rPr lang="es-ES" sz="2000" dirty="0">
                <a:latin typeface="Arial" charset="0"/>
                <a:cs typeface="Times New Roman" pitchFamily="16" charset="0"/>
              </a:rPr>
              <a:t>número absoluto de defunciones para un lugar y tiempo dado. </a:t>
            </a:r>
            <a:r>
              <a:rPr lang="es-ES" sz="2000" u="sng" dirty="0">
                <a:latin typeface="Arial" charset="0"/>
                <a:cs typeface="Times New Roman" pitchFamily="16" charset="0"/>
              </a:rPr>
              <a:t>Ejemplo</a:t>
            </a:r>
            <a:r>
              <a:rPr lang="es-ES" sz="2000" dirty="0">
                <a:latin typeface="Arial" charset="0"/>
                <a:cs typeface="Times New Roman" pitchFamily="16" charset="0"/>
              </a:rPr>
              <a:t>: Defunciones ocurridas en Villa Clara en el año </a:t>
            </a:r>
            <a:r>
              <a:rPr lang="es-ES" sz="2000" dirty="0" smtClean="0">
                <a:latin typeface="Arial" charset="0"/>
                <a:cs typeface="Times New Roman" pitchFamily="16" charset="0"/>
              </a:rPr>
              <a:t>2014: </a:t>
            </a:r>
            <a:r>
              <a:rPr lang="es-ES" sz="2000" b="1" dirty="0" smtClean="0">
                <a:solidFill>
                  <a:srgbClr val="800000"/>
                </a:solidFill>
                <a:latin typeface="Arial" charset="0"/>
                <a:cs typeface="Times New Roman" pitchFamily="16" charset="0"/>
              </a:rPr>
              <a:t>7 864</a:t>
            </a:r>
            <a:r>
              <a:rPr lang="es-ES" sz="2000" dirty="0" smtClean="0">
                <a:solidFill>
                  <a:srgbClr val="800000"/>
                </a:solidFill>
                <a:latin typeface="Arial" charset="0"/>
                <a:cs typeface="Times New Roman" pitchFamily="16" charset="0"/>
              </a:rPr>
              <a:t>.</a:t>
            </a:r>
            <a:endParaRPr lang="es-ES" sz="2000" dirty="0">
              <a:solidFill>
                <a:srgbClr val="800000"/>
              </a:solidFill>
              <a:latin typeface="Arial" charset="0"/>
              <a:cs typeface="Times New Roman" pitchFamily="16" charset="0"/>
            </a:endParaRPr>
          </a:p>
        </p:txBody>
      </p:sp>
      <p:sp>
        <p:nvSpPr>
          <p:cNvPr id="35842" name="Text Box 2"/>
          <p:cNvSpPr txBox="1">
            <a:spLocks noChangeArrowheads="1"/>
          </p:cNvSpPr>
          <p:nvPr/>
        </p:nvSpPr>
        <p:spPr bwMode="auto">
          <a:xfrm>
            <a:off x="900113" y="468313"/>
            <a:ext cx="727233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ctr">
              <a:spcBef>
                <a:spcPts val="1250"/>
              </a:spcBef>
              <a:buClrTx/>
              <a:buFontTx/>
              <a:buNone/>
            </a:pPr>
            <a:r>
              <a:rPr lang="pt-PT" b="1" dirty="0">
                <a:solidFill>
                  <a:schemeClr val="accent2">
                    <a:lumMod val="75000"/>
                  </a:schemeClr>
                </a:solidFill>
                <a:latin typeface="Arial" charset="0"/>
              </a:rPr>
              <a:t>Medidas de Mortalidad. </a:t>
            </a:r>
          </a:p>
        </p:txBody>
      </p:sp>
      <p:sp>
        <p:nvSpPr>
          <p:cNvPr id="35843" name="Text Box 3"/>
          <p:cNvSpPr txBox="1">
            <a:spLocks noChangeArrowheads="1"/>
          </p:cNvSpPr>
          <p:nvPr/>
        </p:nvSpPr>
        <p:spPr bwMode="auto">
          <a:xfrm>
            <a:off x="395288" y="2806700"/>
            <a:ext cx="8424862" cy="3294063"/>
          </a:xfrm>
          <a:prstGeom prst="rect">
            <a:avLst/>
          </a:prstGeom>
          <a:noFill/>
          <a:ln w="126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nSpc>
                <a:spcPct val="150000"/>
              </a:lnSpc>
              <a:spcBef>
                <a:spcPts val="500"/>
              </a:spcBef>
              <a:buClrTx/>
              <a:buFontTx/>
              <a:buNone/>
            </a:pPr>
            <a:r>
              <a:rPr lang="es-ES" sz="2000" b="1" dirty="0">
                <a:solidFill>
                  <a:schemeClr val="accent2">
                    <a:lumMod val="75000"/>
                  </a:schemeClr>
                </a:solidFill>
                <a:latin typeface="Arial" charset="0"/>
              </a:rPr>
              <a:t>Mortalidad proporcional</a:t>
            </a:r>
            <a:r>
              <a:rPr lang="es-ES" sz="2000" dirty="0">
                <a:solidFill>
                  <a:schemeClr val="accent2">
                    <a:lumMod val="75000"/>
                  </a:schemeClr>
                </a:solidFill>
                <a:latin typeface="Arial" charset="0"/>
              </a:rPr>
              <a:t>: </a:t>
            </a:r>
            <a:r>
              <a:rPr lang="es-ES" sz="2000" dirty="0">
                <a:latin typeface="Arial" charset="0"/>
              </a:rPr>
              <a:t>proporción de defunciones de acuerdo a determinadas características con relación al total de defunciones ocurridas en un lugar y período de tiempo dado, suele calcularse por sexo, edad, causa de muerte, región y otras variables de interés. </a:t>
            </a:r>
            <a:r>
              <a:rPr lang="es-ES" sz="2000" u="sng" dirty="0">
                <a:solidFill>
                  <a:schemeClr val="accent2">
                    <a:lumMod val="75000"/>
                  </a:schemeClr>
                </a:solidFill>
                <a:latin typeface="Arial" charset="0"/>
              </a:rPr>
              <a:t>Ejemplo</a:t>
            </a:r>
            <a:r>
              <a:rPr lang="es-ES" sz="2000" dirty="0">
                <a:solidFill>
                  <a:schemeClr val="accent2">
                    <a:lumMod val="75000"/>
                  </a:schemeClr>
                </a:solidFill>
                <a:latin typeface="Arial" charset="0"/>
              </a:rPr>
              <a:t> Cuba </a:t>
            </a:r>
            <a:r>
              <a:rPr lang="es-ES" sz="2000" dirty="0" smtClean="0">
                <a:solidFill>
                  <a:schemeClr val="accent2">
                    <a:lumMod val="75000"/>
                  </a:schemeClr>
                </a:solidFill>
                <a:latin typeface="Arial" charset="0"/>
              </a:rPr>
              <a:t>2014</a:t>
            </a:r>
            <a:r>
              <a:rPr lang="es-ES" sz="2000" dirty="0" smtClean="0">
                <a:latin typeface="Arial" charset="0"/>
              </a:rPr>
              <a:t>: </a:t>
            </a:r>
            <a:r>
              <a:rPr lang="es-ES" sz="2000" dirty="0">
                <a:latin typeface="Arial" charset="0"/>
              </a:rPr>
              <a:t>Total de defunciones </a:t>
            </a:r>
            <a:r>
              <a:rPr lang="es-ES" sz="2000" b="1" dirty="0" smtClean="0">
                <a:latin typeface="Arial" charset="0"/>
              </a:rPr>
              <a:t>96 328.  </a:t>
            </a:r>
            <a:r>
              <a:rPr lang="es-ES" sz="2000" dirty="0">
                <a:latin typeface="Arial" charset="0"/>
              </a:rPr>
              <a:t>Fallecidos del sexo masculino</a:t>
            </a:r>
            <a:r>
              <a:rPr lang="es-ES" sz="2000" b="1" dirty="0">
                <a:latin typeface="Arial" charset="0"/>
              </a:rPr>
              <a:t>: </a:t>
            </a:r>
            <a:r>
              <a:rPr lang="es-ES" sz="2000" b="1" dirty="0" smtClean="0">
                <a:latin typeface="Arial" charset="0"/>
              </a:rPr>
              <a:t>51 913.  </a:t>
            </a:r>
            <a:r>
              <a:rPr lang="es-ES" sz="2000" dirty="0">
                <a:latin typeface="Arial" charset="0"/>
              </a:rPr>
              <a:t>Mortalidad proporcional para los hombres</a:t>
            </a:r>
            <a:r>
              <a:rPr lang="es-ES" sz="2000" b="1" dirty="0">
                <a:latin typeface="Arial" charset="0"/>
              </a:rPr>
              <a:t>: </a:t>
            </a:r>
            <a:r>
              <a:rPr lang="es-ES" sz="2000" b="1" dirty="0" smtClean="0">
                <a:latin typeface="Arial" charset="0"/>
              </a:rPr>
              <a:t>51 913/96 328*100</a:t>
            </a:r>
            <a:r>
              <a:rPr lang="en-US" sz="1800" b="1" dirty="0" smtClean="0">
                <a:latin typeface="Arial" charset="0"/>
              </a:rPr>
              <a:t>=</a:t>
            </a:r>
            <a:r>
              <a:rPr lang="en-US" sz="2000" b="1" dirty="0" smtClean="0">
                <a:solidFill>
                  <a:srgbClr val="800000"/>
                </a:solidFill>
                <a:latin typeface="Arial" charset="0"/>
              </a:rPr>
              <a:t>53.7</a:t>
            </a:r>
            <a:r>
              <a:rPr lang="es-ES" sz="2000" b="1" dirty="0" smtClean="0">
                <a:latin typeface="Arial" charset="0"/>
              </a:rPr>
              <a:t> </a:t>
            </a:r>
            <a:r>
              <a:rPr lang="es-ES" sz="2000" b="1" dirty="0">
                <a:latin typeface="Arial" charset="0"/>
              </a:rPr>
              <a:t>(Se expresa en %)</a:t>
            </a:r>
          </a:p>
        </p:txBody>
      </p:sp>
    </p:spTree>
    <p:extLst>
      <p:ext uri="{BB962C8B-B14F-4D97-AF65-F5344CB8AC3E}">
        <p14:creationId xmlns:p14="http://schemas.microsoft.com/office/powerpoint/2010/main" val="1546664983"/>
      </p:ext>
    </p:extLst>
  </p:cSld>
  <p:clrMapOvr>
    <a:masterClrMapping/>
  </p:clrMapOvr>
  <p:transition spd="slow">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clickEffect">
                                  <p:stCondLst>
                                    <p:cond delay="0"/>
                                  </p:stCondLst>
                                  <p:childTnLst>
                                    <p:set>
                                      <p:cBhvr additive="repl">
                                        <p:cTn id="6" dur="1" fill="hold">
                                          <p:stCondLst>
                                            <p:cond delay="0"/>
                                          </p:stCondLst>
                                        </p:cTn>
                                        <p:tgtEl>
                                          <p:spTgt spid="35843"/>
                                        </p:tgtEl>
                                        <p:attrNameLst>
                                          <p:attrName>style.visibility</p:attrName>
                                        </p:attrNameLst>
                                      </p:cBhvr>
                                      <p:to>
                                        <p:strVal val="visible"/>
                                      </p:to>
                                    </p:set>
                                    <p:animEffect transition="in" filter="dissolve">
                                      <p:cBhvr additive="repl">
                                        <p:cTn id="7"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Box 1"/>
          <p:cNvSpPr txBox="1">
            <a:spLocks noChangeArrowheads="1"/>
          </p:cNvSpPr>
          <p:nvPr/>
        </p:nvSpPr>
        <p:spPr bwMode="auto">
          <a:xfrm>
            <a:off x="611188" y="2349500"/>
            <a:ext cx="8064500" cy="1557338"/>
          </a:xfrm>
          <a:prstGeom prst="rect">
            <a:avLst/>
          </a:prstGeom>
          <a:noFill/>
          <a:ln w="12600">
            <a:solidFill>
              <a:srgbClr val="800000"/>
            </a:solidFill>
            <a:miter lim="800000"/>
            <a:headEnd/>
            <a:tailEnd/>
          </a:ln>
          <a:effectLs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just">
              <a:lnSpc>
                <a:spcPct val="160000"/>
              </a:lnSpc>
              <a:spcBef>
                <a:spcPts val="1250"/>
              </a:spcBef>
              <a:buClrTx/>
              <a:buFontTx/>
              <a:buNone/>
            </a:pPr>
            <a:r>
              <a:rPr lang="es-ES" sz="2000" dirty="0">
                <a:latin typeface="Arial" charset="0"/>
                <a:cs typeface="Times New Roman" pitchFamily="16" charset="0"/>
              </a:rPr>
              <a:t>Se calcula con respecto a la población total.  Relaciona el total de defunciones con la población de un área y tiempo determinados.  Mide el riesgo absoluto de morir.</a:t>
            </a:r>
          </a:p>
        </p:txBody>
      </p:sp>
      <p:sp>
        <p:nvSpPr>
          <p:cNvPr id="36866" name="Text Box 2"/>
          <p:cNvSpPr txBox="1">
            <a:spLocks noChangeArrowheads="1"/>
          </p:cNvSpPr>
          <p:nvPr/>
        </p:nvSpPr>
        <p:spPr bwMode="auto">
          <a:xfrm>
            <a:off x="900113" y="468313"/>
            <a:ext cx="727233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ctr">
              <a:spcBef>
                <a:spcPts val="1250"/>
              </a:spcBef>
              <a:buClrTx/>
              <a:buFontTx/>
              <a:buNone/>
            </a:pPr>
            <a:r>
              <a:rPr lang="pt-PT" b="1" dirty="0">
                <a:solidFill>
                  <a:schemeClr val="accent2">
                    <a:lumMod val="75000"/>
                  </a:schemeClr>
                </a:solidFill>
                <a:latin typeface="Arial" charset="0"/>
              </a:rPr>
              <a:t>Medidas de Mortalidad</a:t>
            </a:r>
          </a:p>
        </p:txBody>
      </p:sp>
      <p:sp>
        <p:nvSpPr>
          <p:cNvPr id="36867" name="Rectangle 3"/>
          <p:cNvSpPr>
            <a:spLocks noChangeArrowheads="1"/>
          </p:cNvSpPr>
          <p:nvPr/>
        </p:nvSpPr>
        <p:spPr bwMode="auto">
          <a:xfrm>
            <a:off x="0" y="31623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36868" name="Rectangle 4"/>
          <p:cNvSpPr>
            <a:spLocks noChangeArrowheads="1"/>
          </p:cNvSpPr>
          <p:nvPr/>
        </p:nvSpPr>
        <p:spPr bwMode="auto">
          <a:xfrm>
            <a:off x="0" y="31623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graphicFrame>
        <p:nvGraphicFramePr>
          <p:cNvPr id="36869" name="Object 5"/>
          <p:cNvGraphicFramePr>
            <a:graphicFrameLocks noChangeAspect="1"/>
          </p:cNvGraphicFramePr>
          <p:nvPr/>
        </p:nvGraphicFramePr>
        <p:xfrm>
          <a:off x="900113" y="1125538"/>
          <a:ext cx="7032625" cy="873125"/>
        </p:xfrm>
        <a:graphic>
          <a:graphicData uri="http://schemas.openxmlformats.org/presentationml/2006/ole">
            <mc:AlternateContent xmlns:mc="http://schemas.openxmlformats.org/markup-compatibility/2006">
              <mc:Choice xmlns:v="urn:schemas-microsoft-com:vml" Requires="v">
                <p:oleObj spid="_x0000_s8260" r:id="rId4" imgW="3684600" imgH="361080" progId="">
                  <p:embed/>
                </p:oleObj>
              </mc:Choice>
              <mc:Fallback>
                <p:oleObj r:id="rId4" imgW="3684600" imgH="36108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0113" y="1125538"/>
                        <a:ext cx="7032625" cy="87312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6870" name="Text Box 6"/>
          <p:cNvSpPr txBox="1">
            <a:spLocks noChangeArrowheads="1"/>
          </p:cNvSpPr>
          <p:nvPr/>
        </p:nvSpPr>
        <p:spPr bwMode="auto">
          <a:xfrm>
            <a:off x="611188" y="4238625"/>
            <a:ext cx="8064500" cy="1014702"/>
          </a:xfrm>
          <a:prstGeom prst="rect">
            <a:avLst/>
          </a:prstGeom>
          <a:noFill/>
          <a:ln w="12600">
            <a:solidFill>
              <a:srgbClr val="800000"/>
            </a:solidFill>
            <a:miter lim="800000"/>
            <a:headEnd/>
            <a:tailEnd/>
          </a:ln>
          <a:effectLs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just">
              <a:lnSpc>
                <a:spcPct val="160000"/>
              </a:lnSpc>
              <a:spcBef>
                <a:spcPts val="1250"/>
              </a:spcBef>
              <a:buClrTx/>
              <a:buFontTx/>
              <a:buNone/>
            </a:pPr>
            <a:r>
              <a:rPr lang="es-ES" sz="2000" b="1" dirty="0">
                <a:solidFill>
                  <a:schemeClr val="accent2">
                    <a:lumMod val="75000"/>
                  </a:schemeClr>
                </a:solidFill>
                <a:latin typeface="Arial" charset="0"/>
                <a:cs typeface="Times New Roman" pitchFamily="16" charset="0"/>
              </a:rPr>
              <a:t>Ejemplo</a:t>
            </a:r>
            <a:r>
              <a:rPr lang="es-ES" sz="2000" dirty="0">
                <a:solidFill>
                  <a:schemeClr val="accent2">
                    <a:lumMod val="75000"/>
                  </a:schemeClr>
                </a:solidFill>
                <a:latin typeface="Arial" charset="0"/>
                <a:cs typeface="Times New Roman" pitchFamily="16" charset="0"/>
              </a:rPr>
              <a:t>:</a:t>
            </a:r>
            <a:r>
              <a:rPr lang="es-ES" sz="2000" dirty="0">
                <a:latin typeface="Arial" charset="0"/>
                <a:cs typeface="Times New Roman" pitchFamily="16" charset="0"/>
              </a:rPr>
              <a:t> </a:t>
            </a:r>
            <a:r>
              <a:rPr lang="es-ES" sz="2000" dirty="0">
                <a:solidFill>
                  <a:schemeClr val="accent2">
                    <a:lumMod val="75000"/>
                  </a:schemeClr>
                </a:solidFill>
                <a:latin typeface="Arial" charset="0"/>
                <a:cs typeface="Times New Roman" pitchFamily="16" charset="0"/>
              </a:rPr>
              <a:t>Villa Clara </a:t>
            </a:r>
            <a:r>
              <a:rPr lang="es-ES" sz="2000" dirty="0" smtClean="0">
                <a:solidFill>
                  <a:schemeClr val="accent2">
                    <a:lumMod val="75000"/>
                  </a:schemeClr>
                </a:solidFill>
                <a:latin typeface="Arial" charset="0"/>
                <a:cs typeface="Times New Roman" pitchFamily="16" charset="0"/>
              </a:rPr>
              <a:t>2014</a:t>
            </a:r>
            <a:r>
              <a:rPr lang="es-ES" sz="2000" dirty="0" smtClean="0">
                <a:latin typeface="Arial" charset="0"/>
                <a:cs typeface="Times New Roman" pitchFamily="16" charset="0"/>
              </a:rPr>
              <a:t>.  TBM=10.0  </a:t>
            </a:r>
            <a:r>
              <a:rPr lang="es-ES" sz="2000" dirty="0">
                <a:latin typeface="Arial" charset="0"/>
                <a:cs typeface="Times New Roman" pitchFamily="16" charset="0"/>
              </a:rPr>
              <a:t>En Villa Clara en el año </a:t>
            </a:r>
            <a:r>
              <a:rPr lang="es-ES" sz="2000" dirty="0" smtClean="0">
                <a:latin typeface="Arial" charset="0"/>
                <a:cs typeface="Times New Roman" pitchFamily="16" charset="0"/>
              </a:rPr>
              <a:t>2014 </a:t>
            </a:r>
            <a:r>
              <a:rPr lang="es-ES" sz="2000" dirty="0">
                <a:latin typeface="Arial" charset="0"/>
                <a:cs typeface="Times New Roman" pitchFamily="16" charset="0"/>
              </a:rPr>
              <a:t>hubo </a:t>
            </a:r>
            <a:r>
              <a:rPr lang="es-ES" sz="2000" dirty="0" smtClean="0">
                <a:latin typeface="Arial" charset="0"/>
                <a:cs typeface="Times New Roman" pitchFamily="16" charset="0"/>
              </a:rPr>
              <a:t>10.0 </a:t>
            </a:r>
            <a:r>
              <a:rPr lang="es-ES" sz="2000" dirty="0">
                <a:latin typeface="Arial" charset="0"/>
                <a:cs typeface="Times New Roman" pitchFamily="16" charset="0"/>
              </a:rPr>
              <a:t>fallecidos por cada 1000 habitantes.</a:t>
            </a:r>
          </a:p>
        </p:txBody>
      </p:sp>
    </p:spTree>
    <p:extLst>
      <p:ext uri="{BB962C8B-B14F-4D97-AF65-F5344CB8AC3E}">
        <p14:creationId xmlns:p14="http://schemas.microsoft.com/office/powerpoint/2010/main" val="444265913"/>
      </p:ext>
    </p:extLst>
  </p:cSld>
  <p:clrMapOvr>
    <a:masterClrMapping/>
  </p:clrMapOvr>
  <p:transition spd="slow">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clickEffect">
                                  <p:stCondLst>
                                    <p:cond delay="0"/>
                                  </p:stCondLst>
                                  <p:childTnLst>
                                    <p:set>
                                      <p:cBhvr additive="repl">
                                        <p:cTn id="6" dur="1" fill="hold">
                                          <p:stCondLst>
                                            <p:cond delay="0"/>
                                          </p:stCondLst>
                                        </p:cTn>
                                        <p:tgtEl>
                                          <p:spTgt spid="36865"/>
                                        </p:tgtEl>
                                        <p:attrNameLst>
                                          <p:attrName>style.visibility</p:attrName>
                                        </p:attrNameLst>
                                      </p:cBhvr>
                                      <p:to>
                                        <p:strVal val="visible"/>
                                      </p:to>
                                    </p:set>
                                    <p:animEffect transition="in" filter="dissolve">
                                      <p:cBhvr additive="repl">
                                        <p:cTn id="7" dur="500"/>
                                        <p:tgtEl>
                                          <p:spTgt spid="368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fill="hold" nodeType="clickEffect">
                                  <p:stCondLst>
                                    <p:cond delay="0"/>
                                  </p:stCondLst>
                                  <p:childTnLst>
                                    <p:set>
                                      <p:cBhvr additive="repl">
                                        <p:cTn id="11" dur="1" fill="hold">
                                          <p:stCondLst>
                                            <p:cond delay="0"/>
                                          </p:stCondLst>
                                        </p:cTn>
                                        <p:tgtEl>
                                          <p:spTgt spid="36870"/>
                                        </p:tgtEl>
                                        <p:attrNameLst>
                                          <p:attrName>style.visibility</p:attrName>
                                        </p:attrNameLst>
                                      </p:cBhvr>
                                      <p:to>
                                        <p:strVal val="visible"/>
                                      </p:to>
                                    </p:set>
                                    <p:animEffect transition="in" filter="dissolve">
                                      <p:cBhvr additive="repl">
                                        <p:cTn id="12" dur="500"/>
                                        <p:tgtEl>
                                          <p:spTgt spid="368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 Box 1"/>
          <p:cNvSpPr txBox="1">
            <a:spLocks noChangeArrowheads="1"/>
          </p:cNvSpPr>
          <p:nvPr/>
        </p:nvSpPr>
        <p:spPr bwMode="auto">
          <a:xfrm>
            <a:off x="900113" y="468313"/>
            <a:ext cx="727233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ctr">
              <a:spcBef>
                <a:spcPts val="1250"/>
              </a:spcBef>
              <a:buClrTx/>
              <a:buFontTx/>
              <a:buNone/>
            </a:pPr>
            <a:r>
              <a:rPr lang="pt-PT" b="1" dirty="0">
                <a:solidFill>
                  <a:schemeClr val="accent2">
                    <a:lumMod val="75000"/>
                  </a:schemeClr>
                </a:solidFill>
                <a:latin typeface="Arial" charset="0"/>
              </a:rPr>
              <a:t>Medidas de Mortalidad</a:t>
            </a:r>
          </a:p>
        </p:txBody>
      </p:sp>
      <p:sp>
        <p:nvSpPr>
          <p:cNvPr id="37890" name="Rectangle 2"/>
          <p:cNvSpPr>
            <a:spLocks noChangeArrowheads="1"/>
          </p:cNvSpPr>
          <p:nvPr/>
        </p:nvSpPr>
        <p:spPr bwMode="auto">
          <a:xfrm>
            <a:off x="0" y="31623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37891" name="Rectangle 3"/>
          <p:cNvSpPr>
            <a:spLocks noChangeArrowheads="1"/>
          </p:cNvSpPr>
          <p:nvPr/>
        </p:nvSpPr>
        <p:spPr bwMode="auto">
          <a:xfrm>
            <a:off x="0" y="31623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37892" name="Text Box 4"/>
          <p:cNvSpPr txBox="1">
            <a:spLocks noChangeArrowheads="1"/>
          </p:cNvSpPr>
          <p:nvPr/>
        </p:nvSpPr>
        <p:spPr bwMode="auto">
          <a:xfrm>
            <a:off x="684213" y="3162300"/>
            <a:ext cx="8064500" cy="1571842"/>
          </a:xfrm>
          <a:prstGeom prst="rect">
            <a:avLst/>
          </a:prstGeom>
          <a:noFill/>
          <a:ln w="12600">
            <a:solidFill>
              <a:srgbClr val="800000"/>
            </a:solidFill>
            <a:miter lim="800000"/>
            <a:headEnd/>
            <a:tailEnd/>
          </a:ln>
          <a:effectLs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just">
              <a:lnSpc>
                <a:spcPct val="160000"/>
              </a:lnSpc>
              <a:spcBef>
                <a:spcPts val="1250"/>
              </a:spcBef>
              <a:buClrTx/>
              <a:buFontTx/>
              <a:buNone/>
            </a:pPr>
            <a:r>
              <a:rPr lang="es-ES" sz="2000" b="1" dirty="0">
                <a:solidFill>
                  <a:schemeClr val="accent2">
                    <a:lumMod val="75000"/>
                  </a:schemeClr>
                </a:solidFill>
                <a:latin typeface="Arial" charset="0"/>
                <a:cs typeface="Times New Roman" pitchFamily="16" charset="0"/>
              </a:rPr>
              <a:t>Ejemplo</a:t>
            </a:r>
            <a:r>
              <a:rPr lang="es-ES" sz="2000" dirty="0">
                <a:solidFill>
                  <a:schemeClr val="accent2">
                    <a:lumMod val="75000"/>
                  </a:schemeClr>
                </a:solidFill>
                <a:latin typeface="Arial" charset="0"/>
                <a:cs typeface="Times New Roman" pitchFamily="16" charset="0"/>
              </a:rPr>
              <a:t>:</a:t>
            </a:r>
            <a:r>
              <a:rPr lang="es-ES" sz="2000" dirty="0">
                <a:latin typeface="Arial" charset="0"/>
                <a:cs typeface="Times New Roman" pitchFamily="16" charset="0"/>
              </a:rPr>
              <a:t> </a:t>
            </a:r>
            <a:r>
              <a:rPr lang="es-ES" sz="2000" dirty="0">
                <a:solidFill>
                  <a:schemeClr val="accent2">
                    <a:lumMod val="75000"/>
                  </a:schemeClr>
                </a:solidFill>
                <a:latin typeface="Arial" charset="0"/>
                <a:cs typeface="Times New Roman" pitchFamily="16" charset="0"/>
              </a:rPr>
              <a:t>Villa Clara </a:t>
            </a:r>
            <a:r>
              <a:rPr lang="es-ES" sz="2000" dirty="0" smtClean="0">
                <a:solidFill>
                  <a:schemeClr val="accent2">
                    <a:lumMod val="75000"/>
                  </a:schemeClr>
                </a:solidFill>
                <a:latin typeface="Arial" charset="0"/>
                <a:cs typeface="Times New Roman" pitchFamily="16" charset="0"/>
              </a:rPr>
              <a:t>2014.  </a:t>
            </a:r>
            <a:r>
              <a:rPr lang="es-ES" sz="2000" dirty="0">
                <a:latin typeface="Arial" charset="0"/>
                <a:cs typeface="Times New Roman" pitchFamily="16" charset="0"/>
              </a:rPr>
              <a:t>TM </a:t>
            </a:r>
            <a:r>
              <a:rPr lang="es-ES" sz="2000" baseline="-25000" dirty="0">
                <a:latin typeface="Arial" charset="0"/>
                <a:cs typeface="Times New Roman" pitchFamily="16" charset="0"/>
              </a:rPr>
              <a:t>65 años y +</a:t>
            </a:r>
            <a:r>
              <a:rPr lang="es-ES" sz="2000" dirty="0">
                <a:latin typeface="Arial" charset="0"/>
                <a:cs typeface="Times New Roman" pitchFamily="16" charset="0"/>
              </a:rPr>
              <a:t>=</a:t>
            </a:r>
            <a:r>
              <a:rPr lang="es-ES" sz="2000" dirty="0" smtClean="0">
                <a:latin typeface="Arial" charset="0"/>
                <a:cs typeface="Times New Roman" pitchFamily="16" charset="0"/>
              </a:rPr>
              <a:t>49.5</a:t>
            </a:r>
            <a:r>
              <a:rPr lang="es-ES" sz="2000" dirty="0">
                <a:latin typeface="Arial" charset="0"/>
                <a:cs typeface="Times New Roman" pitchFamily="16" charset="0"/>
              </a:rPr>
              <a:t>.  En Villa Clara en el año </a:t>
            </a:r>
            <a:r>
              <a:rPr lang="es-ES" sz="2000" dirty="0" smtClean="0">
                <a:latin typeface="Arial" charset="0"/>
                <a:cs typeface="Times New Roman" pitchFamily="16" charset="0"/>
              </a:rPr>
              <a:t>2014 </a:t>
            </a:r>
            <a:r>
              <a:rPr lang="es-ES" sz="2000" dirty="0">
                <a:latin typeface="Arial" charset="0"/>
                <a:cs typeface="Times New Roman" pitchFamily="16" charset="0"/>
              </a:rPr>
              <a:t>hubo </a:t>
            </a:r>
            <a:r>
              <a:rPr lang="es-ES" sz="2000" dirty="0" smtClean="0">
                <a:latin typeface="Arial" charset="0"/>
                <a:cs typeface="Times New Roman" pitchFamily="16" charset="0"/>
              </a:rPr>
              <a:t>49.5 </a:t>
            </a:r>
            <a:r>
              <a:rPr lang="es-ES" sz="2000" dirty="0">
                <a:latin typeface="Arial" charset="0"/>
                <a:cs typeface="Times New Roman" pitchFamily="16" charset="0"/>
              </a:rPr>
              <a:t>fallecidos con 65 años o más de edad por cada 1000 habitantes con esas edades. </a:t>
            </a:r>
          </a:p>
        </p:txBody>
      </p:sp>
      <p:sp>
        <p:nvSpPr>
          <p:cNvPr id="37893" name="Text Box 5"/>
          <p:cNvSpPr txBox="1">
            <a:spLocks noChangeArrowheads="1"/>
          </p:cNvSpPr>
          <p:nvPr/>
        </p:nvSpPr>
        <p:spPr bwMode="auto">
          <a:xfrm>
            <a:off x="684213" y="1125538"/>
            <a:ext cx="8064500" cy="1922462"/>
          </a:xfrm>
          <a:prstGeom prst="rect">
            <a:avLst/>
          </a:prstGeom>
          <a:noFill/>
          <a:ln w="12600">
            <a:solidFill>
              <a:srgbClr val="000000"/>
            </a:solidFill>
            <a:miter lim="800000"/>
            <a:headEnd/>
            <a:tailEnd/>
          </a:ln>
          <a:effectLs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just">
              <a:lnSpc>
                <a:spcPct val="120000"/>
              </a:lnSpc>
              <a:spcBef>
                <a:spcPts val="1250"/>
              </a:spcBef>
              <a:buClrTx/>
              <a:buFontTx/>
              <a:buNone/>
            </a:pPr>
            <a:r>
              <a:rPr lang="es-ES" sz="2000" b="1" dirty="0">
                <a:solidFill>
                  <a:schemeClr val="accent2">
                    <a:lumMod val="75000"/>
                  </a:schemeClr>
                </a:solidFill>
                <a:latin typeface="Arial" charset="0"/>
              </a:rPr>
              <a:t>Tasas específicas de mortalidad</a:t>
            </a:r>
            <a:r>
              <a:rPr lang="es-ES" sz="2000" dirty="0">
                <a:latin typeface="Arial" charset="0"/>
              </a:rPr>
              <a:t>: Relacionan el número de defunciones por alguna característica de los fallecidos (Ej. Sexo, Edad….) con la población total que posee esa característica, donde el denominador de la tasa es el valor numérico que la hace específica.</a:t>
            </a:r>
          </a:p>
        </p:txBody>
      </p:sp>
      <p:sp>
        <p:nvSpPr>
          <p:cNvPr id="7" name="Text Box 4"/>
          <p:cNvSpPr txBox="1">
            <a:spLocks noChangeArrowheads="1"/>
          </p:cNvSpPr>
          <p:nvPr/>
        </p:nvSpPr>
        <p:spPr bwMode="auto">
          <a:xfrm>
            <a:off x="707093" y="4881494"/>
            <a:ext cx="8064500" cy="1571842"/>
          </a:xfrm>
          <a:prstGeom prst="rect">
            <a:avLst/>
          </a:prstGeom>
          <a:noFill/>
          <a:ln w="12600">
            <a:solidFill>
              <a:srgbClr val="800000"/>
            </a:solidFill>
            <a:miter lim="800000"/>
            <a:headEnd/>
            <a:tailEnd/>
          </a:ln>
          <a:effectLs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just">
              <a:lnSpc>
                <a:spcPct val="160000"/>
              </a:lnSpc>
              <a:spcBef>
                <a:spcPts val="1250"/>
              </a:spcBef>
              <a:buClrTx/>
              <a:buFontTx/>
              <a:buNone/>
            </a:pPr>
            <a:r>
              <a:rPr lang="es-ES" sz="2000" b="1" dirty="0" smtClean="0">
                <a:solidFill>
                  <a:schemeClr val="accent2">
                    <a:lumMod val="75000"/>
                  </a:schemeClr>
                </a:solidFill>
                <a:latin typeface="Arial" charset="0"/>
                <a:cs typeface="Times New Roman" pitchFamily="16" charset="0"/>
              </a:rPr>
              <a:t>Tasa de mortalidad por causa: </a:t>
            </a:r>
            <a:r>
              <a:rPr lang="es-ES" sz="2000" dirty="0" smtClean="0">
                <a:solidFill>
                  <a:schemeClr val="tx1"/>
                </a:solidFill>
                <a:latin typeface="Arial" charset="0"/>
                <a:cs typeface="Times New Roman" pitchFamily="16" charset="0"/>
              </a:rPr>
              <a:t>Relaciona el número de fallecidos por una causa en relación con el total de la población donde ocurre el hecho.</a:t>
            </a:r>
            <a:r>
              <a:rPr lang="es-ES" sz="2000" dirty="0" smtClean="0">
                <a:latin typeface="Arial" charset="0"/>
                <a:cs typeface="Times New Roman" pitchFamily="16" charset="0"/>
              </a:rPr>
              <a:t>  </a:t>
            </a:r>
            <a:endParaRPr lang="es-ES" sz="2000" dirty="0">
              <a:latin typeface="Arial" charset="0"/>
              <a:cs typeface="Times New Roman" pitchFamily="16" charset="0"/>
            </a:endParaRPr>
          </a:p>
        </p:txBody>
      </p:sp>
    </p:spTree>
    <p:extLst>
      <p:ext uri="{BB962C8B-B14F-4D97-AF65-F5344CB8AC3E}">
        <p14:creationId xmlns:p14="http://schemas.microsoft.com/office/powerpoint/2010/main" val="2380992585"/>
      </p:ext>
    </p:extLst>
  </p:cSld>
  <p:clrMapOvr>
    <a:masterClrMapping/>
  </p:clrMapOvr>
  <p:transition spd="slow">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clickEffect">
                                  <p:stCondLst>
                                    <p:cond delay="0"/>
                                  </p:stCondLst>
                                  <p:childTnLst>
                                    <p:set>
                                      <p:cBhvr additive="repl">
                                        <p:cTn id="6" dur="1" fill="hold">
                                          <p:stCondLst>
                                            <p:cond delay="0"/>
                                          </p:stCondLst>
                                        </p:cTn>
                                        <p:tgtEl>
                                          <p:spTgt spid="37892"/>
                                        </p:tgtEl>
                                        <p:attrNameLst>
                                          <p:attrName>style.visibility</p:attrName>
                                        </p:attrNameLst>
                                      </p:cBhvr>
                                      <p:to>
                                        <p:strVal val="visible"/>
                                      </p:to>
                                    </p:set>
                                    <p:animEffect transition="in" filter="dissolve">
                                      <p:cBhvr additive="repl">
                                        <p:cTn id="7" dur="500"/>
                                        <p:tgtEl>
                                          <p:spTgt spid="3789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nodeType="clickEffect">
                                  <p:stCondLst>
                                    <p:cond delay="0"/>
                                  </p:stCondLst>
                                  <p:childTnLst>
                                    <p:set>
                                      <p:cBhvr additive="repl">
                                        <p:cTn id="11" dur="1" fill="hold">
                                          <p:stCondLst>
                                            <p:cond delay="0"/>
                                          </p:stCondLst>
                                        </p:cTn>
                                        <p:tgtEl>
                                          <p:spTgt spid="7"/>
                                        </p:tgtEl>
                                        <p:attrNameLst>
                                          <p:attrName>style.visibility</p:attrName>
                                        </p:attrNameLst>
                                      </p:cBhvr>
                                      <p:to>
                                        <p:strVal val="visible"/>
                                      </p:to>
                                    </p:set>
                                    <p:animEffect transition="in" filter="dissolve">
                                      <p:cBhvr additive="repl">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0" y="31623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38914" name="Rectangle 2"/>
          <p:cNvSpPr>
            <a:spLocks noChangeArrowheads="1"/>
          </p:cNvSpPr>
          <p:nvPr/>
        </p:nvSpPr>
        <p:spPr bwMode="auto">
          <a:xfrm>
            <a:off x="0" y="31623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38915" name="Text Box 3"/>
          <p:cNvSpPr txBox="1">
            <a:spLocks noChangeArrowheads="1"/>
          </p:cNvSpPr>
          <p:nvPr/>
        </p:nvSpPr>
        <p:spPr bwMode="auto">
          <a:xfrm>
            <a:off x="1042988" y="765175"/>
            <a:ext cx="7632700" cy="5372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spcBef>
                <a:spcPts val="1500"/>
              </a:spcBef>
              <a:buClrTx/>
              <a:buFontTx/>
              <a:buNone/>
            </a:pPr>
            <a:r>
              <a:rPr lang="es-ES" b="1" dirty="0">
                <a:solidFill>
                  <a:schemeClr val="accent2">
                    <a:lumMod val="75000"/>
                  </a:schemeClr>
                </a:solidFill>
                <a:latin typeface="Arial" charset="0"/>
              </a:rPr>
              <a:t>Aspectos que influyen en el decrecimiento de la mortalidad.</a:t>
            </a:r>
          </a:p>
          <a:p>
            <a:pPr>
              <a:spcBef>
                <a:spcPts val="1125"/>
              </a:spcBef>
              <a:buFont typeface="Wingdings" charset="2"/>
              <a:buChar char=""/>
            </a:pPr>
            <a:r>
              <a:rPr lang="es-ES" sz="2000" b="1" dirty="0" smtClean="0">
                <a:latin typeface="Arial" charset="0"/>
              </a:rPr>
              <a:t>Políticas</a:t>
            </a:r>
            <a:r>
              <a:rPr lang="es-ES" sz="2000" b="1" dirty="0">
                <a:latin typeface="Arial" charset="0"/>
              </a:rPr>
              <a:t>, programas y acciones de salud implementadas en el país han llevado a una disminución de la mortalidad, con el correspondiente incremento de la esperanza de vida.</a:t>
            </a:r>
          </a:p>
          <a:p>
            <a:pPr>
              <a:spcBef>
                <a:spcPts val="1125"/>
              </a:spcBef>
              <a:buFont typeface="Wingdings" charset="2"/>
              <a:buChar char=""/>
            </a:pPr>
            <a:r>
              <a:rPr lang="es-ES" sz="2000" b="1" dirty="0">
                <a:latin typeface="Arial" charset="0"/>
              </a:rPr>
              <a:t>El programa del Adulto Mayor.</a:t>
            </a:r>
          </a:p>
          <a:p>
            <a:pPr>
              <a:spcBef>
                <a:spcPts val="1125"/>
              </a:spcBef>
              <a:buFont typeface="Wingdings" charset="2"/>
              <a:buChar char=""/>
            </a:pPr>
            <a:r>
              <a:rPr lang="es-ES" sz="2000" b="1" dirty="0">
                <a:latin typeface="Arial" charset="0"/>
              </a:rPr>
              <a:t>Programa  para el control de las enfermedades Crónicas transmisibles y no transmisibles.</a:t>
            </a:r>
          </a:p>
          <a:p>
            <a:pPr>
              <a:spcBef>
                <a:spcPts val="1125"/>
              </a:spcBef>
              <a:buFont typeface="Wingdings" charset="2"/>
              <a:buChar char=""/>
            </a:pPr>
            <a:r>
              <a:rPr lang="es-ES" sz="2000" b="1" dirty="0">
                <a:latin typeface="Arial" charset="0"/>
              </a:rPr>
              <a:t>Campañas de vacunación.</a:t>
            </a:r>
          </a:p>
          <a:p>
            <a:pPr>
              <a:spcBef>
                <a:spcPts val="1125"/>
              </a:spcBef>
              <a:buFont typeface="Wingdings" charset="2"/>
              <a:buChar char=""/>
            </a:pPr>
            <a:r>
              <a:rPr lang="es-ES" sz="2000" b="1" dirty="0">
                <a:latin typeface="Arial" charset="0"/>
              </a:rPr>
              <a:t>Campañas contra enfermedades como el dengue, cólera,  tuberculosis.</a:t>
            </a:r>
          </a:p>
          <a:p>
            <a:pPr>
              <a:spcBef>
                <a:spcPts val="1125"/>
              </a:spcBef>
              <a:buFont typeface="Wingdings" charset="2"/>
              <a:buChar char=""/>
            </a:pPr>
            <a:r>
              <a:rPr lang="es-ES" sz="2000" b="1" dirty="0">
                <a:latin typeface="Arial" charset="0"/>
              </a:rPr>
              <a:t>La realización de actividades de promoción y prevención de salud, así como un adecuado nivel de vida para toda la población.</a:t>
            </a:r>
          </a:p>
        </p:txBody>
      </p:sp>
    </p:spTree>
    <p:extLst>
      <p:ext uri="{BB962C8B-B14F-4D97-AF65-F5344CB8AC3E}">
        <p14:creationId xmlns:p14="http://schemas.microsoft.com/office/powerpoint/2010/main" val="1575171713"/>
      </p:ext>
    </p:extLst>
  </p:cSld>
  <p:clrMapOvr>
    <a:masterClrMapping/>
  </p:clrMapOvr>
  <p:transition spd="slow">
    <p:diamon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354162"/>
          </a:xfrm>
        </p:spPr>
        <p:style>
          <a:lnRef idx="2">
            <a:schemeClr val="accent2"/>
          </a:lnRef>
          <a:fillRef idx="1">
            <a:schemeClr val="lt1"/>
          </a:fillRef>
          <a:effectRef idx="0">
            <a:schemeClr val="accent2"/>
          </a:effectRef>
          <a:fontRef idx="minor">
            <a:schemeClr val="dk1"/>
          </a:fontRef>
        </p:style>
        <p:txBody>
          <a:bodyPr rtlCol="0">
            <a:normAutofit fontScale="90000"/>
          </a:bodyPr>
          <a:lstStyle/>
          <a:p>
            <a:pPr fontAlgn="auto">
              <a:spcAft>
                <a:spcPts val="0"/>
              </a:spcAft>
              <a:defRPr/>
            </a:pPr>
            <a:r>
              <a:rPr lang="es-ES" sz="2800" b="1" dirty="0">
                <a:solidFill>
                  <a:srgbClr val="000000"/>
                </a:solidFill>
                <a:latin typeface="Arial" pitchFamily="34" charset="0"/>
                <a:ea typeface="Times New Roman" pitchFamily="18" charset="0"/>
                <a:cs typeface="Arial" pitchFamily="34" charset="0"/>
              </a:rPr>
              <a:t>Por ciento de  población según grupos de edades. Provincia Villa Clara.  Años seleccionados.</a:t>
            </a:r>
            <a:endParaRPr lang="es-ES" sz="2800" b="1" dirty="0"/>
          </a:p>
        </p:txBody>
      </p:sp>
      <p:graphicFrame>
        <p:nvGraphicFramePr>
          <p:cNvPr id="5" name="4 Tabla"/>
          <p:cNvGraphicFramePr>
            <a:graphicFrameLocks noGrp="1"/>
          </p:cNvGraphicFramePr>
          <p:nvPr>
            <p:extLst>
              <p:ext uri="{D42A27DB-BD31-4B8C-83A1-F6EECF244321}">
                <p14:modId xmlns:p14="http://schemas.microsoft.com/office/powerpoint/2010/main" val="2329258894"/>
              </p:ext>
            </p:extLst>
          </p:nvPr>
        </p:nvGraphicFramePr>
        <p:xfrm>
          <a:off x="971601" y="2060847"/>
          <a:ext cx="7264946" cy="3301365"/>
        </p:xfrm>
        <a:graphic>
          <a:graphicData uri="http://schemas.openxmlformats.org/drawingml/2006/table">
            <a:tbl>
              <a:tblPr>
                <a:tableStyleId>{5C22544A-7EE6-4342-B048-85BDC9FD1C3A}</a:tableStyleId>
              </a:tblPr>
              <a:tblGrid>
                <a:gridCol w="1620836"/>
                <a:gridCol w="1505576"/>
                <a:gridCol w="1937800"/>
                <a:gridCol w="2200734"/>
              </a:tblGrid>
              <a:tr h="335068">
                <a:tc>
                  <a:txBody>
                    <a:bodyPr/>
                    <a:lstStyle/>
                    <a:p>
                      <a:pPr algn="ctr">
                        <a:spcAft>
                          <a:spcPts val="0"/>
                        </a:spcAft>
                      </a:pPr>
                      <a:r>
                        <a:rPr lang="es-ES" sz="2400" dirty="0">
                          <a:effectLst/>
                          <a:latin typeface="Arial" pitchFamily="34" charset="0"/>
                          <a:cs typeface="Arial" pitchFamily="34" charset="0"/>
                        </a:rPr>
                        <a:t>Años</a:t>
                      </a:r>
                      <a:endParaRPr lang="es-ES" sz="2400" dirty="0">
                        <a:effectLst/>
                        <a:latin typeface="Arial" pitchFamily="34" charset="0"/>
                        <a:ea typeface="Times New Roman"/>
                        <a:cs typeface="Arial" pitchFamily="34" charset="0"/>
                      </a:endParaRPr>
                    </a:p>
                  </a:txBody>
                  <a:tcPr marL="44450" marR="44450" marT="0" marB="0" anchor="b"/>
                </a:tc>
                <a:tc>
                  <a:txBody>
                    <a:bodyPr/>
                    <a:lstStyle/>
                    <a:p>
                      <a:pPr algn="ctr">
                        <a:spcAft>
                          <a:spcPts val="0"/>
                        </a:spcAft>
                      </a:pPr>
                      <a:r>
                        <a:rPr lang="es-ES" sz="2400" dirty="0">
                          <a:effectLst/>
                          <a:latin typeface="Arial" pitchFamily="34" charset="0"/>
                          <a:cs typeface="Arial" pitchFamily="34" charset="0"/>
                        </a:rPr>
                        <a:t>0-14</a:t>
                      </a:r>
                      <a:endParaRPr lang="es-ES" sz="2400" dirty="0">
                        <a:effectLst/>
                        <a:latin typeface="Arial" pitchFamily="34" charset="0"/>
                        <a:ea typeface="Times New Roman"/>
                        <a:cs typeface="Arial" pitchFamily="34" charset="0"/>
                      </a:endParaRPr>
                    </a:p>
                  </a:txBody>
                  <a:tcPr marL="44450" marR="44450" marT="0" marB="0" anchor="b"/>
                </a:tc>
                <a:tc>
                  <a:txBody>
                    <a:bodyPr/>
                    <a:lstStyle/>
                    <a:p>
                      <a:pPr algn="ctr">
                        <a:spcAft>
                          <a:spcPts val="0"/>
                        </a:spcAft>
                      </a:pPr>
                      <a:r>
                        <a:rPr lang="es-ES" sz="2400" dirty="0">
                          <a:effectLst/>
                          <a:latin typeface="Arial" pitchFamily="34" charset="0"/>
                          <a:cs typeface="Arial" pitchFamily="34" charset="0"/>
                        </a:rPr>
                        <a:t>15-59</a:t>
                      </a:r>
                      <a:endParaRPr lang="es-ES" sz="2400" dirty="0">
                        <a:effectLst/>
                        <a:latin typeface="Arial" pitchFamily="34" charset="0"/>
                        <a:ea typeface="Times New Roman"/>
                        <a:cs typeface="Arial" pitchFamily="34" charset="0"/>
                      </a:endParaRPr>
                    </a:p>
                  </a:txBody>
                  <a:tcPr marL="44450" marR="44450" marT="0" marB="0" anchor="b"/>
                </a:tc>
                <a:tc>
                  <a:txBody>
                    <a:bodyPr/>
                    <a:lstStyle/>
                    <a:p>
                      <a:pPr algn="ctr">
                        <a:spcAft>
                          <a:spcPts val="0"/>
                        </a:spcAft>
                      </a:pPr>
                      <a:r>
                        <a:rPr lang="es-ES" sz="2400" dirty="0">
                          <a:effectLst/>
                          <a:latin typeface="Arial" pitchFamily="34" charset="0"/>
                          <a:cs typeface="Arial" pitchFamily="34" charset="0"/>
                        </a:rPr>
                        <a:t>60 y más</a:t>
                      </a:r>
                      <a:endParaRPr lang="es-ES" sz="2400" dirty="0">
                        <a:effectLst/>
                        <a:latin typeface="Arial" pitchFamily="34" charset="0"/>
                        <a:ea typeface="Times New Roman"/>
                        <a:cs typeface="Arial" pitchFamily="34" charset="0"/>
                      </a:endParaRPr>
                    </a:p>
                  </a:txBody>
                  <a:tcPr marL="44450" marR="44450" marT="0" marB="0" anchor="b"/>
                </a:tc>
              </a:tr>
              <a:tr h="335068">
                <a:tc>
                  <a:txBody>
                    <a:bodyPr/>
                    <a:lstStyle/>
                    <a:p>
                      <a:pPr algn="ctr">
                        <a:spcAft>
                          <a:spcPts val="0"/>
                        </a:spcAft>
                      </a:pPr>
                      <a:r>
                        <a:rPr lang="es-ES" sz="2400">
                          <a:effectLst/>
                          <a:latin typeface="Arial" pitchFamily="34" charset="0"/>
                          <a:cs typeface="Arial" pitchFamily="34" charset="0"/>
                        </a:rPr>
                        <a:t>2000</a:t>
                      </a:r>
                      <a:endParaRPr lang="es-ES" sz="2400">
                        <a:effectLst/>
                        <a:latin typeface="Arial" pitchFamily="34" charset="0"/>
                        <a:ea typeface="Times New Roman"/>
                        <a:cs typeface="Arial" pitchFamily="34" charset="0"/>
                      </a:endParaRPr>
                    </a:p>
                  </a:txBody>
                  <a:tcPr marL="44450" marR="44450" marT="0" marB="0" anchor="b"/>
                </a:tc>
                <a:tc>
                  <a:txBody>
                    <a:bodyPr/>
                    <a:lstStyle/>
                    <a:p>
                      <a:pPr algn="ctr">
                        <a:spcAft>
                          <a:spcPts val="0"/>
                        </a:spcAft>
                      </a:pPr>
                      <a:r>
                        <a:rPr lang="es-ES" sz="2400">
                          <a:effectLst/>
                          <a:latin typeface="Arial" pitchFamily="34" charset="0"/>
                          <a:cs typeface="Arial" pitchFamily="34" charset="0"/>
                        </a:rPr>
                        <a:t>19.8</a:t>
                      </a:r>
                      <a:endParaRPr lang="es-ES" sz="2400">
                        <a:effectLst/>
                        <a:latin typeface="Arial" pitchFamily="34" charset="0"/>
                        <a:ea typeface="Times New Roman"/>
                        <a:cs typeface="Arial" pitchFamily="34" charset="0"/>
                      </a:endParaRPr>
                    </a:p>
                  </a:txBody>
                  <a:tcPr marL="44450" marR="44450" marT="0" marB="0" anchor="b"/>
                </a:tc>
                <a:tc>
                  <a:txBody>
                    <a:bodyPr/>
                    <a:lstStyle/>
                    <a:p>
                      <a:pPr algn="ctr">
                        <a:spcAft>
                          <a:spcPts val="0"/>
                        </a:spcAft>
                      </a:pPr>
                      <a:r>
                        <a:rPr lang="es-ES" sz="2400">
                          <a:effectLst/>
                          <a:latin typeface="Arial" pitchFamily="34" charset="0"/>
                          <a:cs typeface="Arial" pitchFamily="34" charset="0"/>
                        </a:rPr>
                        <a:t>63.1</a:t>
                      </a:r>
                      <a:endParaRPr lang="es-ES" sz="2400">
                        <a:effectLst/>
                        <a:latin typeface="Arial" pitchFamily="34" charset="0"/>
                        <a:ea typeface="Times New Roman"/>
                        <a:cs typeface="Arial" pitchFamily="34" charset="0"/>
                      </a:endParaRPr>
                    </a:p>
                  </a:txBody>
                  <a:tcPr marL="44450" marR="44450" marT="0" marB="0" anchor="b"/>
                </a:tc>
                <a:tc>
                  <a:txBody>
                    <a:bodyPr/>
                    <a:lstStyle/>
                    <a:p>
                      <a:pPr algn="ctr">
                        <a:spcAft>
                          <a:spcPts val="0"/>
                        </a:spcAft>
                      </a:pPr>
                      <a:r>
                        <a:rPr lang="es-ES" sz="2400" dirty="0">
                          <a:effectLst/>
                          <a:latin typeface="Arial" pitchFamily="34" charset="0"/>
                          <a:cs typeface="Arial" pitchFamily="34" charset="0"/>
                        </a:rPr>
                        <a:t>17.1</a:t>
                      </a:r>
                      <a:endParaRPr lang="es-ES" sz="2400" dirty="0">
                        <a:effectLst/>
                        <a:latin typeface="Arial" pitchFamily="34" charset="0"/>
                        <a:ea typeface="Times New Roman"/>
                        <a:cs typeface="Arial" pitchFamily="34" charset="0"/>
                      </a:endParaRPr>
                    </a:p>
                  </a:txBody>
                  <a:tcPr marL="44450" marR="44450" marT="0" marB="0" anchor="b"/>
                </a:tc>
              </a:tr>
              <a:tr h="335068">
                <a:tc>
                  <a:txBody>
                    <a:bodyPr/>
                    <a:lstStyle/>
                    <a:p>
                      <a:pPr algn="ctr">
                        <a:spcAft>
                          <a:spcPts val="0"/>
                        </a:spcAft>
                      </a:pPr>
                      <a:r>
                        <a:rPr lang="es-ES" sz="2400">
                          <a:effectLst/>
                          <a:latin typeface="Arial" pitchFamily="34" charset="0"/>
                          <a:cs typeface="Arial" pitchFamily="34" charset="0"/>
                        </a:rPr>
                        <a:t>2005</a:t>
                      </a:r>
                      <a:endParaRPr lang="es-ES" sz="2400">
                        <a:effectLst/>
                        <a:latin typeface="Arial" pitchFamily="34" charset="0"/>
                        <a:ea typeface="Times New Roman"/>
                        <a:cs typeface="Arial" pitchFamily="34" charset="0"/>
                      </a:endParaRPr>
                    </a:p>
                  </a:txBody>
                  <a:tcPr marL="44450" marR="44450" marT="0" marB="0" anchor="b"/>
                </a:tc>
                <a:tc>
                  <a:txBody>
                    <a:bodyPr/>
                    <a:lstStyle/>
                    <a:p>
                      <a:pPr algn="ctr">
                        <a:spcAft>
                          <a:spcPts val="0"/>
                        </a:spcAft>
                      </a:pPr>
                      <a:r>
                        <a:rPr lang="es-ES" sz="2400">
                          <a:effectLst/>
                          <a:latin typeface="Arial" pitchFamily="34" charset="0"/>
                          <a:cs typeface="Arial" pitchFamily="34" charset="0"/>
                        </a:rPr>
                        <a:t>17.9</a:t>
                      </a:r>
                      <a:endParaRPr lang="es-ES" sz="2400">
                        <a:effectLst/>
                        <a:latin typeface="Arial" pitchFamily="34" charset="0"/>
                        <a:ea typeface="Times New Roman"/>
                        <a:cs typeface="Arial" pitchFamily="34" charset="0"/>
                      </a:endParaRPr>
                    </a:p>
                  </a:txBody>
                  <a:tcPr marL="44450" marR="44450" marT="0" marB="0" anchor="b"/>
                </a:tc>
                <a:tc>
                  <a:txBody>
                    <a:bodyPr/>
                    <a:lstStyle/>
                    <a:p>
                      <a:pPr algn="ctr">
                        <a:spcAft>
                          <a:spcPts val="0"/>
                        </a:spcAft>
                      </a:pPr>
                      <a:r>
                        <a:rPr lang="es-ES" sz="2400">
                          <a:effectLst/>
                          <a:latin typeface="Arial" pitchFamily="34" charset="0"/>
                          <a:cs typeface="Arial" pitchFamily="34" charset="0"/>
                        </a:rPr>
                        <a:t>63.1</a:t>
                      </a:r>
                      <a:endParaRPr lang="es-ES" sz="2400">
                        <a:effectLst/>
                        <a:latin typeface="Arial" pitchFamily="34" charset="0"/>
                        <a:ea typeface="Times New Roman"/>
                        <a:cs typeface="Arial" pitchFamily="34" charset="0"/>
                      </a:endParaRPr>
                    </a:p>
                  </a:txBody>
                  <a:tcPr marL="44450" marR="44450" marT="0" marB="0" anchor="b"/>
                </a:tc>
                <a:tc>
                  <a:txBody>
                    <a:bodyPr/>
                    <a:lstStyle/>
                    <a:p>
                      <a:pPr algn="ctr">
                        <a:spcAft>
                          <a:spcPts val="0"/>
                        </a:spcAft>
                      </a:pPr>
                      <a:r>
                        <a:rPr lang="es-ES" sz="2400" dirty="0">
                          <a:solidFill>
                            <a:srgbClr val="FF0000"/>
                          </a:solidFill>
                          <a:effectLst/>
                          <a:latin typeface="Arial" pitchFamily="34" charset="0"/>
                          <a:cs typeface="Arial" pitchFamily="34" charset="0"/>
                        </a:rPr>
                        <a:t>19.0</a:t>
                      </a:r>
                      <a:endParaRPr lang="es-ES" sz="2400" dirty="0">
                        <a:solidFill>
                          <a:srgbClr val="FF0000"/>
                        </a:solidFill>
                        <a:effectLst/>
                        <a:latin typeface="Arial" pitchFamily="34" charset="0"/>
                        <a:ea typeface="Times New Roman"/>
                        <a:cs typeface="Arial" pitchFamily="34" charset="0"/>
                      </a:endParaRPr>
                    </a:p>
                  </a:txBody>
                  <a:tcPr marL="44450" marR="44450" marT="0" marB="0" anchor="b"/>
                </a:tc>
              </a:tr>
              <a:tr h="335068">
                <a:tc>
                  <a:txBody>
                    <a:bodyPr/>
                    <a:lstStyle/>
                    <a:p>
                      <a:pPr algn="ctr">
                        <a:spcAft>
                          <a:spcPts val="0"/>
                        </a:spcAft>
                      </a:pPr>
                      <a:r>
                        <a:rPr lang="es-ES" sz="2400">
                          <a:effectLst/>
                          <a:latin typeface="Arial" pitchFamily="34" charset="0"/>
                          <a:cs typeface="Arial" pitchFamily="34" charset="0"/>
                        </a:rPr>
                        <a:t>2010</a:t>
                      </a:r>
                      <a:endParaRPr lang="es-ES" sz="2400">
                        <a:effectLst/>
                        <a:latin typeface="Arial" pitchFamily="34" charset="0"/>
                        <a:ea typeface="Times New Roman"/>
                        <a:cs typeface="Arial" pitchFamily="34" charset="0"/>
                      </a:endParaRPr>
                    </a:p>
                  </a:txBody>
                  <a:tcPr marL="44450" marR="44450" marT="0" marB="0" anchor="b"/>
                </a:tc>
                <a:tc>
                  <a:txBody>
                    <a:bodyPr/>
                    <a:lstStyle/>
                    <a:p>
                      <a:pPr algn="ctr">
                        <a:spcAft>
                          <a:spcPts val="0"/>
                        </a:spcAft>
                      </a:pPr>
                      <a:r>
                        <a:rPr lang="es-ES" sz="2400" dirty="0">
                          <a:effectLst/>
                          <a:latin typeface="Arial" pitchFamily="34" charset="0"/>
                          <a:cs typeface="Arial" pitchFamily="34" charset="0"/>
                        </a:rPr>
                        <a:t>16.2</a:t>
                      </a:r>
                      <a:endParaRPr lang="es-ES" sz="2400" dirty="0">
                        <a:effectLst/>
                        <a:latin typeface="Arial" pitchFamily="34" charset="0"/>
                        <a:ea typeface="Times New Roman"/>
                        <a:cs typeface="Arial" pitchFamily="34" charset="0"/>
                      </a:endParaRPr>
                    </a:p>
                  </a:txBody>
                  <a:tcPr marL="44450" marR="44450" marT="0" marB="0" anchor="b"/>
                </a:tc>
                <a:tc>
                  <a:txBody>
                    <a:bodyPr/>
                    <a:lstStyle/>
                    <a:p>
                      <a:pPr algn="ctr">
                        <a:spcAft>
                          <a:spcPts val="0"/>
                        </a:spcAft>
                      </a:pPr>
                      <a:r>
                        <a:rPr lang="es-ES" sz="2400">
                          <a:effectLst/>
                          <a:latin typeface="Arial" pitchFamily="34" charset="0"/>
                          <a:cs typeface="Arial" pitchFamily="34" charset="0"/>
                        </a:rPr>
                        <a:t>62.5</a:t>
                      </a:r>
                      <a:endParaRPr lang="es-ES" sz="2400">
                        <a:effectLst/>
                        <a:latin typeface="Arial" pitchFamily="34" charset="0"/>
                        <a:ea typeface="Times New Roman"/>
                        <a:cs typeface="Arial" pitchFamily="34" charset="0"/>
                      </a:endParaRPr>
                    </a:p>
                  </a:txBody>
                  <a:tcPr marL="44450" marR="44450" marT="0" marB="0" anchor="b"/>
                </a:tc>
                <a:tc>
                  <a:txBody>
                    <a:bodyPr/>
                    <a:lstStyle/>
                    <a:p>
                      <a:pPr algn="ctr">
                        <a:spcAft>
                          <a:spcPts val="0"/>
                        </a:spcAft>
                      </a:pPr>
                      <a:r>
                        <a:rPr lang="es-ES" sz="2400" dirty="0">
                          <a:solidFill>
                            <a:srgbClr val="FF0000"/>
                          </a:solidFill>
                          <a:effectLst/>
                          <a:latin typeface="Arial" pitchFamily="34" charset="0"/>
                          <a:cs typeface="Arial" pitchFamily="34" charset="0"/>
                        </a:rPr>
                        <a:t>21.3</a:t>
                      </a:r>
                      <a:endParaRPr lang="es-ES" sz="2400" dirty="0">
                        <a:solidFill>
                          <a:srgbClr val="FF0000"/>
                        </a:solidFill>
                        <a:effectLst/>
                        <a:latin typeface="Arial" pitchFamily="34" charset="0"/>
                        <a:ea typeface="Times New Roman"/>
                        <a:cs typeface="Arial" pitchFamily="34" charset="0"/>
                      </a:endParaRPr>
                    </a:p>
                  </a:txBody>
                  <a:tcPr marL="44450" marR="44450" marT="0" marB="0" anchor="b"/>
                </a:tc>
              </a:tr>
              <a:tr h="335068">
                <a:tc>
                  <a:txBody>
                    <a:bodyPr/>
                    <a:lstStyle/>
                    <a:p>
                      <a:pPr algn="ctr">
                        <a:spcAft>
                          <a:spcPts val="0"/>
                        </a:spcAft>
                      </a:pPr>
                      <a:r>
                        <a:rPr lang="es-ES" sz="2400" dirty="0">
                          <a:effectLst/>
                          <a:latin typeface="Arial" pitchFamily="34" charset="0"/>
                          <a:cs typeface="Arial" pitchFamily="34" charset="0"/>
                        </a:rPr>
                        <a:t>2011</a:t>
                      </a:r>
                      <a:endParaRPr lang="es-ES" sz="2400" dirty="0">
                        <a:effectLst/>
                        <a:latin typeface="Arial" pitchFamily="34" charset="0"/>
                        <a:ea typeface="Times New Roman"/>
                        <a:cs typeface="Arial" pitchFamily="34" charset="0"/>
                      </a:endParaRPr>
                    </a:p>
                  </a:txBody>
                  <a:tcPr marL="44450" marR="44450" marT="0" marB="0" anchor="b"/>
                </a:tc>
                <a:tc>
                  <a:txBody>
                    <a:bodyPr/>
                    <a:lstStyle/>
                    <a:p>
                      <a:pPr algn="ctr">
                        <a:spcAft>
                          <a:spcPts val="0"/>
                        </a:spcAft>
                      </a:pPr>
                      <a:r>
                        <a:rPr lang="es-ES" sz="2400" dirty="0">
                          <a:effectLst/>
                          <a:latin typeface="Arial" pitchFamily="34" charset="0"/>
                          <a:cs typeface="Arial" pitchFamily="34" charset="0"/>
                        </a:rPr>
                        <a:t>16.0</a:t>
                      </a:r>
                      <a:endParaRPr lang="es-ES" sz="2400" dirty="0">
                        <a:effectLst/>
                        <a:latin typeface="Arial" pitchFamily="34" charset="0"/>
                        <a:ea typeface="Times New Roman"/>
                        <a:cs typeface="Arial" pitchFamily="34" charset="0"/>
                      </a:endParaRPr>
                    </a:p>
                  </a:txBody>
                  <a:tcPr marL="44450" marR="44450" marT="0" marB="0" anchor="b"/>
                </a:tc>
                <a:tc>
                  <a:txBody>
                    <a:bodyPr/>
                    <a:lstStyle/>
                    <a:p>
                      <a:pPr algn="ctr">
                        <a:spcAft>
                          <a:spcPts val="0"/>
                        </a:spcAft>
                      </a:pPr>
                      <a:r>
                        <a:rPr lang="es-ES" sz="2400" dirty="0">
                          <a:effectLst/>
                          <a:latin typeface="Arial" pitchFamily="34" charset="0"/>
                          <a:cs typeface="Arial" pitchFamily="34" charset="0"/>
                        </a:rPr>
                        <a:t>62.4</a:t>
                      </a:r>
                      <a:endParaRPr lang="es-ES" sz="2400" dirty="0">
                        <a:effectLst/>
                        <a:latin typeface="Arial" pitchFamily="34" charset="0"/>
                        <a:ea typeface="Times New Roman"/>
                        <a:cs typeface="Arial" pitchFamily="34" charset="0"/>
                      </a:endParaRPr>
                    </a:p>
                  </a:txBody>
                  <a:tcPr marL="44450" marR="44450" marT="0" marB="0" anchor="b"/>
                </a:tc>
                <a:tc>
                  <a:txBody>
                    <a:bodyPr/>
                    <a:lstStyle/>
                    <a:p>
                      <a:pPr algn="ctr">
                        <a:spcAft>
                          <a:spcPts val="0"/>
                        </a:spcAft>
                      </a:pPr>
                      <a:r>
                        <a:rPr lang="es-ES" sz="2400" dirty="0">
                          <a:solidFill>
                            <a:srgbClr val="FF0000"/>
                          </a:solidFill>
                          <a:effectLst/>
                          <a:latin typeface="Arial" pitchFamily="34" charset="0"/>
                          <a:cs typeface="Arial" pitchFamily="34" charset="0"/>
                        </a:rPr>
                        <a:t>21.6</a:t>
                      </a:r>
                      <a:endParaRPr lang="es-ES" sz="2400" dirty="0">
                        <a:solidFill>
                          <a:srgbClr val="FF0000"/>
                        </a:solidFill>
                        <a:effectLst/>
                        <a:latin typeface="Arial" pitchFamily="34" charset="0"/>
                        <a:ea typeface="Times New Roman"/>
                        <a:cs typeface="Arial" pitchFamily="34" charset="0"/>
                      </a:endParaRPr>
                    </a:p>
                  </a:txBody>
                  <a:tcPr marL="44450" marR="44450" marT="0" marB="0" anchor="b"/>
                </a:tc>
              </a:tr>
              <a:tr h="335068">
                <a:tc>
                  <a:txBody>
                    <a:bodyPr/>
                    <a:lstStyle/>
                    <a:p>
                      <a:pPr algn="ctr">
                        <a:spcAft>
                          <a:spcPts val="0"/>
                        </a:spcAft>
                      </a:pPr>
                      <a:r>
                        <a:rPr lang="es-ES" sz="2400" dirty="0" smtClean="0">
                          <a:effectLst/>
                          <a:latin typeface="Arial" pitchFamily="34" charset="0"/>
                          <a:ea typeface="Times New Roman"/>
                          <a:cs typeface="Arial" pitchFamily="34" charset="0"/>
                        </a:rPr>
                        <a:t>2014</a:t>
                      </a:r>
                      <a:endParaRPr lang="es-ES" sz="2400" dirty="0">
                        <a:effectLst/>
                        <a:latin typeface="Arial" pitchFamily="34" charset="0"/>
                        <a:ea typeface="Times New Roman"/>
                        <a:cs typeface="Arial" pitchFamily="34" charset="0"/>
                      </a:endParaRPr>
                    </a:p>
                  </a:txBody>
                  <a:tcPr marL="44450" marR="44450" marT="0" marB="0" anchor="b"/>
                </a:tc>
                <a:tc>
                  <a:txBody>
                    <a:bodyPr/>
                    <a:lstStyle/>
                    <a:p>
                      <a:pPr algn="ctr">
                        <a:spcAft>
                          <a:spcPts val="0"/>
                        </a:spcAft>
                      </a:pPr>
                      <a:r>
                        <a:rPr lang="es-ES" sz="2400" dirty="0" smtClean="0">
                          <a:effectLst/>
                          <a:latin typeface="Arial" pitchFamily="34" charset="0"/>
                          <a:ea typeface="Times New Roman"/>
                          <a:cs typeface="Arial" pitchFamily="34" charset="0"/>
                        </a:rPr>
                        <a:t>15.3</a:t>
                      </a:r>
                      <a:endParaRPr lang="es-ES" sz="2400" dirty="0">
                        <a:effectLst/>
                        <a:latin typeface="Arial" pitchFamily="34" charset="0"/>
                        <a:ea typeface="Times New Roman"/>
                        <a:cs typeface="Arial" pitchFamily="34" charset="0"/>
                      </a:endParaRPr>
                    </a:p>
                  </a:txBody>
                  <a:tcPr marL="44450" marR="44450" marT="0" marB="0" anchor="b"/>
                </a:tc>
                <a:tc>
                  <a:txBody>
                    <a:bodyPr/>
                    <a:lstStyle/>
                    <a:p>
                      <a:pPr algn="ctr">
                        <a:spcAft>
                          <a:spcPts val="0"/>
                        </a:spcAft>
                      </a:pPr>
                      <a:r>
                        <a:rPr lang="es-ES" sz="2400" dirty="0" smtClean="0">
                          <a:effectLst/>
                          <a:latin typeface="Arial" pitchFamily="34" charset="0"/>
                          <a:ea typeface="Times New Roman"/>
                          <a:cs typeface="Arial" pitchFamily="34" charset="0"/>
                        </a:rPr>
                        <a:t>62.2</a:t>
                      </a:r>
                      <a:endParaRPr lang="es-ES" sz="2400" dirty="0">
                        <a:effectLst/>
                        <a:latin typeface="Arial" pitchFamily="34" charset="0"/>
                        <a:ea typeface="Times New Roman"/>
                        <a:cs typeface="Arial" pitchFamily="34" charset="0"/>
                      </a:endParaRPr>
                    </a:p>
                  </a:txBody>
                  <a:tcPr marL="44450" marR="44450" marT="0" marB="0" anchor="b"/>
                </a:tc>
                <a:tc>
                  <a:txBody>
                    <a:bodyPr/>
                    <a:lstStyle/>
                    <a:p>
                      <a:pPr algn="ctr">
                        <a:spcAft>
                          <a:spcPts val="0"/>
                        </a:spcAft>
                      </a:pPr>
                      <a:r>
                        <a:rPr lang="es-ES" sz="2400" dirty="0" smtClean="0">
                          <a:solidFill>
                            <a:srgbClr val="FF0000"/>
                          </a:solidFill>
                          <a:effectLst/>
                          <a:latin typeface="Arial" pitchFamily="34" charset="0"/>
                          <a:ea typeface="Times New Roman"/>
                          <a:cs typeface="Arial" pitchFamily="34" charset="0"/>
                        </a:rPr>
                        <a:t>22.5</a:t>
                      </a:r>
                      <a:endParaRPr lang="es-ES" sz="2400" dirty="0">
                        <a:solidFill>
                          <a:srgbClr val="FF0000"/>
                        </a:solidFill>
                        <a:effectLst/>
                        <a:latin typeface="Arial" pitchFamily="34" charset="0"/>
                        <a:ea typeface="Times New Roman"/>
                        <a:cs typeface="Arial" pitchFamily="34" charset="0"/>
                      </a:endParaRPr>
                    </a:p>
                  </a:txBody>
                  <a:tcPr marL="44450" marR="44450" marT="0" marB="0" anchor="b"/>
                </a:tc>
              </a:tr>
              <a:tr h="335068">
                <a:tc>
                  <a:txBody>
                    <a:bodyPr/>
                    <a:lstStyle/>
                    <a:p>
                      <a:pPr algn="ctr">
                        <a:spcAft>
                          <a:spcPts val="0"/>
                        </a:spcAft>
                      </a:pPr>
                      <a:r>
                        <a:rPr lang="es-ES" sz="2400" dirty="0" smtClean="0">
                          <a:effectLst/>
                          <a:latin typeface="Arial" pitchFamily="34" charset="0"/>
                          <a:ea typeface="Times New Roman"/>
                          <a:cs typeface="Arial" pitchFamily="34" charset="0"/>
                        </a:rPr>
                        <a:t>.</a:t>
                      </a:r>
                      <a:endParaRPr lang="es-ES" sz="2400" dirty="0">
                        <a:effectLst/>
                        <a:latin typeface="Arial" pitchFamily="34" charset="0"/>
                        <a:ea typeface="Times New Roman"/>
                        <a:cs typeface="Arial" pitchFamily="34" charset="0"/>
                      </a:endParaRPr>
                    </a:p>
                  </a:txBody>
                  <a:tcPr marL="44450" marR="44450" marT="0" marB="0" anchor="b"/>
                </a:tc>
                <a:tc>
                  <a:txBody>
                    <a:bodyPr/>
                    <a:lstStyle/>
                    <a:p>
                      <a:pPr algn="ctr">
                        <a:spcAft>
                          <a:spcPts val="0"/>
                        </a:spcAft>
                      </a:pPr>
                      <a:r>
                        <a:rPr lang="es-ES" sz="2400" dirty="0" smtClean="0">
                          <a:effectLst/>
                          <a:latin typeface="Arial" pitchFamily="34" charset="0"/>
                          <a:ea typeface="Times New Roman"/>
                          <a:cs typeface="Arial" pitchFamily="34" charset="0"/>
                        </a:rPr>
                        <a:t>.</a:t>
                      </a:r>
                      <a:endParaRPr lang="es-ES" sz="2400" dirty="0">
                        <a:effectLst/>
                        <a:latin typeface="Arial" pitchFamily="34" charset="0"/>
                        <a:ea typeface="Times New Roman"/>
                        <a:cs typeface="Arial" pitchFamily="34" charset="0"/>
                      </a:endParaRPr>
                    </a:p>
                  </a:txBody>
                  <a:tcPr marL="44450" marR="44450" marT="0" marB="0" anchor="b"/>
                </a:tc>
                <a:tc>
                  <a:txBody>
                    <a:bodyPr/>
                    <a:lstStyle/>
                    <a:p>
                      <a:pPr algn="ctr">
                        <a:spcAft>
                          <a:spcPts val="0"/>
                        </a:spcAft>
                      </a:pPr>
                      <a:r>
                        <a:rPr lang="es-ES" sz="2400" dirty="0" smtClean="0">
                          <a:effectLst/>
                          <a:latin typeface="Arial" pitchFamily="34" charset="0"/>
                          <a:ea typeface="Times New Roman"/>
                          <a:cs typeface="Arial" pitchFamily="34" charset="0"/>
                        </a:rPr>
                        <a:t>.</a:t>
                      </a:r>
                      <a:endParaRPr lang="es-ES" sz="2400" dirty="0">
                        <a:effectLst/>
                        <a:latin typeface="Arial" pitchFamily="34" charset="0"/>
                        <a:ea typeface="Times New Roman"/>
                        <a:cs typeface="Arial" pitchFamily="34" charset="0"/>
                      </a:endParaRPr>
                    </a:p>
                  </a:txBody>
                  <a:tcPr marL="44450" marR="44450" marT="0" marB="0" anchor="b"/>
                </a:tc>
                <a:tc>
                  <a:txBody>
                    <a:bodyPr/>
                    <a:lstStyle/>
                    <a:p>
                      <a:pPr algn="ctr">
                        <a:spcAft>
                          <a:spcPts val="0"/>
                        </a:spcAft>
                      </a:pPr>
                      <a:r>
                        <a:rPr lang="es-ES" sz="2400" dirty="0" smtClean="0">
                          <a:solidFill>
                            <a:srgbClr val="FF0000"/>
                          </a:solidFill>
                          <a:effectLst/>
                          <a:latin typeface="Arial" pitchFamily="34" charset="0"/>
                          <a:ea typeface="Times New Roman"/>
                          <a:cs typeface="Arial" pitchFamily="34" charset="0"/>
                        </a:rPr>
                        <a:t>.</a:t>
                      </a:r>
                      <a:endParaRPr lang="es-ES" sz="2400" dirty="0">
                        <a:solidFill>
                          <a:srgbClr val="FF0000"/>
                        </a:solidFill>
                        <a:effectLst/>
                        <a:latin typeface="Arial" pitchFamily="34" charset="0"/>
                        <a:ea typeface="Times New Roman"/>
                        <a:cs typeface="Arial" pitchFamily="34" charset="0"/>
                      </a:endParaRPr>
                    </a:p>
                  </a:txBody>
                  <a:tcPr marL="44450" marR="44450" marT="0" marB="0" anchor="b"/>
                </a:tc>
              </a:tr>
              <a:tr h="6788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2400" dirty="0" smtClean="0">
                          <a:effectLst/>
                          <a:latin typeface="Arial" pitchFamily="34" charset="0"/>
                          <a:ea typeface="Times New Roman"/>
                          <a:cs typeface="Arial" pitchFamily="34" charset="0"/>
                        </a:rPr>
                        <a:t>2020</a:t>
                      </a:r>
                    </a:p>
                    <a:p>
                      <a:pPr algn="ctr">
                        <a:spcAft>
                          <a:spcPts val="0"/>
                        </a:spcAft>
                      </a:pPr>
                      <a:endParaRPr lang="es-ES" sz="2400" dirty="0">
                        <a:effectLst/>
                        <a:latin typeface="Arial" pitchFamily="34" charset="0"/>
                        <a:ea typeface="Times New Roman"/>
                        <a:cs typeface="Arial" pitchFamily="34" charset="0"/>
                      </a:endParaRPr>
                    </a:p>
                  </a:txBody>
                  <a:tcPr marL="44450" marR="44450" marT="0" marB="0" anchor="ctr"/>
                </a:tc>
                <a:tc>
                  <a:txBody>
                    <a:bodyPr/>
                    <a:lstStyle/>
                    <a:p>
                      <a:pPr marL="0" algn="ctr" defTabSz="914400" rtl="0" eaLnBrk="1" fontAlgn="b" latinLnBrk="0" hangingPunct="1">
                        <a:spcAft>
                          <a:spcPts val="0"/>
                        </a:spcAft>
                      </a:pPr>
                      <a:r>
                        <a:rPr lang="es-ES" sz="2400" kern="1200" dirty="0" smtClean="0">
                          <a:solidFill>
                            <a:schemeClr val="dk1"/>
                          </a:solidFill>
                          <a:effectLst/>
                          <a:latin typeface="Arial" pitchFamily="34" charset="0"/>
                          <a:ea typeface="Times New Roman"/>
                          <a:cs typeface="Arial" pitchFamily="34" charset="0"/>
                        </a:rPr>
                        <a:t>15.8</a:t>
                      </a:r>
                    </a:p>
                    <a:p>
                      <a:pPr marL="0" algn="ctr" defTabSz="914400" rtl="0" eaLnBrk="1" fontAlgn="b" latinLnBrk="0" hangingPunct="1">
                        <a:spcAft>
                          <a:spcPts val="0"/>
                        </a:spcAft>
                      </a:pPr>
                      <a:endParaRPr lang="es-ES" sz="2400" kern="1200" dirty="0">
                        <a:solidFill>
                          <a:schemeClr val="dk1"/>
                        </a:solidFill>
                        <a:effectLst/>
                        <a:latin typeface="Arial" pitchFamily="34" charset="0"/>
                        <a:ea typeface="Times New Roman"/>
                        <a:cs typeface="Arial" pitchFamily="34" charset="0"/>
                      </a:endParaRPr>
                    </a:p>
                  </a:txBody>
                  <a:tcPr marL="9525" marR="9525" marT="9525" marB="0" anchor="ctr"/>
                </a:tc>
                <a:tc>
                  <a:txBody>
                    <a:bodyPr/>
                    <a:lstStyle/>
                    <a:p>
                      <a:pPr marL="0" algn="ctr" defTabSz="914400" rtl="0" eaLnBrk="1" latinLnBrk="0" hangingPunct="1">
                        <a:spcAft>
                          <a:spcPts val="0"/>
                        </a:spcAft>
                      </a:pPr>
                      <a:r>
                        <a:rPr lang="es-ES" sz="2400" kern="1200" dirty="0" smtClean="0">
                          <a:solidFill>
                            <a:schemeClr val="dk1"/>
                          </a:solidFill>
                          <a:effectLst/>
                          <a:latin typeface="Arial" pitchFamily="34" charset="0"/>
                          <a:ea typeface="Times New Roman"/>
                          <a:cs typeface="Arial" pitchFamily="34" charset="0"/>
                        </a:rPr>
                        <a:t>54.4</a:t>
                      </a:r>
                      <a:endParaRPr lang="es-ES" sz="2400" kern="1200" dirty="0">
                        <a:solidFill>
                          <a:schemeClr val="dk1"/>
                        </a:solidFill>
                        <a:effectLst/>
                        <a:latin typeface="Arial" pitchFamily="34" charset="0"/>
                        <a:ea typeface="Times New Roman"/>
                        <a:cs typeface="Arial" pitchFamily="34" charset="0"/>
                      </a:endParaRPr>
                    </a:p>
                  </a:txBody>
                  <a:tcPr marL="44450" marR="44450" marT="0" marB="0"/>
                </a:tc>
                <a:tc>
                  <a:txBody>
                    <a:bodyPr/>
                    <a:lstStyle/>
                    <a:p>
                      <a:pPr algn="ctr">
                        <a:spcAft>
                          <a:spcPts val="0"/>
                        </a:spcAft>
                      </a:pPr>
                      <a:r>
                        <a:rPr lang="es-ES" sz="2400" dirty="0" smtClean="0">
                          <a:solidFill>
                            <a:srgbClr val="FF0000"/>
                          </a:solidFill>
                          <a:effectLst/>
                          <a:latin typeface="Arial" pitchFamily="34" charset="0"/>
                          <a:ea typeface="Times New Roman"/>
                          <a:cs typeface="Arial" pitchFamily="34" charset="0"/>
                        </a:rPr>
                        <a:t>21.3</a:t>
                      </a:r>
                      <a:endParaRPr lang="es-ES" sz="2400" dirty="0">
                        <a:solidFill>
                          <a:srgbClr val="FF0000"/>
                        </a:solidFill>
                        <a:effectLst/>
                        <a:latin typeface="Arial" pitchFamily="34" charset="0"/>
                        <a:ea typeface="Times New Roman"/>
                        <a:cs typeface="Arial" pitchFamily="34" charset="0"/>
                      </a:endParaRPr>
                    </a:p>
                  </a:txBody>
                  <a:tcPr marL="44450" marR="44450" marT="0" marB="0"/>
                </a:tc>
              </a:tr>
            </a:tbl>
          </a:graphicData>
        </a:graphic>
      </p:graphicFrame>
      <p:sp>
        <p:nvSpPr>
          <p:cNvPr id="6" name="Rectangle 1"/>
          <p:cNvSpPr>
            <a:spLocks noChangeArrowheads="1"/>
          </p:cNvSpPr>
          <p:nvPr/>
        </p:nvSpPr>
        <p:spPr bwMode="auto">
          <a:xfrm>
            <a:off x="7489228" y="3273038"/>
            <a:ext cx="74732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s-ES"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389603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 Box 1"/>
          <p:cNvSpPr txBox="1">
            <a:spLocks noChangeArrowheads="1"/>
          </p:cNvSpPr>
          <p:nvPr/>
        </p:nvSpPr>
        <p:spPr bwMode="auto">
          <a:xfrm>
            <a:off x="544513" y="2060575"/>
            <a:ext cx="8064500" cy="581025"/>
          </a:xfrm>
          <a:prstGeom prst="rect">
            <a:avLst/>
          </a:prstGeom>
          <a:noFill/>
          <a:ln w="12600">
            <a:solidFill>
              <a:srgbClr val="800000"/>
            </a:solidFill>
            <a:miter lim="800000"/>
            <a:headEnd/>
            <a:tailEnd/>
          </a:ln>
          <a:effectLs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just">
              <a:lnSpc>
                <a:spcPct val="160000"/>
              </a:lnSpc>
              <a:spcBef>
                <a:spcPts val="1250"/>
              </a:spcBef>
              <a:buClrTx/>
              <a:buFontTx/>
              <a:buNone/>
            </a:pPr>
            <a:r>
              <a:rPr lang="es-ES" sz="2000" dirty="0">
                <a:latin typeface="Arial" charset="0"/>
                <a:cs typeface="Times New Roman" pitchFamily="16" charset="0"/>
              </a:rPr>
              <a:t>Es una tasa especial y se refiere a los fallecidos menores de 1 año</a:t>
            </a:r>
          </a:p>
        </p:txBody>
      </p:sp>
      <p:sp>
        <p:nvSpPr>
          <p:cNvPr id="39938" name="Text Box 2"/>
          <p:cNvSpPr txBox="1">
            <a:spLocks noChangeArrowheads="1"/>
          </p:cNvSpPr>
          <p:nvPr/>
        </p:nvSpPr>
        <p:spPr bwMode="auto">
          <a:xfrm>
            <a:off x="544513" y="2768600"/>
            <a:ext cx="8064500" cy="1716088"/>
          </a:xfrm>
          <a:prstGeom prst="rect">
            <a:avLst/>
          </a:prstGeom>
          <a:noFill/>
          <a:ln w="12600">
            <a:solidFill>
              <a:srgbClr val="800000"/>
            </a:solidFill>
            <a:miter lim="800000"/>
            <a:headEnd/>
            <a:tailEnd/>
          </a:ln>
          <a:effectLs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just">
              <a:lnSpc>
                <a:spcPct val="160000"/>
              </a:lnSpc>
              <a:spcBef>
                <a:spcPts val="1250"/>
              </a:spcBef>
              <a:buClrTx/>
              <a:buFontTx/>
              <a:buNone/>
            </a:pPr>
            <a:r>
              <a:rPr lang="es-ES" sz="2000" b="1" dirty="0">
                <a:solidFill>
                  <a:schemeClr val="accent2">
                    <a:lumMod val="75000"/>
                  </a:schemeClr>
                </a:solidFill>
                <a:latin typeface="Arial" charset="0"/>
                <a:cs typeface="Times New Roman" pitchFamily="16" charset="0"/>
              </a:rPr>
              <a:t>Ejemplo: </a:t>
            </a:r>
            <a:r>
              <a:rPr lang="es-ES" sz="2000" dirty="0">
                <a:solidFill>
                  <a:schemeClr val="accent2">
                    <a:lumMod val="75000"/>
                  </a:schemeClr>
                </a:solidFill>
                <a:latin typeface="Arial" charset="0"/>
                <a:cs typeface="Times New Roman" pitchFamily="16" charset="0"/>
              </a:rPr>
              <a:t>Villa Clara.  A</a:t>
            </a:r>
            <a:r>
              <a:rPr lang="en-US" sz="2000" dirty="0" err="1">
                <a:solidFill>
                  <a:schemeClr val="accent2">
                    <a:lumMod val="75000"/>
                  </a:schemeClr>
                </a:solidFill>
                <a:latin typeface="Arial" charset="0"/>
                <a:cs typeface="Arial" charset="0"/>
              </a:rPr>
              <a:t>ño</a:t>
            </a:r>
            <a:r>
              <a:rPr lang="en-US" sz="2000" dirty="0">
                <a:solidFill>
                  <a:schemeClr val="accent2">
                    <a:lumMod val="75000"/>
                  </a:schemeClr>
                </a:solidFill>
                <a:latin typeface="Arial" charset="0"/>
                <a:cs typeface="Arial" charset="0"/>
              </a:rPr>
              <a:t> </a:t>
            </a:r>
            <a:r>
              <a:rPr lang="en-US" sz="2000" dirty="0" smtClean="0">
                <a:solidFill>
                  <a:schemeClr val="accent2">
                    <a:lumMod val="75000"/>
                  </a:schemeClr>
                </a:solidFill>
                <a:latin typeface="Arial" charset="0"/>
                <a:cs typeface="Arial" charset="0"/>
              </a:rPr>
              <a:t>2014. TMI=3.2</a:t>
            </a:r>
            <a:endParaRPr lang="en-US" sz="2000" dirty="0">
              <a:solidFill>
                <a:schemeClr val="accent2">
                  <a:lumMod val="75000"/>
                </a:schemeClr>
              </a:solidFill>
              <a:latin typeface="Arial" charset="0"/>
              <a:cs typeface="Arial" charset="0"/>
            </a:endParaRPr>
          </a:p>
          <a:p>
            <a:pPr algn="just">
              <a:lnSpc>
                <a:spcPct val="160000"/>
              </a:lnSpc>
              <a:spcBef>
                <a:spcPts val="1250"/>
              </a:spcBef>
              <a:buClrTx/>
              <a:buFontTx/>
              <a:buNone/>
            </a:pPr>
            <a:r>
              <a:rPr lang="en-US" sz="2000" dirty="0">
                <a:latin typeface="Arial" charset="0"/>
                <a:cs typeface="Arial" charset="0"/>
              </a:rPr>
              <a:t>En Villa Clara en el </a:t>
            </a:r>
            <a:r>
              <a:rPr lang="en-US" sz="2000" dirty="0" err="1">
                <a:latin typeface="Arial" charset="0"/>
                <a:cs typeface="Arial" charset="0"/>
              </a:rPr>
              <a:t>año</a:t>
            </a:r>
            <a:r>
              <a:rPr lang="en-US" sz="2000" dirty="0">
                <a:latin typeface="Arial" charset="0"/>
                <a:cs typeface="Arial" charset="0"/>
              </a:rPr>
              <a:t> </a:t>
            </a:r>
            <a:r>
              <a:rPr lang="en-US" sz="2000" dirty="0" smtClean="0">
                <a:latin typeface="Arial" charset="0"/>
                <a:cs typeface="Arial" charset="0"/>
              </a:rPr>
              <a:t>2014 </a:t>
            </a:r>
            <a:r>
              <a:rPr lang="en-US" sz="2000" dirty="0" err="1">
                <a:latin typeface="Arial" charset="0"/>
                <a:cs typeface="Arial" charset="0"/>
              </a:rPr>
              <a:t>hubo</a:t>
            </a:r>
            <a:r>
              <a:rPr lang="en-US" sz="2000" dirty="0">
                <a:latin typeface="Arial" charset="0"/>
                <a:cs typeface="Arial" charset="0"/>
              </a:rPr>
              <a:t> </a:t>
            </a:r>
            <a:r>
              <a:rPr lang="en-US" sz="2000" dirty="0" smtClean="0">
                <a:latin typeface="Arial" charset="0"/>
                <a:cs typeface="Arial" charset="0"/>
              </a:rPr>
              <a:t>3.2 </a:t>
            </a:r>
            <a:r>
              <a:rPr lang="en-US" sz="2000" dirty="0" err="1">
                <a:latin typeface="Arial" charset="0"/>
                <a:cs typeface="Arial" charset="0"/>
              </a:rPr>
              <a:t>fallecidos</a:t>
            </a:r>
            <a:r>
              <a:rPr lang="en-US" sz="2000" dirty="0">
                <a:latin typeface="Arial" charset="0"/>
                <a:cs typeface="Arial" charset="0"/>
              </a:rPr>
              <a:t> </a:t>
            </a:r>
            <a:r>
              <a:rPr lang="en-US" sz="2000" dirty="0" err="1">
                <a:latin typeface="Arial" charset="0"/>
                <a:cs typeface="Arial" charset="0"/>
              </a:rPr>
              <a:t>menores</a:t>
            </a:r>
            <a:r>
              <a:rPr lang="en-US" sz="2000" dirty="0">
                <a:latin typeface="Arial" charset="0"/>
                <a:cs typeface="Arial" charset="0"/>
              </a:rPr>
              <a:t> de 1 </a:t>
            </a:r>
            <a:r>
              <a:rPr lang="en-US" sz="2000" dirty="0" err="1">
                <a:latin typeface="Arial" charset="0"/>
                <a:cs typeface="Arial" charset="0"/>
              </a:rPr>
              <a:t>año</a:t>
            </a:r>
            <a:r>
              <a:rPr lang="en-US" sz="2000" dirty="0">
                <a:latin typeface="Arial" charset="0"/>
                <a:cs typeface="Arial" charset="0"/>
              </a:rPr>
              <a:t> </a:t>
            </a:r>
            <a:r>
              <a:rPr lang="en-US" sz="2000" dirty="0" err="1">
                <a:latin typeface="Arial" charset="0"/>
                <a:cs typeface="Arial" charset="0"/>
              </a:rPr>
              <a:t>por</a:t>
            </a:r>
            <a:r>
              <a:rPr lang="en-US" sz="2000" dirty="0">
                <a:latin typeface="Arial" charset="0"/>
                <a:cs typeface="Arial" charset="0"/>
              </a:rPr>
              <a:t> </a:t>
            </a:r>
            <a:r>
              <a:rPr lang="en-US" sz="2000" dirty="0" err="1">
                <a:latin typeface="Arial" charset="0"/>
                <a:cs typeface="Arial" charset="0"/>
              </a:rPr>
              <a:t>cada</a:t>
            </a:r>
            <a:r>
              <a:rPr lang="en-US" sz="2000" dirty="0">
                <a:latin typeface="Arial" charset="0"/>
                <a:cs typeface="Arial" charset="0"/>
              </a:rPr>
              <a:t> 1000 </a:t>
            </a:r>
            <a:r>
              <a:rPr lang="en-US" sz="2000" dirty="0" err="1">
                <a:latin typeface="Arial" charset="0"/>
                <a:cs typeface="Arial" charset="0"/>
              </a:rPr>
              <a:t>nacidos</a:t>
            </a:r>
            <a:r>
              <a:rPr lang="en-US" sz="2000" dirty="0">
                <a:latin typeface="Arial" charset="0"/>
                <a:cs typeface="Arial" charset="0"/>
              </a:rPr>
              <a:t> </a:t>
            </a:r>
            <a:r>
              <a:rPr lang="en-US" sz="2000" dirty="0" err="1">
                <a:latin typeface="Arial" charset="0"/>
                <a:cs typeface="Arial" charset="0"/>
              </a:rPr>
              <a:t>vivos</a:t>
            </a:r>
            <a:r>
              <a:rPr lang="en-US" sz="2000" dirty="0">
                <a:latin typeface="Arial" charset="0"/>
                <a:cs typeface="Arial" charset="0"/>
              </a:rPr>
              <a:t>.</a:t>
            </a:r>
          </a:p>
        </p:txBody>
      </p:sp>
      <p:sp>
        <p:nvSpPr>
          <p:cNvPr id="39939" name="Text Box 3"/>
          <p:cNvSpPr txBox="1">
            <a:spLocks noChangeArrowheads="1"/>
          </p:cNvSpPr>
          <p:nvPr/>
        </p:nvSpPr>
        <p:spPr bwMode="auto">
          <a:xfrm>
            <a:off x="900113" y="468313"/>
            <a:ext cx="7272337" cy="398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ctr">
              <a:spcBef>
                <a:spcPts val="1250"/>
              </a:spcBef>
              <a:buClrTx/>
              <a:buFontTx/>
              <a:buNone/>
            </a:pPr>
            <a:r>
              <a:rPr lang="pt-PT" sz="2000" b="1" dirty="0">
                <a:solidFill>
                  <a:schemeClr val="accent2">
                    <a:lumMod val="75000"/>
                  </a:schemeClr>
                </a:solidFill>
                <a:latin typeface="Arial" charset="0"/>
              </a:rPr>
              <a:t>Medidas de Mortalidad</a:t>
            </a:r>
          </a:p>
        </p:txBody>
      </p:sp>
      <p:sp>
        <p:nvSpPr>
          <p:cNvPr id="39940" name="Rectangle 4"/>
          <p:cNvSpPr>
            <a:spLocks noChangeArrowheads="1"/>
          </p:cNvSpPr>
          <p:nvPr/>
        </p:nvSpPr>
        <p:spPr bwMode="auto">
          <a:xfrm>
            <a:off x="0" y="31623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39941" name="Rectangle 5"/>
          <p:cNvSpPr>
            <a:spLocks noChangeArrowheads="1"/>
          </p:cNvSpPr>
          <p:nvPr/>
        </p:nvSpPr>
        <p:spPr bwMode="auto">
          <a:xfrm>
            <a:off x="0" y="31623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39942" name="Rectangle 6"/>
          <p:cNvSpPr>
            <a:spLocks noChangeArrowheads="1"/>
          </p:cNvSpPr>
          <p:nvPr/>
        </p:nvSpPr>
        <p:spPr bwMode="auto">
          <a:xfrm>
            <a:off x="0" y="3068638"/>
            <a:ext cx="9144000" cy="1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graphicFrame>
        <p:nvGraphicFramePr>
          <p:cNvPr id="39943" name="Object 7"/>
          <p:cNvGraphicFramePr>
            <a:graphicFrameLocks noChangeAspect="1"/>
          </p:cNvGraphicFramePr>
          <p:nvPr/>
        </p:nvGraphicFramePr>
        <p:xfrm>
          <a:off x="420688" y="1196975"/>
          <a:ext cx="8264525" cy="827088"/>
        </p:xfrm>
        <a:graphic>
          <a:graphicData uri="http://schemas.openxmlformats.org/presentationml/2006/ole">
            <mc:AlternateContent xmlns:mc="http://schemas.openxmlformats.org/markup-compatibility/2006">
              <mc:Choice xmlns:v="urn:schemas-microsoft-com:vml" Requires="v">
                <p:oleObj spid="_x0000_s9284" r:id="rId4" imgW="4672080" imgH="361080" progId="">
                  <p:embed/>
                </p:oleObj>
              </mc:Choice>
              <mc:Fallback>
                <p:oleObj r:id="rId4" imgW="4672080" imgH="36108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0688" y="1196975"/>
                        <a:ext cx="8264525" cy="827088"/>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9944" name="Text Box 8"/>
          <p:cNvSpPr txBox="1">
            <a:spLocks noChangeArrowheads="1"/>
          </p:cNvSpPr>
          <p:nvPr/>
        </p:nvSpPr>
        <p:spPr bwMode="auto">
          <a:xfrm>
            <a:off x="539750" y="4635500"/>
            <a:ext cx="8064500" cy="1557338"/>
          </a:xfrm>
          <a:prstGeom prst="rect">
            <a:avLst/>
          </a:prstGeom>
          <a:noFill/>
          <a:ln w="12600">
            <a:solidFill>
              <a:srgbClr val="800000"/>
            </a:solidFill>
            <a:miter lim="800000"/>
            <a:headEnd/>
            <a:tailEnd/>
          </a:ln>
          <a:effectLs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just">
              <a:lnSpc>
                <a:spcPct val="160000"/>
              </a:lnSpc>
              <a:spcBef>
                <a:spcPts val="1250"/>
              </a:spcBef>
              <a:buClrTx/>
              <a:buFontTx/>
              <a:buNone/>
            </a:pPr>
            <a:r>
              <a:rPr lang="es-ES" sz="2000" dirty="0">
                <a:latin typeface="Arial" charset="0"/>
                <a:cs typeface="Times New Roman" pitchFamily="16" charset="0"/>
              </a:rPr>
              <a:t>Las componentes de la mortalidad infantil son:  </a:t>
            </a:r>
            <a:r>
              <a:rPr lang="es-ES" sz="2000" b="1" dirty="0">
                <a:solidFill>
                  <a:schemeClr val="accent2">
                    <a:lumMod val="75000"/>
                  </a:schemeClr>
                </a:solidFill>
                <a:latin typeface="Arial" charset="0"/>
                <a:cs typeface="Times New Roman" pitchFamily="16" charset="0"/>
              </a:rPr>
              <a:t>mortalidad neonatal</a:t>
            </a:r>
            <a:r>
              <a:rPr lang="es-ES" sz="2000" dirty="0">
                <a:solidFill>
                  <a:schemeClr val="accent2">
                    <a:lumMod val="75000"/>
                  </a:schemeClr>
                </a:solidFill>
                <a:latin typeface="Arial" charset="0"/>
                <a:cs typeface="Times New Roman" pitchFamily="16" charset="0"/>
              </a:rPr>
              <a:t> </a:t>
            </a:r>
            <a:r>
              <a:rPr lang="es-ES" sz="2000" b="1" dirty="0">
                <a:solidFill>
                  <a:schemeClr val="accent2">
                    <a:lumMod val="75000"/>
                  </a:schemeClr>
                </a:solidFill>
                <a:latin typeface="Arial" charset="0"/>
                <a:cs typeface="Times New Roman" pitchFamily="16" charset="0"/>
              </a:rPr>
              <a:t>precoz</a:t>
            </a:r>
            <a:r>
              <a:rPr lang="es-ES" sz="2000" dirty="0">
                <a:solidFill>
                  <a:schemeClr val="accent2">
                    <a:lumMod val="75000"/>
                  </a:schemeClr>
                </a:solidFill>
                <a:latin typeface="Arial" charset="0"/>
                <a:cs typeface="Times New Roman" pitchFamily="16" charset="0"/>
              </a:rPr>
              <a:t> </a:t>
            </a:r>
            <a:r>
              <a:rPr lang="es-ES" sz="2000" dirty="0">
                <a:latin typeface="Arial" charset="0"/>
                <a:cs typeface="Times New Roman" pitchFamily="16" charset="0"/>
              </a:rPr>
              <a:t>(menores de 7 días), </a:t>
            </a:r>
            <a:r>
              <a:rPr lang="es-ES" sz="2000" b="1" dirty="0">
                <a:latin typeface="Arial" charset="0"/>
                <a:cs typeface="Times New Roman" pitchFamily="16" charset="0"/>
              </a:rPr>
              <a:t> </a:t>
            </a:r>
            <a:r>
              <a:rPr lang="es-ES" sz="2000" b="1" dirty="0">
                <a:solidFill>
                  <a:schemeClr val="accent2">
                    <a:lumMod val="75000"/>
                  </a:schemeClr>
                </a:solidFill>
                <a:latin typeface="Arial" charset="0"/>
                <a:cs typeface="Times New Roman" pitchFamily="16" charset="0"/>
              </a:rPr>
              <a:t>tardía</a:t>
            </a:r>
            <a:r>
              <a:rPr lang="es-ES" sz="2000" dirty="0">
                <a:latin typeface="Arial" charset="0"/>
                <a:cs typeface="Times New Roman" pitchFamily="16" charset="0"/>
              </a:rPr>
              <a:t> (7 a 27 días) y </a:t>
            </a:r>
            <a:r>
              <a:rPr lang="es-ES" sz="2000" b="1" dirty="0" err="1">
                <a:solidFill>
                  <a:schemeClr val="accent2">
                    <a:lumMod val="75000"/>
                  </a:schemeClr>
                </a:solidFill>
                <a:latin typeface="Arial" charset="0"/>
                <a:cs typeface="Times New Roman" pitchFamily="16" charset="0"/>
              </a:rPr>
              <a:t>postneonatal</a:t>
            </a:r>
            <a:r>
              <a:rPr lang="es-ES" sz="2000" dirty="0">
                <a:latin typeface="Arial" charset="0"/>
                <a:cs typeface="Times New Roman" pitchFamily="16" charset="0"/>
              </a:rPr>
              <a:t> (de 28 días a 11 meses). </a:t>
            </a:r>
          </a:p>
        </p:txBody>
      </p:sp>
    </p:spTree>
    <p:extLst>
      <p:ext uri="{BB962C8B-B14F-4D97-AF65-F5344CB8AC3E}">
        <p14:creationId xmlns:p14="http://schemas.microsoft.com/office/powerpoint/2010/main" val="3142910624"/>
      </p:ext>
    </p:extLst>
  </p:cSld>
  <p:clrMapOvr>
    <a:masterClrMapping/>
  </p:clrMapOvr>
  <p:transition spd="slow">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clickEffect">
                                  <p:stCondLst>
                                    <p:cond delay="0"/>
                                  </p:stCondLst>
                                  <p:childTnLst>
                                    <p:set>
                                      <p:cBhvr additive="repl">
                                        <p:cTn id="6" dur="1" fill="hold">
                                          <p:stCondLst>
                                            <p:cond delay="0"/>
                                          </p:stCondLst>
                                        </p:cTn>
                                        <p:tgtEl>
                                          <p:spTgt spid="39937"/>
                                        </p:tgtEl>
                                        <p:attrNameLst>
                                          <p:attrName>style.visibility</p:attrName>
                                        </p:attrNameLst>
                                      </p:cBhvr>
                                      <p:to>
                                        <p:strVal val="visible"/>
                                      </p:to>
                                    </p:set>
                                    <p:animEffect transition="in" filter="dissolve">
                                      <p:cBhvr additive="repl">
                                        <p:cTn id="7" dur="500"/>
                                        <p:tgtEl>
                                          <p:spTgt spid="399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fill="hold" nodeType="clickEffect">
                                  <p:stCondLst>
                                    <p:cond delay="0"/>
                                  </p:stCondLst>
                                  <p:childTnLst>
                                    <p:set>
                                      <p:cBhvr additive="repl">
                                        <p:cTn id="11" dur="1" fill="hold">
                                          <p:stCondLst>
                                            <p:cond delay="0"/>
                                          </p:stCondLst>
                                        </p:cTn>
                                        <p:tgtEl>
                                          <p:spTgt spid="39938"/>
                                        </p:tgtEl>
                                        <p:attrNameLst>
                                          <p:attrName>style.visibility</p:attrName>
                                        </p:attrNameLst>
                                      </p:cBhvr>
                                      <p:to>
                                        <p:strVal val="visible"/>
                                      </p:to>
                                    </p:set>
                                    <p:animEffect transition="in" filter="dissolve">
                                      <p:cBhvr additive="repl">
                                        <p:cTn id="12" dur="500"/>
                                        <p:tgtEl>
                                          <p:spTgt spid="399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fill="hold" nodeType="clickEffect">
                                  <p:stCondLst>
                                    <p:cond delay="0"/>
                                  </p:stCondLst>
                                  <p:childTnLst>
                                    <p:set>
                                      <p:cBhvr additive="repl">
                                        <p:cTn id="16" dur="1" fill="hold">
                                          <p:stCondLst>
                                            <p:cond delay="0"/>
                                          </p:stCondLst>
                                        </p:cTn>
                                        <p:tgtEl>
                                          <p:spTgt spid="39944"/>
                                        </p:tgtEl>
                                        <p:attrNameLst>
                                          <p:attrName>style.visibility</p:attrName>
                                        </p:attrNameLst>
                                      </p:cBhvr>
                                      <p:to>
                                        <p:strVal val="visible"/>
                                      </p:to>
                                    </p:set>
                                    <p:animEffect transition="in" filter="dissolve">
                                      <p:cBhvr additive="repl">
                                        <p:cTn id="17" dur="500"/>
                                        <p:tgtEl>
                                          <p:spTgt spid="399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125538"/>
            <a:ext cx="8064500" cy="5221287"/>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0962" name="Text Box 2"/>
          <p:cNvSpPr txBox="1">
            <a:spLocks noChangeArrowheads="1"/>
          </p:cNvSpPr>
          <p:nvPr/>
        </p:nvSpPr>
        <p:spPr bwMode="auto">
          <a:xfrm>
            <a:off x="900113" y="476250"/>
            <a:ext cx="7200900" cy="398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spcBef>
                <a:spcPts val="1250"/>
              </a:spcBef>
              <a:buClrTx/>
              <a:buFontTx/>
              <a:buNone/>
            </a:pPr>
            <a:r>
              <a:rPr lang="en-US" sz="2000" b="1" dirty="0" err="1">
                <a:solidFill>
                  <a:schemeClr val="accent2">
                    <a:lumMod val="75000"/>
                  </a:schemeClr>
                </a:solidFill>
                <a:latin typeface="Arial" charset="0"/>
              </a:rPr>
              <a:t>Mortalidad</a:t>
            </a:r>
            <a:r>
              <a:rPr lang="en-US" sz="2000" b="1" dirty="0">
                <a:solidFill>
                  <a:schemeClr val="accent2">
                    <a:lumMod val="75000"/>
                  </a:schemeClr>
                </a:solidFill>
                <a:latin typeface="Arial" charset="0"/>
              </a:rPr>
              <a:t> </a:t>
            </a:r>
            <a:r>
              <a:rPr lang="en-US" sz="2000" b="1" dirty="0" err="1">
                <a:solidFill>
                  <a:schemeClr val="accent2">
                    <a:lumMod val="75000"/>
                  </a:schemeClr>
                </a:solidFill>
                <a:latin typeface="Arial" charset="0"/>
              </a:rPr>
              <a:t>desde</a:t>
            </a:r>
            <a:r>
              <a:rPr lang="en-US" sz="2000" b="1" dirty="0">
                <a:solidFill>
                  <a:schemeClr val="accent2">
                    <a:lumMod val="75000"/>
                  </a:schemeClr>
                </a:solidFill>
                <a:latin typeface="Arial" charset="0"/>
              </a:rPr>
              <a:t> la </a:t>
            </a:r>
            <a:r>
              <a:rPr lang="en-US" sz="2000" b="1" dirty="0" err="1">
                <a:solidFill>
                  <a:schemeClr val="accent2">
                    <a:lumMod val="75000"/>
                  </a:schemeClr>
                </a:solidFill>
                <a:latin typeface="Arial" charset="0"/>
              </a:rPr>
              <a:t>gestaci</a:t>
            </a:r>
            <a:r>
              <a:rPr lang="es-ES" sz="2000" b="1" dirty="0" err="1">
                <a:solidFill>
                  <a:schemeClr val="accent2">
                    <a:lumMod val="75000"/>
                  </a:schemeClr>
                </a:solidFill>
                <a:latin typeface="Arial" charset="0"/>
              </a:rPr>
              <a:t>ón</a:t>
            </a:r>
            <a:r>
              <a:rPr lang="es-ES" sz="2000" b="1" dirty="0">
                <a:solidFill>
                  <a:schemeClr val="accent2">
                    <a:lumMod val="75000"/>
                  </a:schemeClr>
                </a:solidFill>
                <a:latin typeface="Arial" charset="0"/>
              </a:rPr>
              <a:t> hasta el primer año de vida</a:t>
            </a:r>
          </a:p>
        </p:txBody>
      </p:sp>
    </p:spTree>
    <p:extLst>
      <p:ext uri="{BB962C8B-B14F-4D97-AF65-F5344CB8AC3E}">
        <p14:creationId xmlns:p14="http://schemas.microsoft.com/office/powerpoint/2010/main" val="198283833"/>
      </p:ext>
    </p:extLst>
  </p:cSld>
  <p:clrMapOvr>
    <a:masterClrMapping/>
  </p:clrMapOvr>
  <p:transition spd="slow">
    <p:diamon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1"/>
          <p:cNvSpPr txBox="1">
            <a:spLocks noChangeArrowheads="1"/>
          </p:cNvSpPr>
          <p:nvPr/>
        </p:nvSpPr>
        <p:spPr bwMode="auto">
          <a:xfrm>
            <a:off x="900113" y="468313"/>
            <a:ext cx="7272337" cy="398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ctr">
              <a:spcBef>
                <a:spcPts val="1250"/>
              </a:spcBef>
              <a:buClrTx/>
              <a:buFontTx/>
              <a:buNone/>
            </a:pPr>
            <a:r>
              <a:rPr lang="pt-PT" sz="2000" b="1" dirty="0">
                <a:solidFill>
                  <a:schemeClr val="accent2">
                    <a:lumMod val="75000"/>
                  </a:schemeClr>
                </a:solidFill>
                <a:latin typeface="Arial" charset="0"/>
              </a:rPr>
              <a:t>Medidas de Mortalidad</a:t>
            </a:r>
          </a:p>
        </p:txBody>
      </p:sp>
      <p:sp>
        <p:nvSpPr>
          <p:cNvPr id="41986" name="Rectangle 2"/>
          <p:cNvSpPr>
            <a:spLocks noChangeArrowheads="1"/>
          </p:cNvSpPr>
          <p:nvPr/>
        </p:nvSpPr>
        <p:spPr bwMode="auto">
          <a:xfrm>
            <a:off x="0" y="31623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41987" name="Rectangle 3"/>
          <p:cNvSpPr>
            <a:spLocks noChangeArrowheads="1"/>
          </p:cNvSpPr>
          <p:nvPr/>
        </p:nvSpPr>
        <p:spPr bwMode="auto">
          <a:xfrm>
            <a:off x="0" y="31623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41988" name="Text Box 4"/>
          <p:cNvSpPr txBox="1">
            <a:spLocks noChangeArrowheads="1"/>
          </p:cNvSpPr>
          <p:nvPr/>
        </p:nvSpPr>
        <p:spPr bwMode="auto">
          <a:xfrm>
            <a:off x="684213" y="1125538"/>
            <a:ext cx="7920037" cy="1557337"/>
          </a:xfrm>
          <a:prstGeom prst="rect">
            <a:avLst/>
          </a:prstGeom>
          <a:noFill/>
          <a:ln w="12600">
            <a:solidFill>
              <a:srgbClr val="000000"/>
            </a:solidFill>
            <a:miter lim="800000"/>
            <a:headEnd/>
            <a:tailEnd/>
          </a:ln>
          <a:effectLs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just">
              <a:lnSpc>
                <a:spcPct val="120000"/>
              </a:lnSpc>
              <a:spcBef>
                <a:spcPts val="1250"/>
              </a:spcBef>
              <a:buClrTx/>
              <a:buFontTx/>
              <a:buNone/>
            </a:pPr>
            <a:r>
              <a:rPr lang="es-ES" sz="2000" b="1" dirty="0">
                <a:solidFill>
                  <a:schemeClr val="accent2">
                    <a:lumMod val="75000"/>
                  </a:schemeClr>
                </a:solidFill>
                <a:latin typeface="Arial" charset="0"/>
              </a:rPr>
              <a:t>Tasa de mortalidad materna directa</a:t>
            </a:r>
            <a:r>
              <a:rPr lang="es-ES" sz="2000" dirty="0">
                <a:solidFill>
                  <a:schemeClr val="accent2">
                    <a:lumMod val="75000"/>
                  </a:schemeClr>
                </a:solidFill>
                <a:latin typeface="Arial" charset="0"/>
              </a:rPr>
              <a:t>: </a:t>
            </a:r>
            <a:r>
              <a:rPr lang="es-ES" sz="2000" dirty="0">
                <a:latin typeface="Arial" charset="0"/>
              </a:rPr>
              <a:t>Es la relación de las defunciones maternas provocadas por causas directas (embarazo, parto y puerperio) con los nacidos vivos.  El cociente de estos dos números usualmente se multiplican por 10000 o por 100000. </a:t>
            </a:r>
          </a:p>
        </p:txBody>
      </p:sp>
      <p:sp>
        <p:nvSpPr>
          <p:cNvPr id="41989" name="Text Box 5"/>
          <p:cNvSpPr txBox="1">
            <a:spLocks noChangeArrowheads="1"/>
          </p:cNvSpPr>
          <p:nvPr/>
        </p:nvSpPr>
        <p:spPr bwMode="auto">
          <a:xfrm>
            <a:off x="611188" y="3068638"/>
            <a:ext cx="7920037" cy="1557337"/>
          </a:xfrm>
          <a:prstGeom prst="rect">
            <a:avLst/>
          </a:prstGeom>
          <a:noFill/>
          <a:ln w="12600">
            <a:solidFill>
              <a:srgbClr val="000000"/>
            </a:solidFill>
            <a:miter lim="800000"/>
            <a:headEnd/>
            <a:tailEnd/>
          </a:ln>
          <a:effectLs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just">
              <a:lnSpc>
                <a:spcPct val="120000"/>
              </a:lnSpc>
              <a:spcBef>
                <a:spcPts val="1250"/>
              </a:spcBef>
              <a:buClrTx/>
              <a:buFontTx/>
              <a:buNone/>
            </a:pPr>
            <a:r>
              <a:rPr lang="es-ES" sz="2000" b="1" dirty="0">
                <a:solidFill>
                  <a:schemeClr val="accent2">
                    <a:lumMod val="75000"/>
                  </a:schemeClr>
                </a:solidFill>
                <a:latin typeface="Arial" charset="0"/>
              </a:rPr>
              <a:t>Tasa de mortalidad materna indirecta</a:t>
            </a:r>
            <a:r>
              <a:rPr lang="es-ES" sz="2000" dirty="0">
                <a:solidFill>
                  <a:schemeClr val="accent2">
                    <a:lumMod val="75000"/>
                  </a:schemeClr>
                </a:solidFill>
                <a:latin typeface="Arial" charset="0"/>
              </a:rPr>
              <a:t>: </a:t>
            </a:r>
            <a:r>
              <a:rPr lang="es-ES" sz="2000" dirty="0">
                <a:latin typeface="Arial" charset="0"/>
              </a:rPr>
              <a:t>Es la relación de las defunciones maternas provocadas por causas indirectas (causas que se  agudizan durante el embarazo como la diabetes y el asma) con los nacidos vivos. </a:t>
            </a:r>
          </a:p>
        </p:txBody>
      </p:sp>
      <p:sp>
        <p:nvSpPr>
          <p:cNvPr id="41990" name="Text Box 6"/>
          <p:cNvSpPr txBox="1">
            <a:spLocks noChangeArrowheads="1"/>
          </p:cNvSpPr>
          <p:nvPr/>
        </p:nvSpPr>
        <p:spPr bwMode="auto">
          <a:xfrm>
            <a:off x="617538" y="5084763"/>
            <a:ext cx="7920037" cy="825500"/>
          </a:xfrm>
          <a:prstGeom prst="rect">
            <a:avLst/>
          </a:prstGeom>
          <a:noFill/>
          <a:ln w="12600">
            <a:solidFill>
              <a:srgbClr val="000000"/>
            </a:solidFill>
            <a:miter lim="800000"/>
            <a:headEnd/>
            <a:tailEnd/>
          </a:ln>
          <a:effectLs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just">
              <a:lnSpc>
                <a:spcPct val="120000"/>
              </a:lnSpc>
              <a:spcBef>
                <a:spcPts val="1250"/>
              </a:spcBef>
              <a:buClrTx/>
              <a:buFontTx/>
              <a:buNone/>
            </a:pPr>
            <a:r>
              <a:rPr lang="es-ES" sz="2000" b="1" dirty="0">
                <a:solidFill>
                  <a:schemeClr val="accent2">
                    <a:lumMod val="75000"/>
                  </a:schemeClr>
                </a:solidFill>
                <a:latin typeface="Arial" charset="0"/>
              </a:rPr>
              <a:t>Tasa de mortalidad materna total</a:t>
            </a:r>
            <a:r>
              <a:rPr lang="es-ES" sz="2000" dirty="0">
                <a:solidFill>
                  <a:schemeClr val="accent2">
                    <a:lumMod val="75000"/>
                  </a:schemeClr>
                </a:solidFill>
                <a:latin typeface="Arial" charset="0"/>
              </a:rPr>
              <a:t>:</a:t>
            </a:r>
            <a:r>
              <a:rPr lang="es-ES" sz="2000" dirty="0">
                <a:latin typeface="Arial" charset="0"/>
              </a:rPr>
              <a:t> Es la relación del total de muertes maternas directas o indirecta con el total de nacidos vivos. </a:t>
            </a:r>
          </a:p>
        </p:txBody>
      </p:sp>
    </p:spTree>
    <p:extLst>
      <p:ext uri="{BB962C8B-B14F-4D97-AF65-F5344CB8AC3E}">
        <p14:creationId xmlns:p14="http://schemas.microsoft.com/office/powerpoint/2010/main" val="3169900040"/>
      </p:ext>
    </p:extLst>
  </p:cSld>
  <p:clrMapOvr>
    <a:masterClrMapping/>
  </p:clrMapOvr>
  <p:transition spd="slow">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clickEffect">
                                  <p:stCondLst>
                                    <p:cond delay="0"/>
                                  </p:stCondLst>
                                  <p:childTnLst>
                                    <p:set>
                                      <p:cBhvr additive="repl">
                                        <p:cTn id="6" dur="1" fill="hold">
                                          <p:stCondLst>
                                            <p:cond delay="0"/>
                                          </p:stCondLst>
                                        </p:cTn>
                                        <p:tgtEl>
                                          <p:spTgt spid="41989"/>
                                        </p:tgtEl>
                                        <p:attrNameLst>
                                          <p:attrName>style.visibility</p:attrName>
                                        </p:attrNameLst>
                                      </p:cBhvr>
                                      <p:to>
                                        <p:strVal val="visible"/>
                                      </p:to>
                                    </p:set>
                                    <p:animEffect transition="in" filter="dissolve">
                                      <p:cBhvr additive="repl">
                                        <p:cTn id="7" dur="500"/>
                                        <p:tgtEl>
                                          <p:spTgt spid="419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fill="hold" nodeType="clickEffect">
                                  <p:stCondLst>
                                    <p:cond delay="0"/>
                                  </p:stCondLst>
                                  <p:childTnLst>
                                    <p:set>
                                      <p:cBhvr additive="repl">
                                        <p:cTn id="11" dur="1" fill="hold">
                                          <p:stCondLst>
                                            <p:cond delay="0"/>
                                          </p:stCondLst>
                                        </p:cTn>
                                        <p:tgtEl>
                                          <p:spTgt spid="41990"/>
                                        </p:tgtEl>
                                        <p:attrNameLst>
                                          <p:attrName>style.visibility</p:attrName>
                                        </p:attrNameLst>
                                      </p:cBhvr>
                                      <p:to>
                                        <p:strVal val="visible"/>
                                      </p:to>
                                    </p:set>
                                    <p:animEffect transition="in" filter="dissolve">
                                      <p:cBhvr additive="repl">
                                        <p:cTn id="12" dur="500"/>
                                        <p:tgtEl>
                                          <p:spTgt spid="419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0" y="31623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43010" name="Rectangle 2"/>
          <p:cNvSpPr>
            <a:spLocks noChangeArrowheads="1"/>
          </p:cNvSpPr>
          <p:nvPr/>
        </p:nvSpPr>
        <p:spPr bwMode="auto">
          <a:xfrm>
            <a:off x="0" y="31623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43011" name="Text Box 3"/>
          <p:cNvSpPr txBox="1">
            <a:spLocks noChangeArrowheads="1"/>
          </p:cNvSpPr>
          <p:nvPr/>
        </p:nvSpPr>
        <p:spPr bwMode="auto">
          <a:xfrm>
            <a:off x="1042988" y="765175"/>
            <a:ext cx="7632700" cy="4998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spcBef>
                <a:spcPts val="1500"/>
              </a:spcBef>
              <a:buClrTx/>
              <a:buFontTx/>
              <a:buNone/>
            </a:pPr>
            <a:r>
              <a:rPr lang="es-ES" b="1" dirty="0">
                <a:solidFill>
                  <a:schemeClr val="accent2">
                    <a:lumMod val="75000"/>
                  </a:schemeClr>
                </a:solidFill>
                <a:latin typeface="Arial" charset="0"/>
              </a:rPr>
              <a:t>Aspectos que influyen en el decrecimiento de la mortalidad infantil y materna.</a:t>
            </a:r>
          </a:p>
          <a:p>
            <a:pPr>
              <a:spcBef>
                <a:spcPts val="1500"/>
              </a:spcBef>
              <a:buClrTx/>
              <a:buFontTx/>
              <a:buNone/>
            </a:pPr>
            <a:endParaRPr lang="es-ES" b="1" dirty="0">
              <a:latin typeface="Arial" charset="0"/>
            </a:endParaRPr>
          </a:p>
          <a:p>
            <a:pPr>
              <a:spcBef>
                <a:spcPts val="1250"/>
              </a:spcBef>
              <a:buFont typeface="Wingdings" charset="2"/>
              <a:buChar char=""/>
            </a:pPr>
            <a:r>
              <a:rPr lang="es-ES" sz="2000" b="1" dirty="0">
                <a:latin typeface="Arial" charset="0"/>
              </a:rPr>
              <a:t>Eficaz programa Materno Infantil y demás acciones en este sentido.</a:t>
            </a:r>
          </a:p>
          <a:p>
            <a:pPr>
              <a:spcBef>
                <a:spcPts val="1250"/>
              </a:spcBef>
              <a:buFont typeface="Wingdings" charset="2"/>
              <a:buChar char=""/>
            </a:pPr>
            <a:r>
              <a:rPr lang="es-ES" sz="2000" b="1" dirty="0">
                <a:latin typeface="Arial" charset="0"/>
              </a:rPr>
              <a:t>El estudio del riesgo </a:t>
            </a:r>
            <a:r>
              <a:rPr lang="es-ES" sz="2000" b="1" dirty="0" err="1">
                <a:latin typeface="Arial" charset="0"/>
              </a:rPr>
              <a:t>preconcepcional</a:t>
            </a:r>
            <a:r>
              <a:rPr lang="es-ES" sz="2000" b="1" dirty="0">
                <a:latin typeface="Arial" charset="0"/>
              </a:rPr>
              <a:t>,.</a:t>
            </a:r>
          </a:p>
          <a:p>
            <a:pPr>
              <a:spcBef>
                <a:spcPts val="1250"/>
              </a:spcBef>
              <a:buFont typeface="Wingdings" charset="2"/>
              <a:buChar char=""/>
            </a:pPr>
            <a:r>
              <a:rPr lang="es-ES" sz="2000" b="1" dirty="0">
                <a:latin typeface="Arial" charset="0"/>
              </a:rPr>
              <a:t>Las consultas de planificación familiar.</a:t>
            </a:r>
          </a:p>
          <a:p>
            <a:pPr>
              <a:spcBef>
                <a:spcPts val="1250"/>
              </a:spcBef>
              <a:buFont typeface="Wingdings" charset="2"/>
              <a:buChar char=""/>
            </a:pPr>
            <a:r>
              <a:rPr lang="es-ES" sz="2000" b="1" dirty="0">
                <a:latin typeface="Arial" charset="0"/>
              </a:rPr>
              <a:t>Las actividades de prevención y promoción (por ejemplo en la actualidad se está abordando con mucha fuerza lo relativo a la muerte súbita del lactante) </a:t>
            </a:r>
          </a:p>
          <a:p>
            <a:pPr>
              <a:spcBef>
                <a:spcPts val="1250"/>
              </a:spcBef>
              <a:buFont typeface="Wingdings" charset="2"/>
              <a:buChar char=""/>
            </a:pPr>
            <a:r>
              <a:rPr lang="es-ES" sz="2000" b="1" dirty="0">
                <a:latin typeface="Arial" charset="0"/>
              </a:rPr>
              <a:t>El llamado a la autorresponsabilidad de la mujer cuando decide asumir la maternidad.</a:t>
            </a:r>
          </a:p>
        </p:txBody>
      </p:sp>
    </p:spTree>
    <p:extLst>
      <p:ext uri="{BB962C8B-B14F-4D97-AF65-F5344CB8AC3E}">
        <p14:creationId xmlns:p14="http://schemas.microsoft.com/office/powerpoint/2010/main" val="3050375009"/>
      </p:ext>
    </p:extLst>
  </p:cSld>
  <p:clrMapOvr>
    <a:masterClrMapping/>
  </p:clrMapOvr>
  <p:transition spd="slow">
    <p:diamon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ext Box 1"/>
          <p:cNvSpPr txBox="1">
            <a:spLocks noChangeArrowheads="1"/>
          </p:cNvSpPr>
          <p:nvPr/>
        </p:nvSpPr>
        <p:spPr bwMode="auto">
          <a:xfrm>
            <a:off x="1042988" y="549275"/>
            <a:ext cx="7272337" cy="398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ctr">
              <a:spcBef>
                <a:spcPts val="1250"/>
              </a:spcBef>
              <a:buClrTx/>
              <a:buFontTx/>
              <a:buNone/>
            </a:pPr>
            <a:r>
              <a:rPr lang="es-ES" sz="2000" b="1" u="sng" dirty="0">
                <a:solidFill>
                  <a:schemeClr val="accent2">
                    <a:lumMod val="75000"/>
                  </a:schemeClr>
                </a:solidFill>
                <a:latin typeface="Arial" charset="0"/>
              </a:rPr>
              <a:t>Orientaciones al estudio independiente</a:t>
            </a:r>
          </a:p>
        </p:txBody>
      </p:sp>
      <p:sp>
        <p:nvSpPr>
          <p:cNvPr id="44034" name="Text Box 2"/>
          <p:cNvSpPr txBox="1">
            <a:spLocks noChangeArrowheads="1"/>
          </p:cNvSpPr>
          <p:nvPr/>
        </p:nvSpPr>
        <p:spPr bwMode="auto">
          <a:xfrm>
            <a:off x="539750" y="1628800"/>
            <a:ext cx="8137525" cy="3633945"/>
          </a:xfrm>
          <a:prstGeom prst="rect">
            <a:avLst/>
          </a:prstGeom>
          <a:noFill/>
          <a:ln w="28440">
            <a:solidFill>
              <a:srgbClr val="000000"/>
            </a:solidFill>
            <a:miter lim="800000"/>
            <a:headEnd/>
            <a:tailEnd/>
          </a:ln>
          <a:effectLst/>
          <a:extLst/>
        </p:spPr>
        <p:txBody>
          <a:bodyPr lIns="90000" tIns="46800" rIns="90000" bIns="46800">
            <a:spAutoFit/>
          </a:bodyPr>
          <a:lstStyle>
            <a:lvl1pPr marL="455613" indent="-455613">
              <a:tabLst>
                <a:tab pos="455613" algn="l"/>
                <a:tab pos="1370013" algn="l"/>
                <a:tab pos="2284413" algn="l"/>
                <a:tab pos="3198813" algn="l"/>
                <a:tab pos="4113213" algn="l"/>
                <a:tab pos="5027613" algn="l"/>
                <a:tab pos="5942013" algn="l"/>
                <a:tab pos="6856413" algn="l"/>
                <a:tab pos="7770813" algn="l"/>
                <a:tab pos="8685213" algn="l"/>
                <a:tab pos="9599613" algn="l"/>
                <a:tab pos="10514013" algn="l"/>
              </a:tabLst>
              <a:defRPr sz="2400">
                <a:solidFill>
                  <a:srgbClr val="000000"/>
                </a:solidFill>
                <a:latin typeface="Times New Roman" pitchFamily="16" charset="0"/>
                <a:cs typeface="DejaVu Sans" charset="0"/>
              </a:defRPr>
            </a:lvl1pPr>
            <a:lvl2pPr>
              <a:tabLst>
                <a:tab pos="455613" algn="l"/>
                <a:tab pos="1370013" algn="l"/>
                <a:tab pos="2284413" algn="l"/>
                <a:tab pos="3198813" algn="l"/>
                <a:tab pos="4113213" algn="l"/>
                <a:tab pos="5027613" algn="l"/>
                <a:tab pos="5942013" algn="l"/>
                <a:tab pos="6856413" algn="l"/>
                <a:tab pos="7770813" algn="l"/>
                <a:tab pos="8685213" algn="l"/>
                <a:tab pos="9599613" algn="l"/>
                <a:tab pos="10514013" algn="l"/>
              </a:tabLst>
              <a:defRPr sz="2400">
                <a:solidFill>
                  <a:srgbClr val="000000"/>
                </a:solidFill>
                <a:latin typeface="Times New Roman" pitchFamily="16" charset="0"/>
                <a:cs typeface="DejaVu Sans" charset="0"/>
              </a:defRPr>
            </a:lvl2pPr>
            <a:lvl3pPr>
              <a:tabLst>
                <a:tab pos="455613" algn="l"/>
                <a:tab pos="1370013" algn="l"/>
                <a:tab pos="2284413" algn="l"/>
                <a:tab pos="3198813" algn="l"/>
                <a:tab pos="4113213" algn="l"/>
                <a:tab pos="5027613" algn="l"/>
                <a:tab pos="5942013" algn="l"/>
                <a:tab pos="6856413" algn="l"/>
                <a:tab pos="7770813" algn="l"/>
                <a:tab pos="8685213" algn="l"/>
                <a:tab pos="9599613" algn="l"/>
                <a:tab pos="10514013" algn="l"/>
              </a:tabLst>
              <a:defRPr sz="2400">
                <a:solidFill>
                  <a:srgbClr val="000000"/>
                </a:solidFill>
                <a:latin typeface="Times New Roman" pitchFamily="16" charset="0"/>
                <a:cs typeface="DejaVu Sans" charset="0"/>
              </a:defRPr>
            </a:lvl3pPr>
            <a:lvl4pPr>
              <a:tabLst>
                <a:tab pos="455613" algn="l"/>
                <a:tab pos="1370013" algn="l"/>
                <a:tab pos="2284413" algn="l"/>
                <a:tab pos="3198813" algn="l"/>
                <a:tab pos="4113213" algn="l"/>
                <a:tab pos="5027613" algn="l"/>
                <a:tab pos="5942013" algn="l"/>
                <a:tab pos="6856413" algn="l"/>
                <a:tab pos="7770813" algn="l"/>
                <a:tab pos="8685213" algn="l"/>
                <a:tab pos="9599613" algn="l"/>
                <a:tab pos="10514013" algn="l"/>
              </a:tabLst>
              <a:defRPr sz="2400">
                <a:solidFill>
                  <a:srgbClr val="000000"/>
                </a:solidFill>
                <a:latin typeface="Times New Roman" pitchFamily="16" charset="0"/>
                <a:cs typeface="DejaVu Sans" charset="0"/>
              </a:defRPr>
            </a:lvl4pPr>
            <a:lvl5pPr>
              <a:tabLst>
                <a:tab pos="455613" algn="l"/>
                <a:tab pos="1370013" algn="l"/>
                <a:tab pos="2284413" algn="l"/>
                <a:tab pos="3198813" algn="l"/>
                <a:tab pos="4113213" algn="l"/>
                <a:tab pos="5027613" algn="l"/>
                <a:tab pos="5942013" algn="l"/>
                <a:tab pos="6856413" algn="l"/>
                <a:tab pos="7770813" algn="l"/>
                <a:tab pos="8685213" algn="l"/>
                <a:tab pos="9599613" algn="l"/>
                <a:tab pos="10514013"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455613" algn="l"/>
                <a:tab pos="1370013" algn="l"/>
                <a:tab pos="2284413" algn="l"/>
                <a:tab pos="3198813" algn="l"/>
                <a:tab pos="4113213" algn="l"/>
                <a:tab pos="5027613" algn="l"/>
                <a:tab pos="5942013" algn="l"/>
                <a:tab pos="6856413" algn="l"/>
                <a:tab pos="7770813" algn="l"/>
                <a:tab pos="8685213" algn="l"/>
                <a:tab pos="9599613" algn="l"/>
                <a:tab pos="10514013"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455613" algn="l"/>
                <a:tab pos="1370013" algn="l"/>
                <a:tab pos="2284413" algn="l"/>
                <a:tab pos="3198813" algn="l"/>
                <a:tab pos="4113213" algn="l"/>
                <a:tab pos="5027613" algn="l"/>
                <a:tab pos="5942013" algn="l"/>
                <a:tab pos="6856413" algn="l"/>
                <a:tab pos="7770813" algn="l"/>
                <a:tab pos="8685213" algn="l"/>
                <a:tab pos="9599613" algn="l"/>
                <a:tab pos="10514013"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455613" algn="l"/>
                <a:tab pos="1370013" algn="l"/>
                <a:tab pos="2284413" algn="l"/>
                <a:tab pos="3198813" algn="l"/>
                <a:tab pos="4113213" algn="l"/>
                <a:tab pos="5027613" algn="l"/>
                <a:tab pos="5942013" algn="l"/>
                <a:tab pos="6856413" algn="l"/>
                <a:tab pos="7770813" algn="l"/>
                <a:tab pos="8685213" algn="l"/>
                <a:tab pos="9599613" algn="l"/>
                <a:tab pos="10514013"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455613" algn="l"/>
                <a:tab pos="1370013" algn="l"/>
                <a:tab pos="2284413" algn="l"/>
                <a:tab pos="3198813" algn="l"/>
                <a:tab pos="4113213" algn="l"/>
                <a:tab pos="5027613" algn="l"/>
                <a:tab pos="5942013" algn="l"/>
                <a:tab pos="6856413" algn="l"/>
                <a:tab pos="7770813" algn="l"/>
                <a:tab pos="8685213" algn="l"/>
                <a:tab pos="9599613" algn="l"/>
                <a:tab pos="10514013" algn="l"/>
              </a:tabLst>
              <a:defRPr sz="2400">
                <a:solidFill>
                  <a:srgbClr val="000000"/>
                </a:solidFill>
                <a:latin typeface="Times New Roman" pitchFamily="16" charset="0"/>
                <a:cs typeface="DejaVu Sans" charset="0"/>
              </a:defRPr>
            </a:lvl9pPr>
          </a:lstStyle>
          <a:p>
            <a:pPr algn="just">
              <a:lnSpc>
                <a:spcPct val="150000"/>
              </a:lnSpc>
              <a:buFont typeface="Times New Roman" pitchFamily="16" charset="0"/>
              <a:buAutoNum type="arabicParenR"/>
            </a:pPr>
            <a:r>
              <a:rPr lang="es-ES" sz="2000" dirty="0">
                <a:latin typeface="Arial" charset="0"/>
              </a:rPr>
              <a:t>Analizar la pirámide poblacional de Cuba  del año </a:t>
            </a:r>
            <a:r>
              <a:rPr lang="es-ES" sz="2000" dirty="0" smtClean="0">
                <a:latin typeface="Arial" charset="0"/>
              </a:rPr>
              <a:t>2020 (</a:t>
            </a:r>
            <a:r>
              <a:rPr lang="es-ES" sz="2000" dirty="0" err="1" smtClean="0">
                <a:latin typeface="Arial" charset="0"/>
              </a:rPr>
              <a:t>pág</a:t>
            </a:r>
            <a:r>
              <a:rPr lang="es-ES" sz="2000" dirty="0" smtClean="0">
                <a:latin typeface="Arial" charset="0"/>
              </a:rPr>
              <a:t> </a:t>
            </a:r>
            <a:r>
              <a:rPr lang="es-ES" sz="2000" dirty="0">
                <a:latin typeface="Arial" charset="0"/>
              </a:rPr>
              <a:t>535 LT).</a:t>
            </a:r>
          </a:p>
          <a:p>
            <a:pPr algn="just">
              <a:lnSpc>
                <a:spcPct val="150000"/>
              </a:lnSpc>
              <a:buFont typeface="Times New Roman" pitchFamily="16" charset="0"/>
              <a:buAutoNum type="arabicParenR"/>
            </a:pPr>
            <a:r>
              <a:rPr lang="es-ES" sz="2000" dirty="0">
                <a:latin typeface="Arial" charset="0"/>
              </a:rPr>
              <a:t>Visitar </a:t>
            </a:r>
            <a:r>
              <a:rPr lang="es-ES" sz="2000" dirty="0" smtClean="0">
                <a:latin typeface="Arial" charset="0"/>
              </a:rPr>
              <a:t>en el </a:t>
            </a:r>
            <a:r>
              <a:rPr lang="es-ES" sz="2000" dirty="0">
                <a:latin typeface="Arial" charset="0"/>
              </a:rPr>
              <a:t>portal </a:t>
            </a:r>
            <a:r>
              <a:rPr lang="es-ES" sz="2000" dirty="0" smtClean="0">
                <a:latin typeface="Arial" charset="0"/>
              </a:rPr>
              <a:t>INFOMED, el </a:t>
            </a:r>
            <a:r>
              <a:rPr lang="es-ES" sz="2000" dirty="0">
                <a:latin typeface="Arial" charset="0"/>
              </a:rPr>
              <a:t>Anuario Estadístico del </a:t>
            </a:r>
            <a:r>
              <a:rPr lang="es-ES" sz="2000" dirty="0" smtClean="0">
                <a:latin typeface="Arial" charset="0"/>
              </a:rPr>
              <a:t>2020 y </a:t>
            </a:r>
            <a:r>
              <a:rPr lang="es-ES" sz="2000" dirty="0">
                <a:latin typeface="Arial" charset="0"/>
              </a:rPr>
              <a:t>obtener algunas estadísticas de población correspondiente a la provincia de Villa Clara.</a:t>
            </a:r>
          </a:p>
          <a:p>
            <a:pPr algn="just">
              <a:lnSpc>
                <a:spcPct val="150000"/>
              </a:lnSpc>
              <a:buFont typeface="Times New Roman" pitchFamily="16" charset="0"/>
              <a:buAutoNum type="arabicParenR"/>
            </a:pPr>
            <a:r>
              <a:rPr lang="es-ES" sz="2000" dirty="0">
                <a:latin typeface="Arial" charset="0"/>
              </a:rPr>
              <a:t>Analizar el índice de masculinidad y la razón de dependencia. (</a:t>
            </a:r>
            <a:r>
              <a:rPr lang="es-ES" sz="2000" dirty="0" err="1">
                <a:latin typeface="Arial" charset="0"/>
              </a:rPr>
              <a:t>pág</a:t>
            </a:r>
            <a:r>
              <a:rPr lang="es-ES" sz="2000" dirty="0">
                <a:latin typeface="Arial" charset="0"/>
              </a:rPr>
              <a:t> 535 -539 LT).</a:t>
            </a:r>
          </a:p>
          <a:p>
            <a:pPr>
              <a:buFont typeface="Arial" charset="0"/>
              <a:buNone/>
            </a:pPr>
            <a:endParaRPr lang="es-ES" sz="2000" dirty="0">
              <a:latin typeface="Arial" charset="0"/>
            </a:endParaRPr>
          </a:p>
        </p:txBody>
      </p:sp>
    </p:spTree>
    <p:extLst>
      <p:ext uri="{BB962C8B-B14F-4D97-AF65-F5344CB8AC3E}">
        <p14:creationId xmlns:p14="http://schemas.microsoft.com/office/powerpoint/2010/main" val="1727559890"/>
      </p:ext>
    </p:extLst>
  </p:cSld>
  <p:clrMapOvr>
    <a:masterClrMapping/>
  </p:clrMapOvr>
  <p:transition spd="slow">
    <p:diamon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Box 1"/>
          <p:cNvSpPr txBox="1">
            <a:spLocks noChangeArrowheads="1"/>
          </p:cNvSpPr>
          <p:nvPr/>
        </p:nvSpPr>
        <p:spPr bwMode="auto">
          <a:xfrm>
            <a:off x="900113" y="468313"/>
            <a:ext cx="7272337" cy="398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DejaVu Sans" charset="0"/>
              </a:defRPr>
            </a:lvl9pPr>
          </a:lstStyle>
          <a:p>
            <a:pPr algn="ctr">
              <a:spcBef>
                <a:spcPts val="1250"/>
              </a:spcBef>
              <a:buClrTx/>
              <a:buFontTx/>
              <a:buNone/>
            </a:pPr>
            <a:r>
              <a:rPr lang="pt-PT" sz="2000" b="1" dirty="0">
                <a:solidFill>
                  <a:schemeClr val="accent2">
                    <a:lumMod val="75000"/>
                  </a:schemeClr>
                </a:solidFill>
                <a:latin typeface="Arial" charset="0"/>
              </a:rPr>
              <a:t>Orientación al estudio independiente (Continuación</a:t>
            </a:r>
            <a:r>
              <a:rPr lang="pt-PT" sz="2000" b="1" dirty="0">
                <a:latin typeface="Arial" charset="0"/>
              </a:rPr>
              <a:t>)</a:t>
            </a:r>
          </a:p>
        </p:txBody>
      </p:sp>
      <p:sp>
        <p:nvSpPr>
          <p:cNvPr id="45058" name="Rectangle 2"/>
          <p:cNvSpPr>
            <a:spLocks noChangeArrowheads="1"/>
          </p:cNvSpPr>
          <p:nvPr/>
        </p:nvSpPr>
        <p:spPr bwMode="auto">
          <a:xfrm>
            <a:off x="0" y="31623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45059" name="Rectangle 3"/>
          <p:cNvSpPr>
            <a:spLocks noChangeArrowheads="1"/>
          </p:cNvSpPr>
          <p:nvPr/>
        </p:nvSpPr>
        <p:spPr bwMode="auto">
          <a:xfrm>
            <a:off x="0" y="31623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45060" name="Text Box 4"/>
          <p:cNvSpPr txBox="1">
            <a:spLocks noChangeArrowheads="1"/>
          </p:cNvSpPr>
          <p:nvPr/>
        </p:nvSpPr>
        <p:spPr bwMode="auto">
          <a:xfrm>
            <a:off x="582613" y="1340768"/>
            <a:ext cx="7920037" cy="4805034"/>
          </a:xfrm>
          <a:prstGeom prst="rect">
            <a:avLst/>
          </a:prstGeom>
          <a:noFill/>
          <a:ln w="12600">
            <a:solidFill>
              <a:srgbClr val="000000"/>
            </a:solidFill>
            <a:miter lim="800000"/>
            <a:headEnd/>
            <a:tailEnd/>
          </a:ln>
          <a:effectLst/>
          <a:extLst/>
        </p:spPr>
        <p:txBody>
          <a:bodyPr lIns="90000" tIns="46800" rIns="90000" bIns="46800">
            <a:spAutoFit/>
          </a:bodyPr>
          <a:lstStyle>
            <a:lvl1pPr marL="455613" indent="-455613">
              <a:tabLst>
                <a:tab pos="455613" algn="l"/>
                <a:tab pos="1370013" algn="l"/>
                <a:tab pos="2284413" algn="l"/>
                <a:tab pos="3198813" algn="l"/>
                <a:tab pos="4113213" algn="l"/>
                <a:tab pos="5027613" algn="l"/>
                <a:tab pos="5942013" algn="l"/>
                <a:tab pos="6856413" algn="l"/>
                <a:tab pos="7770813" algn="l"/>
                <a:tab pos="8685213" algn="l"/>
                <a:tab pos="9599613" algn="l"/>
                <a:tab pos="10514013" algn="l"/>
              </a:tabLst>
              <a:defRPr sz="2400">
                <a:solidFill>
                  <a:srgbClr val="000000"/>
                </a:solidFill>
                <a:latin typeface="Times New Roman" pitchFamily="16" charset="0"/>
                <a:cs typeface="DejaVu Sans" charset="0"/>
              </a:defRPr>
            </a:lvl1pPr>
            <a:lvl2pPr>
              <a:tabLst>
                <a:tab pos="455613" algn="l"/>
                <a:tab pos="1370013" algn="l"/>
                <a:tab pos="2284413" algn="l"/>
                <a:tab pos="3198813" algn="l"/>
                <a:tab pos="4113213" algn="l"/>
                <a:tab pos="5027613" algn="l"/>
                <a:tab pos="5942013" algn="l"/>
                <a:tab pos="6856413" algn="l"/>
                <a:tab pos="7770813" algn="l"/>
                <a:tab pos="8685213" algn="l"/>
                <a:tab pos="9599613" algn="l"/>
                <a:tab pos="10514013" algn="l"/>
              </a:tabLst>
              <a:defRPr sz="2400">
                <a:solidFill>
                  <a:srgbClr val="000000"/>
                </a:solidFill>
                <a:latin typeface="Times New Roman" pitchFamily="16" charset="0"/>
                <a:cs typeface="DejaVu Sans" charset="0"/>
              </a:defRPr>
            </a:lvl2pPr>
            <a:lvl3pPr>
              <a:tabLst>
                <a:tab pos="455613" algn="l"/>
                <a:tab pos="1370013" algn="l"/>
                <a:tab pos="2284413" algn="l"/>
                <a:tab pos="3198813" algn="l"/>
                <a:tab pos="4113213" algn="l"/>
                <a:tab pos="5027613" algn="l"/>
                <a:tab pos="5942013" algn="l"/>
                <a:tab pos="6856413" algn="l"/>
                <a:tab pos="7770813" algn="l"/>
                <a:tab pos="8685213" algn="l"/>
                <a:tab pos="9599613" algn="l"/>
                <a:tab pos="10514013" algn="l"/>
              </a:tabLst>
              <a:defRPr sz="2400">
                <a:solidFill>
                  <a:srgbClr val="000000"/>
                </a:solidFill>
                <a:latin typeface="Times New Roman" pitchFamily="16" charset="0"/>
                <a:cs typeface="DejaVu Sans" charset="0"/>
              </a:defRPr>
            </a:lvl3pPr>
            <a:lvl4pPr>
              <a:tabLst>
                <a:tab pos="455613" algn="l"/>
                <a:tab pos="1370013" algn="l"/>
                <a:tab pos="2284413" algn="l"/>
                <a:tab pos="3198813" algn="l"/>
                <a:tab pos="4113213" algn="l"/>
                <a:tab pos="5027613" algn="l"/>
                <a:tab pos="5942013" algn="l"/>
                <a:tab pos="6856413" algn="l"/>
                <a:tab pos="7770813" algn="l"/>
                <a:tab pos="8685213" algn="l"/>
                <a:tab pos="9599613" algn="l"/>
                <a:tab pos="10514013" algn="l"/>
              </a:tabLst>
              <a:defRPr sz="2400">
                <a:solidFill>
                  <a:srgbClr val="000000"/>
                </a:solidFill>
                <a:latin typeface="Times New Roman" pitchFamily="16" charset="0"/>
                <a:cs typeface="DejaVu Sans" charset="0"/>
              </a:defRPr>
            </a:lvl4pPr>
            <a:lvl5pPr>
              <a:tabLst>
                <a:tab pos="455613" algn="l"/>
                <a:tab pos="1370013" algn="l"/>
                <a:tab pos="2284413" algn="l"/>
                <a:tab pos="3198813" algn="l"/>
                <a:tab pos="4113213" algn="l"/>
                <a:tab pos="5027613" algn="l"/>
                <a:tab pos="5942013" algn="l"/>
                <a:tab pos="6856413" algn="l"/>
                <a:tab pos="7770813" algn="l"/>
                <a:tab pos="8685213" algn="l"/>
                <a:tab pos="9599613" algn="l"/>
                <a:tab pos="10514013" algn="l"/>
              </a:tabLst>
              <a:defRPr sz="2400">
                <a:solidFill>
                  <a:srgbClr val="000000"/>
                </a:solidFill>
                <a:latin typeface="Times New Roman" pitchFamily="16" charset="0"/>
                <a:cs typeface="DejaVu Sans" charset="0"/>
              </a:defRPr>
            </a:lvl5pPr>
            <a:lvl6pPr marL="2514600" indent="-228600" defTabSz="449263" fontAlgn="base">
              <a:spcBef>
                <a:spcPct val="0"/>
              </a:spcBef>
              <a:spcAft>
                <a:spcPct val="0"/>
              </a:spcAft>
              <a:buClr>
                <a:srgbClr val="000000"/>
              </a:buClr>
              <a:buSzPct val="100000"/>
              <a:buFont typeface="Times New Roman" pitchFamily="16" charset="0"/>
              <a:tabLst>
                <a:tab pos="455613" algn="l"/>
                <a:tab pos="1370013" algn="l"/>
                <a:tab pos="2284413" algn="l"/>
                <a:tab pos="3198813" algn="l"/>
                <a:tab pos="4113213" algn="l"/>
                <a:tab pos="5027613" algn="l"/>
                <a:tab pos="5942013" algn="l"/>
                <a:tab pos="6856413" algn="l"/>
                <a:tab pos="7770813" algn="l"/>
                <a:tab pos="8685213" algn="l"/>
                <a:tab pos="9599613" algn="l"/>
                <a:tab pos="10514013" algn="l"/>
              </a:tabLst>
              <a:defRPr sz="2400">
                <a:solidFill>
                  <a:srgbClr val="000000"/>
                </a:solidFill>
                <a:latin typeface="Times New Roman" pitchFamily="16" charset="0"/>
                <a:cs typeface="DejaVu Sans" charset="0"/>
              </a:defRPr>
            </a:lvl6pPr>
            <a:lvl7pPr marL="2971800" indent="-228600" defTabSz="449263" fontAlgn="base">
              <a:spcBef>
                <a:spcPct val="0"/>
              </a:spcBef>
              <a:spcAft>
                <a:spcPct val="0"/>
              </a:spcAft>
              <a:buClr>
                <a:srgbClr val="000000"/>
              </a:buClr>
              <a:buSzPct val="100000"/>
              <a:buFont typeface="Times New Roman" pitchFamily="16" charset="0"/>
              <a:tabLst>
                <a:tab pos="455613" algn="l"/>
                <a:tab pos="1370013" algn="l"/>
                <a:tab pos="2284413" algn="l"/>
                <a:tab pos="3198813" algn="l"/>
                <a:tab pos="4113213" algn="l"/>
                <a:tab pos="5027613" algn="l"/>
                <a:tab pos="5942013" algn="l"/>
                <a:tab pos="6856413" algn="l"/>
                <a:tab pos="7770813" algn="l"/>
                <a:tab pos="8685213" algn="l"/>
                <a:tab pos="9599613" algn="l"/>
                <a:tab pos="10514013" algn="l"/>
              </a:tabLst>
              <a:defRPr sz="2400">
                <a:solidFill>
                  <a:srgbClr val="000000"/>
                </a:solidFill>
                <a:latin typeface="Times New Roman" pitchFamily="16" charset="0"/>
                <a:cs typeface="DejaVu Sans" charset="0"/>
              </a:defRPr>
            </a:lvl7pPr>
            <a:lvl8pPr marL="3429000" indent="-228600" defTabSz="449263" fontAlgn="base">
              <a:spcBef>
                <a:spcPct val="0"/>
              </a:spcBef>
              <a:spcAft>
                <a:spcPct val="0"/>
              </a:spcAft>
              <a:buClr>
                <a:srgbClr val="000000"/>
              </a:buClr>
              <a:buSzPct val="100000"/>
              <a:buFont typeface="Times New Roman" pitchFamily="16" charset="0"/>
              <a:tabLst>
                <a:tab pos="455613" algn="l"/>
                <a:tab pos="1370013" algn="l"/>
                <a:tab pos="2284413" algn="l"/>
                <a:tab pos="3198813" algn="l"/>
                <a:tab pos="4113213" algn="l"/>
                <a:tab pos="5027613" algn="l"/>
                <a:tab pos="5942013" algn="l"/>
                <a:tab pos="6856413" algn="l"/>
                <a:tab pos="7770813" algn="l"/>
                <a:tab pos="8685213" algn="l"/>
                <a:tab pos="9599613" algn="l"/>
                <a:tab pos="10514013" algn="l"/>
              </a:tabLst>
              <a:defRPr sz="2400">
                <a:solidFill>
                  <a:srgbClr val="000000"/>
                </a:solidFill>
                <a:latin typeface="Times New Roman" pitchFamily="16" charset="0"/>
                <a:cs typeface="DejaVu Sans" charset="0"/>
              </a:defRPr>
            </a:lvl8pPr>
            <a:lvl9pPr marL="3886200" indent="-228600" defTabSz="449263" fontAlgn="base">
              <a:spcBef>
                <a:spcPct val="0"/>
              </a:spcBef>
              <a:spcAft>
                <a:spcPct val="0"/>
              </a:spcAft>
              <a:buClr>
                <a:srgbClr val="000000"/>
              </a:buClr>
              <a:buSzPct val="100000"/>
              <a:buFont typeface="Times New Roman" pitchFamily="16" charset="0"/>
              <a:tabLst>
                <a:tab pos="455613" algn="l"/>
                <a:tab pos="1370013" algn="l"/>
                <a:tab pos="2284413" algn="l"/>
                <a:tab pos="3198813" algn="l"/>
                <a:tab pos="4113213" algn="l"/>
                <a:tab pos="5027613" algn="l"/>
                <a:tab pos="5942013" algn="l"/>
                <a:tab pos="6856413" algn="l"/>
                <a:tab pos="7770813" algn="l"/>
                <a:tab pos="8685213" algn="l"/>
                <a:tab pos="9599613" algn="l"/>
                <a:tab pos="10514013" algn="l"/>
              </a:tabLst>
              <a:defRPr sz="2400">
                <a:solidFill>
                  <a:srgbClr val="000000"/>
                </a:solidFill>
                <a:latin typeface="Times New Roman" pitchFamily="16" charset="0"/>
                <a:cs typeface="DejaVu Sans" charset="0"/>
              </a:defRPr>
            </a:lvl9pPr>
          </a:lstStyle>
          <a:p>
            <a:pPr marL="457200" indent="-457200" algn="just">
              <a:lnSpc>
                <a:spcPct val="120000"/>
              </a:lnSpc>
              <a:spcBef>
                <a:spcPts val="1250"/>
              </a:spcBef>
              <a:buFont typeface="+mj-lt"/>
              <a:buAutoNum type="arabicParenR" startAt="4"/>
            </a:pPr>
            <a:r>
              <a:rPr lang="es-ES" sz="2000" dirty="0">
                <a:latin typeface="Arial" charset="0"/>
              </a:rPr>
              <a:t>Estudiar los indicadores de fecundidad y mortalidad estudiados en clase en el Libro de Texto Informática Médica II. Capítulo 13. par 474-509.</a:t>
            </a:r>
          </a:p>
          <a:p>
            <a:pPr algn="just">
              <a:lnSpc>
                <a:spcPct val="120000"/>
              </a:lnSpc>
              <a:spcBef>
                <a:spcPts val="1250"/>
              </a:spcBef>
              <a:buFont typeface="Times New Roman" pitchFamily="16" charset="0"/>
              <a:buAutoNum type="arabicParenR" startAt="4"/>
            </a:pPr>
            <a:r>
              <a:rPr lang="es-ES" sz="2000" dirty="0" smtClean="0">
                <a:latin typeface="Arial" charset="0"/>
              </a:rPr>
              <a:t>Hacer </a:t>
            </a:r>
            <a:r>
              <a:rPr lang="es-ES" sz="2000" dirty="0">
                <a:latin typeface="Arial" charset="0"/>
              </a:rPr>
              <a:t>énfasis en los ejemplos de las páginas 501 y 508 donde se calculan e interpretan indicadores de mortalidad y fecundidad</a:t>
            </a:r>
            <a:r>
              <a:rPr lang="es-ES" sz="2000" dirty="0" smtClean="0">
                <a:latin typeface="Arial" charset="0"/>
              </a:rPr>
              <a:t>.</a:t>
            </a:r>
          </a:p>
          <a:p>
            <a:pPr algn="just">
              <a:lnSpc>
                <a:spcPct val="120000"/>
              </a:lnSpc>
              <a:spcBef>
                <a:spcPts val="1250"/>
              </a:spcBef>
              <a:buFont typeface="Times New Roman" pitchFamily="16" charset="0"/>
              <a:buAutoNum type="arabicParenR" startAt="4"/>
            </a:pPr>
            <a:r>
              <a:rPr lang="es-ES" sz="2000" dirty="0" smtClean="0">
                <a:latin typeface="Arial" pitchFamily="34" charset="0"/>
                <a:cs typeface="Arial" pitchFamily="34" charset="0"/>
              </a:rPr>
              <a:t>Consultar el Artículo «</a:t>
            </a:r>
            <a:r>
              <a:rPr lang="es-ES" sz="2000" dirty="0">
                <a:latin typeface="Arial" pitchFamily="34" charset="0"/>
                <a:cs typeface="Arial" pitchFamily="34" charset="0"/>
              </a:rPr>
              <a:t>Sentar la vida en otras tierras». Periódico Vanguardia. 20 febrero </a:t>
            </a:r>
            <a:r>
              <a:rPr lang="es-ES" sz="2000" dirty="0" smtClean="0">
                <a:latin typeface="Arial" pitchFamily="34" charset="0"/>
                <a:cs typeface="Arial" pitchFamily="34" charset="0"/>
              </a:rPr>
              <a:t>2016</a:t>
            </a:r>
            <a:endParaRPr lang="es-ES" sz="2000" b="1" dirty="0">
              <a:solidFill>
                <a:schemeClr val="tx1"/>
              </a:solidFill>
              <a:latin typeface="Arial" pitchFamily="34" charset="0"/>
              <a:cs typeface="Arial" pitchFamily="34" charset="0"/>
            </a:endParaRPr>
          </a:p>
          <a:p>
            <a:pPr algn="just">
              <a:lnSpc>
                <a:spcPct val="120000"/>
              </a:lnSpc>
              <a:spcBef>
                <a:spcPts val="1250"/>
              </a:spcBef>
              <a:buClrTx/>
              <a:buFontTx/>
              <a:buNone/>
            </a:pPr>
            <a:r>
              <a:rPr lang="es-ES" sz="2000" b="1" u="sng" dirty="0" smtClean="0">
                <a:latin typeface="Arial" charset="0"/>
              </a:rPr>
              <a:t>Bibliografía</a:t>
            </a:r>
            <a:r>
              <a:rPr lang="es-ES" sz="2000" dirty="0">
                <a:latin typeface="Arial" charset="0"/>
              </a:rPr>
              <a:t>: Libro de Texto Informática Médica II. Capítulo 13. páginas 474-509. Capítulo 14.  </a:t>
            </a:r>
            <a:r>
              <a:rPr lang="es-ES" sz="2000" dirty="0" err="1">
                <a:latin typeface="Arial" charset="0"/>
              </a:rPr>
              <a:t>pág</a:t>
            </a:r>
            <a:r>
              <a:rPr lang="es-ES" sz="2000" dirty="0">
                <a:latin typeface="Arial" charset="0"/>
              </a:rPr>
              <a:t> 528 – 539</a:t>
            </a:r>
            <a:r>
              <a:rPr lang="es-ES" sz="2000" dirty="0" smtClean="0">
                <a:latin typeface="Arial" charset="0"/>
              </a:rPr>
              <a:t>.</a:t>
            </a:r>
            <a:r>
              <a:rPr lang="es-ES_tradnl" sz="2000" dirty="0"/>
              <a:t> </a:t>
            </a:r>
            <a:r>
              <a:rPr lang="es-ES_tradnl" sz="2000" dirty="0">
                <a:latin typeface="Arial" pitchFamily="34" charset="0"/>
                <a:cs typeface="Arial" pitchFamily="34" charset="0"/>
              </a:rPr>
              <a:t>(Error en la página 499</a:t>
            </a:r>
            <a:r>
              <a:rPr lang="es-ES_tradnl" sz="2000" dirty="0" smtClean="0">
                <a:latin typeface="Arial" pitchFamily="34" charset="0"/>
                <a:cs typeface="Arial" pitchFamily="34" charset="0"/>
              </a:rPr>
              <a:t>).</a:t>
            </a:r>
            <a:endParaRPr lang="es-ES" sz="2000" dirty="0">
              <a:latin typeface="Arial" pitchFamily="34" charset="0"/>
              <a:cs typeface="Arial" pitchFamily="34" charset="0"/>
            </a:endParaRPr>
          </a:p>
        </p:txBody>
      </p:sp>
    </p:spTree>
    <p:extLst>
      <p:ext uri="{BB962C8B-B14F-4D97-AF65-F5344CB8AC3E}">
        <p14:creationId xmlns:p14="http://schemas.microsoft.com/office/powerpoint/2010/main" val="3051768777"/>
      </p:ext>
    </p:extLst>
  </p:cSld>
  <p:clrMapOvr>
    <a:masterClrMapping/>
  </p:clrMapOvr>
  <p:transition spd="slow">
    <p:diamon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16632"/>
            <a:ext cx="8229600" cy="1354162"/>
          </a:xfrm>
        </p:spPr>
        <p:style>
          <a:lnRef idx="2">
            <a:schemeClr val="accent2"/>
          </a:lnRef>
          <a:fillRef idx="1">
            <a:schemeClr val="lt1"/>
          </a:fillRef>
          <a:effectRef idx="0">
            <a:schemeClr val="accent2"/>
          </a:effectRef>
          <a:fontRef idx="minor">
            <a:schemeClr val="dk1"/>
          </a:fontRef>
        </p:style>
        <p:txBody>
          <a:bodyPr rtlCol="0">
            <a:normAutofit fontScale="90000"/>
          </a:bodyPr>
          <a:lstStyle/>
          <a:p>
            <a:pPr algn="just" fontAlgn="auto">
              <a:spcAft>
                <a:spcPts val="0"/>
              </a:spcAft>
              <a:defRPr/>
            </a:pPr>
            <a:r>
              <a:rPr lang="es-ES" sz="2800" dirty="0" smtClean="0">
                <a:solidFill>
                  <a:srgbClr val="FF0000"/>
                </a:solidFill>
                <a:latin typeface="Arial" pitchFamily="34" charset="0"/>
                <a:cs typeface="Arial" pitchFamily="34" charset="0"/>
              </a:rPr>
              <a:t>Cuba </a:t>
            </a:r>
            <a:r>
              <a:rPr lang="es-ES" sz="2800" dirty="0">
                <a:solidFill>
                  <a:srgbClr val="FF0000"/>
                </a:solidFill>
                <a:latin typeface="Arial" pitchFamily="34" charset="0"/>
                <a:cs typeface="Arial" pitchFamily="34" charset="0"/>
              </a:rPr>
              <a:t>expresa sus tasas de migración externa de forma negativa desde los años 30 del pasado siglo, lo cual nos convierte en exportadores de capital </a:t>
            </a:r>
            <a:r>
              <a:rPr lang="es-ES" sz="2800" dirty="0" smtClean="0">
                <a:solidFill>
                  <a:srgbClr val="FF0000"/>
                </a:solidFill>
                <a:latin typeface="Arial" pitchFamily="34" charset="0"/>
                <a:cs typeface="Arial" pitchFamily="34" charset="0"/>
              </a:rPr>
              <a:t>humano. </a:t>
            </a:r>
            <a:endParaRPr lang="es-ES" sz="2800" b="1" dirty="0">
              <a:solidFill>
                <a:srgbClr val="FF0000"/>
              </a:solidFill>
              <a:latin typeface="Arial" pitchFamily="34" charset="0"/>
              <a:cs typeface="Arial" pitchFamily="34" charset="0"/>
            </a:endParaRPr>
          </a:p>
        </p:txBody>
      </p:sp>
      <p:sp>
        <p:nvSpPr>
          <p:cNvPr id="3" name="2 Marcador de contenido"/>
          <p:cNvSpPr>
            <a:spLocks noGrp="1"/>
          </p:cNvSpPr>
          <p:nvPr>
            <p:ph idx="1"/>
          </p:nvPr>
        </p:nvSpPr>
        <p:spPr>
          <a:xfrm>
            <a:off x="2699792" y="1772816"/>
            <a:ext cx="6048672" cy="4320480"/>
          </a:xfrm>
        </p:spPr>
        <p:style>
          <a:lnRef idx="2">
            <a:schemeClr val="accent2"/>
          </a:lnRef>
          <a:fillRef idx="1">
            <a:schemeClr val="lt1"/>
          </a:fillRef>
          <a:effectRef idx="0">
            <a:schemeClr val="accent2"/>
          </a:effectRef>
          <a:fontRef idx="minor">
            <a:schemeClr val="dk1"/>
          </a:fontRef>
        </p:style>
        <p:txBody>
          <a:bodyPr rtlCol="0">
            <a:noAutofit/>
          </a:bodyPr>
          <a:lstStyle/>
          <a:p>
            <a:pPr algn="just"/>
            <a:r>
              <a:rPr lang="es-ES" sz="1600" dirty="0">
                <a:latin typeface="Arial" pitchFamily="34" charset="0"/>
                <a:cs typeface="Arial" pitchFamily="34" charset="0"/>
              </a:rPr>
              <a:t>El pasado año marcó un antes y un después en el flujo migratorio nacional; de hecho, echó por tierra el récord del Mariel y la crisis de los balseros, en 1994. Según datos publicados por el Centro </a:t>
            </a:r>
            <a:r>
              <a:rPr lang="es-ES" sz="1600" dirty="0" err="1">
                <a:latin typeface="Arial" pitchFamily="34" charset="0"/>
                <a:cs typeface="Arial" pitchFamily="34" charset="0"/>
              </a:rPr>
              <a:t>Pew</a:t>
            </a:r>
            <a:r>
              <a:rPr lang="es-ES" sz="1600" dirty="0">
                <a:latin typeface="Arial" pitchFamily="34" charset="0"/>
                <a:cs typeface="Arial" pitchFamily="34" charset="0"/>
              </a:rPr>
              <a:t>, del Departamento de Estado norteamericano, en los primeros nueve meses del año fiscal (octubre de 2014 a junio de 2015), entraron a la nación norteña 27 296 cubanos, para un incremento del 78 % con respecto a la etapa anterior. Sin embargo, al cierre de diciembre se manejaban otras cifras: entre 46 000 y 48 000 emigrantes, gran parte jóvenes, lo que ratifica a los Estados Unidos en su posición histórica como primer país de destino.</a:t>
            </a:r>
          </a:p>
          <a:p>
            <a:pPr algn="just"/>
            <a:r>
              <a:rPr lang="es-ES" sz="1600" dirty="0">
                <a:latin typeface="Arial" pitchFamily="34" charset="0"/>
                <a:cs typeface="Arial" pitchFamily="34" charset="0"/>
              </a:rPr>
              <a:t>En el caso de Villa Clara, el Anuario Demográfico del 2014 </a:t>
            </a:r>
            <a:r>
              <a:rPr lang="es-ES" sz="1600" dirty="0" smtClean="0">
                <a:latin typeface="Arial" pitchFamily="34" charset="0"/>
                <a:cs typeface="Arial" pitchFamily="34" charset="0"/>
              </a:rPr>
              <a:t>refleja </a:t>
            </a:r>
            <a:r>
              <a:rPr lang="es-ES" sz="1600" dirty="0">
                <a:latin typeface="Arial" pitchFamily="34" charset="0"/>
                <a:cs typeface="Arial" pitchFamily="34" charset="0"/>
              </a:rPr>
              <a:t>que el rango de edades entre 20 y 54 años indica los mayores picos del saldo migratorio externo. O sea, la población laboralmente activa constituye la avanzada de quienes deciden abandonar el </a:t>
            </a:r>
            <a:r>
              <a:rPr lang="es-ES" sz="1600" dirty="0" smtClean="0">
                <a:latin typeface="Arial" pitchFamily="34" charset="0"/>
                <a:cs typeface="Arial" pitchFamily="34" charset="0"/>
              </a:rPr>
              <a:t>país.</a:t>
            </a:r>
            <a:endParaRPr lang="es-ES" sz="1600" dirty="0">
              <a:latin typeface="Arial" pitchFamily="34" charset="0"/>
              <a:cs typeface="Arial" pitchFamily="34" charset="0"/>
            </a:endParaRPr>
          </a:p>
        </p:txBody>
      </p:sp>
      <p:sp>
        <p:nvSpPr>
          <p:cNvPr id="5" name="AutoShape 2" descr="emigración de jóvenes yvg"/>
          <p:cNvSpPr>
            <a:spLocks noChangeAspect="1" noChangeArrowheads="1"/>
          </p:cNvSpPr>
          <p:nvPr/>
        </p:nvSpPr>
        <p:spPr bwMode="auto">
          <a:xfrm>
            <a:off x="196125" y="-1928813"/>
            <a:ext cx="5810250" cy="38576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1547" y="2204864"/>
            <a:ext cx="2298960" cy="2520280"/>
          </a:xfrm>
          <a:prstGeom prst="rect">
            <a:avLst/>
          </a:prstGeom>
        </p:spPr>
      </p:pic>
      <p:sp>
        <p:nvSpPr>
          <p:cNvPr id="7" name="6 CuadroTexto"/>
          <p:cNvSpPr txBox="1"/>
          <p:nvPr/>
        </p:nvSpPr>
        <p:spPr>
          <a:xfrm>
            <a:off x="1115616" y="6281449"/>
            <a:ext cx="7632848" cy="369332"/>
          </a:xfrm>
          <a:prstGeom prst="rect">
            <a:avLst/>
          </a:prstGeom>
          <a:noFill/>
        </p:spPr>
        <p:txBody>
          <a:bodyPr wrap="square" rtlCol="0">
            <a:spAutoFit/>
          </a:bodyPr>
          <a:lstStyle/>
          <a:p>
            <a:r>
              <a:rPr lang="es-ES" dirty="0" smtClean="0"/>
              <a:t>«Sentar la vida en otras tierras». Periódico Vanguardia. 20 febrero 2016</a:t>
            </a:r>
            <a:endParaRPr lang="es-ES" dirty="0"/>
          </a:p>
        </p:txBody>
      </p:sp>
    </p:spTree>
    <p:extLst>
      <p:ext uri="{BB962C8B-B14F-4D97-AF65-F5344CB8AC3E}">
        <p14:creationId xmlns:p14="http://schemas.microsoft.com/office/powerpoint/2010/main" val="10022072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rtlCol="0">
            <a:normAutofit/>
          </a:bodyPr>
          <a:lstStyle/>
          <a:p>
            <a:pPr fontAlgn="auto">
              <a:spcAft>
                <a:spcPts val="0"/>
              </a:spcAft>
              <a:defRPr/>
            </a:pPr>
            <a:r>
              <a:rPr lang="es-ES" b="1" dirty="0" smtClean="0">
                <a:solidFill>
                  <a:schemeClr val="accent2">
                    <a:lumMod val="75000"/>
                  </a:schemeClr>
                </a:solidFill>
                <a:effectLst>
                  <a:outerShdw blurRad="38100" dist="38100" dir="2700000" algn="tl">
                    <a:srgbClr val="000000">
                      <a:alpha val="43137"/>
                    </a:srgbClr>
                  </a:outerShdw>
                </a:effectLst>
              </a:rPr>
              <a:t>DEMOGRAFIA</a:t>
            </a:r>
            <a:endParaRPr lang="es-ES" b="1" dirty="0">
              <a:solidFill>
                <a:schemeClr val="accent2">
                  <a:lumMod val="75000"/>
                </a:schemeClr>
              </a:solidFill>
              <a:effectLst>
                <a:outerShdw blurRad="38100" dist="38100" dir="2700000" algn="tl">
                  <a:srgbClr val="000000">
                    <a:alpha val="43137"/>
                  </a:srgbClr>
                </a:outerShdw>
              </a:effectLst>
            </a:endParaRPr>
          </a:p>
        </p:txBody>
      </p:sp>
      <p:sp>
        <p:nvSpPr>
          <p:cNvPr id="14338" name="4 Marcador de contenido"/>
          <p:cNvSpPr>
            <a:spLocks noGrp="1"/>
          </p:cNvSpPr>
          <p:nvPr>
            <p:ph idx="1"/>
          </p:nvPr>
        </p:nvSpPr>
        <p:spPr>
          <a:xfrm>
            <a:off x="457200" y="1600200"/>
            <a:ext cx="8229600" cy="1757363"/>
          </a:xfrm>
        </p:spPr>
        <p:txBody>
          <a:bodyPr/>
          <a:lstStyle/>
          <a:p>
            <a:pPr algn="just"/>
            <a:r>
              <a:rPr lang="es-ES_tradnl" smtClean="0"/>
              <a:t>Se deriva del griego </a:t>
            </a:r>
            <a:r>
              <a:rPr lang="es-ES_tradnl" b="1" smtClean="0"/>
              <a:t>Demos</a:t>
            </a:r>
            <a:r>
              <a:rPr lang="es-ES_tradnl" smtClean="0"/>
              <a:t> que significa pueblo  y </a:t>
            </a:r>
            <a:r>
              <a:rPr lang="es-ES_tradnl" b="1" smtClean="0"/>
              <a:t>Grafia</a:t>
            </a:r>
            <a:r>
              <a:rPr lang="es-ES_tradnl" smtClean="0"/>
              <a:t> descripción.  Estudio o descripción de la población.</a:t>
            </a:r>
          </a:p>
          <a:p>
            <a:endParaRPr lang="es-ES" smtClean="0"/>
          </a:p>
        </p:txBody>
      </p:sp>
      <p:sp>
        <p:nvSpPr>
          <p:cNvPr id="6" name="4 Marcador de contenido"/>
          <p:cNvSpPr txBox="1">
            <a:spLocks/>
          </p:cNvSpPr>
          <p:nvPr/>
        </p:nvSpPr>
        <p:spPr>
          <a:xfrm>
            <a:off x="571500" y="3714750"/>
            <a:ext cx="8229600" cy="1757363"/>
          </a:xfrm>
          <a:prstGeom prst="rect">
            <a:avLst/>
          </a:prstGeom>
        </p:spPr>
        <p:txBody>
          <a:bodyPr>
            <a:normAutofit fontScale="92500" lnSpcReduction="10000"/>
          </a:bodyPr>
          <a:lstStyle/>
          <a:p>
            <a:pPr marL="342900" indent="-342900" algn="just" fontAlgn="auto">
              <a:spcBef>
                <a:spcPct val="20000"/>
              </a:spcBef>
              <a:spcAft>
                <a:spcPts val="0"/>
              </a:spcAft>
              <a:buFont typeface="Arial" pitchFamily="34" charset="0"/>
              <a:buChar char="•"/>
              <a:defRPr/>
            </a:pPr>
            <a:r>
              <a:rPr lang="es-ES_tradnl" sz="3200" b="1" dirty="0">
                <a:latin typeface="+mn-lt"/>
              </a:rPr>
              <a:t>Estadísticas demográficas</a:t>
            </a:r>
            <a:r>
              <a:rPr lang="es-ES_tradnl" sz="3200" dirty="0">
                <a:latin typeface="+mn-lt"/>
              </a:rPr>
              <a:t>: constituyen la aplicación de la estadística al estudio de las poblaciones humanas con énfasis en las variables demográficas</a:t>
            </a:r>
          </a:p>
          <a:p>
            <a:pPr marL="342900" indent="-342900" fontAlgn="auto">
              <a:spcBef>
                <a:spcPct val="20000"/>
              </a:spcBef>
              <a:spcAft>
                <a:spcPts val="0"/>
              </a:spcAft>
              <a:buFont typeface="Arial" pitchFamily="34" charset="0"/>
              <a:buChar char="•"/>
              <a:defRPr/>
            </a:pPr>
            <a:endParaRPr lang="es-ES" sz="3200" dirty="0">
              <a:latin typeface="+mn-lt"/>
            </a:endParaRPr>
          </a:p>
        </p:txBody>
      </p:sp>
    </p:spTree>
    <p:extLst>
      <p:ext uri="{BB962C8B-B14F-4D97-AF65-F5344CB8AC3E}">
        <p14:creationId xmlns:p14="http://schemas.microsoft.com/office/powerpoint/2010/main" val="8146956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rtlCol="0">
            <a:normAutofit/>
          </a:bodyPr>
          <a:lstStyle/>
          <a:p>
            <a:pPr fontAlgn="auto">
              <a:spcAft>
                <a:spcPts val="0"/>
              </a:spcAft>
              <a:defRPr/>
            </a:pPr>
            <a:r>
              <a:rPr lang="es-ES" sz="3200" b="1" dirty="0" smtClean="0">
                <a:solidFill>
                  <a:schemeClr val="accent2">
                    <a:lumMod val="75000"/>
                  </a:schemeClr>
                </a:solidFill>
              </a:rPr>
              <a:t>Importancia de las estadísticas demográficas en el sector de la Salud Pública</a:t>
            </a:r>
            <a:endParaRPr lang="es-ES" sz="3200" b="1" dirty="0">
              <a:solidFill>
                <a:schemeClr val="accent2">
                  <a:lumMod val="75000"/>
                </a:schemeClr>
              </a:solidFill>
            </a:endParaRPr>
          </a:p>
        </p:txBody>
      </p:sp>
      <p:sp>
        <p:nvSpPr>
          <p:cNvPr id="3" name="2 Marcador de contenido"/>
          <p:cNvSpPr>
            <a:spLocks noGrp="1"/>
          </p:cNvSpPr>
          <p:nvPr>
            <p:ph idx="1"/>
          </p:nvPr>
        </p:nvSpPr>
        <p:spPr>
          <a:xfrm>
            <a:off x="457200" y="1600200"/>
            <a:ext cx="8229600" cy="4781128"/>
          </a:xfrm>
        </p:spPr>
        <p:style>
          <a:lnRef idx="2">
            <a:schemeClr val="accent2"/>
          </a:lnRef>
          <a:fillRef idx="1">
            <a:schemeClr val="lt1"/>
          </a:fillRef>
          <a:effectRef idx="0">
            <a:schemeClr val="accent2"/>
          </a:effectRef>
          <a:fontRef idx="minor">
            <a:schemeClr val="dk1"/>
          </a:fontRef>
        </p:style>
        <p:txBody>
          <a:bodyPr rtlCol="0">
            <a:normAutofit fontScale="85000" lnSpcReduction="20000"/>
          </a:bodyPr>
          <a:lstStyle/>
          <a:p>
            <a:pPr marL="0" indent="0" algn="just" fontAlgn="auto">
              <a:spcAft>
                <a:spcPts val="0"/>
              </a:spcAft>
              <a:buFont typeface="Arial" pitchFamily="34" charset="0"/>
              <a:buNone/>
              <a:defRPr/>
            </a:pPr>
            <a:r>
              <a:rPr lang="es-ES" dirty="0" smtClean="0"/>
              <a:t>Para la determinación del estado de salud de una población es indispensable responder a las interrogantes: </a:t>
            </a:r>
          </a:p>
          <a:p>
            <a:pPr marL="0" indent="0" fontAlgn="auto">
              <a:spcAft>
                <a:spcPts val="0"/>
              </a:spcAft>
              <a:buFont typeface="Arial" pitchFamily="34" charset="0"/>
              <a:buNone/>
              <a:defRPr/>
            </a:pPr>
            <a:endParaRPr lang="es-ES" dirty="0" smtClean="0"/>
          </a:p>
          <a:p>
            <a:pPr fontAlgn="auto">
              <a:spcAft>
                <a:spcPts val="0"/>
              </a:spcAft>
              <a:buFont typeface="Arial" pitchFamily="34" charset="0"/>
              <a:buChar char="•"/>
              <a:defRPr/>
            </a:pPr>
            <a:r>
              <a:rPr lang="es-ES" dirty="0" smtClean="0"/>
              <a:t>Cuáles son las enfermedades por las que mueren con más frecuencia las personas</a:t>
            </a:r>
          </a:p>
          <a:p>
            <a:pPr fontAlgn="auto">
              <a:spcAft>
                <a:spcPts val="0"/>
              </a:spcAft>
              <a:buFont typeface="Arial" pitchFamily="34" charset="0"/>
              <a:buChar char="•"/>
              <a:defRPr/>
            </a:pPr>
            <a:r>
              <a:rPr lang="es-ES" dirty="0" smtClean="0"/>
              <a:t>Cómo se mide el impacto de estas enfermedades sobre la población</a:t>
            </a:r>
          </a:p>
          <a:p>
            <a:pPr fontAlgn="auto">
              <a:spcAft>
                <a:spcPts val="0"/>
              </a:spcAft>
              <a:buFont typeface="Arial" pitchFamily="34" charset="0"/>
              <a:buChar char="•"/>
              <a:defRPr/>
            </a:pPr>
            <a:r>
              <a:rPr lang="es-ES" dirty="0" smtClean="0"/>
              <a:t>Cómo se producen los nacimientos, matrimonios y divorcios</a:t>
            </a:r>
          </a:p>
          <a:p>
            <a:pPr fontAlgn="auto">
              <a:spcAft>
                <a:spcPts val="0"/>
              </a:spcAft>
              <a:buFont typeface="Arial" pitchFamily="34" charset="0"/>
              <a:buChar char="•"/>
              <a:defRPr/>
            </a:pPr>
            <a:r>
              <a:rPr lang="es-ES" dirty="0" smtClean="0"/>
              <a:t>Evaluar la efectividad de las acciones de salud:</a:t>
            </a:r>
          </a:p>
          <a:p>
            <a:pPr lvl="1" fontAlgn="auto">
              <a:spcAft>
                <a:spcPts val="0"/>
              </a:spcAft>
              <a:buFont typeface="Arial" pitchFamily="34" charset="0"/>
              <a:buChar char="–"/>
              <a:defRPr/>
            </a:pPr>
            <a:r>
              <a:rPr lang="es-ES" dirty="0" smtClean="0"/>
              <a:t>Campañas de vacunación</a:t>
            </a:r>
          </a:p>
          <a:p>
            <a:pPr lvl="1" fontAlgn="auto">
              <a:spcAft>
                <a:spcPts val="0"/>
              </a:spcAft>
              <a:buFont typeface="Arial" pitchFamily="34" charset="0"/>
              <a:buChar char="–"/>
              <a:defRPr/>
            </a:pPr>
            <a:r>
              <a:rPr lang="es-ES" dirty="0" smtClean="0"/>
              <a:t>Educación y promoción de salud</a:t>
            </a: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363272" cy="1143000"/>
          </a:xfrm>
        </p:spPr>
        <p:style>
          <a:lnRef idx="2">
            <a:schemeClr val="accent2"/>
          </a:lnRef>
          <a:fillRef idx="1">
            <a:schemeClr val="lt1"/>
          </a:fillRef>
          <a:effectRef idx="0">
            <a:schemeClr val="accent2"/>
          </a:effectRef>
          <a:fontRef idx="minor">
            <a:schemeClr val="dk1"/>
          </a:fontRef>
        </p:style>
        <p:txBody>
          <a:bodyPr rtlCol="0">
            <a:noAutofit/>
          </a:bodyPr>
          <a:lstStyle/>
          <a:p>
            <a:pPr fontAlgn="auto">
              <a:spcAft>
                <a:spcPts val="0"/>
              </a:spcAft>
              <a:defRPr/>
            </a:pPr>
            <a:r>
              <a:rPr lang="es-ES" sz="3200" b="1" dirty="0" smtClean="0">
                <a:solidFill>
                  <a:schemeClr val="accent2">
                    <a:lumMod val="75000"/>
                  </a:schemeClr>
                </a:solidFill>
                <a:latin typeface="Arial" pitchFamily="34" charset="0"/>
                <a:cs typeface="Arial" pitchFamily="34" charset="0"/>
              </a:rPr>
              <a:t>Composición y estructura de la población   por edad y sexo</a:t>
            </a:r>
            <a:endParaRPr lang="es-ES" sz="3200" b="1" dirty="0">
              <a:solidFill>
                <a:schemeClr val="accent2">
                  <a:lumMod val="75000"/>
                </a:schemeClr>
              </a:solidFill>
              <a:latin typeface="Arial" pitchFamily="34" charset="0"/>
              <a:cs typeface="Arial" pitchFamily="34" charset="0"/>
            </a:endParaRPr>
          </a:p>
        </p:txBody>
      </p:sp>
      <p:sp>
        <p:nvSpPr>
          <p:cNvPr id="3" name="2 Marcador de contenido"/>
          <p:cNvSpPr>
            <a:spLocks noGrp="1"/>
          </p:cNvSpPr>
          <p:nvPr>
            <p:ph idx="1"/>
          </p:nvPr>
        </p:nvSpPr>
        <p:spPr>
          <a:xfrm>
            <a:off x="457200" y="1600200"/>
            <a:ext cx="8363272" cy="4525963"/>
          </a:xfrm>
        </p:spPr>
        <p:style>
          <a:lnRef idx="2">
            <a:schemeClr val="accent2"/>
          </a:lnRef>
          <a:fillRef idx="1">
            <a:schemeClr val="lt1"/>
          </a:fillRef>
          <a:effectRef idx="0">
            <a:schemeClr val="accent2"/>
          </a:effectRef>
          <a:fontRef idx="minor">
            <a:schemeClr val="dk1"/>
          </a:fontRef>
        </p:style>
        <p:txBody>
          <a:bodyPr rtlCol="0" anchor="ctr" anchorCtr="0">
            <a:normAutofit fontScale="85000" lnSpcReduction="10000"/>
          </a:bodyPr>
          <a:lstStyle/>
          <a:p>
            <a:pPr algn="just" fontAlgn="auto">
              <a:spcAft>
                <a:spcPts val="0"/>
              </a:spcAft>
              <a:buFont typeface="Arial" pitchFamily="34" charset="0"/>
              <a:buNone/>
              <a:defRPr/>
            </a:pPr>
            <a:r>
              <a:rPr lang="es-ES" sz="3100" b="1" dirty="0" smtClean="0">
                <a:solidFill>
                  <a:schemeClr val="accent2">
                    <a:lumMod val="75000"/>
                  </a:schemeClr>
                </a:solidFill>
                <a:latin typeface="Arial" pitchFamily="34" charset="0"/>
                <a:cs typeface="Arial" pitchFamily="34" charset="0"/>
              </a:rPr>
              <a:t>    Población</a:t>
            </a:r>
            <a:r>
              <a:rPr lang="es-ES" sz="3100" b="1" dirty="0" smtClean="0">
                <a:latin typeface="Arial" pitchFamily="34" charset="0"/>
                <a:cs typeface="Arial" pitchFamily="34" charset="0"/>
              </a:rPr>
              <a:t>:</a:t>
            </a:r>
            <a:r>
              <a:rPr lang="es-ES" sz="3100" dirty="0" smtClean="0">
                <a:latin typeface="Arial" pitchFamily="34" charset="0"/>
                <a:cs typeface="Arial" pitchFamily="34" charset="0"/>
              </a:rPr>
              <a:t> Conjunto o colección de objetos, elementos o individuos que presentan al menos una característica en común.</a:t>
            </a:r>
          </a:p>
          <a:p>
            <a:pPr algn="just" fontAlgn="auto">
              <a:spcAft>
                <a:spcPts val="0"/>
              </a:spcAft>
              <a:buFont typeface="Arial" pitchFamily="34" charset="0"/>
              <a:buNone/>
              <a:defRPr/>
            </a:pPr>
            <a:endParaRPr lang="es-ES" dirty="0" smtClean="0">
              <a:latin typeface="Arial" pitchFamily="34" charset="0"/>
              <a:cs typeface="Arial" pitchFamily="34" charset="0"/>
            </a:endParaRPr>
          </a:p>
          <a:p>
            <a:pPr algn="just" fontAlgn="auto">
              <a:spcAft>
                <a:spcPts val="0"/>
              </a:spcAft>
              <a:buFont typeface="Arial" pitchFamily="34" charset="0"/>
              <a:buNone/>
              <a:defRPr/>
            </a:pPr>
            <a:r>
              <a:rPr lang="es-ES" sz="3100" b="1" dirty="0" smtClean="0">
                <a:solidFill>
                  <a:schemeClr val="accent2">
                    <a:lumMod val="75000"/>
                  </a:schemeClr>
                </a:solidFill>
                <a:latin typeface="Arial" pitchFamily="34" charset="0"/>
                <a:cs typeface="Arial" pitchFamily="34" charset="0"/>
              </a:rPr>
              <a:t>   Distribución o estructura poblacional</a:t>
            </a:r>
            <a:r>
              <a:rPr lang="es-ES" sz="3100" dirty="0" smtClean="0">
                <a:latin typeface="Arial" pitchFamily="34" charset="0"/>
                <a:cs typeface="Arial" pitchFamily="34" charset="0"/>
              </a:rPr>
              <a:t>: clasificación </a:t>
            </a:r>
          </a:p>
          <a:p>
            <a:pPr algn="just" fontAlgn="auto">
              <a:spcAft>
                <a:spcPts val="0"/>
              </a:spcAft>
              <a:buFont typeface="Arial" pitchFamily="34" charset="0"/>
              <a:buNone/>
              <a:defRPr/>
            </a:pPr>
            <a:r>
              <a:rPr lang="es-ES" sz="3100" dirty="0" smtClean="0">
                <a:latin typeface="Arial" pitchFamily="34" charset="0"/>
                <a:cs typeface="Arial" pitchFamily="34" charset="0"/>
              </a:rPr>
              <a:t>   de los miembros de una población según las </a:t>
            </a:r>
          </a:p>
          <a:p>
            <a:pPr algn="just" fontAlgn="auto">
              <a:spcAft>
                <a:spcPts val="0"/>
              </a:spcAft>
              <a:buFont typeface="Arial" pitchFamily="34" charset="0"/>
              <a:buNone/>
              <a:defRPr/>
            </a:pPr>
            <a:r>
              <a:rPr lang="es-ES" sz="3100" dirty="0" smtClean="0">
                <a:latin typeface="Arial" pitchFamily="34" charset="0"/>
                <a:cs typeface="Arial" pitchFamily="34" charset="0"/>
              </a:rPr>
              <a:t>   categorías de una o mas variables, siendo la edad y</a:t>
            </a:r>
          </a:p>
          <a:p>
            <a:pPr algn="just" fontAlgn="auto">
              <a:spcAft>
                <a:spcPts val="0"/>
              </a:spcAft>
              <a:buFont typeface="Arial" pitchFamily="34" charset="0"/>
              <a:buNone/>
              <a:defRPr/>
            </a:pPr>
            <a:r>
              <a:rPr lang="es-ES" sz="3100" dirty="0" smtClean="0">
                <a:latin typeface="Arial" pitchFamily="34" charset="0"/>
                <a:cs typeface="Arial" pitchFamily="34" charset="0"/>
              </a:rPr>
              <a:t>   el sexo las más empleadas, constituyéndose así la</a:t>
            </a:r>
          </a:p>
          <a:p>
            <a:pPr algn="just" fontAlgn="auto">
              <a:spcAft>
                <a:spcPts val="0"/>
              </a:spcAft>
              <a:buFont typeface="Arial" pitchFamily="34" charset="0"/>
              <a:buNone/>
              <a:defRPr/>
            </a:pPr>
            <a:r>
              <a:rPr lang="es-ES" sz="3100" b="1" dirty="0" smtClean="0">
                <a:solidFill>
                  <a:schemeClr val="accent2">
                    <a:lumMod val="75000"/>
                  </a:schemeClr>
                </a:solidFill>
                <a:latin typeface="Arial" pitchFamily="34" charset="0"/>
                <a:cs typeface="Arial" pitchFamily="34" charset="0"/>
              </a:rPr>
              <a:t>   composición o estructura por edad y sexo de la </a:t>
            </a:r>
          </a:p>
          <a:p>
            <a:pPr algn="just" fontAlgn="auto">
              <a:spcAft>
                <a:spcPts val="0"/>
              </a:spcAft>
              <a:buFont typeface="Arial" pitchFamily="34" charset="0"/>
              <a:buNone/>
              <a:defRPr/>
            </a:pPr>
            <a:r>
              <a:rPr lang="es-ES" sz="3100" b="1" dirty="0" smtClean="0">
                <a:solidFill>
                  <a:schemeClr val="accent2">
                    <a:lumMod val="75000"/>
                  </a:schemeClr>
                </a:solidFill>
                <a:latin typeface="Arial" pitchFamily="34" charset="0"/>
                <a:cs typeface="Arial" pitchFamily="34" charset="0"/>
              </a:rPr>
              <a:t>   Población. </a:t>
            </a:r>
            <a:endParaRPr lang="es-ES" sz="3100" b="1" dirty="0">
              <a:solidFill>
                <a:schemeClr val="accent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11175"/>
          </a:xfrm>
        </p:spPr>
        <p:style>
          <a:lnRef idx="2">
            <a:schemeClr val="accent2"/>
          </a:lnRef>
          <a:fillRef idx="1">
            <a:schemeClr val="lt1"/>
          </a:fillRef>
          <a:effectRef idx="0">
            <a:schemeClr val="accent2"/>
          </a:effectRef>
          <a:fontRef idx="minor">
            <a:schemeClr val="dk1"/>
          </a:fontRef>
        </p:style>
        <p:txBody>
          <a:bodyPr rtlCol="0">
            <a:noAutofit/>
          </a:bodyPr>
          <a:lstStyle/>
          <a:p>
            <a:pPr fontAlgn="auto">
              <a:spcAft>
                <a:spcPts val="0"/>
              </a:spcAft>
              <a:defRPr/>
            </a:pPr>
            <a:r>
              <a:rPr lang="es-ES" sz="3600" b="1" dirty="0" smtClean="0">
                <a:solidFill>
                  <a:schemeClr val="accent2">
                    <a:lumMod val="75000"/>
                  </a:schemeClr>
                </a:solidFill>
              </a:rPr>
              <a:t>Estructura por edad y sexo. Importancia</a:t>
            </a:r>
            <a:endParaRPr lang="es-ES" sz="3600" dirty="0">
              <a:solidFill>
                <a:schemeClr val="accent2">
                  <a:lumMod val="75000"/>
                </a:schemeClr>
              </a:solidFill>
            </a:endParaRPr>
          </a:p>
        </p:txBody>
      </p:sp>
      <p:sp>
        <p:nvSpPr>
          <p:cNvPr id="3" name="2 Marcador de contenido"/>
          <p:cNvSpPr>
            <a:spLocks noGrp="1"/>
          </p:cNvSpPr>
          <p:nvPr>
            <p:ph idx="1"/>
          </p:nvPr>
        </p:nvSpPr>
        <p:spPr>
          <a:xfrm>
            <a:off x="500063" y="1196752"/>
            <a:ext cx="8229600" cy="4429125"/>
          </a:xfrm>
        </p:spPr>
        <p:style>
          <a:lnRef idx="2">
            <a:schemeClr val="accent2"/>
          </a:lnRef>
          <a:fillRef idx="1">
            <a:schemeClr val="lt1"/>
          </a:fillRef>
          <a:effectRef idx="0">
            <a:schemeClr val="accent2"/>
          </a:effectRef>
          <a:fontRef idx="minor">
            <a:schemeClr val="dk1"/>
          </a:fontRef>
        </p:style>
        <p:txBody>
          <a:bodyPr rtlCol="0">
            <a:normAutofit fontScale="55000" lnSpcReduction="20000"/>
          </a:bodyPr>
          <a:lstStyle/>
          <a:p>
            <a:pPr algn="just" fontAlgn="auto">
              <a:spcAft>
                <a:spcPts val="0"/>
              </a:spcAft>
              <a:buFont typeface="Arial" pitchFamily="34" charset="0"/>
              <a:buChar char="•"/>
              <a:defRPr/>
            </a:pPr>
            <a:endParaRPr lang="es-ES" sz="3800" dirty="0" smtClean="0">
              <a:latin typeface="Arial" pitchFamily="34" charset="0"/>
              <a:cs typeface="Arial" pitchFamily="34" charset="0"/>
            </a:endParaRPr>
          </a:p>
          <a:p>
            <a:pPr algn="just" fontAlgn="auto">
              <a:spcAft>
                <a:spcPts val="0"/>
              </a:spcAft>
              <a:buFont typeface="Arial" pitchFamily="34" charset="0"/>
              <a:buChar char="•"/>
              <a:defRPr/>
            </a:pPr>
            <a:r>
              <a:rPr lang="es-ES" sz="3800" dirty="0" smtClean="0">
                <a:latin typeface="Arial" pitchFamily="34" charset="0"/>
                <a:cs typeface="Arial" pitchFamily="34" charset="0"/>
              </a:rPr>
              <a:t>Nos brinda una descripción detallada de cualquier fenómeno que acontece en el marco poblacional como por ejemplo inferir el grado de desarrollo socio-económico de un país.</a:t>
            </a:r>
          </a:p>
          <a:p>
            <a:pPr lvl="1" algn="just" fontAlgn="auto">
              <a:spcAft>
                <a:spcPts val="0"/>
              </a:spcAft>
              <a:buFont typeface="Arial" pitchFamily="34" charset="0"/>
              <a:buChar char="–"/>
              <a:defRPr/>
            </a:pPr>
            <a:r>
              <a:rPr lang="es-ES" sz="3800" dirty="0" smtClean="0">
                <a:latin typeface="Arial" pitchFamily="34" charset="0"/>
                <a:cs typeface="Arial" pitchFamily="34" charset="0"/>
              </a:rPr>
              <a:t>Alta concentraciones de jóvenes indican elevadas tasas de natalidad propia de países subdesarrollados </a:t>
            </a:r>
          </a:p>
          <a:p>
            <a:pPr lvl="1" algn="just" fontAlgn="auto">
              <a:spcAft>
                <a:spcPts val="0"/>
              </a:spcAft>
              <a:buFont typeface="Arial" pitchFamily="34" charset="0"/>
              <a:buChar char="–"/>
              <a:defRPr/>
            </a:pPr>
            <a:r>
              <a:rPr lang="es-ES" sz="3800" dirty="0" smtClean="0">
                <a:latin typeface="Arial" pitchFamily="34" charset="0"/>
                <a:cs typeface="Arial" pitchFamily="34" charset="0"/>
              </a:rPr>
              <a:t>Alta proporción de ancianos nos habla de una reducción mantenida de la natalidad  acompañada de un incremento en la expectativa de vida, propia de países desarrollados</a:t>
            </a:r>
          </a:p>
          <a:p>
            <a:pPr marL="457200" lvl="1" indent="0" algn="just" fontAlgn="auto">
              <a:spcAft>
                <a:spcPts val="0"/>
              </a:spcAft>
              <a:buNone/>
              <a:defRPr/>
            </a:pPr>
            <a:endParaRPr lang="es-ES" sz="3800" dirty="0" smtClean="0">
              <a:latin typeface="Arial" pitchFamily="34" charset="0"/>
              <a:cs typeface="Arial" pitchFamily="34" charset="0"/>
            </a:endParaRPr>
          </a:p>
          <a:p>
            <a:pPr algn="just" fontAlgn="auto">
              <a:spcAft>
                <a:spcPts val="0"/>
              </a:spcAft>
              <a:buFont typeface="Arial" pitchFamily="34" charset="0"/>
              <a:buChar char="•"/>
              <a:defRPr/>
            </a:pPr>
            <a:r>
              <a:rPr lang="es-ES" sz="3800" dirty="0" smtClean="0">
                <a:latin typeface="Arial" pitchFamily="34" charset="0"/>
                <a:cs typeface="Arial" pitchFamily="34" charset="0"/>
              </a:rPr>
              <a:t>De la estructura por edad y sexo depende el comportamiento de la </a:t>
            </a:r>
            <a:r>
              <a:rPr lang="es-ES" sz="3800" dirty="0" err="1" smtClean="0">
                <a:latin typeface="Arial" pitchFamily="34" charset="0"/>
                <a:cs typeface="Arial" pitchFamily="34" charset="0"/>
              </a:rPr>
              <a:t>morbi</a:t>
            </a:r>
            <a:r>
              <a:rPr lang="es-ES" sz="3800" dirty="0" smtClean="0">
                <a:latin typeface="Arial" pitchFamily="34" charset="0"/>
                <a:cs typeface="Arial" pitchFamily="34" charset="0"/>
              </a:rPr>
              <a:t>-mortalidad.</a:t>
            </a:r>
          </a:p>
          <a:p>
            <a:pPr lvl="1" algn="just" fontAlgn="auto">
              <a:spcAft>
                <a:spcPts val="0"/>
              </a:spcAft>
              <a:buFont typeface="Arial" pitchFamily="34" charset="0"/>
              <a:buChar char="–"/>
              <a:defRPr/>
            </a:pPr>
            <a:r>
              <a:rPr lang="es-ES" sz="3800" dirty="0" smtClean="0">
                <a:latin typeface="Arial" pitchFamily="34" charset="0"/>
                <a:cs typeface="Arial" pitchFamily="34" charset="0"/>
              </a:rPr>
              <a:t>Las enfermedades, así como las causas de muerte en niños y jóvenes son muy diferente en los ancianos</a:t>
            </a:r>
          </a:p>
          <a:p>
            <a:pPr algn="just" fontAlgn="auto">
              <a:spcAft>
                <a:spcPts val="0"/>
              </a:spcAft>
              <a:buFont typeface="Arial" pitchFamily="34" charset="0"/>
              <a:buChar char="•"/>
              <a:defRPr/>
            </a:pPr>
            <a:endParaRPr lang="es-ES" dirty="0"/>
          </a:p>
        </p:txBody>
      </p:sp>
      <p:sp>
        <p:nvSpPr>
          <p:cNvPr id="17411" name="4 CuadroTexto"/>
          <p:cNvSpPr txBox="1">
            <a:spLocks noChangeArrowheads="1"/>
          </p:cNvSpPr>
          <p:nvPr/>
        </p:nvSpPr>
        <p:spPr bwMode="auto">
          <a:xfrm>
            <a:off x="1187625" y="5733256"/>
            <a:ext cx="7344816" cy="830997"/>
          </a:xfrm>
          <a:prstGeom prst="rect">
            <a:avLst/>
          </a:prstGeom>
          <a:noFill/>
          <a:ln w="9525">
            <a:noFill/>
            <a:miter lim="800000"/>
            <a:headEnd/>
            <a:tailEnd/>
          </a:ln>
        </p:spPr>
        <p:txBody>
          <a:bodyPr wrap="square">
            <a:spAutoFit/>
          </a:bodyPr>
          <a:lstStyle/>
          <a:p>
            <a:r>
              <a:rPr lang="es-ES" sz="2400" b="1" u="sng" dirty="0">
                <a:solidFill>
                  <a:schemeClr val="accent2">
                    <a:lumMod val="75000"/>
                  </a:schemeClr>
                </a:solidFill>
                <a:latin typeface="Arial" pitchFamily="34" charset="0"/>
                <a:cs typeface="Arial" pitchFamily="34" charset="0"/>
              </a:rPr>
              <a:t>Representación gráfica:</a:t>
            </a:r>
            <a:r>
              <a:rPr lang="es-ES" sz="2400" b="1" dirty="0">
                <a:solidFill>
                  <a:schemeClr val="accent2">
                    <a:lumMod val="75000"/>
                  </a:schemeClr>
                </a:solidFill>
                <a:latin typeface="Arial" pitchFamily="34" charset="0"/>
                <a:cs typeface="Arial" pitchFamily="34" charset="0"/>
              </a:rPr>
              <a:t> Pirámides poblacionales</a:t>
            </a:r>
          </a:p>
          <a:p>
            <a:r>
              <a:rPr lang="es-ES" sz="2400" b="1" dirty="0">
                <a:solidFill>
                  <a:schemeClr val="accent2">
                    <a:lumMod val="75000"/>
                  </a:schemeClr>
                </a:solidFill>
                <a:latin typeface="Arial" pitchFamily="34" charset="0"/>
                <a:cs typeface="Arial" pitchFamily="34" charset="0"/>
              </a:rPr>
              <a:t>Muy utilizado en el ASIS de una </a:t>
            </a:r>
            <a:r>
              <a:rPr lang="es-ES" sz="2400" b="1" dirty="0" smtClean="0">
                <a:solidFill>
                  <a:schemeClr val="accent2">
                    <a:lumMod val="75000"/>
                  </a:schemeClr>
                </a:solidFill>
                <a:latin typeface="Arial" pitchFamily="34" charset="0"/>
                <a:cs typeface="Arial" pitchFamily="34" charset="0"/>
              </a:rPr>
              <a:t>comunidad.</a:t>
            </a:r>
            <a:endParaRPr lang="es-ES" sz="2400" b="1" dirty="0">
              <a:solidFill>
                <a:schemeClr val="accent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945</TotalTime>
  <Words>3629</Words>
  <Application>Microsoft Office PowerPoint</Application>
  <PresentationFormat>Presentación en pantalla (4:3)</PresentationFormat>
  <Paragraphs>335</Paragraphs>
  <Slides>45</Slides>
  <Notes>27</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45</vt:i4>
      </vt:variant>
    </vt:vector>
  </HeadingPairs>
  <TitlesOfParts>
    <vt:vector size="52" baseType="lpstr">
      <vt:lpstr>Arial</vt:lpstr>
      <vt:lpstr>Calibri</vt:lpstr>
      <vt:lpstr>DejaVu Sans</vt:lpstr>
      <vt:lpstr>Times New Roman</vt:lpstr>
      <vt:lpstr>Wingdings</vt:lpstr>
      <vt:lpstr>Tema de Office</vt:lpstr>
      <vt:lpstr>Image</vt:lpstr>
      <vt:lpstr> TemaII: Métdo estadístico..  Asunto:  Elementos de Demografía y      Estadísticas Sanitarias </vt:lpstr>
      <vt:lpstr>Presentación de PowerPoint</vt:lpstr>
      <vt:lpstr>El envejecimiento demográfico o poblacional constituye uno de los temas que acapara la atención de la Sociedad Cubana en la actualidad</vt:lpstr>
      <vt:lpstr>Por ciento de  población según grupos de edades. Provincia Villa Clara.  Años seleccionados.</vt:lpstr>
      <vt:lpstr>Cuba expresa sus tasas de migración externa de forma negativa desde los años 30 del pasado siglo, lo cual nos convierte en exportadores de capital humano. </vt:lpstr>
      <vt:lpstr>DEMOGRAFIA</vt:lpstr>
      <vt:lpstr>Importancia de las estadísticas demográficas en el sector de la Salud Pública</vt:lpstr>
      <vt:lpstr>Composición y estructura de la población   por edad y sexo</vt:lpstr>
      <vt:lpstr>Estructura por edad y sexo. Importancia</vt:lpstr>
      <vt:lpstr>Presentación de PowerPoint</vt:lpstr>
      <vt:lpstr>Clasificación de las Pirámides Poblacionales</vt:lpstr>
      <vt:lpstr>Presentación de PowerPoint</vt:lpstr>
      <vt:lpstr>Pirámide  expansiva</vt:lpstr>
      <vt:lpstr>PIRÁMIDE CONSTRICTIVA</vt:lpstr>
      <vt:lpstr>PIRÁMIDE ESTACIONARIA</vt:lpstr>
      <vt:lpstr>Caso curioso: países con alto nivel de renta, atraen mucha población emigrante principalmente masculina y en edad adulta  </vt:lpstr>
      <vt:lpstr>Pirámides de Población de Cuba  </vt:lpstr>
      <vt:lpstr>Pirámide de Población de Cuba. 2012  </vt:lpstr>
      <vt:lpstr> Algunos resultados del Censo de Población realizado en el año 2012. </vt:lpstr>
      <vt:lpstr>Esperanza de vida en los países del mundo - más de 75 años en los más desarrollados -  menos de 55 en los menos desarrollados. </vt:lpstr>
      <vt:lpstr>Crecimiento poblacional. Variables demográficas</vt:lpstr>
      <vt:lpstr>Ecuación Compensadora del cambio demográfico</vt:lpstr>
      <vt:lpstr>Ejemplo aplicación de la Ecuación Compensadora</vt:lpstr>
      <vt:lpstr>Presentación de PowerPoint</vt:lpstr>
      <vt:lpstr>ESTADÍSTICAS DE SALUD. BREVE RESEÑA HISTÓRICA</vt:lpstr>
      <vt:lpstr>ESTADÍSTICAS UTILIZADAS EN EL CAMPO DE LA SALUD  </vt:lpstr>
      <vt:lpstr> Estadísticas vitales: Información numérica cuantificable acerca  de los hechos vitales.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TLR-SERVICE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DEMOGRAFIA</dc:title>
  <dc:creator>Abel AMADO BARTUMEUT RODRÍGUEZ</dc:creator>
  <cp:lastModifiedBy>FCMSAGUA</cp:lastModifiedBy>
  <cp:revision>104</cp:revision>
  <dcterms:created xsi:type="dcterms:W3CDTF">2016-03-08T09:34:18Z</dcterms:created>
  <dcterms:modified xsi:type="dcterms:W3CDTF">2023-10-23T14:11:19Z</dcterms:modified>
</cp:coreProperties>
</file>