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7"/>
  </p:notesMasterIdLst>
  <p:sldIdLst>
    <p:sldId id="344" r:id="rId3"/>
    <p:sldId id="256" r:id="rId4"/>
    <p:sldId id="303" r:id="rId5"/>
    <p:sldId id="329" r:id="rId6"/>
    <p:sldId id="330" r:id="rId7"/>
    <p:sldId id="331" r:id="rId8"/>
    <p:sldId id="304" r:id="rId9"/>
    <p:sldId id="305" r:id="rId10"/>
    <p:sldId id="333" r:id="rId11"/>
    <p:sldId id="328" r:id="rId12"/>
    <p:sldId id="334" r:id="rId13"/>
    <p:sldId id="306" r:id="rId14"/>
    <p:sldId id="309" r:id="rId15"/>
    <p:sldId id="339" r:id="rId16"/>
    <p:sldId id="312" r:id="rId17"/>
    <p:sldId id="335" r:id="rId18"/>
    <p:sldId id="340" r:id="rId19"/>
    <p:sldId id="316" r:id="rId20"/>
    <p:sldId id="343" r:id="rId21"/>
    <p:sldId id="342" r:id="rId22"/>
    <p:sldId id="318" r:id="rId23"/>
    <p:sldId id="338" r:id="rId24"/>
    <p:sldId id="337" r:id="rId25"/>
    <p:sldId id="336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CC"/>
    <a:srgbClr val="FF0066"/>
    <a:srgbClr val="FFFFCC"/>
    <a:srgbClr val="CCECFF"/>
    <a:srgbClr val="66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AD011-EBF0-4C29-9ED5-2014A794D46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3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495BE-2A0C-4140-913D-A8503D1FD66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5994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9F750-8E55-43CF-85B4-B3C9BC5591A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6572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DB80D-8CBD-4D84-A680-1494A87F6A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7329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8ADE-3F7E-42C9-98FB-604E2803979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8955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130C3-AEF8-4945-A089-33420EDFEC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2797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6444C-68BF-48A0-A4E6-B3F5F4932D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93351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F606-BB2C-499F-B2DD-FBE9506C713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3CE2-3DB6-4A21-87B5-B85BDCAC15C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01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91EB-7911-4F22-9E9E-6866F57A21F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2EDF-7E1E-427F-898E-681AC79A48E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94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03BF-48E4-40FB-BFA6-AC8703B7135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8272-8053-4CF2-8D27-E10C69E9E30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90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FC55-230E-452F-8C7E-06AAB882CB8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1D36-5013-425B-88EC-4A47FFFCF73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27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824C-5815-4BA4-98C9-DE3C2462125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38BD-F68E-4F50-9B47-594E7AF2596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2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50347-430A-487D-B102-E852CDD3DD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920696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F770-69C7-4B8C-B6BA-E146A1DB9B9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DDB2-DF85-4053-BA60-27AFB3B01B3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870D-6D5F-4671-9A36-2AB744C56DA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7810-7A44-4F61-9D98-1A56C54FDA3F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04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343D-2F21-412E-92C5-DBE6A161D25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8157-5705-45B5-B53C-C700F58F50E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228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937E-406E-404C-ACA9-AD6D7203E66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E902-67C0-49B0-99C0-EDA6D17FBA2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20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11BC-7DAE-404E-8FEC-F0D5CA98C1F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CC11-7C39-40CB-81C9-CCA4A31C8B0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92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4577A-4623-4A09-BBA8-54C48FF8B7F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406F-805C-479B-875C-27F5900363B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8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E43F8-DCB7-4A75-A430-C6B9A1574D6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8872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178EB-BC27-41C9-A1A0-25D4FA8190D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49343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7A7AE-2CA5-46B1-9410-801DF815AD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5628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48CA0-9DD1-4B4F-BE36-6CA3B1B939D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352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6CCBA-D201-4E4B-94C5-6EFFE1F62E7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701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27D69-4C31-466F-9D24-2FE85F2701D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65645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BD9BF-5E12-4BA6-991C-A1B4F40345F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748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EBFE65-2DAF-4F98-85A0-BEC8487F31B4}" type="slidenum">
              <a:rPr lang="es-ES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355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C458E2-4104-4CC2-82FA-3C661010E46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24/10/2023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63317-8B16-4907-B1FC-C749F525FD97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5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792" y="1916832"/>
            <a:ext cx="6450432" cy="3456384"/>
          </a:xfrm>
          <a:noFill/>
          <a:ln>
            <a:noFill/>
          </a:ln>
        </p:spPr>
        <p:txBody>
          <a:bodyPr/>
          <a:lstStyle/>
          <a:p>
            <a:r>
              <a:rPr lang="es-ES" b="1" dirty="0" smtClean="0">
                <a:latin typeface="Arial" charset="0"/>
              </a:rPr>
              <a:t/>
            </a:r>
            <a:br>
              <a:rPr lang="es-ES" b="1" dirty="0" smtClean="0">
                <a:latin typeface="Arial" charset="0"/>
              </a:rPr>
            </a:b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Tema 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II. 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Método Estadístico.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/>
            </a:r>
            <a:b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/>
            </a:r>
            <a:b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es-ES" sz="4000" b="1" dirty="0">
                <a:solidFill>
                  <a:srgbClr val="0070C0"/>
                </a:solidFill>
              </a:rPr>
              <a:t>Asunto: </a:t>
            </a:r>
            <a:r>
              <a:rPr lang="es-ES_tradnl" sz="4000" b="1" dirty="0" smtClean="0">
                <a:solidFill>
                  <a:srgbClr val="0070C0"/>
                </a:solidFill>
              </a:rPr>
              <a:t>Estadísticas </a:t>
            </a:r>
            <a:r>
              <a:rPr lang="es-ES_tradnl" sz="4000" b="1" dirty="0">
                <a:solidFill>
                  <a:srgbClr val="0070C0"/>
                </a:solidFill>
              </a:rPr>
              <a:t>de Morbilidad, Recursos y Servicios. </a:t>
            </a:r>
            <a:r>
              <a:rPr lang="es-ES" sz="4000" b="1" dirty="0">
                <a:solidFill>
                  <a:srgbClr val="0070C0"/>
                </a:solidFill>
              </a:rPr>
              <a:t/>
            </a:r>
            <a:br>
              <a:rPr lang="es-ES" sz="4000" b="1" dirty="0">
                <a:solidFill>
                  <a:srgbClr val="0070C0"/>
                </a:solidFill>
              </a:rPr>
            </a:br>
            <a:r>
              <a:rPr lang="es-ES" sz="40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es-ES" sz="4000" b="1" dirty="0">
                <a:solidFill>
                  <a:srgbClr val="0070C0"/>
                </a:solidFill>
                <a:latin typeface="Arial" charset="0"/>
              </a:rPr>
            </a:br>
            <a:endParaRPr lang="es-E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/>
          </p:nvPr>
        </p:nvGraphicFramePr>
        <p:xfrm>
          <a:off x="6300192" y="908720"/>
          <a:ext cx="2292350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r:id="rId3" imgW="942857" imgH="951877" progId="">
                  <p:embed/>
                </p:oleObj>
              </mc:Choice>
              <mc:Fallback>
                <p:oleObj r:id="rId3" imgW="942857" imgH="95187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908720"/>
                        <a:ext cx="2292350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2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61950" y="908050"/>
          <a:ext cx="82756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cuación" r:id="rId3" imgW="3657600" imgH="393700" progId="Equation.3">
                  <p:embed/>
                </p:oleObj>
              </mc:Choice>
              <mc:Fallback>
                <p:oleObj name="Ecuación" r:id="rId3" imgW="36576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908050"/>
                        <a:ext cx="8275638" cy="892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522288" y="2457450"/>
            <a:ext cx="79200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s-ES_tradnl" sz="3200"/>
          </a:p>
          <a:p>
            <a:pPr algn="ctr" eaLnBrk="1" hangingPunct="1">
              <a:spcBef>
                <a:spcPct val="20000"/>
              </a:spcBef>
            </a:pPr>
            <a:r>
              <a:rPr lang="es-ES_tradnl" sz="3200"/>
              <a:t>Mide la severidad de la causa de muerte.</a:t>
            </a:r>
            <a:endParaRPr lang="es-ES" sz="3200"/>
          </a:p>
          <a:p>
            <a:pPr algn="ctr" eaLnBrk="1" hangingPunct="1"/>
            <a:endParaRPr lang="es-ES" sz="3200"/>
          </a:p>
        </p:txBody>
      </p:sp>
      <p:sp>
        <p:nvSpPr>
          <p:cNvPr id="11268" name="1 CuadroTexto"/>
          <p:cNvSpPr txBox="1">
            <a:spLocks noChangeArrowheads="1"/>
          </p:cNvSpPr>
          <p:nvPr/>
        </p:nvSpPr>
        <p:spPr bwMode="auto">
          <a:xfrm>
            <a:off x="250825" y="3716338"/>
            <a:ext cx="87852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b="1">
                <a:latin typeface="Arial" panose="020B0604020202020204" pitchFamily="34" charset="0"/>
                <a:cs typeface="Arial" panose="020B0604020202020204" pitchFamily="34" charset="0"/>
              </a:rPr>
              <a:t>Tasa letalidad Hepatitis viral =  </a:t>
            </a:r>
            <a:r>
              <a:rPr lang="es-ES_tradnl" b="1" u="sng">
                <a:latin typeface="Arial" panose="020B0604020202020204" pitchFamily="34" charset="0"/>
                <a:cs typeface="Arial" panose="020B0604020202020204" pitchFamily="34" charset="0"/>
              </a:rPr>
              <a:t> 175</a:t>
            </a:r>
            <a:r>
              <a:rPr lang="es-ES_tradnl" b="1">
                <a:latin typeface="Arial" panose="020B0604020202020204" pitchFamily="34" charset="0"/>
                <a:cs typeface="Arial" panose="020B0604020202020204" pitchFamily="34" charset="0"/>
              </a:rPr>
              <a:t> * 100 =   0,44 </a:t>
            </a: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_tradnl" b="1">
                <a:latin typeface="Arial" panose="020B0604020202020204" pitchFamily="34" charset="0"/>
                <a:cs typeface="Arial" panose="020B0604020202020204" pitchFamily="34" charset="0"/>
              </a:rPr>
              <a:t>       (Cuba)                                    396      </a:t>
            </a: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_tradnl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1" hangingPunct="1"/>
            <a:r>
              <a:rPr lang="es-ES_tradnl" b="1">
                <a:latin typeface="Arial" panose="020B0604020202020204" pitchFamily="34" charset="0"/>
                <a:cs typeface="Arial" panose="020B0604020202020204" pitchFamily="34" charset="0"/>
              </a:rPr>
              <a:t>En Cuba en el año 2014 hubo 0.44  fallecidos por Hepatitis viral  por cada 100 enfermos. </a:t>
            </a: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1 CuadroTexto"/>
          <p:cNvSpPr txBox="1">
            <a:spLocks noChangeArrowheads="1"/>
          </p:cNvSpPr>
          <p:nvPr/>
        </p:nvSpPr>
        <p:spPr bwMode="auto">
          <a:xfrm>
            <a:off x="522288" y="5949950"/>
            <a:ext cx="8081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Casos según tipo de hepatitis:   A: 259      B:19       C:118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750" y="476250"/>
            <a:ext cx="80645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información estadísticos (SIE) de morbilidad en Cuba</a:t>
            </a:r>
            <a:r>
              <a:rPr 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endParaRPr lang="es-ES_trad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ES_trad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SIE de Enfermedades de Declaración Obligatoria (EDO).</a:t>
            </a:r>
          </a:p>
          <a:p>
            <a:pPr eaLnBrk="1" hangingPunct="1">
              <a:buFontTx/>
              <a:buChar char="•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SIE de Registro Nacional de Cáncer.</a:t>
            </a:r>
          </a:p>
          <a:p>
            <a:pPr eaLnBrk="1" hangingPunct="1">
              <a:buFontTx/>
              <a:buChar char="•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SIE de morbilidad laboral.</a:t>
            </a:r>
          </a:p>
          <a:p>
            <a:pPr eaLnBrk="1" hangingPunct="1">
              <a:buFontTx/>
              <a:buChar char="•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SIE de egresos hospitalarios</a:t>
            </a:r>
          </a:p>
          <a:p>
            <a:pPr eaLnBrk="1" hangingPunct="1">
              <a:buFontTx/>
              <a:buChar char="•"/>
            </a:pPr>
            <a:endParaRPr lang="es-ES" sz="2800" dirty="0"/>
          </a:p>
          <a:p>
            <a:endParaRPr lang="es-E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3288" y="260350"/>
            <a:ext cx="7845425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ES_tradnl" sz="3600" smtClean="0">
                <a:solidFill>
                  <a:schemeClr val="tx1"/>
                </a:solidFill>
              </a:rPr>
              <a:t>Incidencia de algunas enfermedades de declaración obligatoria, 2013-2014</a:t>
            </a:r>
            <a:endParaRPr lang="es-ES" sz="3600" smtClean="0">
              <a:solidFill>
                <a:schemeClr val="tx1"/>
              </a:solidFill>
            </a:endParaRPr>
          </a:p>
        </p:txBody>
      </p:sp>
      <p:graphicFrame>
        <p:nvGraphicFramePr>
          <p:cNvPr id="58475" name="Group 107"/>
          <p:cNvGraphicFramePr>
            <a:graphicFrameLocks noGrp="1"/>
          </p:cNvGraphicFramePr>
          <p:nvPr>
            <p:ph type="tbl" idx="1"/>
          </p:nvPr>
        </p:nvGraphicFramePr>
        <p:xfrm>
          <a:off x="1187450" y="1844675"/>
          <a:ext cx="7472363" cy="4048126"/>
        </p:xfrm>
        <a:graphic>
          <a:graphicData uri="http://schemas.openxmlformats.org/drawingml/2006/table">
            <a:tbl>
              <a:tblPr/>
              <a:tblGrid>
                <a:gridCol w="3962401"/>
                <a:gridCol w="2014537"/>
                <a:gridCol w="1495425"/>
              </a:tblGrid>
              <a:tr h="10303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Enfermedades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Años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(por 100 000 hab)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1820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Varicela.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16 141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12 700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Hepatitis Aguda 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Tuberculosis.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Meningitis meningocócica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95536" y="1700213"/>
            <a:ext cx="8352928" cy="18161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Es la información numérica cuantificable acerca de los recursos con que cuenta el Sistema Nacional de Salud para cumplir sus propósitos y elevar el estado de salud de la población.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95536" y="3969435"/>
            <a:ext cx="8352928" cy="138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Los recursos pueden ser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: Humanos, medios de producción, bienes producidos, equipos, unidades de salud, locales de consulta, etc.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042851" y="600760"/>
            <a:ext cx="6985273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3600">
                <a:latin typeface="Arial" panose="020B0604020202020204" pitchFamily="34" charset="0"/>
              </a:defRPr>
            </a:lvl1pPr>
          </a:lstStyle>
          <a:p>
            <a:r>
              <a:rPr lang="es-ES" dirty="0"/>
              <a:t>ESTADÍSTICA DE RECURSOS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5888"/>
            <a:ext cx="8280920" cy="782637"/>
          </a:xfrm>
        </p:spPr>
        <p:txBody>
          <a:bodyPr/>
          <a:lstStyle/>
          <a:p>
            <a:pPr algn="l" eaLnBrk="1" hangingPunct="1"/>
            <a:r>
              <a:rPr lang="es-ES_tradnl" sz="4000" b="1" dirty="0" smtClean="0">
                <a:solidFill>
                  <a:schemeClr val="accent1"/>
                </a:solidFill>
              </a:rPr>
              <a:t> </a:t>
            </a:r>
            <a:r>
              <a:rPr lang="es-ES_tradnl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indicadores de recursos se agrupan en: </a:t>
            </a:r>
            <a:endParaRPr lang="es-ES" sz="28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47012"/>
              </p:ext>
            </p:extLst>
          </p:nvPr>
        </p:nvGraphicFramePr>
        <p:xfrm>
          <a:off x="179512" y="1052513"/>
          <a:ext cx="8784975" cy="551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45716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Indicadores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PROPOSITO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 EJEMPLOS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615346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miden los  recursos existentes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el volumen de los recursos existentes.</a:t>
                      </a:r>
                    </a:p>
                    <a:p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médicos, número de estomatólogos, número de médicos por habitantes.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444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miden el aprovechamiento de los recursos</a:t>
                      </a:r>
                      <a:r>
                        <a:rPr lang="es-ES_tradnl" sz="200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00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24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Expresar el uso que se hace de los recursos existentes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Consultas por médicos (mide la productividad médica) Aprovechamiento de los salones de operaciones (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total de horas que estuvo ocupado el salón entre el total de horas planificadas)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>
                <a:latin typeface="Arial" panose="020B0604020202020204" pitchFamily="34" charset="0"/>
                <a:cs typeface="Arial" panose="020B0604020202020204" pitchFamily="34" charset="0"/>
              </a:rPr>
              <a:t>Médicos por habitantes  </a:t>
            </a:r>
            <a:r>
              <a:rPr lang="es-ES_tradnl" sz="3200"/>
              <a:t>= </a:t>
            </a:r>
            <a:endParaRPr lang="es-ES" sz="320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130550" y="404813"/>
          <a:ext cx="37449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cuación" r:id="rId3" imgW="1320227" imgH="418918" progId="Equation.3">
                  <p:embed/>
                </p:oleObj>
              </mc:Choice>
              <mc:Fallback>
                <p:oleObj name="Ecuación" r:id="rId3" imgW="1320227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04813"/>
                        <a:ext cx="3744913" cy="1295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2751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>
                <a:latin typeface="Arial" panose="020B0604020202020204" pitchFamily="34" charset="0"/>
                <a:cs typeface="Arial" panose="020B0604020202020204" pitchFamily="34" charset="0"/>
              </a:rPr>
              <a:t>Camas por    habitantes  </a:t>
            </a:r>
            <a:r>
              <a:rPr lang="es-ES_tradnl" sz="3200"/>
              <a:t>=</a:t>
            </a:r>
            <a:endParaRPr lang="es-ES" sz="320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276600" y="2133600"/>
          <a:ext cx="35941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cuación" r:id="rId5" imgW="1180588" imgH="418918" progId="Equation.3">
                  <p:embed/>
                </p:oleObj>
              </mc:Choice>
              <mc:Fallback>
                <p:oleObj name="Ecuación" r:id="rId5" imgW="1180588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3594100" cy="12906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250825" y="4097338"/>
            <a:ext cx="8569325" cy="19399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>
                <a:latin typeface="Arial" panose="020B0604020202020204" pitchFamily="34" charset="0"/>
              </a:rPr>
              <a:t>Número de médicos, </a:t>
            </a:r>
            <a:r>
              <a:rPr lang="es-ES" b="1">
                <a:latin typeface="Arial" panose="020B0604020202020204" pitchFamily="34" charset="0"/>
              </a:rPr>
              <a:t>(6 120)</a:t>
            </a:r>
            <a:endParaRPr lang="es-ES">
              <a:latin typeface="Arial" panose="020B0604020202020204" pitchFamily="34" charset="0"/>
            </a:endParaRPr>
          </a:p>
          <a:p>
            <a:pPr eaLnBrk="1" hangingPunct="1"/>
            <a:r>
              <a:rPr lang="pt-PT">
                <a:latin typeface="Arial" panose="020B0604020202020204" pitchFamily="34" charset="0"/>
              </a:rPr>
              <a:t>Tasa de médicos por habitantes. </a:t>
            </a:r>
            <a:r>
              <a:rPr lang="pt-PT" b="1">
                <a:latin typeface="Arial" panose="020B0604020202020204" pitchFamily="34" charset="0"/>
              </a:rPr>
              <a:t>(78.1  x 10 000 habitantes)</a:t>
            </a:r>
          </a:p>
          <a:p>
            <a:pPr eaLnBrk="1" hangingPunct="1"/>
            <a:r>
              <a:rPr lang="pt-PT" b="1">
                <a:latin typeface="Arial" panose="020B0604020202020204" pitchFamily="34" charset="0"/>
              </a:rPr>
              <a:t>Interpretación: </a:t>
            </a:r>
          </a:p>
          <a:p>
            <a:pPr algn="ctr" eaLnBrk="1" hangingPunct="1"/>
            <a:r>
              <a:rPr lang="es-ES" b="1">
                <a:latin typeface="Arial" panose="020B0604020202020204" pitchFamily="34" charset="0"/>
              </a:rPr>
              <a:t>En Villa Clara en el 2014 hubo 78.1 médicos por cada 10 000 habitantes </a:t>
            </a:r>
            <a:endParaRPr lang="pt-PT" b="1">
              <a:latin typeface="Arial" panose="020B0604020202020204" pitchFamily="34" charset="0"/>
            </a:endParaRPr>
          </a:p>
        </p:txBody>
      </p:sp>
      <p:sp>
        <p:nvSpPr>
          <p:cNvPr id="16391" name="1 CuadroTexto"/>
          <p:cNvSpPr txBox="1">
            <a:spLocks noChangeArrowheads="1"/>
          </p:cNvSpPr>
          <p:nvPr/>
        </p:nvSpPr>
        <p:spPr bwMode="auto">
          <a:xfrm>
            <a:off x="7477125" y="1052513"/>
            <a:ext cx="1441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Volumen de los recursos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7235825" y="620713"/>
            <a:ext cx="241300" cy="2520950"/>
          </a:xfrm>
          <a:prstGeom prst="rightBrac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82000" cy="830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s-ES_tradnl" dirty="0" smtClean="0">
                <a:latin typeface="Arial" charset="0"/>
              </a:rPr>
              <a:t>El volumen de los recursos existentes puede relacionarse con la población beneficiada y  con los servicios prestados</a:t>
            </a:r>
            <a:endParaRPr lang="es-ES" dirty="0" smtClean="0"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95288" y="1700213"/>
            <a:ext cx="8437562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 err="1">
                <a:latin typeface="Arial" panose="020B0604020202020204" pitchFamily="34" charset="0"/>
              </a:rPr>
              <a:t>Ej</a:t>
            </a:r>
            <a:r>
              <a:rPr lang="es-ES" dirty="0">
                <a:latin typeface="Arial" panose="020B0604020202020204" pitchFamily="34" charset="0"/>
              </a:rPr>
              <a:t>: </a:t>
            </a:r>
            <a:r>
              <a:rPr lang="es-ES" b="1" dirty="0">
                <a:latin typeface="Arial" panose="020B0604020202020204" pitchFamily="34" charset="0"/>
              </a:rPr>
              <a:t>camas por habitantes</a:t>
            </a:r>
            <a:r>
              <a:rPr lang="es-ES" dirty="0">
                <a:latin typeface="Arial" panose="020B0604020202020204" pitchFamily="34" charset="0"/>
              </a:rPr>
              <a:t>. </a:t>
            </a:r>
          </a:p>
          <a:p>
            <a:pPr algn="ctr" eaLnBrk="1" hangingPunct="1"/>
            <a:r>
              <a:rPr lang="es-ES" b="1" i="1" dirty="0">
                <a:latin typeface="Arial" panose="020B0604020202020204" pitchFamily="34" charset="0"/>
              </a:rPr>
              <a:t>En Villa Clara en el año 2014 hubo 5.2 camas por cada 1000 habitantes </a:t>
            </a: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8497887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>
                <a:latin typeface="Arial" panose="020B0604020202020204" pitchFamily="34" charset="0"/>
              </a:rPr>
              <a:t>Ej enfermeros por médicos.  (6 478/6 120*100)</a:t>
            </a:r>
            <a:endParaRPr lang="es-ES">
              <a:latin typeface="Arial" panose="020B0604020202020204" pitchFamily="34" charset="0"/>
            </a:endParaRPr>
          </a:p>
          <a:p>
            <a:pPr eaLnBrk="1" hangingPunct="1"/>
            <a:r>
              <a:rPr lang="es-ES" b="1" i="1">
                <a:latin typeface="Arial" panose="020B0604020202020204" pitchFamily="34" charset="0"/>
              </a:rPr>
              <a:t>En Villa Clara en el año 2014 hubo 105 enfermeros por cada 100 médicos.</a:t>
            </a:r>
          </a:p>
          <a:p>
            <a:pPr eaLnBrk="1" hangingPunct="1"/>
            <a:endParaRPr lang="es-ES">
              <a:latin typeface="Arial" panose="020B0604020202020204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8382000" cy="830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_tradnl" dirty="0" smtClean="0">
                <a:latin typeface="Arial" charset="0"/>
              </a:rPr>
              <a:t>o relacionar recursos entre si (enfermeras por médicos , estomatólogos por habitantes.</a:t>
            </a:r>
            <a:endParaRPr lang="es-ES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650" y="1377950"/>
            <a:ext cx="2682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/>
              <a:t>Consultas por Médicos        = </a:t>
            </a:r>
            <a:endParaRPr lang="es-ES" sz="320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438525" y="1554163"/>
          <a:ext cx="38481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cuación" r:id="rId3" imgW="1384300" imgH="393700" progId="Equation.3">
                  <p:embed/>
                </p:oleObj>
              </mc:Choice>
              <mc:Fallback>
                <p:oleObj name="Ecuación" r:id="rId3" imgW="1384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554163"/>
                        <a:ext cx="3848100" cy="11509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331788" y="3100280"/>
            <a:ext cx="8569325" cy="310854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sz="2800" dirty="0">
                <a:latin typeface="Arial" panose="020B0604020202020204" pitchFamily="34" charset="0"/>
              </a:rPr>
              <a:t>Número de médicos </a:t>
            </a:r>
            <a:r>
              <a:rPr lang="es-ES" sz="2800" b="1" dirty="0">
                <a:latin typeface="Arial" panose="020B0604020202020204" pitchFamily="34" charset="0"/>
              </a:rPr>
              <a:t>(6 120)</a:t>
            </a:r>
          </a:p>
          <a:p>
            <a:pPr algn="just" eaLnBrk="1" hangingPunct="1"/>
            <a:r>
              <a:rPr lang="es-ES" sz="2800" dirty="0">
                <a:latin typeface="Arial" panose="020B0604020202020204" pitchFamily="34" charset="0"/>
              </a:rPr>
              <a:t>Número de consultas </a:t>
            </a:r>
            <a:r>
              <a:rPr lang="es-ES" sz="2800" b="1" dirty="0">
                <a:latin typeface="Arial" panose="020B0604020202020204" pitchFamily="34" charset="0"/>
              </a:rPr>
              <a:t>(6 559 789</a:t>
            </a:r>
            <a:r>
              <a:rPr lang="es-ES" sz="2800" dirty="0">
                <a:latin typeface="Arial" panose="020B0604020202020204" pitchFamily="34" charset="0"/>
              </a:rPr>
              <a:t>)</a:t>
            </a:r>
          </a:p>
          <a:p>
            <a:pPr algn="just" eaLnBrk="1" hangingPunct="1"/>
            <a:r>
              <a:rPr lang="pt-PT" sz="2800" dirty="0">
                <a:latin typeface="Arial" panose="020B0604020202020204" pitchFamily="34" charset="0"/>
              </a:rPr>
              <a:t>Número de consultas por médicos </a:t>
            </a:r>
            <a:r>
              <a:rPr lang="pt-PT" sz="2800" b="1" dirty="0">
                <a:latin typeface="Arial" panose="020B0604020202020204" pitchFamily="34" charset="0"/>
              </a:rPr>
              <a:t>(1071.8  x médicos)</a:t>
            </a:r>
          </a:p>
          <a:p>
            <a:pPr algn="just" eaLnBrk="1" hangingPunct="1"/>
            <a:r>
              <a:rPr lang="pt-PT" sz="2800" b="1" dirty="0">
                <a:latin typeface="Arial" panose="020B0604020202020204" pitchFamily="34" charset="0"/>
              </a:rPr>
              <a:t>Interpretación: </a:t>
            </a:r>
          </a:p>
          <a:p>
            <a:pPr algn="just" eaLnBrk="1" hangingPunct="1"/>
            <a:r>
              <a:rPr lang="es-ES" sz="2800" b="1" dirty="0">
                <a:latin typeface="Arial" panose="020B0604020202020204" pitchFamily="34" charset="0"/>
              </a:rPr>
              <a:t>En Villa Clara en el 2014 hubo aproximadamente 1072 consultas por médicos. </a:t>
            </a:r>
            <a:endParaRPr lang="pt-PT" sz="2800" b="1" dirty="0">
              <a:latin typeface="Arial" panose="020B0604020202020204" pitchFamily="34" charset="0"/>
            </a:endParaRPr>
          </a:p>
        </p:txBody>
      </p:sp>
      <p:sp>
        <p:nvSpPr>
          <p:cNvPr id="18437" name="1 CuadroTexto"/>
          <p:cNvSpPr txBox="1">
            <a:spLocks noChangeArrowheads="1"/>
          </p:cNvSpPr>
          <p:nvPr/>
        </p:nvSpPr>
        <p:spPr bwMode="auto">
          <a:xfrm>
            <a:off x="1835150" y="296863"/>
            <a:ext cx="5545138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Aprovechamiento  de los recursos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2349501"/>
            <a:ext cx="8424936" cy="2231628"/>
          </a:xfrm>
          <a:ln w="38100">
            <a:solidFill>
              <a:srgbClr val="C00000"/>
            </a:solidFill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s-ES_tradnl" dirty="0" smtClean="0">
                <a:latin typeface="Arial" panose="020B0604020202020204" pitchFamily="34" charset="0"/>
              </a:rPr>
              <a:t>Se refieren a la información numérica acerca de los servicios que ofrece el Sistema Nacional de Salud a la población con el fin de elevar su estado de salud.</a:t>
            </a:r>
            <a:endParaRPr lang="es-ES" dirty="0" smtClean="0"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59632" y="912485"/>
            <a:ext cx="65164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Arial" panose="020B0604020202020204" pitchFamily="34" charset="0"/>
              </a:rPr>
              <a:t>MEDIDAS</a:t>
            </a:r>
            <a:r>
              <a:rPr lang="es-ES" sz="2800" dirty="0" smtClean="0">
                <a:solidFill>
                  <a:srgbClr val="FFC000"/>
                </a:solidFill>
              </a:rPr>
              <a:t> </a:t>
            </a:r>
            <a:r>
              <a:rPr lang="es-ES" sz="3600" dirty="0">
                <a:latin typeface="Arial" panose="020B0604020202020204" pitchFamily="34" charset="0"/>
              </a:rPr>
              <a:t>DE </a:t>
            </a:r>
            <a:r>
              <a:rPr lang="es-ES" sz="3600" dirty="0" smtClean="0">
                <a:latin typeface="Arial" panose="020B0604020202020204" pitchFamily="34" charset="0"/>
              </a:rPr>
              <a:t>SERVICIOS</a:t>
            </a:r>
            <a:endParaRPr lang="es-E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08912" cy="64928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l" eaLnBrk="1" hangingPunct="1"/>
            <a:r>
              <a:rPr lang="es-ES_tradnl" sz="4000" b="1" dirty="0" smtClean="0">
                <a:solidFill>
                  <a:schemeClr val="tx1"/>
                </a:solidFill>
              </a:rPr>
              <a:t> </a:t>
            </a:r>
            <a:r>
              <a:rPr lang="es-ES_tradn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indicadores de servicios se agrupan en: </a:t>
            </a:r>
            <a:endParaRPr lang="es-E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215581"/>
              </p:ext>
            </p:extLst>
          </p:nvPr>
        </p:nvGraphicFramePr>
        <p:xfrm>
          <a:off x="251520" y="1484784"/>
          <a:ext cx="8784975" cy="505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169198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Indicadores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PROPOSITO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 EJEMPLOS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225211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expresan la cantidad de servicios prestados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la cantidad de servicios prestados</a:t>
                      </a:r>
                    </a:p>
                    <a:p>
                      <a:endParaRPr lang="es-ES" sz="2000" kern="1200" dirty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consultas, número de embarazadas captadas en el primer trimestre, número de mamografías realizadas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370572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expresan la calidad de los servicios prestados</a:t>
                      </a:r>
                      <a:endParaRPr lang="es-ES" sz="20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la calidad de los servicios prestados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Mortalidad  Bruta  Hospitalaria, Mortalidad Neta Hospitalaria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404664"/>
            <a:ext cx="8784976" cy="619209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s-ES_tradnl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Sumario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Estadísticas de morbilidad.  Concepto y utilidad.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Fuentes de información de la morbilidad.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de la morbilidad. 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Sistemas de Información Estadísticos de Morbilidad en Cuba.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Estadísticas de recursos y servicios.  Utilidad.</a:t>
            </a:r>
          </a:p>
          <a:p>
            <a:pPr marL="609600" indent="-609600" algn="just" eaLnBrk="1" hangingPunct="1"/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de los recursos y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servicios.</a:t>
            </a:r>
            <a:endParaRPr lang="es-ES_trad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250825" y="4097338"/>
            <a:ext cx="8569325" cy="19399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>
                <a:latin typeface="Arial" panose="020B0604020202020204" pitchFamily="34" charset="0"/>
              </a:rPr>
              <a:t>Número de consultas, </a:t>
            </a:r>
            <a:r>
              <a:rPr lang="es-ES" b="1">
                <a:latin typeface="Arial" panose="020B0604020202020204" pitchFamily="34" charset="0"/>
              </a:rPr>
              <a:t>(6 559 789)</a:t>
            </a:r>
            <a:endParaRPr lang="es-ES">
              <a:latin typeface="Arial" panose="020B0604020202020204" pitchFamily="34" charset="0"/>
            </a:endParaRPr>
          </a:p>
          <a:p>
            <a:pPr algn="just" eaLnBrk="1" hangingPunct="1"/>
            <a:r>
              <a:rPr lang="pt-PT">
                <a:latin typeface="Arial" panose="020B0604020202020204" pitchFamily="34" charset="0"/>
              </a:rPr>
              <a:t>Número de consultas por habitantes. </a:t>
            </a:r>
            <a:r>
              <a:rPr lang="pt-PT" b="1">
                <a:latin typeface="Arial" panose="020B0604020202020204" pitchFamily="34" charset="0"/>
              </a:rPr>
              <a:t>(8.4  x  habitantes)</a:t>
            </a:r>
          </a:p>
          <a:p>
            <a:pPr algn="just" eaLnBrk="1" hangingPunct="1"/>
            <a:r>
              <a:rPr lang="pt-PT" b="1">
                <a:latin typeface="Arial" panose="020B0604020202020204" pitchFamily="34" charset="0"/>
              </a:rPr>
              <a:t>Interpretación: </a:t>
            </a:r>
          </a:p>
          <a:p>
            <a:pPr algn="just" eaLnBrk="1" hangingPunct="1"/>
            <a:r>
              <a:rPr lang="es-ES" b="1">
                <a:latin typeface="Arial" panose="020B0604020202020204" pitchFamily="34" charset="0"/>
              </a:rPr>
              <a:t>En Villa Clara en el 2014 hubo 8.4 consultas por habitantes. </a:t>
            </a:r>
            <a:endParaRPr lang="pt-PT" b="1">
              <a:latin typeface="Arial" panose="020B0604020202020204" pitchFamily="34" charset="0"/>
            </a:endParaRPr>
          </a:p>
        </p:txBody>
      </p:sp>
      <p:sp>
        <p:nvSpPr>
          <p:cNvPr id="21507" name="1 CuadroTexto"/>
          <p:cNvSpPr txBox="1">
            <a:spLocks noChangeArrowheads="1"/>
          </p:cNvSpPr>
          <p:nvPr/>
        </p:nvSpPr>
        <p:spPr bwMode="auto">
          <a:xfrm>
            <a:off x="5043488" y="668338"/>
            <a:ext cx="2590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Cantidad de servicios prestados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4606925" y="476250"/>
            <a:ext cx="180975" cy="1538288"/>
          </a:xfrm>
          <a:prstGeom prst="rightBrace">
            <a:avLst>
              <a:gd name="adj1" fmla="val 8333"/>
              <a:gd name="adj2" fmla="val 51176"/>
            </a:avLst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11188" y="620713"/>
            <a:ext cx="3397250" cy="4619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>
                <a:latin typeface="Arial" panose="020B0604020202020204" pitchFamily="34" charset="0"/>
              </a:rPr>
              <a:t>Número de consultas</a:t>
            </a:r>
          </a:p>
        </p:txBody>
      </p:sp>
      <p:sp>
        <p:nvSpPr>
          <p:cNvPr id="21510" name="1 Rectángulo"/>
          <p:cNvSpPr>
            <a:spLocks noChangeArrowheads="1"/>
          </p:cNvSpPr>
          <p:nvPr/>
        </p:nvSpPr>
        <p:spPr bwMode="auto">
          <a:xfrm>
            <a:off x="588963" y="2205038"/>
            <a:ext cx="7848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_tradnl" dirty="0">
                <a:latin typeface="Arial" panose="020B0604020202020204" pitchFamily="34" charset="0"/>
              </a:rPr>
              <a:t>En muchas ocasiones se relacionan los servicios con la población  beneficiada (consultas por habitantes, pruebas citológicas por población femenina de 25-60 años. </a:t>
            </a:r>
            <a:endParaRPr lang="es-ES" dirty="0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11188" y="1354138"/>
            <a:ext cx="3781425" cy="4619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Consultas por habitantes.</a:t>
            </a:r>
            <a:endParaRPr lang="es-E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188" y="476250"/>
            <a:ext cx="7416800" cy="5857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</a:pPr>
            <a:r>
              <a:rPr lang="es-ES_tradnl" sz="3200" b="1" dirty="0"/>
              <a:t>Calidad de los servicios prestados.</a:t>
            </a:r>
            <a:endParaRPr lang="es-ES" sz="32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83564"/>
              </p:ext>
            </p:extLst>
          </p:nvPr>
        </p:nvGraphicFramePr>
        <p:xfrm>
          <a:off x="971600" y="1518439"/>
          <a:ext cx="68738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cuación" r:id="rId3" imgW="2590800" imgH="409651" progId="Equation.3">
                  <p:embed/>
                </p:oleObj>
              </mc:Choice>
              <mc:Fallback>
                <p:oleObj name="Ecuación" r:id="rId3" imgW="2590800" imgH="40965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518439"/>
                        <a:ext cx="6873875" cy="969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79512" y="2944803"/>
            <a:ext cx="87849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>
                <a:latin typeface="Arial" panose="020B0604020202020204" pitchFamily="34" charset="0"/>
              </a:rPr>
              <a:t>Ejemplo: </a:t>
            </a:r>
            <a:r>
              <a:rPr lang="es-ES" b="1" dirty="0">
                <a:latin typeface="Arial" panose="020B0604020202020204" pitchFamily="34" charset="0"/>
              </a:rPr>
              <a:t>Unidad de cuidados Intensivos . Hospital General Docente “Abel Santamaría”. Pinar Del Río. 2010</a:t>
            </a:r>
            <a:endParaRPr lang="es-ES" dirty="0">
              <a:latin typeface="Arial" panose="020B0604020202020204" pitchFamily="34" charset="0"/>
            </a:endParaRPr>
          </a:p>
          <a:p>
            <a:pPr algn="ctr" eaLnBrk="1" hangingPunct="1"/>
            <a:endParaRPr lang="es-ES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s-ES" dirty="0">
                <a:latin typeface="Arial" panose="020B0604020202020204" pitchFamily="34" charset="0"/>
              </a:rPr>
              <a:t>Mortalidad  Bruta  Hospitalaria .=    </a:t>
            </a:r>
            <a:r>
              <a:rPr lang="es-ES" b="1" u="sng" dirty="0">
                <a:latin typeface="Arial" panose="020B0604020202020204" pitchFamily="34" charset="0"/>
              </a:rPr>
              <a:t>122        </a:t>
            </a:r>
            <a:r>
              <a:rPr lang="es-ES" b="1" dirty="0">
                <a:latin typeface="Arial" panose="020B0604020202020204" pitchFamily="34" charset="0"/>
              </a:rPr>
              <a:t> x  100   =  30.3 </a:t>
            </a:r>
            <a:endParaRPr lang="es-ES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s-ES" b="1" dirty="0">
                <a:latin typeface="Arial" panose="020B0604020202020204" pitchFamily="34" charset="0"/>
              </a:rPr>
              <a:t>                        402</a:t>
            </a:r>
            <a:endParaRPr lang="es-ES" dirty="0">
              <a:latin typeface="Arial" panose="020B0604020202020204" pitchFamily="34" charset="0"/>
            </a:endParaRPr>
          </a:p>
          <a:p>
            <a:pPr algn="ctr" eaLnBrk="1" hangingPunct="1"/>
            <a:endParaRPr lang="es-ES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es-ES" i="1" dirty="0">
                <a:latin typeface="Arial" panose="020B0604020202020204" pitchFamily="34" charset="0"/>
              </a:rPr>
              <a:t>En la Unidad de Cuidados intensivos del Hospital </a:t>
            </a:r>
            <a:r>
              <a:rPr lang="es-ES" b="1" i="1" dirty="0">
                <a:latin typeface="Arial" panose="020B0604020202020204" pitchFamily="34" charset="0"/>
              </a:rPr>
              <a:t>“Abel Santamaría” de  Pinar Del Río en  2010 hubo </a:t>
            </a:r>
            <a:r>
              <a:rPr lang="es-ES" b="1" i="1" dirty="0" smtClean="0">
                <a:latin typeface="Arial" panose="020B0604020202020204" pitchFamily="34" charset="0"/>
              </a:rPr>
              <a:t>30,2 </a:t>
            </a:r>
            <a:r>
              <a:rPr lang="es-ES" b="1" i="1" dirty="0" smtClean="0">
                <a:latin typeface="Arial" panose="020B0604020202020204" pitchFamily="34" charset="0"/>
              </a:rPr>
              <a:t> </a:t>
            </a:r>
            <a:r>
              <a:rPr lang="es-ES" b="1" i="1" dirty="0">
                <a:latin typeface="Arial" panose="020B0604020202020204" pitchFamily="34" charset="0"/>
              </a:rPr>
              <a:t>defunciones hospitalarias por cada 100 egresos</a:t>
            </a:r>
            <a:r>
              <a:rPr lang="es-ES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95288" y="3933825"/>
            <a:ext cx="8424862" cy="1150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790575" y="333375"/>
          <a:ext cx="77771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cuación" r:id="rId3" imgW="3467100" imgH="381000" progId="Equation.3">
                  <p:embed/>
                </p:oleObj>
              </mc:Choice>
              <mc:Fallback>
                <p:oleObj name="Ecuación" r:id="rId3" imgW="34671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33375"/>
                        <a:ext cx="7777163" cy="10080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537965" y="2204864"/>
            <a:ext cx="813772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>
                <a:latin typeface="Arial" panose="020B0604020202020204" pitchFamily="34" charset="0"/>
              </a:rPr>
              <a:t>Mortalidad Neta Hospitalaria.=  </a:t>
            </a:r>
            <a:r>
              <a:rPr lang="es-ES" u="sng" dirty="0">
                <a:latin typeface="Arial" panose="020B0604020202020204" pitchFamily="34" charset="0"/>
              </a:rPr>
              <a:t>12     </a:t>
            </a:r>
            <a:r>
              <a:rPr lang="es-ES" dirty="0">
                <a:latin typeface="Arial" panose="020B0604020202020204" pitchFamily="34" charset="0"/>
              </a:rPr>
              <a:t>  x 100  = 2.98 </a:t>
            </a:r>
          </a:p>
          <a:p>
            <a:pPr algn="ctr" eaLnBrk="1" hangingPunct="1"/>
            <a:r>
              <a:rPr lang="es-ES" dirty="0">
                <a:latin typeface="Arial" panose="020B0604020202020204" pitchFamily="34" charset="0"/>
              </a:rPr>
              <a:t>                          402 </a:t>
            </a: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es-ES" b="1" i="1" dirty="0">
                <a:latin typeface="Arial" panose="020B0604020202020204" pitchFamily="34" charset="0"/>
              </a:rPr>
              <a:t>En la Unidad de Cuidados intensivos del Hospital “Abel Santamaría” de  Pinar Del Río en  2010 hubo 2.98 defunciones de </a:t>
            </a:r>
            <a:r>
              <a:rPr lang="es-ES" b="1" i="1" dirty="0" smtClean="0">
                <a:latin typeface="Arial" panose="020B0604020202020204" pitchFamily="34" charset="0"/>
              </a:rPr>
              <a:t>más </a:t>
            </a:r>
            <a:r>
              <a:rPr lang="es-ES" b="1" i="1" dirty="0">
                <a:latin typeface="Arial" panose="020B0604020202020204" pitchFamily="34" charset="0"/>
              </a:rPr>
              <a:t>de 48 horas de hospitalización por cada 100 </a:t>
            </a:r>
            <a:r>
              <a:rPr lang="es-ES" b="1" i="1" dirty="0" smtClean="0">
                <a:latin typeface="Arial" panose="020B0604020202020204" pitchFamily="34" charset="0"/>
              </a:rPr>
              <a:t>egresos</a:t>
            </a:r>
            <a:r>
              <a:rPr lang="es-ES" dirty="0">
                <a:latin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51520" y="1844675"/>
            <a:ext cx="8640959" cy="41766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695325" y="260350"/>
            <a:ext cx="7816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 i="1">
                <a:latin typeface="Arial" panose="020B0604020202020204" pitchFamily="34" charset="0"/>
              </a:rPr>
              <a:t>Hospital Provincial Clinico quirúrgico Docente "Celia Sánchez Manduley", Manzanillo, Granma  en el 2010</a:t>
            </a:r>
            <a:endParaRPr lang="es-ES">
              <a:latin typeface="Arial" panose="020B0604020202020204" pitchFamily="34" charset="0"/>
            </a:endParaRP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395288" y="1460500"/>
            <a:ext cx="8497887" cy="1570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</a:rPr>
              <a:t> Mortalidad  = </a:t>
            </a:r>
            <a:r>
              <a:rPr lang="es-ES" u="sng">
                <a:latin typeface="Arial" panose="020B0604020202020204" pitchFamily="34" charset="0"/>
              </a:rPr>
              <a:t>No. defunciones por cirugía de urgencia</a:t>
            </a:r>
            <a:r>
              <a:rPr lang="es-ES">
                <a:latin typeface="Arial" panose="020B0604020202020204" pitchFamily="34" charset="0"/>
              </a:rPr>
              <a:t> x 100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Por cirugía             Total de Cirugía 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Urgencia                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(Adulto Mayor)</a:t>
            </a: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 flipH="1">
            <a:off x="1403350" y="3357563"/>
            <a:ext cx="56880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</a:rPr>
              <a:t> Mortalidad  =   </a:t>
            </a:r>
            <a:r>
              <a:rPr lang="es-ES" u="sng">
                <a:latin typeface="Arial" panose="020B0604020202020204" pitchFamily="34" charset="0"/>
              </a:rPr>
              <a:t>67 </a:t>
            </a:r>
            <a:r>
              <a:rPr lang="es-ES">
                <a:latin typeface="Arial" panose="020B0604020202020204" pitchFamily="34" charset="0"/>
              </a:rPr>
              <a:t>  x   100  =   15.0  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 Por cirugía      447  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 Urgencia  </a:t>
            </a:r>
          </a:p>
          <a:p>
            <a:pPr eaLnBrk="1" hangingPunct="1"/>
            <a:r>
              <a:rPr lang="es-ES">
                <a:latin typeface="Arial" panose="020B0604020202020204" pitchFamily="34" charset="0"/>
              </a:rPr>
              <a:t> (Adulto Mayor)           </a:t>
            </a:r>
            <a:endParaRPr lang="es-E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87425" y="5084763"/>
            <a:ext cx="7129463" cy="1512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  <p:sp>
        <p:nvSpPr>
          <p:cNvPr id="24582" name="6 Rectángulo"/>
          <p:cNvSpPr>
            <a:spLocks noChangeArrowheads="1"/>
          </p:cNvSpPr>
          <p:nvPr/>
        </p:nvSpPr>
        <p:spPr bwMode="auto">
          <a:xfrm>
            <a:off x="1116013" y="5021263"/>
            <a:ext cx="72009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 i="1">
                <a:latin typeface="Arial" panose="020B0604020202020204" pitchFamily="34" charset="0"/>
              </a:rPr>
              <a:t>En el Hospital "Celia Sánchez Manduley", Manzanillo, Granma  en el 2010 hubo 15 defunciones de adultos mayores en cirugía de urgencia por cada 100 operados.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2413" y="490538"/>
            <a:ext cx="849630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s-ES_tradnl" u="sng" dirty="0">
                <a:latin typeface="Arial" panose="020B0604020202020204" pitchFamily="34" charset="0"/>
              </a:rPr>
              <a:t>Orientación al estudio independiente:</a:t>
            </a:r>
            <a:endParaRPr lang="es-ES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dirty="0">
                <a:latin typeface="Arial" panose="020B0604020202020204" pitchFamily="34" charset="0"/>
              </a:rPr>
              <a:t>1) Estudiar los indicadores de morbilidad y de recursos y  servicios estudiados en clase en el Libro de Texto Informática Médica II. Capítulo 13. </a:t>
            </a:r>
            <a:r>
              <a:rPr lang="es-ES_tradnl" dirty="0" err="1">
                <a:latin typeface="Arial" panose="020B0604020202020204" pitchFamily="34" charset="0"/>
              </a:rPr>
              <a:t>pág</a:t>
            </a:r>
            <a:r>
              <a:rPr lang="es-ES_tradnl" dirty="0">
                <a:latin typeface="Arial" panose="020B0604020202020204" pitchFamily="34" charset="0"/>
              </a:rPr>
              <a:t> 509-524.</a:t>
            </a:r>
            <a:endParaRPr lang="es-ES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dirty="0">
                <a:latin typeface="Arial" panose="020B0604020202020204" pitchFamily="34" charset="0"/>
              </a:rPr>
              <a:t>Revisar los ejemplos de las páginas 517 y 524 donde se calculan e interpretan indicadores de morbilidad y los de recursos y servicios.</a:t>
            </a:r>
            <a:endParaRPr lang="es-ES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dirty="0">
                <a:latin typeface="Arial" panose="020B0604020202020204" pitchFamily="34" charset="0"/>
              </a:rPr>
              <a:t>2) “Visitar”  el portal de INFOMED para revisar las estadísticas de morbilidad y de recursos y servicios que aparecen publicadas en el Anuario Estadístico del </a:t>
            </a:r>
            <a:r>
              <a:rPr lang="es-ES_tradnl" dirty="0" smtClean="0">
                <a:latin typeface="Arial" panose="020B0604020202020204" pitchFamily="34" charset="0"/>
              </a:rPr>
              <a:t>2021.</a:t>
            </a:r>
            <a:endParaRPr lang="es-ES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u="sng" dirty="0">
                <a:latin typeface="Arial" panose="020B0604020202020204" pitchFamily="34" charset="0"/>
              </a:rPr>
              <a:t>Bibliografía</a:t>
            </a:r>
            <a:r>
              <a:rPr lang="es-ES_tradnl" dirty="0">
                <a:latin typeface="Arial" panose="020B0604020202020204" pitchFamily="34" charset="0"/>
              </a:rPr>
              <a:t>: Libro de Texto Informática Médica II. Capítulo 13. Páginas 509-524.</a:t>
            </a:r>
            <a:endParaRPr lang="es-E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2132856"/>
            <a:ext cx="8496944" cy="3096344"/>
          </a:xfrm>
          <a:ln w="38100">
            <a:solidFill>
              <a:srgbClr val="C00000"/>
            </a:solidFill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s-ES_tradnl" dirty="0" smtClean="0">
                <a:latin typeface="Arial" panose="020B0604020202020204" pitchFamily="34" charset="0"/>
              </a:rPr>
              <a:t>Las Estadísticas de Morbilidad son toda la información numérica sobre las enfermedades, traumatismos y sus secuelas, incapacidades y otras alteraciones de la salud diagnosticadas o detectadas en la población durante un período de tiempo.</a:t>
            </a:r>
            <a:endParaRPr lang="es-ES" dirty="0" smtClean="0">
              <a:latin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96779" y="764704"/>
            <a:ext cx="280557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defPPr>
              <a:defRPr lang="es-ES"/>
            </a:defPPr>
            <a:lvl1pPr eaLnBrk="1" hangingPunct="1">
              <a:buFont typeface="Wingdings" panose="05000000000000000000" pitchFamily="2" charset="2"/>
              <a:buNone/>
              <a:tabLst>
                <a:tab pos="228600" algn="l"/>
              </a:tabLst>
              <a:defRPr sz="3200" b="1"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</a:lvl2pPr>
            <a:lvl3pPr marL="1143000" indent="-228600" eaLnBrk="0" hangingPunct="0">
              <a:tabLst>
                <a:tab pos="228600" algn="l"/>
              </a:tabLst>
            </a:lvl3pPr>
            <a:lvl4pPr marL="1600200" indent="-228600" eaLnBrk="0" hangingPunct="0">
              <a:tabLst>
                <a:tab pos="228600" algn="l"/>
              </a:tabLst>
            </a:lvl4pPr>
            <a:lvl5pPr marL="2057400" indent="-228600" eaLnBrk="0" hangingPunct="0">
              <a:tabLst>
                <a:tab pos="228600" algn="l"/>
              </a:tabLst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9pPr>
          </a:lstStyle>
          <a:p>
            <a:r>
              <a:rPr lang="es-ES" dirty="0"/>
              <a:t>MORBILIDAD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67544" y="333375"/>
            <a:ext cx="8424044" cy="586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útiles para conocer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Cantidad de personas que sufren una enfermedad.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 Recursos médicos que se necesitan y las pérdidas</a:t>
            </a:r>
          </a:p>
          <a:p>
            <a:pPr eaLnBrk="1" hangingPunct="1">
              <a:lnSpc>
                <a:spcPct val="115000"/>
              </a:lnSpc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  financieras que causan estas enfermedades.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Gravedad de las enfermedades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Eficacia de las medidas de prevención.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Distribución de las enfermedades según edad, sexo,    ocupación, </a:t>
            </a:r>
            <a:r>
              <a:rPr lang="es-ES_tradnl" sz="28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 y comportamiento en el tiempo.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39750" y="317500"/>
            <a:ext cx="7847013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s-ES_tradnl" sz="3200" b="1" dirty="0">
                <a:latin typeface="Arial" panose="020B0604020202020204" pitchFamily="34" charset="0"/>
              </a:rPr>
              <a:t>Fuentes de información para el estudio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sz="3200" b="1" dirty="0">
                <a:latin typeface="Arial" panose="020B0604020202020204" pitchFamily="34" charset="0"/>
              </a:rPr>
              <a:t>de la morbilidad</a:t>
            </a:r>
            <a:r>
              <a:rPr lang="es-ES_tradnl" sz="32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11560" y="1772816"/>
            <a:ext cx="7992888" cy="4031873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b="1" dirty="0">
                <a:latin typeface="Arial" panose="020B0604020202020204" pitchFamily="34" charset="0"/>
              </a:rPr>
              <a:t>Morbilidad general:</a:t>
            </a:r>
            <a:endParaRPr lang="es-ES" sz="3200" dirty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Mortalidad general.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Diagnósticos de egresos hospitalarios.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Diagnósticos de consultas ambulatorias.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Exámenes masivos a la población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Enfermedades transmisibles.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Enfermedades </a:t>
            </a:r>
            <a:r>
              <a:rPr lang="es-ES" sz="3200" dirty="0" err="1">
                <a:latin typeface="Arial" panose="020B0604020202020204" pitchFamily="34" charset="0"/>
              </a:rPr>
              <a:t>dispensarizadas</a:t>
            </a:r>
            <a:endParaRPr lang="es-ES" sz="3200" dirty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sz="3200" dirty="0">
                <a:latin typeface="Arial" panose="020B0604020202020204" pitchFamily="34" charset="0"/>
              </a:rPr>
              <a:t>Registro de cáncer.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5693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sz="32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Morbilidad específica</a:t>
            </a:r>
            <a:r>
              <a:rPr lang="es-E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endParaRPr lang="es-E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AutoNum type="alphaLcParenR"/>
            </a:pP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Grupos de edad, menores de 1 año, menores de 5 años, tercera edad, adolescentes y otros.</a:t>
            </a:r>
          </a:p>
          <a:p>
            <a:pPr algn="just" eaLnBrk="1" hangingPunct="1">
              <a:buFontTx/>
              <a:buAutoNum type="alphaLcParenR"/>
            </a:pPr>
            <a:endParaRPr lang="es-E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AutoNum type="alphaLcParenR"/>
            </a:pP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Morbilidad de embarazadas</a:t>
            </a:r>
          </a:p>
          <a:p>
            <a:pPr algn="just" eaLnBrk="1" hangingPunct="1"/>
            <a:endParaRPr lang="es-E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Mortalidad y morbilidad laboral y escolar.</a:t>
            </a:r>
          </a:p>
          <a:p>
            <a:pPr algn="just" eaLnBrk="1" hangingPunct="1">
              <a:buFontTx/>
              <a:buAutoNum type="alphaLcParenR"/>
            </a:pPr>
            <a:endParaRPr lang="es-E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Morbilidad según sexo, escolaridad, zona de residencia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971550" y="2349500"/>
            <a:ext cx="7272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* Tasa de incidencia </a:t>
            </a:r>
          </a:p>
        </p:txBody>
      </p:sp>
      <p:sp>
        <p:nvSpPr>
          <p:cNvPr id="14340" name="WordArt 9"/>
          <p:cNvSpPr>
            <a:spLocks noChangeArrowheads="1" noChangeShapeType="1" noTextEdit="1"/>
          </p:cNvSpPr>
          <p:nvPr/>
        </p:nvSpPr>
        <p:spPr bwMode="auto">
          <a:xfrm>
            <a:off x="1042988" y="3860800"/>
            <a:ext cx="7272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*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Tasa de prevalencia</a:t>
            </a:r>
          </a:p>
        </p:txBody>
      </p:sp>
      <p:sp>
        <p:nvSpPr>
          <p:cNvPr id="14341" name="WordArt 10"/>
          <p:cNvSpPr>
            <a:spLocks noChangeArrowheads="1" noChangeShapeType="1" noTextEdit="1"/>
          </p:cNvSpPr>
          <p:nvPr/>
        </p:nvSpPr>
        <p:spPr bwMode="auto">
          <a:xfrm>
            <a:off x="1042988" y="5157788"/>
            <a:ext cx="72723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*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Tasa de letalidad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59632" y="912485"/>
            <a:ext cx="65164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Arial" panose="020B0604020202020204" pitchFamily="34" charset="0"/>
              </a:rPr>
              <a:t>MEDIDAS</a:t>
            </a:r>
            <a:r>
              <a:rPr lang="es-ES" sz="2800" dirty="0" smtClean="0">
                <a:solidFill>
                  <a:srgbClr val="FFC000"/>
                </a:solidFill>
              </a:rPr>
              <a:t> </a:t>
            </a:r>
            <a:r>
              <a:rPr lang="es-ES" sz="3600" dirty="0">
                <a:latin typeface="Arial" panose="020B0604020202020204" pitchFamily="34" charset="0"/>
              </a:rPr>
              <a:t>DE MORBILIDAD</a:t>
            </a:r>
            <a:endParaRPr lang="es-E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726863" y="3394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cuación" r:id="rId3" imgW="114151" imgH="215619" progId="Equation.3">
                  <p:embed/>
                </p:oleObj>
              </mc:Choice>
              <mc:Fallback>
                <p:oleObj name="Ecuación"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68313" y="476250"/>
          <a:ext cx="80232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cuación" r:id="rId5" imgW="3606800" imgH="419100" progId="Equation.3">
                  <p:embed/>
                </p:oleObj>
              </mc:Choice>
              <mc:Fallback>
                <p:oleObj name="Ecuación" r:id="rId5" imgW="360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6250"/>
                        <a:ext cx="8023225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95288" y="1916113"/>
            <a:ext cx="8497887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800" b="1"/>
              <a:t>Expresa el riesgo de contraer una enfermedad en una población dada en un período de tiempo determinado.</a:t>
            </a:r>
            <a:endParaRPr lang="es-ES" sz="2800" b="1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22263" y="3262313"/>
            <a:ext cx="8497887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sz="2800" b="1">
                <a:latin typeface="Arial" panose="020B0604020202020204" pitchFamily="34" charset="0"/>
              </a:rPr>
              <a:t>Ejemplo: </a:t>
            </a:r>
          </a:p>
          <a:p>
            <a:pPr algn="ctr" eaLnBrk="1" hangingPunct="1"/>
            <a:r>
              <a:rPr lang="es-ES" sz="2800">
                <a:latin typeface="Arial" panose="020B0604020202020204" pitchFamily="34" charset="0"/>
              </a:rPr>
              <a:t>Villa Clara. Año 2014. </a:t>
            </a:r>
          </a:p>
          <a:p>
            <a:pPr algn="ctr" eaLnBrk="1" hangingPunct="1"/>
            <a:r>
              <a:rPr lang="es-ES" sz="2800">
                <a:latin typeface="Arial" panose="020B0604020202020204" pitchFamily="34" charset="0"/>
              </a:rPr>
              <a:t>Tasa Incidencia Tuberculosis = 8.2</a:t>
            </a:r>
          </a:p>
          <a:p>
            <a:pPr algn="ctr" eaLnBrk="1" hangingPunct="1"/>
            <a:endParaRPr lang="es-ES" sz="2800">
              <a:latin typeface="Arial" panose="020B0604020202020204" pitchFamily="34" charset="0"/>
            </a:endParaRPr>
          </a:p>
          <a:p>
            <a:pPr algn="ctr" eaLnBrk="1" hangingPunct="1"/>
            <a:r>
              <a:rPr lang="es-ES" sz="2800" b="1">
                <a:latin typeface="Arial" panose="020B0604020202020204" pitchFamily="34" charset="0"/>
              </a:rPr>
              <a:t>Interpretación:</a:t>
            </a:r>
          </a:p>
          <a:p>
            <a:pPr algn="ctr" eaLnBrk="1" hangingPunct="1"/>
            <a:r>
              <a:rPr lang="es-ES" sz="2800" i="1">
                <a:latin typeface="Arial" panose="020B0604020202020204" pitchFamily="34" charset="0"/>
              </a:rPr>
              <a:t>En Villa Clara en el año 2014 hubo 8.2  nuevos casos de tuberculosis por  cada 100 000 habitantes</a:t>
            </a:r>
            <a:r>
              <a:rPr lang="es-ES" sz="28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726863" y="3394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cuación" r:id="rId3" imgW="114151" imgH="215619" progId="Equation.3">
                  <p:embed/>
                </p:oleObj>
              </mc:Choice>
              <mc:Fallback>
                <p:oleObj name="Ecuación"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436563" y="476250"/>
          <a:ext cx="81613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cuación" r:id="rId5" imgW="3606800" imgH="419100" progId="Equation.3">
                  <p:embed/>
                </p:oleObj>
              </mc:Choice>
              <mc:Fallback>
                <p:oleObj name="Ecuación" r:id="rId5" imgW="3606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76250"/>
                        <a:ext cx="8161337" cy="9493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95288" y="1628775"/>
            <a:ext cx="8280400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800" b="1"/>
              <a:t>Expresa el riesgo de padecer una enfermedad en una población dada y en un período dado</a:t>
            </a:r>
            <a:r>
              <a:rPr lang="es-ES_tradnl"/>
              <a:t>.</a:t>
            </a:r>
            <a:endParaRPr lang="es-E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68313" y="3309938"/>
            <a:ext cx="81724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sz="2800" b="1">
                <a:latin typeface="Arial" panose="020B0604020202020204" pitchFamily="34" charset="0"/>
              </a:rPr>
              <a:t>Ejemplo: </a:t>
            </a:r>
            <a:r>
              <a:rPr lang="es-ES" sz="2800">
                <a:latin typeface="Arial" panose="020B0604020202020204" pitchFamily="34" charset="0"/>
              </a:rPr>
              <a:t>Villa Clara.  Año 2014.   </a:t>
            </a:r>
          </a:p>
          <a:p>
            <a:pPr algn="ctr" eaLnBrk="1" hangingPunct="1"/>
            <a:r>
              <a:rPr lang="es-ES" sz="2800">
                <a:latin typeface="Arial" panose="020B0604020202020204" pitchFamily="34" charset="0"/>
              </a:rPr>
              <a:t>Tasa Prevalencia Tuberculosis = 5.9</a:t>
            </a:r>
          </a:p>
          <a:p>
            <a:pPr algn="ctr" eaLnBrk="1" hangingPunct="1"/>
            <a:endParaRPr lang="es-ES" sz="2800">
              <a:latin typeface="Arial" panose="020B0604020202020204" pitchFamily="34" charset="0"/>
            </a:endParaRPr>
          </a:p>
          <a:p>
            <a:pPr algn="ctr" eaLnBrk="1" hangingPunct="1"/>
            <a:r>
              <a:rPr lang="es-ES" sz="2800" b="1"/>
              <a:t>Interpretación:</a:t>
            </a:r>
          </a:p>
          <a:p>
            <a:pPr algn="ctr" eaLnBrk="1" hangingPunct="1"/>
            <a:r>
              <a:rPr lang="es-ES" sz="2800" i="1">
                <a:latin typeface="Arial" panose="020B0604020202020204" pitchFamily="34" charset="0"/>
              </a:rPr>
              <a:t>En Villa Clara en el año 2014 hubo 5.9  casos de tuberculosis por  cada 100 000 habitantes.</a:t>
            </a:r>
            <a:r>
              <a:rPr lang="es-ES" sz="2800">
                <a:latin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1257</Words>
  <Application>Microsoft Office PowerPoint</Application>
  <PresentationFormat>Presentación en pantalla (4:3)</PresentationFormat>
  <Paragraphs>171</Paragraphs>
  <Slides>24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Verdana</vt:lpstr>
      <vt:lpstr>Wingdings</vt:lpstr>
      <vt:lpstr>Diseño predeterminado</vt:lpstr>
      <vt:lpstr>Tema de Office</vt:lpstr>
      <vt:lpstr>Ecuación</vt:lpstr>
      <vt:lpstr> Tema II. Método Estadístico.   Asunto: Estadísticas de Morbilidad, Recursos y Servicios.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Incidencia de algunas enfermedades de declaración obligatoria, 2013-2014</vt:lpstr>
      <vt:lpstr>Presentación de PowerPoint</vt:lpstr>
      <vt:lpstr> Los indicadores de recursos se agrupan en: </vt:lpstr>
      <vt:lpstr>Presentación de PowerPoint</vt:lpstr>
      <vt:lpstr>Presentación de PowerPoint</vt:lpstr>
      <vt:lpstr>Presentación de PowerPoint</vt:lpstr>
      <vt:lpstr>Presentación de PowerPoint</vt:lpstr>
      <vt:lpstr> Los indicadores de servicios se agrupan en: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Introducción a la Demografía y Estadísticas sanitarias.</dc:title>
  <dc:creator>TECUN</dc:creator>
  <cp:lastModifiedBy>rcarballo</cp:lastModifiedBy>
  <cp:revision>163</cp:revision>
  <dcterms:created xsi:type="dcterms:W3CDTF">2001-03-21T00:37:49Z</dcterms:created>
  <dcterms:modified xsi:type="dcterms:W3CDTF">2023-10-24T21:46:16Z</dcterms:modified>
</cp:coreProperties>
</file>