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32"/>
  </p:notesMasterIdLst>
  <p:handoutMasterIdLst>
    <p:handoutMasterId r:id="rId33"/>
  </p:handoutMasterIdLst>
  <p:sldIdLst>
    <p:sldId id="305" r:id="rId3"/>
    <p:sldId id="338" r:id="rId4"/>
    <p:sldId id="302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5" r:id="rId16"/>
    <p:sldId id="356" r:id="rId17"/>
    <p:sldId id="357" r:id="rId18"/>
    <p:sldId id="349" r:id="rId19"/>
    <p:sldId id="350" r:id="rId20"/>
    <p:sldId id="351" r:id="rId21"/>
    <p:sldId id="352" r:id="rId22"/>
    <p:sldId id="353" r:id="rId23"/>
    <p:sldId id="354" r:id="rId24"/>
    <p:sldId id="358" r:id="rId25"/>
    <p:sldId id="359" r:id="rId26"/>
    <p:sldId id="360" r:id="rId27"/>
    <p:sldId id="361" r:id="rId28"/>
    <p:sldId id="362" r:id="rId29"/>
    <p:sldId id="336" r:id="rId30"/>
    <p:sldId id="278" r:id="rId31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FF"/>
    <a:srgbClr val="FFCC99"/>
    <a:srgbClr val="9933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8" autoAdjust="0"/>
    <p:restoredTop sz="94533" autoAdjust="0"/>
  </p:normalViewPr>
  <p:slideViewPr>
    <p:cSldViewPr>
      <p:cViewPr varScale="1">
        <p:scale>
          <a:sx n="72" d="100"/>
          <a:sy n="72" d="100"/>
        </p:scale>
        <p:origin x="54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77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F49C-1CAA-4E0F-9288-B92C7B04F2F4}" type="datetimeFigureOut">
              <a:rPr lang="es-ES" smtClean="0"/>
              <a:t>29/10/2023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1A76-CC52-4281-89B7-E350CEB22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48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86B986-4B74-4A0F-B908-5A12000F3C5F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042EB0-2688-4D6B-8C39-622435005B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9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AFF80C-723F-4E3A-A897-65814FEF9407}" type="slidenum">
              <a:rPr lang="es-ES" smtClean="0"/>
              <a:pPr>
                <a:spcBef>
                  <a:spcPct val="0"/>
                </a:spcBef>
              </a:pPr>
              <a:t>2</a:t>
            </a:fld>
            <a:endParaRPr lang="es-E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932675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0F7DA0-7876-4043-A545-F20D20B02AEA}" type="slidenum">
              <a:rPr lang="es-ES" smtClean="0"/>
              <a:pPr>
                <a:spcBef>
                  <a:spcPct val="0"/>
                </a:spcBef>
              </a:pPr>
              <a:t>12</a:t>
            </a:fld>
            <a:endParaRPr lang="es-ES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189068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0DE312-FDE5-4ABB-BF35-22886C603BD3}" type="slidenum">
              <a:rPr lang="es-ES" smtClean="0"/>
              <a:pPr>
                <a:spcBef>
                  <a:spcPct val="0"/>
                </a:spcBef>
              </a:pPr>
              <a:t>13</a:t>
            </a:fld>
            <a:endParaRPr lang="es-ES" smtClean="0"/>
          </a:p>
        </p:txBody>
      </p:sp>
      <p:sp>
        <p:nvSpPr>
          <p:cNvPr id="56323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243570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356410-7FD8-4002-BC38-0DD62D613F3B}" type="slidenum">
              <a:rPr lang="es-ES" smtClean="0"/>
              <a:pPr>
                <a:spcBef>
                  <a:spcPct val="0"/>
                </a:spcBef>
              </a:pPr>
              <a:t>14</a:t>
            </a:fld>
            <a:endParaRPr lang="es-ES" smtClean="0"/>
          </a:p>
        </p:txBody>
      </p:sp>
      <p:sp>
        <p:nvSpPr>
          <p:cNvPr id="74755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916599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9A74C3-9479-4AA1-A65C-EC70E19A541B}" type="slidenum">
              <a:rPr lang="es-ES" smtClean="0"/>
              <a:pPr>
                <a:spcBef>
                  <a:spcPct val="0"/>
                </a:spcBef>
              </a:pPr>
              <a:t>15</a:t>
            </a:fld>
            <a:endParaRPr lang="es-ES" smtClean="0"/>
          </a:p>
        </p:txBody>
      </p:sp>
      <p:sp>
        <p:nvSpPr>
          <p:cNvPr id="76803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855543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7A964B-B664-4ECA-9C26-6DF3DAFEBE5D}" type="slidenum">
              <a:rPr lang="es-ES" smtClean="0"/>
              <a:pPr>
                <a:spcBef>
                  <a:spcPct val="0"/>
                </a:spcBef>
              </a:pPr>
              <a:t>16</a:t>
            </a:fld>
            <a:endParaRPr lang="es-ES" smtClean="0"/>
          </a:p>
        </p:txBody>
      </p:sp>
      <p:sp>
        <p:nvSpPr>
          <p:cNvPr id="80899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984799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4CDB89-6669-4C33-84C0-5479D58F2436}" type="slidenum">
              <a:rPr lang="es-ES" smtClean="0"/>
              <a:pPr>
                <a:spcBef>
                  <a:spcPct val="0"/>
                </a:spcBef>
              </a:pPr>
              <a:t>17</a:t>
            </a:fld>
            <a:endParaRPr lang="es-ES" smtClean="0"/>
          </a:p>
        </p:txBody>
      </p:sp>
      <p:sp>
        <p:nvSpPr>
          <p:cNvPr id="58371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984916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9474FE-7C1D-45CD-9185-9832FCDEBA3A}" type="slidenum">
              <a:rPr lang="es-ES" smtClean="0"/>
              <a:pPr>
                <a:spcBef>
                  <a:spcPct val="0"/>
                </a:spcBef>
              </a:pPr>
              <a:t>18</a:t>
            </a:fld>
            <a:endParaRPr lang="es-ES" smtClean="0"/>
          </a:p>
        </p:txBody>
      </p:sp>
      <p:sp>
        <p:nvSpPr>
          <p:cNvPr id="60419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504570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06170E-354C-433C-9846-CD0BE21FAC59}" type="slidenum">
              <a:rPr lang="es-ES" smtClean="0"/>
              <a:pPr>
                <a:spcBef>
                  <a:spcPct val="0"/>
                </a:spcBef>
              </a:pPr>
              <a:t>19</a:t>
            </a:fld>
            <a:endParaRPr lang="es-ES" smtClean="0"/>
          </a:p>
        </p:txBody>
      </p:sp>
      <p:sp>
        <p:nvSpPr>
          <p:cNvPr id="62467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999711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057A71-D342-4EA3-9C03-E168092B9ADB}" type="slidenum">
              <a:rPr lang="es-ES" smtClean="0"/>
              <a:pPr>
                <a:spcBef>
                  <a:spcPct val="0"/>
                </a:spcBef>
              </a:pPr>
              <a:t>20</a:t>
            </a:fld>
            <a:endParaRPr lang="es-ES" smtClean="0"/>
          </a:p>
        </p:txBody>
      </p:sp>
      <p:sp>
        <p:nvSpPr>
          <p:cNvPr id="68611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5847113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46B039-AAAD-49A4-AADC-04022E1366C1}" type="slidenum">
              <a:rPr lang="es-ES" smtClean="0"/>
              <a:pPr>
                <a:spcBef>
                  <a:spcPct val="0"/>
                </a:spcBef>
              </a:pPr>
              <a:t>21</a:t>
            </a:fld>
            <a:endParaRPr lang="es-ES" smtClean="0"/>
          </a:p>
        </p:txBody>
      </p:sp>
      <p:sp>
        <p:nvSpPr>
          <p:cNvPr id="70659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54642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867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F870F-31D5-49E7-8171-FC492AE5D5E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097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8E9A1C-5378-48A9-882F-042CA2D02BAD}" type="slidenum">
              <a:rPr lang="es-ES" smtClean="0"/>
              <a:pPr>
                <a:spcBef>
                  <a:spcPct val="0"/>
                </a:spcBef>
              </a:pPr>
              <a:t>22</a:t>
            </a:fld>
            <a:endParaRPr lang="es-ES" smtClean="0"/>
          </a:p>
        </p:txBody>
      </p:sp>
      <p:sp>
        <p:nvSpPr>
          <p:cNvPr id="72707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643286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46D07F-E6E1-4F15-90E9-E28F877821F5}" type="slidenum">
              <a:rPr lang="es-ES" smtClean="0"/>
              <a:pPr>
                <a:spcBef>
                  <a:spcPct val="0"/>
                </a:spcBef>
              </a:pPr>
              <a:t>23</a:t>
            </a:fld>
            <a:endParaRPr lang="es-ES" smtClean="0"/>
          </a:p>
        </p:txBody>
      </p:sp>
      <p:sp>
        <p:nvSpPr>
          <p:cNvPr id="84995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599043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E054CC-2A11-4D9E-A8AB-0E70116A2261}" type="slidenum">
              <a:rPr lang="es-ES" smtClean="0"/>
              <a:pPr>
                <a:spcBef>
                  <a:spcPct val="0"/>
                </a:spcBef>
              </a:pPr>
              <a:t>24</a:t>
            </a:fld>
            <a:endParaRPr lang="es-ES" smtClean="0"/>
          </a:p>
        </p:txBody>
      </p:sp>
      <p:sp>
        <p:nvSpPr>
          <p:cNvPr id="87043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4263211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9A3366-CC4F-46CC-94D4-9D65E7457775}" type="slidenum">
              <a:rPr lang="es-ES" smtClean="0"/>
              <a:pPr>
                <a:spcBef>
                  <a:spcPct val="0"/>
                </a:spcBef>
              </a:pPr>
              <a:t>25</a:t>
            </a:fld>
            <a:endParaRPr lang="es-ES" smtClean="0"/>
          </a:p>
        </p:txBody>
      </p:sp>
      <p:sp>
        <p:nvSpPr>
          <p:cNvPr id="89091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301125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F89EE9-3DA4-4A8E-9A9C-A326A89D20E4}" type="slidenum">
              <a:rPr lang="es-ES" smtClean="0"/>
              <a:pPr>
                <a:spcBef>
                  <a:spcPct val="0"/>
                </a:spcBef>
              </a:pPr>
              <a:t>26</a:t>
            </a:fld>
            <a:endParaRPr lang="es-ES" smtClean="0"/>
          </a:p>
        </p:txBody>
      </p:sp>
      <p:sp>
        <p:nvSpPr>
          <p:cNvPr id="91139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571347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E8A37A-14DD-4A54-AC2B-84767ECF4FA9}" type="slidenum">
              <a:rPr lang="es-ES" smtClean="0"/>
              <a:pPr>
                <a:spcBef>
                  <a:spcPct val="0"/>
                </a:spcBef>
              </a:pPr>
              <a:t>27</a:t>
            </a:fld>
            <a:endParaRPr lang="es-ES" smtClean="0"/>
          </a:p>
        </p:txBody>
      </p:sp>
      <p:sp>
        <p:nvSpPr>
          <p:cNvPr id="93187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7311174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42EB0-2688-4D6B-8C39-622435005BCD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24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ED4729-FA4C-4028-B993-DA62D9E91F69}" type="slidenum">
              <a:rPr lang="es-ES" smtClean="0"/>
              <a:pPr>
                <a:spcBef>
                  <a:spcPct val="0"/>
                </a:spcBef>
              </a:pPr>
              <a:t>4</a:t>
            </a:fld>
            <a:endParaRPr lang="es-ES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376960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2D2F3C-46A7-4D75-8C0E-CE3845C1E3D3}" type="slidenum">
              <a:rPr lang="es-ES" smtClean="0"/>
              <a:pPr>
                <a:spcBef>
                  <a:spcPct val="0"/>
                </a:spcBef>
              </a:pPr>
              <a:t>5</a:t>
            </a:fld>
            <a:endParaRPr lang="es-ES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24325"/>
          </a:xfr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86438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E29537-48E1-4E0E-9728-716DAE3C8810}" type="slidenum">
              <a:rPr lang="es-ES"/>
              <a:pPr/>
              <a:t>6</a:t>
            </a:fld>
            <a:endParaRPr lang="es-E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24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629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E44B14-F3C2-4298-AF70-E34668A002F1}" type="slidenum">
              <a:rPr lang="es-ES" smtClean="0"/>
              <a:pPr>
                <a:spcBef>
                  <a:spcPct val="0"/>
                </a:spcBef>
              </a:pPr>
              <a:t>8</a:t>
            </a:fld>
            <a:endParaRPr lang="es-ES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359275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778C09-430B-4C38-9504-6CA3E561EA1E}" type="slidenum">
              <a:rPr lang="es-ES" smtClean="0"/>
              <a:pPr>
                <a:spcBef>
                  <a:spcPct val="0"/>
                </a:spcBef>
              </a:pPr>
              <a:t>9</a:t>
            </a:fld>
            <a:endParaRPr lang="es-ES" smtClean="0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852443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E1A7C8-2054-496C-9394-8AD3D5668420}" type="slidenum">
              <a:rPr lang="es-ES" smtClean="0"/>
              <a:pPr>
                <a:spcBef>
                  <a:spcPct val="0"/>
                </a:spcBef>
              </a:pPr>
              <a:t>10</a:t>
            </a:fld>
            <a:endParaRPr lang="es-ES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424305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1DA74F-25E4-4383-AE65-1E436B46D60F}" type="slidenum">
              <a:rPr lang="es-ES" smtClean="0"/>
              <a:pPr>
                <a:spcBef>
                  <a:spcPct val="0"/>
                </a:spcBef>
              </a:pPr>
              <a:t>11</a:t>
            </a:fld>
            <a:endParaRPr lang="es-ES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86738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CAB9-7872-464E-96DC-81AA21DAD644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0AD0-AE89-4156-BBE4-DC195A15D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71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C567-A746-428D-B46D-69002C1A3089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2FD-5BCA-4A7F-B43C-2DFA9EE2B8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5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27B2-E9EA-4529-A3BD-C759348F0E3B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CE4B-D964-418A-BDD8-2F8E0BDFD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43FB-76E9-402A-9F5F-41FFD2AC4A6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151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03540-3253-4815-99E5-E6B456A14B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2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7720D-C437-4C1C-A314-0D563620A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25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838C-AB3C-4DF2-AFE2-D777E0C85E2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83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05358-8400-428D-9087-94A4849B050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7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C3535-A38B-4DF7-8DD5-9C1E6E4875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091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66D5D-DD4C-4532-8D7A-ADFDD30EBC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99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522B6-C837-498B-B61C-79FA7D39F4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8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842C-F173-415E-AB08-570A4BA6F23E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33D8-AA24-4ECF-A54E-9B19AAF8FC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330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51BA4-4967-4658-BBC5-A073BCF8850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3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98C3D-9EED-43BE-9E70-4F2D9D3E276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937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94862-B135-4838-B0B2-ABF686DED3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4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5A15-CDCF-4A3D-896C-24ED0D10D05A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EFD0-C31C-4FDE-8238-E2764F5A3C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6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6934-D397-4C01-8687-67222894E743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4245-BCE5-415A-B5BE-4A3985A1DB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45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2C43-170F-4993-8CAE-4FCBF93F7DC4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D015-67FD-497F-BFC2-4ECAD27FEC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04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EF9F-7DE6-4685-B56A-6F74F335D44A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1E4E-B49C-4D22-8C07-FC46BB718C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65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5442-34D8-4F85-BDB5-EC9018A947DD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4398-CE1F-4662-8E37-B7358CAEE8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50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3FAB-0210-44DA-B523-ABBC78339A73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E921-3273-4E12-A593-B2460F7BA0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32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62B3-B90C-41AD-9136-713530E8C91E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776B-5776-4B35-8C1E-5A7AB72D2D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8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8EC8D-B7F5-4D34-A009-497798E80A4B}" type="datetimeFigureOut">
              <a:rPr lang="es-ES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15660F-985C-4B88-AC8C-F9A6546CC7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98EC8D-B7F5-4D34-A009-497798E80A4B}" type="datetimeFigureOut">
              <a:rPr lang="es-ES" smtClean="0"/>
              <a:pPr>
                <a:defRPr/>
              </a:pPr>
              <a:t>29/10/2023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15660F-985C-4B88-AC8C-F9A6546CC7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undoso.vcl.sld.cu:8080/xmlui/bitstream/handle/123456789/143/Fundamentos%20de%20Salud%20P%c3%bablica%20I%20.pdf?sequence=1&amp;isAllowed=y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1991544" y="1844824"/>
            <a:ext cx="8229600" cy="4608512"/>
          </a:xfrm>
          <a:noFill/>
          <a:ln w="38100">
            <a:solidFill>
              <a:srgbClr val="C00000"/>
            </a:solidFill>
          </a:ln>
        </p:spPr>
        <p:txBody>
          <a:bodyPr/>
          <a:lstStyle/>
          <a:p>
            <a:pPr lvl="0"/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>
                <a:solidFill>
                  <a:srgbClr val="C00000"/>
                </a:solidFill>
              </a:rPr>
              <a:t>FACULTAD DE CIENCIAS MÉDICAS 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“Sagua la Grande”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curso </a:t>
            </a:r>
            <a:r>
              <a:rPr lang="es-ES" sz="3600" dirty="0" smtClean="0">
                <a:solidFill>
                  <a:srgbClr val="C00000"/>
                </a:solidFill>
              </a:rPr>
              <a:t>2023</a:t>
            </a:r>
            <a:r>
              <a:rPr lang="es-ES" sz="3600" dirty="0">
                <a:solidFill>
                  <a:srgbClr val="C00000"/>
                </a:solidFill>
              </a:rPr>
              <a:t/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/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DISEÑO DE INVESTIGACIÓN CUANTITATIVA</a:t>
            </a:r>
            <a: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ENFERMERÍA 3RO CRD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1er 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Año</a:t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endParaRPr lang="es-ES" sz="3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991544" y="332657"/>
            <a:ext cx="8229600" cy="1384995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tx2"/>
                </a:solidFill>
              </a:rPr>
              <a:t>UNIVERSIDAD DE CIENCIAS MÉDICAS 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“Serafín Sánchez de </a:t>
            </a:r>
            <a:r>
              <a:rPr lang="es-ES" sz="2800" dirty="0" err="1">
                <a:solidFill>
                  <a:schemeClr val="tx2"/>
                </a:solidFill>
              </a:rPr>
              <a:t>Sarate</a:t>
            </a:r>
            <a:r>
              <a:rPr lang="es-ES" sz="2800" dirty="0">
                <a:solidFill>
                  <a:schemeClr val="tx2"/>
                </a:solidFill>
              </a:rPr>
              <a:t> Ruiz”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Villa Clara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024063" y="714375"/>
            <a:ext cx="8382000" cy="175650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tenemos 5 niños y sus frecuencias cardíacas son 130, 132, 127, 129 y 132 pulsaciones por minuto ¿Cuál será  la frecuencia cardiaca media de esos 5 niños?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81200" y="4486275"/>
            <a:ext cx="8382000" cy="83343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Interpretación: La frecuencia cardiaca promedio para esos 5 niños es  de 130 pulsaciones por minuto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900613" y="3233739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809876" y="2857500"/>
          <a:ext cx="6862763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cuación" r:id="rId4" imgW="2273300" imgH="393700" progId="Equation.3">
                  <p:embed/>
                </p:oleObj>
              </mc:Choice>
              <mc:Fallback>
                <p:oleObj name="Ecuación" r:id="rId4" imgW="2273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6" y="2857500"/>
                        <a:ext cx="6862763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97046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71860" y="111033"/>
            <a:ext cx="11521280" cy="295792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media aritmética:  es una de las medidas descriptivas más utilizadas pues es fácil comprender su significado, siempre existe y es única; pero se ve afectada por </a:t>
            </a:r>
            <a:r>
              <a:rPr lang="es-ES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valores extremos o atípicos.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71860" y="3187092"/>
            <a:ext cx="11377264" cy="338259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 tienen las edades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un grupo de 6 personas:</a:t>
            </a:r>
          </a:p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12, 9, 14,11, </a:t>
            </a:r>
            <a:r>
              <a:rPr lang="es-ES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52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10;         </a:t>
            </a:r>
          </a:p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calculamos la media eliminando el valor de 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52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la media es aproximadamente igual a </a:t>
            </a:r>
            <a:r>
              <a:rPr lang="es-ES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años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5238750" y="4214814"/>
          <a:ext cx="27559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cuación" r:id="rId4" imgW="711200" imgH="228600" progId="Equation.3">
                  <p:embed/>
                </p:oleObj>
              </mc:Choice>
              <mc:Fallback>
                <p:oleObj name="Ecuación" r:id="rId4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4214814"/>
                        <a:ext cx="27559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6"/>
          <p:cNvGraphicFramePr>
            <a:graphicFrameLocks noChangeAspect="1"/>
          </p:cNvGraphicFramePr>
          <p:nvPr/>
        </p:nvGraphicFramePr>
        <p:xfrm>
          <a:off x="6032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cuación" r:id="rId6" imgW="126780" imgH="215526" progId="Equation.3">
                  <p:embed/>
                </p:oleObj>
              </mc:Choice>
              <mc:Fallback>
                <p:oleObj name="Ecuación" r:id="rId6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321050"/>
                        <a:ext cx="1270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60188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19336" y="188640"/>
            <a:ext cx="11665296" cy="304166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b="1" i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Mediana (Me)</a:t>
            </a:r>
            <a:r>
              <a:rPr lang="es-ES" sz="2800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La mediana de un conjunto de valores es el valor aquel que divide al conjunto ordenado, de modo tal, que a ambos lados de dicho valor quede aproximadamente el 50% de las observaciones. Es el valor que está en centro del conjunto de datos ordenados. </a:t>
            </a:r>
            <a:r>
              <a:rPr lang="es-ES" sz="2800" b="1" dirty="0">
                <a:solidFill>
                  <a:srgbClr val="3333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Para su cálculo se hace necesario ordenar los datos previamente. 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873" y="3501008"/>
            <a:ext cx="7560840" cy="302095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Cantidad  de datos es</a:t>
            </a:r>
            <a:r>
              <a:rPr lang="es-ES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 Impar:</a:t>
            </a:r>
          </a:p>
          <a:p>
            <a:pPr algn="just">
              <a:spcBef>
                <a:spcPts val="1250"/>
              </a:spcBef>
              <a:buNone/>
            </a:pPr>
            <a:r>
              <a:rPr lang="es-ES" sz="20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4, 8, 13, </a:t>
            </a:r>
            <a:r>
              <a:rPr lang="es-ES" sz="2400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15</a:t>
            </a:r>
            <a:r>
              <a:rPr lang="es-ES" sz="20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22, 30, 34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</a:t>
            </a:r>
            <a:r>
              <a:rPr lang="es-ES" sz="2000" b="1" i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Me= 15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spcBef>
                <a:spcPts val="1250"/>
              </a:spcBef>
              <a:buNone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50"/>
              </a:spcBef>
              <a:buNone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Cantidad  de datos sea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Bef>
                <a:spcPts val="1250"/>
              </a:spcBef>
              <a:buNone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4, 8, </a:t>
            </a:r>
            <a:r>
              <a:rPr lang="es-ES" sz="2400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13, 15</a:t>
            </a:r>
            <a:r>
              <a:rPr lang="es-ES" sz="20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22, 30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Me = (13+15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)/2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s-ES" sz="2000" dirty="0" smtClean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14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</a:t>
            </a: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50"/>
              </a:spcBef>
              <a:buNone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 decir, es la semisuma de los valores centrales.</a:t>
            </a:r>
          </a:p>
        </p:txBody>
      </p:sp>
      <p:sp>
        <p:nvSpPr>
          <p:cNvPr id="53252" name="6 CuadroTexto"/>
          <p:cNvSpPr txBox="1">
            <a:spLocks noChangeArrowheads="1"/>
          </p:cNvSpPr>
          <p:nvPr/>
        </p:nvSpPr>
        <p:spPr bwMode="auto">
          <a:xfrm>
            <a:off x="8040216" y="3789040"/>
            <a:ext cx="3888432" cy="1938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PE" sz="2400" b="1" dirty="0">
                <a:latin typeface="Times New Roman" panose="02020603050405020304" pitchFamily="18" charset="0"/>
              </a:rPr>
              <a:t>Interpretación: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PE" sz="2400" dirty="0">
                <a:latin typeface="Times New Roman" panose="02020603050405020304" pitchFamily="18" charset="0"/>
              </a:rPr>
              <a:t>Por debajo de 15 años  se encuentran el 50 %  de los datos de la edad en el grupo de estudio.</a:t>
            </a:r>
          </a:p>
        </p:txBody>
      </p:sp>
    </p:spTree>
    <p:extLst>
      <p:ext uri="{BB962C8B-B14F-4D97-AF65-F5344CB8AC3E}">
        <p14:creationId xmlns:p14="http://schemas.microsoft.com/office/powerpoint/2010/main" val="402369944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311548" y="260648"/>
            <a:ext cx="11521280" cy="2242025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400" b="1" i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Moda</a:t>
            </a: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Puede definirse como el valor que más se repite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diferencia de la media y mediana no siempre la moda existe en una serie de datos, o no siempre es única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Pueden existir series </a:t>
            </a:r>
            <a:r>
              <a:rPr lang="es-ES" sz="24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amodales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sz="24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unimodales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bimodales, </a:t>
            </a:r>
            <a:r>
              <a:rPr lang="es-ES" sz="24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trimodales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polimodales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La denotaremos como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11548" y="2924944"/>
            <a:ext cx="11521280" cy="153593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 número de hijos de 10 familias es</a:t>
            </a:r>
            <a:r>
              <a:rPr lang="es-ES" sz="2400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algn="ctr"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2, 1, 2, 3, 1, 2, 2, 1, 3, 4</a:t>
            </a:r>
            <a:r>
              <a:rPr lang="es-ES" sz="2400" b="1" i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      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Mo= 2</a:t>
            </a:r>
            <a:endParaRPr lang="es-ES" sz="2400" b="1" i="1" dirty="0">
              <a:solidFill>
                <a:srgbClr val="00336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50"/>
              </a:spcBef>
              <a:buNone/>
            </a:pP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La moda es </a:t>
            </a: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2,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es única por lo que la serie es 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unimodal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1548" y="5000626"/>
            <a:ext cx="11521280" cy="153593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 número de hijos de 10 familias es</a:t>
            </a:r>
            <a:r>
              <a:rPr lang="es-ES" sz="2400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algn="ctr"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2, 1, 2, 1, 1, 2, 2, 1, 3, 4</a:t>
            </a:r>
            <a:r>
              <a:rPr lang="es-ES" sz="2400" b="1" i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      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Mo= 1  Mo= 2</a:t>
            </a:r>
            <a:endParaRPr lang="es-ES" sz="2400" b="1" i="1" dirty="0">
              <a:solidFill>
                <a:srgbClr val="00336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50"/>
              </a:spcBef>
              <a:buNone/>
            </a:pP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:La moda es  1 y </a:t>
            </a: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2,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por lo que la serie es bimodal.</a:t>
            </a:r>
          </a:p>
        </p:txBody>
      </p:sp>
    </p:spTree>
    <p:extLst>
      <p:ext uri="{BB962C8B-B14F-4D97-AF65-F5344CB8AC3E}">
        <p14:creationId xmlns:p14="http://schemas.microsoft.com/office/powerpoint/2010/main" val="1782888921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407368" y="836712"/>
            <a:ext cx="11449272" cy="1640065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1250"/>
              </a:spcBef>
              <a:buNone/>
            </a:pPr>
            <a:r>
              <a:rPr lang="es-ES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Medidas de posición relativa:</a:t>
            </a:r>
          </a:p>
          <a:p>
            <a:pPr algn="just">
              <a:lnSpc>
                <a:spcPct val="140000"/>
              </a:lnSpc>
              <a:spcBef>
                <a:spcPts val="1250"/>
              </a:spcBef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Los </a:t>
            </a:r>
            <a:r>
              <a:rPr lang="es-ES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percentiles: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(dividen los datos en 100 partes iguales).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07368" y="3714751"/>
            <a:ext cx="11449272" cy="1473353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1250"/>
              </a:spcBef>
              <a:buNone/>
            </a:pPr>
            <a:r>
              <a:rPr lang="es-ES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s-ES" b="1" baseline="-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</a:t>
            </a:r>
            <a:r>
              <a:rPr lang="es-ES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denota al Percentil α, y por debajo de él se encuentra el α por ciento de los restantes valores ordenados.</a:t>
            </a:r>
          </a:p>
        </p:txBody>
      </p:sp>
    </p:spTree>
    <p:extLst>
      <p:ext uri="{BB962C8B-B14F-4D97-AF65-F5344CB8AC3E}">
        <p14:creationId xmlns:p14="http://schemas.microsoft.com/office/powerpoint/2010/main" val="3088537008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91344" y="44624"/>
            <a:ext cx="11881320" cy="170162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400" b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Forma de cálculo</a:t>
            </a:r>
          </a:p>
          <a:p>
            <a:pPr algn="just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 una serie de datos 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previamente ordenados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 calcula la posición del Percentil α  de la siguiente manera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Posición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 * n / 100      donde n = total de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datos 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91344" y="3068960"/>
            <a:ext cx="6816351" cy="3697039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u="none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 Si  la  </a:t>
            </a:r>
            <a:r>
              <a:rPr lang="es-ES" sz="2400" b="1" i="1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</a:t>
            </a:r>
            <a:r>
              <a:rPr lang="es-ES" sz="2400" b="1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resulta un valor entero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entonces:</a:t>
            </a:r>
          </a:p>
          <a:p>
            <a:pPr algn="ctr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</a:t>
            </a:r>
            <a:r>
              <a:rPr lang="es-E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( X </a:t>
            </a:r>
            <a:r>
              <a:rPr lang="es-E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</a:t>
            </a:r>
            <a:r>
              <a:rPr lang="es-E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  X </a:t>
            </a:r>
            <a:r>
              <a:rPr lang="es-E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+ 1</a:t>
            </a:r>
            <a:r>
              <a:rPr lang="es-E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)/ 2</a:t>
            </a:r>
          </a:p>
          <a:p>
            <a:pPr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 </a:t>
            </a:r>
            <a:r>
              <a:rPr lang="es-ES" sz="2400" u="none" baseline="-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--- es el valor que se encuentra en esa </a:t>
            </a:r>
            <a:r>
              <a:rPr lang="es-ES" sz="2400" u="none" dirty="0" smtClean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</a:t>
            </a: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s-ES" sz="2400" u="none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X </a:t>
            </a:r>
            <a:r>
              <a:rPr lang="es-ES" sz="2400" u="none" baseline="-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+ 1  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---  es el valor que está en la </a:t>
            </a: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posición que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 sigue.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76120" y="3187668"/>
            <a:ext cx="4896544" cy="291220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1250"/>
              </a:spcBef>
              <a:buFont typeface="Arial" panose="020B0604020202020204" pitchFamily="34" charset="0"/>
              <a:buChar char="-"/>
            </a:pPr>
            <a:r>
              <a:rPr lang="es-ES" sz="24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 del cálculo de la </a:t>
            </a:r>
            <a:r>
              <a:rPr lang="es-ES" sz="24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resulta un valor con lugares decimales </a:t>
            </a:r>
            <a:r>
              <a:rPr lang="es-ES" sz="24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entonces la posición se aproxima al  entero superior y           </a:t>
            </a:r>
          </a:p>
          <a:p>
            <a:pPr algn="just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u="none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2400" b="1" u="none" baseline="-3000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</a:t>
            </a:r>
            <a:r>
              <a:rPr lang="es-ES" sz="2400" b="1" u="none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= X </a:t>
            </a:r>
            <a:r>
              <a:rPr lang="es-ES" sz="2400" b="1" u="none" baseline="-3000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</a:t>
            </a:r>
          </a:p>
          <a:p>
            <a:pPr algn="ctr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endParaRPr lang="es-ES" sz="2400" b="1" baseline="-30000">
              <a:solidFill>
                <a:srgbClr val="8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1600" y="1844824"/>
            <a:ext cx="11901064" cy="1128643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ts val="1250"/>
              </a:spcBef>
              <a:buFontTx/>
              <a:buNone/>
            </a:pP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Posteriormente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 determina el valor del percentil (P</a:t>
            </a:r>
            <a:r>
              <a:rPr lang="es-ES" sz="2400" u="none" baseline="-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atendiendo       a si el valor de la posición es un número entero o no:</a:t>
            </a:r>
          </a:p>
        </p:txBody>
      </p:sp>
    </p:spTree>
    <p:extLst>
      <p:ext uri="{BB962C8B-B14F-4D97-AF65-F5344CB8AC3E}">
        <p14:creationId xmlns:p14="http://schemas.microsoft.com/office/powerpoint/2010/main" val="726986700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19336" y="116632"/>
            <a:ext cx="11881320" cy="159082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Ejemplo 3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Dado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las siguientes edades de 10 pacientes diabéticos, calcule e interprete el Percentil 40 (P</a:t>
            </a:r>
            <a:r>
              <a:rPr lang="es-ES" sz="2400" baseline="-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40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es-ES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23   25   28   23   30  29   31  34  33    38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9336" y="1844824"/>
            <a:ext cx="11881320" cy="1000125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1-Ordenamos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los valores: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es-ES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23   23   25    28   29   30   31   33   34   38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9336" y="2996952"/>
            <a:ext cx="11881320" cy="999890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2-Determinamos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posición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donde se encuentra el percentil.</a:t>
            </a:r>
          </a:p>
          <a:p>
            <a:pPr algn="just"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n =  10       α = 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40       </a:t>
            </a:r>
            <a:r>
              <a:rPr lang="es-ES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posición = 40 * 10 /100 = 4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19336" y="4148845"/>
            <a:ext cx="11881320" cy="159082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3-Como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posición resultó un valor entero, el P40  se obtiene promediando los valores que se encuentran en la 4ta y 5ta posición:</a:t>
            </a:r>
          </a:p>
          <a:p>
            <a:pPr algn="ctr" eaLnBrk="1" hangingPunct="1">
              <a:lnSpc>
                <a:spcPct val="120000"/>
              </a:lnSpc>
              <a:spcBef>
                <a:spcPts val="1250"/>
              </a:spcBef>
              <a:buFontTx/>
              <a:buNone/>
            </a:pPr>
            <a:r>
              <a:rPr lang="es-ES" sz="2400" b="1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40</a:t>
            </a:r>
            <a:r>
              <a:rPr lang="en-U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( X </a:t>
            </a:r>
            <a:r>
              <a:rPr lang="en-U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 </a:t>
            </a:r>
            <a:r>
              <a:rPr lang="en-U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  X </a:t>
            </a:r>
            <a:r>
              <a:rPr lang="en-US" sz="2400" b="1" u="none" baseline="-300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r>
              <a:rPr lang="en-U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)/ 2 =  (28 + 29)/ 2= </a:t>
            </a:r>
            <a:r>
              <a:rPr lang="en-US" sz="2400" b="1" u="none" dirty="0" smtClean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28,5</a:t>
            </a:r>
            <a:endParaRPr lang="en-US" sz="2400" b="1" u="none" dirty="0">
              <a:solidFill>
                <a:srgbClr val="8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717" y="6093296"/>
            <a:ext cx="11881320" cy="463846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250"/>
              </a:spcBef>
              <a:buFontTx/>
              <a:buNone/>
            </a:pPr>
            <a:r>
              <a:rPr lang="es-ES" sz="2400" b="1" u="none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</a:t>
            </a:r>
            <a:r>
              <a:rPr lang="es-ES" sz="2400" u="none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Por 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debajo de </a:t>
            </a:r>
            <a:r>
              <a:rPr lang="es-ES" sz="2400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28,5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años se encuentra el </a:t>
            </a:r>
            <a:r>
              <a:rPr lang="es-ES" sz="2400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40%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de las edades</a:t>
            </a:r>
          </a:p>
        </p:txBody>
      </p:sp>
    </p:spTree>
    <p:extLst>
      <p:ext uri="{BB962C8B-B14F-4D97-AF65-F5344CB8AC3E}">
        <p14:creationId xmlns:p14="http://schemas.microsoft.com/office/powerpoint/2010/main" val="1434689442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847528" y="3320629"/>
            <a:ext cx="8382000" cy="3352329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72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8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4" algn="just">
              <a:lnSpc>
                <a:spcPct val="16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Rango</a:t>
            </a:r>
          </a:p>
          <a:p>
            <a:pPr lvl="4" algn="just">
              <a:lnSpc>
                <a:spcPct val="16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Varianza</a:t>
            </a:r>
          </a:p>
          <a:p>
            <a:pPr lvl="4" algn="just">
              <a:lnSpc>
                <a:spcPct val="16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Desviación estándar o típica</a:t>
            </a:r>
          </a:p>
          <a:p>
            <a:pPr lvl="4" algn="just">
              <a:lnSpc>
                <a:spcPct val="16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Coeficiente de </a:t>
            </a:r>
            <a:r>
              <a:rPr lang="es-ES" sz="2800" dirty="0" err="1" smtClean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variació</a:t>
            </a:r>
            <a:endParaRPr lang="es-ES" sz="2800" dirty="0">
              <a:solidFill>
                <a:srgbClr val="8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347" name="4 CuadroTexto"/>
          <p:cNvSpPr txBox="1">
            <a:spLocks noChangeArrowheads="1"/>
          </p:cNvSpPr>
          <p:nvPr/>
        </p:nvSpPr>
        <p:spPr bwMode="auto">
          <a:xfrm>
            <a:off x="3024188" y="285751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sz="3600" b="1">
                <a:latin typeface="Times New Roman" panose="02020603050405020304" pitchFamily="18" charset="0"/>
              </a:rPr>
              <a:t>Medidas de Dispersión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79376" y="1052736"/>
            <a:ext cx="11377264" cy="2162773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es-ES"/>
            </a:defPPr>
            <a:lvl1pPr algn="just">
              <a:lnSpc>
                <a:spcPct val="160000"/>
              </a:lnSpc>
              <a:spcBef>
                <a:spcPts val="1250"/>
              </a:spcBef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80000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Calibri" panose="020F0502020204030204" pitchFamily="34" charset="0"/>
              </a:defRPr>
            </a:lvl9pPr>
          </a:lstStyle>
          <a:p>
            <a:r>
              <a:rPr lang="es-ES" dirty="0"/>
              <a:t>Medidas</a:t>
            </a:r>
            <a:r>
              <a:rPr lang="es-ES" dirty="0"/>
              <a:t> que  expresan cuan cerca o dispersos están los datos de la distribución de una medida central, que por lo general se toma la media aritmética.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322662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63352" y="260648"/>
            <a:ext cx="11521280" cy="108113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80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Rango o Amplitud </a:t>
            </a:r>
            <a:r>
              <a:rPr lang="es-ES"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 define como la diferencia entre el valor mayor y el valor menor de un conjunto de datos. 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55440" y="1772816"/>
            <a:ext cx="9937104" cy="463934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Dado los siguientes valores de la estatura en cm: </a:t>
            </a:r>
          </a:p>
          <a:p>
            <a:pPr algn="just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160,  162,  165 y 168:</a:t>
            </a:r>
          </a:p>
          <a:p>
            <a:pPr algn="ctr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Rango= Valor máximo –Valor mínimo </a:t>
            </a:r>
          </a:p>
          <a:p>
            <a:pPr algn="ctr"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168 – 160 = </a:t>
            </a: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cm.</a:t>
            </a:r>
          </a:p>
          <a:p>
            <a:pPr>
              <a:lnSpc>
                <a:spcPct val="150000"/>
              </a:lnSpc>
              <a:spcBef>
                <a:spcPts val="1250"/>
              </a:spcBef>
              <a:buNone/>
            </a:pP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La amplitud de la estatura en este conjunto de datos  es 8 cm</a:t>
            </a:r>
          </a:p>
        </p:txBody>
      </p:sp>
    </p:spTree>
    <p:extLst>
      <p:ext uri="{BB962C8B-B14F-4D97-AF65-F5344CB8AC3E}">
        <p14:creationId xmlns:p14="http://schemas.microsoft.com/office/powerpoint/2010/main" val="4171673491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63352" y="357188"/>
            <a:ext cx="11593288" cy="121482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Varianza: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Da una medida de la dispersión de los valores con respecto a su media, se expresa en unidades cuadradas de los datos originales.</a:t>
            </a: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5357813" y="30099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546874"/>
              </p:ext>
            </p:extLst>
          </p:nvPr>
        </p:nvGraphicFramePr>
        <p:xfrm>
          <a:off x="2624138" y="1784350"/>
          <a:ext cx="48593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cuación" r:id="rId4" imgW="1066680" imgH="609480" progId="Equation.3">
                  <p:embed/>
                </p:oleObj>
              </mc:Choice>
              <mc:Fallback>
                <p:oleObj name="Ecuación" r:id="rId4" imgW="10666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1784350"/>
                        <a:ext cx="4859337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63352" y="3492678"/>
            <a:ext cx="11593288" cy="175650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50"/>
              </a:spcBef>
              <a:buFontTx/>
              <a:buNone/>
            </a:pPr>
            <a:r>
              <a:rPr lang="es-ES" sz="2400" b="1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400" b="1" u="none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Desviación típica o estándar:</a:t>
            </a:r>
            <a:r>
              <a:rPr lang="es-ES" sz="2400" u="non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Se define como la raíz cuadrada de la varianza y se denota por la letra S. La desviación estándar se expresa en las mismas unidades que los datos originales y es por eso que es preferible a la varianza.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443235"/>
              </p:ext>
            </p:extLst>
          </p:nvPr>
        </p:nvGraphicFramePr>
        <p:xfrm>
          <a:off x="3324225" y="5429250"/>
          <a:ext cx="36004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cuación" r:id="rId6" imgW="647640" imgH="241200" progId="Equation.3">
                  <p:embed/>
                </p:oleObj>
              </mc:Choice>
              <mc:Fallback>
                <p:oleObj name="Ecuación" r:id="rId6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5429250"/>
                        <a:ext cx="36004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189736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93605" y="1748144"/>
            <a:ext cx="11449272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54000" rIns="274320" anchor="ctr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2"/>
              </a:buClr>
              <a:defRPr/>
            </a:pPr>
            <a:r>
              <a:rPr lang="es-ES" altLang="zh-CN" sz="2000" dirty="0">
                <a:latin typeface="Arial" charset="0"/>
                <a:cs typeface="Arial" charset="0"/>
              </a:rPr>
              <a:t>	La Estadística es la ciencia encargada de suministrar las diferentes técnicas para la recolección, elaboración, análisis e interpretación de los datos de una investigación.</a:t>
            </a:r>
          </a:p>
          <a:p>
            <a:pPr marL="457200" indent="-457200" algn="just">
              <a:lnSpc>
                <a:spcPct val="150000"/>
              </a:lnSpc>
              <a:buClr>
                <a:schemeClr val="accent2"/>
              </a:buClr>
              <a:defRPr/>
            </a:pPr>
            <a:endParaRPr lang="es-ES" altLang="zh-CN" sz="2000" dirty="0">
              <a:latin typeface="Arial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24063" y="1071563"/>
            <a:ext cx="7961312" cy="40005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zh-CN" sz="2000" b="1">
                <a:solidFill>
                  <a:schemeClr val="accent2"/>
                </a:solidFill>
                <a:latin typeface="Arial" panose="020B0604020202020204" pitchFamily="34" charset="0"/>
              </a:rPr>
              <a:t>Estadística</a:t>
            </a:r>
            <a:endParaRPr lang="es-E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7 CuadroTexto"/>
          <p:cNvSpPr txBox="1">
            <a:spLocks noChangeArrowheads="1"/>
          </p:cNvSpPr>
          <p:nvPr/>
        </p:nvSpPr>
        <p:spPr bwMode="auto">
          <a:xfrm>
            <a:off x="3169530" y="263853"/>
            <a:ext cx="56703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800" dirty="0">
                <a:latin typeface="Times New Roman" panose="02020603050405020304" pitchFamily="18" charset="0"/>
              </a:rPr>
              <a:t>Conceptos de la palabra estadística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7408" y="4630484"/>
            <a:ext cx="4249738" cy="1754326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2700000" scaled="1"/>
          </a:gradFill>
          <a:ln w="381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6699"/>
              </a:buClr>
              <a:defRPr/>
            </a:pPr>
            <a:r>
              <a:rPr lang="es-ES" altLang="zh-CN" b="1" u="none">
                <a:latin typeface="Arial" charset="0"/>
                <a:cs typeface="Arial" charset="0"/>
              </a:rPr>
              <a:t>Estadística Descriptiva</a:t>
            </a:r>
          </a:p>
          <a:p>
            <a:pPr algn="just">
              <a:lnSpc>
                <a:spcPct val="120000"/>
              </a:lnSpc>
              <a:buClr>
                <a:srgbClr val="006699"/>
              </a:buClr>
              <a:defRPr/>
            </a:pPr>
            <a:r>
              <a:rPr lang="es-ES" altLang="zh-CN" u="none">
                <a:latin typeface="Arial" charset="0"/>
                <a:cs typeface="Arial" charset="0"/>
              </a:rPr>
              <a:t>Conjunto de procedimientos estadísticos dedicados a la elaboración primaria de los datos. (Resumen y presen-tación de la información).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14663" y="3520425"/>
            <a:ext cx="7913688" cy="46672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Ramas de la </a:t>
            </a:r>
            <a:r>
              <a:rPr lang="es-ES" altLang="zh-CN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Estadística</a:t>
            </a:r>
            <a:endParaRPr lang="es-ES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83623" y="4598188"/>
            <a:ext cx="5112568" cy="1754326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2700000" scaled="1"/>
          </a:gradFill>
          <a:ln w="381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rgbClr val="006699"/>
              </a:buClr>
              <a:defRPr/>
            </a:pPr>
            <a:r>
              <a:rPr lang="es-ES" altLang="zh-CN" b="1" u="none" dirty="0">
                <a:latin typeface="Arial" charset="0"/>
                <a:cs typeface="Arial" charset="0"/>
              </a:rPr>
              <a:t>Estadística Inferencial</a:t>
            </a:r>
          </a:p>
          <a:p>
            <a:pPr algn="just">
              <a:lnSpc>
                <a:spcPct val="120000"/>
              </a:lnSpc>
              <a:buClr>
                <a:srgbClr val="006699"/>
              </a:buClr>
              <a:defRPr/>
            </a:pPr>
            <a:r>
              <a:rPr lang="es-ES" altLang="zh-CN" u="none" dirty="0">
                <a:latin typeface="Arial" charset="0"/>
                <a:cs typeface="Arial" charset="0"/>
              </a:rPr>
              <a:t>Técnicas especializadas que permiten  inferir conclusiones acerca de una población partiendo del es-</a:t>
            </a:r>
            <a:r>
              <a:rPr lang="es-ES" altLang="zh-CN" u="none" dirty="0" err="1">
                <a:latin typeface="Arial" charset="0"/>
                <a:cs typeface="Arial" charset="0"/>
              </a:rPr>
              <a:t>tudio</a:t>
            </a:r>
            <a:r>
              <a:rPr lang="es-ES" altLang="zh-CN" u="none" dirty="0">
                <a:latin typeface="Arial" charset="0"/>
                <a:cs typeface="Arial" charset="0"/>
              </a:rPr>
              <a:t> de una muestra  representativa de la misma.</a:t>
            </a:r>
          </a:p>
        </p:txBody>
      </p:sp>
      <p:sp>
        <p:nvSpPr>
          <p:cNvPr id="4" name="Flecha izquierda y derecha 3"/>
          <p:cNvSpPr/>
          <p:nvPr/>
        </p:nvSpPr>
        <p:spPr>
          <a:xfrm>
            <a:off x="5303912" y="5301208"/>
            <a:ext cx="714329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doblada 4"/>
          <p:cNvSpPr/>
          <p:nvPr/>
        </p:nvSpPr>
        <p:spPr>
          <a:xfrm rot="5400000" flipV="1">
            <a:off x="1064266" y="3896258"/>
            <a:ext cx="933996" cy="5014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Flecha doblada 15"/>
          <p:cNvSpPr/>
          <p:nvPr/>
        </p:nvSpPr>
        <p:spPr>
          <a:xfrm rot="5400000">
            <a:off x="9626734" y="3913632"/>
            <a:ext cx="933996" cy="4311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418989" y="372902"/>
            <a:ext cx="11449272" cy="1231941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Partiendo de la varianza calculada en el ejemplo 12, obtenemos la desviación típica de la siguiente manera: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35012" y="4164012"/>
            <a:ext cx="11433249" cy="1883402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Interpretación </a:t>
            </a:r>
          </a:p>
          <a:p>
            <a:pPr algn="just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Para este grupo de pacientes sus valores de días de hospitalización se  desvían de su media 4 días aproximadamente como promedio.</a:t>
            </a: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5329238" y="329565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675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718735"/>
              </p:ext>
            </p:extLst>
          </p:nvPr>
        </p:nvGraphicFramePr>
        <p:xfrm>
          <a:off x="2536825" y="2428875"/>
          <a:ext cx="733266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cuación" r:id="rId4" imgW="1574640" imgH="253800" progId="Equation.3">
                  <p:embed/>
                </p:oleObj>
              </mc:Choice>
              <mc:Fallback>
                <p:oleObj name="Ecuación" r:id="rId4" imgW="1574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2428875"/>
                        <a:ext cx="7332663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1316350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414512" y="404664"/>
            <a:ext cx="11377264" cy="2438425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Coeficiente</a:t>
            </a: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variación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 utiliza para comparar la dispersión de dos o más variables expresadas en diferentes unidades de medición o entre dos o más grupos de datos donde existen notables diferencias entre sus medias.  Se expresa en % y se calcula como:</a:t>
            </a: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5605463" y="3186114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521094"/>
              </p:ext>
            </p:extLst>
          </p:nvPr>
        </p:nvGraphicFramePr>
        <p:xfrm>
          <a:off x="4047332" y="3186114"/>
          <a:ext cx="3116262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cuación" r:id="rId4" imgW="774364" imgH="393529" progId="Equation.3">
                  <p:embed/>
                </p:oleObj>
              </mc:Choice>
              <mc:Fallback>
                <p:oleObj name="Ecuación" r:id="rId4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7332" y="3186114"/>
                        <a:ext cx="3116262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921468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27919" y="296980"/>
            <a:ext cx="11593288" cy="3000694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comparamos la variabilidad entre el colesterol (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mmol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/l) y la hemoglobina (g/l) es evidente que si lo hacemos a partir de las desviaciones estándar, aparecerá la hemoglobina con mayor variabilidad</a:t>
            </a:r>
          </a:p>
          <a:p>
            <a:pPr algn="just">
              <a:lnSpc>
                <a:spcPct val="11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                    Hemoglobina            Colesterol</a:t>
            </a:r>
          </a:p>
          <a:p>
            <a:pPr algn="just">
              <a:lnSpc>
                <a:spcPct val="110000"/>
              </a:lnSpc>
              <a:spcBef>
                <a:spcPts val="1250"/>
              </a:spcBef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                                116                          4,5</a:t>
            </a:r>
          </a:p>
          <a:p>
            <a:pPr algn="just">
              <a:lnSpc>
                <a:spcPct val="110000"/>
              </a:lnSpc>
              <a:spcBef>
                <a:spcPts val="1250"/>
              </a:spcBef>
              <a:buNone/>
            </a:pP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Desv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Estándar                   </a:t>
            </a:r>
            <a:r>
              <a:rPr lang="es-ES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s-ES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0,5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51384" y="4029028"/>
            <a:ext cx="5040560" cy="5377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CV </a:t>
            </a:r>
            <a:r>
              <a:rPr lang="es-ES" sz="24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Hb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10 / 116 * 100  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s-ES" sz="2400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8,62%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11564" y="4029028"/>
            <a:ext cx="5718531" cy="5377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CV Colest 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 0,5 / 4.5 * 100  = </a:t>
            </a:r>
            <a:r>
              <a:rPr lang="es-ES" sz="240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11.11 %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7368" y="5072063"/>
            <a:ext cx="11521280" cy="112864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50"/>
              </a:spcBef>
              <a:buNone/>
            </a:pP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 eliminar la influencia de las unidades de medición, es mayor la variabilidad en el Colesterol que en la Hb</a:t>
            </a:r>
          </a:p>
        </p:txBody>
      </p:sp>
    </p:spTree>
    <p:extLst>
      <p:ext uri="{BB962C8B-B14F-4D97-AF65-F5344CB8AC3E}">
        <p14:creationId xmlns:p14="http://schemas.microsoft.com/office/powerpoint/2010/main" val="211292695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335360" y="642939"/>
            <a:ext cx="11521280" cy="5306197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72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8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250"/>
              </a:spcBef>
              <a:buNone/>
            </a:pPr>
            <a:endParaRPr lang="es-ES" sz="28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Entre las 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medidas descriptivas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para datos cualitativos se tienen:</a:t>
            </a:r>
          </a:p>
          <a:p>
            <a:pPr algn="ctr">
              <a:spcBef>
                <a:spcPts val="1250"/>
              </a:spcBef>
              <a:buNone/>
            </a:pPr>
            <a:endParaRPr lang="es-E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4">
              <a:spcBef>
                <a:spcPts val="12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Razón.</a:t>
            </a:r>
          </a:p>
          <a:p>
            <a:pPr lvl="4">
              <a:spcBef>
                <a:spcPts val="12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Índice.</a:t>
            </a:r>
          </a:p>
          <a:p>
            <a:pPr lvl="4">
              <a:spcBef>
                <a:spcPts val="12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Proporción.</a:t>
            </a:r>
          </a:p>
          <a:p>
            <a:pPr lvl="4">
              <a:spcBef>
                <a:spcPts val="12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Por ciento.</a:t>
            </a:r>
          </a:p>
          <a:p>
            <a:pPr lvl="4">
              <a:spcBef>
                <a:spcPts val="12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Tasas. (se estudiaran en el Tema 2)</a:t>
            </a:r>
          </a:p>
          <a:p>
            <a:pPr lvl="4">
              <a:spcBef>
                <a:spcPts val="1250"/>
              </a:spcBef>
              <a:buClr>
                <a:srgbClr val="800000"/>
              </a:buClr>
              <a:buNone/>
            </a:pPr>
            <a:endParaRPr lang="es-E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884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29060" y="219320"/>
            <a:ext cx="11627579" cy="1387176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Razón: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</a:rPr>
              <a:t>Es la relación que se establece a través de un cociente entre el número de elementos de una categoría con el número de elementos de otra.</a:t>
            </a:r>
          </a:p>
        </p:txBody>
      </p:sp>
      <p:graphicFrame>
        <p:nvGraphicFramePr>
          <p:cNvPr id="3993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115943"/>
              </p:ext>
            </p:extLst>
          </p:nvPr>
        </p:nvGraphicFramePr>
        <p:xfrm>
          <a:off x="1055440" y="2786063"/>
          <a:ext cx="3838823" cy="1805640"/>
        </p:xfrm>
        <a:graphic>
          <a:graphicData uri="http://schemas.openxmlformats.org/drawingml/2006/table">
            <a:tbl>
              <a:tblPr/>
              <a:tblGrid>
                <a:gridCol w="1945349"/>
                <a:gridCol w="1893474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Sexo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Cantidad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Hombres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Mujeres  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Total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36" name="Rectangle 33"/>
          <p:cNvSpPr>
            <a:spLocks noChangeArrowheads="1"/>
          </p:cNvSpPr>
          <p:nvPr/>
        </p:nvSpPr>
        <p:spPr bwMode="auto">
          <a:xfrm>
            <a:off x="1524000" y="3233739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3997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78768"/>
              </p:ext>
            </p:extLst>
          </p:nvPr>
        </p:nvGraphicFramePr>
        <p:xfrm>
          <a:off x="6122988" y="2781218"/>
          <a:ext cx="243046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cuación" r:id="rId4" imgW="1256755" imgH="393529" progId="Equation.3">
                  <p:embed/>
                </p:oleObj>
              </mc:Choice>
              <mc:Fallback>
                <p:oleObj name="Ecuación" r:id="rId4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2781218"/>
                        <a:ext cx="2430462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229061" y="1743207"/>
            <a:ext cx="11627580" cy="83317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Ejemplo 4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Se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tiene la distribución de un grupo de pacientes según el sexo. Se necesita calcular la razón de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masculinidad.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5231904" y="3763321"/>
            <a:ext cx="6040685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3333CC"/>
                </a:solidFill>
                <a:latin typeface="Arial" panose="020B0604020202020204" pitchFamily="34" charset="0"/>
              </a:rPr>
              <a:t> Interpretación: En este grupo de paciente  existen  2 hombres por cada mujer.</a:t>
            </a: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2207569" y="5548442"/>
            <a:ext cx="391542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razón enfermeras/médicos  es: </a:t>
            </a:r>
          </a:p>
        </p:txBody>
      </p:sp>
      <p:graphicFrame>
        <p:nvGraphicFramePr>
          <p:cNvPr id="3997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148054"/>
              </p:ext>
            </p:extLst>
          </p:nvPr>
        </p:nvGraphicFramePr>
        <p:xfrm>
          <a:off x="6497638" y="5534244"/>
          <a:ext cx="32353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6" imgW="1575000" imgH="360720" progId="">
                  <p:embed/>
                </p:oleObj>
              </mc:Choice>
              <mc:Fallback>
                <p:oleObj r:id="rId6" imgW="1575000" imgH="360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5534244"/>
                        <a:ext cx="32353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2" name="Rectangle 39"/>
          <p:cNvSpPr>
            <a:spLocks noChangeArrowheads="1"/>
          </p:cNvSpPr>
          <p:nvPr/>
        </p:nvSpPr>
        <p:spPr bwMode="auto">
          <a:xfrm>
            <a:off x="4622800" y="3640248"/>
            <a:ext cx="220230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976" name="Freeform 40"/>
          <p:cNvSpPr>
            <a:spLocks noChangeArrowheads="1"/>
          </p:cNvSpPr>
          <p:nvPr/>
        </p:nvSpPr>
        <p:spPr bwMode="auto">
          <a:xfrm>
            <a:off x="1524000" y="5029200"/>
            <a:ext cx="8208963" cy="1587"/>
          </a:xfrm>
          <a:custGeom>
            <a:avLst/>
            <a:gdLst>
              <a:gd name="T0" fmla="*/ 0 w 22804"/>
              <a:gd name="T1" fmla="*/ 0 h 1"/>
              <a:gd name="T2" fmla="*/ 2147483646 w 22804"/>
              <a:gd name="T3" fmla="*/ 0 h 1"/>
              <a:gd name="T4" fmla="*/ 0 60000 65536"/>
              <a:gd name="T5" fmla="*/ 0 60000 65536"/>
              <a:gd name="T6" fmla="*/ 0 w 22804"/>
              <a:gd name="T7" fmla="*/ 0 h 1"/>
              <a:gd name="T8" fmla="*/ 22804 w 228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804" h="1">
                <a:moveTo>
                  <a:pt x="0" y="0"/>
                </a:moveTo>
                <a:lnTo>
                  <a:pt x="22803" y="0"/>
                </a:lnTo>
              </a:path>
            </a:pathLst>
          </a:custGeom>
          <a:noFill/>
          <a:ln w="7632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902267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1343472" y="273109"/>
            <a:ext cx="9964340" cy="525401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800" b="1">
                <a:solidFill>
                  <a:srgbClr val="3333CC"/>
                </a:solidFill>
                <a:latin typeface="Arial" panose="020B0604020202020204" pitchFamily="34" charset="0"/>
              </a:rPr>
              <a:t> Índice</a:t>
            </a:r>
            <a:r>
              <a:rPr lang="es-ES" sz="2800" b="1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</a:rPr>
              <a:t>Es el producto de multiplicar una razón por 100</a:t>
            </a: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5710238" y="302895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19336" y="1091555"/>
            <a:ext cx="11809311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Ejemplo 5</a:t>
            </a:r>
            <a:r>
              <a:rPr lang="es-E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Supongamos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</a:rPr>
              <a:t>que tenemos una población de 2060 personas; de ellas 60 son asmáticas y  2000 no lo son.  Calcule e interprete el índice de asmáticos.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452939" y="3286126"/>
          <a:ext cx="56673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cuación" r:id="rId4" imgW="2197100" imgH="393700" progId="Equation.3">
                  <p:embed/>
                </p:oleObj>
              </mc:Choice>
              <mc:Fallback>
                <p:oleObj name="Ecuación" r:id="rId4" imgW="2197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3286126"/>
                        <a:ext cx="56673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63351" y="5661248"/>
            <a:ext cx="11521279" cy="4638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</a:rPr>
              <a:t>Interpretación: En esa población se tiene 3 asmáticos por cada 100 que no lo son.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38637"/>
              </p:ext>
            </p:extLst>
          </p:nvPr>
        </p:nvGraphicFramePr>
        <p:xfrm>
          <a:off x="767408" y="2852936"/>
          <a:ext cx="3328342" cy="2072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90582"/>
                <a:gridCol w="2037760"/>
              </a:tblGrid>
              <a:tr h="472836"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Asma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Cantidad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36"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Sí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 60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36"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No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2000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36"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Total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/>
                        <a:t>2060</a:t>
                      </a:r>
                      <a:endParaRPr lang="es-PE" sz="28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19502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119336" y="214313"/>
            <a:ext cx="11809312" cy="833178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400">
                <a:solidFill>
                  <a:srgbClr val="3333CC"/>
                </a:solidFill>
                <a:latin typeface="Arial" panose="020B0604020202020204" pitchFamily="34" charset="0"/>
              </a:rPr>
              <a:t> </a:t>
            </a:r>
            <a:r>
              <a:rPr lang="es-ES" sz="2400" b="1">
                <a:solidFill>
                  <a:srgbClr val="3333CC"/>
                </a:solidFill>
                <a:latin typeface="Arial" panose="020B0604020202020204" pitchFamily="34" charset="0"/>
              </a:rPr>
              <a:t>Proporción</a:t>
            </a: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</a:rPr>
              <a:t> Es la relación que existe entre el número de casos observados con una determinada característica y el total  individuos donde están incluidos.</a:t>
            </a:r>
          </a:p>
        </p:txBody>
      </p:sp>
      <p:sp>
        <p:nvSpPr>
          <p:cNvPr id="90115" name="Rectangle 2"/>
          <p:cNvSpPr>
            <a:spLocks noChangeArrowheads="1"/>
          </p:cNvSpPr>
          <p:nvPr/>
        </p:nvSpPr>
        <p:spPr bwMode="auto">
          <a:xfrm>
            <a:off x="4900613" y="3233739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1524000" y="3233739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963734"/>
              </p:ext>
            </p:extLst>
          </p:nvPr>
        </p:nvGraphicFramePr>
        <p:xfrm>
          <a:off x="2000023" y="1566864"/>
          <a:ext cx="25352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4" imgW="1036800" imgH="360720" progId="">
                  <p:embed/>
                </p:oleObj>
              </mc:Choice>
              <mc:Fallback>
                <p:oleObj r:id="rId4" imgW="1036800" imgH="360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023" y="1566864"/>
                        <a:ext cx="25352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453064" y="1357314"/>
            <a:ext cx="4963416" cy="13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 – número de casos observados con la característica</a:t>
            </a:r>
          </a:p>
          <a:p>
            <a:pPr>
              <a:spcBef>
                <a:spcPts val="1250"/>
              </a:spcBef>
              <a:buNone/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 – total de individuos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9336" y="3001816"/>
            <a:ext cx="11809311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</a:rPr>
              <a:t>Tomando los datos del ejemplo anterior se tiene la siguiente proporción de asmáticos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s-E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4524375" y="4286251"/>
          <a:ext cx="5537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cuación" r:id="rId6" imgW="2159000" imgH="393700" progId="Equation.3">
                  <p:embed/>
                </p:oleObj>
              </mc:Choice>
              <mc:Fallback>
                <p:oleObj name="Ecuación" r:id="rId6" imgW="2159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286251"/>
                        <a:ext cx="55372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35359" y="5796094"/>
            <a:ext cx="11593287" cy="8331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</a:rPr>
              <a:t>Interpretación : En este grupo de pacientes de cada 103 personas de esa población, 3 son asmáticas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9734"/>
              </p:ext>
            </p:extLst>
          </p:nvPr>
        </p:nvGraphicFramePr>
        <p:xfrm>
          <a:off x="407369" y="3786188"/>
          <a:ext cx="3616946" cy="1828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02489"/>
                <a:gridCol w="2214457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Asma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Cantidad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Sí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 60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No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2000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Total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2060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403244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407368" y="251404"/>
            <a:ext cx="10027840" cy="525401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50"/>
              </a:spcBef>
              <a:buNone/>
            </a:pPr>
            <a:r>
              <a:rPr lang="es-ES" sz="2800" b="1">
                <a:solidFill>
                  <a:srgbClr val="3333CC"/>
                </a:solidFill>
                <a:latin typeface="Arial" panose="020B0604020202020204" pitchFamily="34" charset="0"/>
              </a:rPr>
              <a:t> Por ciento:</a:t>
            </a: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</a:rPr>
              <a:t> Es una proporción multiplicada por 100.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07301" y="1247117"/>
            <a:ext cx="495935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</a:rPr>
              <a:t>Con los datos del ejemplo anterior: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47318"/>
              </p:ext>
            </p:extLst>
          </p:nvPr>
        </p:nvGraphicFramePr>
        <p:xfrm>
          <a:off x="5166650" y="2802675"/>
          <a:ext cx="631055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cuación" r:id="rId4" imgW="2768600" imgH="393700" progId="Equation.3">
                  <p:embed/>
                </p:oleObj>
              </mc:Choice>
              <mc:Fallback>
                <p:oleObj name="Ecuación" r:id="rId4" imgW="2768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650" y="2802675"/>
                        <a:ext cx="631055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91344" y="5239653"/>
            <a:ext cx="11737304" cy="8331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800000"/>
                </a:solidFill>
                <a:latin typeface="Arial" panose="020B0604020202020204" pitchFamily="34" charset="0"/>
              </a:rPr>
              <a:t>Interpretación: En esa población el 2,91% de las personas son asmáticas, es decir que por cada 100 personas se tiene aproximadamente 3 asmáticos.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396959"/>
              </p:ext>
            </p:extLst>
          </p:nvPr>
        </p:nvGraphicFramePr>
        <p:xfrm>
          <a:off x="623392" y="2301143"/>
          <a:ext cx="3614664" cy="1828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01604"/>
                <a:gridCol w="221306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Asma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Cantidad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Sí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 60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No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2000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Total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2060</a:t>
                      </a:r>
                      <a:endParaRPr lang="es-PE" sz="2400" b="1" dirty="0"/>
                    </a:p>
                  </a:txBody>
                  <a:tcPr marL="91439" marR="91439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927283"/>
      </p:ext>
    </p:extLst>
  </p:cSld>
  <p:clrMapOvr>
    <a:masterClrMapping/>
  </p:clrMapOvr>
  <p:transition spd="slow">
    <p:split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5360" y="1772816"/>
            <a:ext cx="11665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La aplicación de la estadística descriptiva es una necesidad social  en el desempeño de los profesionales de la salud, por el vinculo con la práctica y la investigación. Estos métodos permiten interpretar correctamente y de manera crítica los resultados obtenidos</a:t>
            </a:r>
            <a:r>
              <a:rPr lang="es-ES" sz="2400" dirty="0"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s-ES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en el cumplimiento de sus funciones.</a:t>
            </a:r>
          </a:p>
          <a:p>
            <a:pPr algn="just">
              <a:lnSpc>
                <a:spcPct val="150000"/>
              </a:lnSpc>
            </a:pPr>
            <a:endParaRPr lang="es-ES" sz="2400" dirty="0" smtClean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 La Estadística  nos enseña </a:t>
            </a:r>
            <a:r>
              <a:rPr lang="es-ES" sz="2400" smtClean="0">
                <a:latin typeface="Tahoma" panose="020B0604030504040204" pitchFamily="34" charset="0"/>
                <a:ea typeface="Calibri" panose="020F0502020204030204" pitchFamily="34" charset="0"/>
              </a:rPr>
              <a:t>los procesamientos </a:t>
            </a:r>
            <a:r>
              <a:rPr lang="es-ES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lógicos, prácticos y útiles a seguir para observar un fenómeno, recolectar, elaborar, analizar, interpretar y presentar datos del mismo fenómeno.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75520" y="188640"/>
            <a:ext cx="8568952" cy="4875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tabLst>
                <a:tab pos="228600" algn="l"/>
                <a:tab pos="449580" algn="l"/>
              </a:tabLst>
            </a:pPr>
            <a:r>
              <a:rPr lang="es-ES" sz="2400" b="1" dirty="0">
                <a:latin typeface="Tahoma" panose="020B0604030504040204" pitchFamily="34" charset="0"/>
                <a:ea typeface="Calibri" panose="020F0502020204030204" pitchFamily="34" charset="0"/>
              </a:rPr>
              <a:t>CONCLUSIONES</a:t>
            </a:r>
            <a:r>
              <a:rPr lang="es-ES" sz="2400" dirty="0">
                <a:latin typeface="Tahoma" panose="020B0604030504040204" pitchFamily="34" charset="0"/>
                <a:ea typeface="Calibri" panose="020F0502020204030204" pitchFamily="34" charset="0"/>
              </a:rPr>
              <a:t>. </a:t>
            </a:r>
            <a:endParaRPr lang="es-ES" sz="2400" b="1" dirty="0"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0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3352" y="1600201"/>
            <a:ext cx="11665296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300" dirty="0" smtClean="0"/>
              <a:t>PDF</a:t>
            </a:r>
            <a:r>
              <a:rPr lang="es-ES" sz="3300" dirty="0"/>
              <a:t>. Texto auxiliar (</a:t>
            </a:r>
            <a:r>
              <a:rPr lang="es-ES" sz="3300" dirty="0" err="1"/>
              <a:t>Bayarre</a:t>
            </a:r>
            <a:r>
              <a:rPr lang="es-ES" sz="3300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300" b="1" dirty="0" smtClean="0"/>
              <a:t>Libro </a:t>
            </a:r>
            <a:r>
              <a:rPr lang="es-ES" sz="3300" b="1" dirty="0"/>
              <a:t>de texto Informática Médica Tomo II, páginas 183 a la 187</a:t>
            </a:r>
          </a:p>
          <a:p>
            <a:r>
              <a:rPr lang="es-CU" sz="3400" dirty="0"/>
              <a:t>Toledo Curbelo G.  Fundamentos de Salud Pública.</a:t>
            </a:r>
            <a:r>
              <a:rPr lang="es-ES" sz="3400" dirty="0"/>
              <a:t>[Internet]. Tomo I.</a:t>
            </a:r>
            <a:r>
              <a:rPr lang="es-CU" sz="3400" dirty="0"/>
              <a:t> Acimed; La Habana; 2004. Disponible en: </a:t>
            </a:r>
            <a:r>
              <a:rPr lang="es-ES" sz="3400" dirty="0">
                <a:hlinkClick r:id="rId3"/>
              </a:rPr>
              <a:t>http://dspace.undoso.vcl.sld.cu:8080/xmlui/bitstream/handle/123456789/143/Fundamentos%20de%20Salud%20P%c3%bablica%20I%20.pdf?sequence=1&amp;isAllowed=y</a:t>
            </a:r>
            <a:endParaRPr 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35360" y="1124744"/>
            <a:ext cx="11449272" cy="165618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CTP </a:t>
            </a:r>
            <a:r>
              <a:rPr lang="es-ES" sz="2800" b="1" dirty="0"/>
              <a:t/>
            </a:r>
            <a:br>
              <a:rPr lang="es-ES" sz="2800" b="1" dirty="0"/>
            </a:br>
            <a:r>
              <a:rPr lang="es-MX" sz="2800" b="1" dirty="0"/>
              <a:t>Unidad </a:t>
            </a:r>
            <a:r>
              <a:rPr lang="es-MX" sz="2800" b="1" dirty="0" smtClean="0"/>
              <a:t>III: Investigación cuantitativa.</a:t>
            </a:r>
            <a:br>
              <a:rPr lang="es-MX" sz="2800" b="1" dirty="0" smtClean="0"/>
            </a:br>
            <a:r>
              <a:rPr lang="es-MX" sz="3200" b="1" dirty="0" smtClean="0"/>
              <a:t>Asunto: </a:t>
            </a:r>
            <a:r>
              <a:rPr lang="es-MX" sz="2800" b="1" dirty="0"/>
              <a:t>Elementos básicos de estadística descriptiva e inferencial. </a:t>
            </a:r>
            <a:endParaRPr lang="es-ES" sz="32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7328" y="2818656"/>
            <a:ext cx="12025336" cy="4077072"/>
          </a:xfr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s-E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Sumario:</a:t>
            </a:r>
            <a:endParaRPr lang="es-E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s-ES" dirty="0" smtClean="0"/>
              <a:t>Procesamiento de la información</a:t>
            </a:r>
            <a:r>
              <a:rPr lang="es-CU" dirty="0" smtClean="0"/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/>
              <a:t> Distribuciones de frecuencias.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/>
              <a:t>Calculo de medidas de resumen: Medidas de tendencia central, medidas de dispersión y medidas posición relativa.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/>
              <a:t> </a:t>
            </a:r>
            <a:r>
              <a:rPr lang="es-ES" dirty="0" smtClean="0"/>
              <a:t>Tablas y gráficos.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dirty="0" smtClean="0"/>
              <a:t>II. Nociones de estadística inferencial.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defRPr/>
            </a:pPr>
            <a:endParaRPr lang="es-ES" b="1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2095500" y="214313"/>
            <a:ext cx="8229600" cy="78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600" b="1" dirty="0" smtClean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Metodología </a:t>
            </a:r>
            <a:r>
              <a:rPr lang="es-ES" sz="46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de la </a:t>
            </a:r>
            <a:r>
              <a:rPr lang="es-ES" sz="4600" b="1" dirty="0" smtClean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Investigación cuantitativa </a:t>
            </a:r>
            <a: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/>
            </a:r>
            <a:b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</a:br>
            <a:endParaRPr lang="es-ES" sz="2800" dirty="0">
              <a:solidFill>
                <a:prstClr val="black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809874" y="95287"/>
            <a:ext cx="6705600" cy="525401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CC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250"/>
              </a:spcBef>
              <a:buNone/>
            </a:pPr>
            <a:r>
              <a:rPr lang="es-ES" sz="2800" b="1">
                <a:solidFill>
                  <a:srgbClr val="3333CC"/>
                </a:solidFill>
                <a:latin typeface="Arial" panose="020B0604020202020204" pitchFamily="34" charset="0"/>
              </a:rPr>
              <a:t>Distribución de frecuencias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91344" y="620688"/>
            <a:ext cx="11767974" cy="9562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9999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54000" tIns="46800" rIns="274320" bIns="46800" anchor="ctr">
            <a:spAutoFit/>
          </a:bodyPr>
          <a:lstStyle>
            <a:lvl1pPr marL="457200" indent="-4556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sz="28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s-ES" sz="2800">
                <a:solidFill>
                  <a:srgbClr val="000000"/>
                </a:solidFill>
                <a:latin typeface="Arial" panose="020B0604020202020204" pitchFamily="34" charset="0"/>
              </a:rPr>
              <a:t>Es una asociación que se establece entre las categorías de una variable y el número de casos correspondientes a cada una de ellas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33175"/>
              </p:ext>
            </p:extLst>
          </p:nvPr>
        </p:nvGraphicFramePr>
        <p:xfrm>
          <a:off x="2526270" y="3645024"/>
          <a:ext cx="7272808" cy="2145749"/>
        </p:xfrm>
        <a:graphic>
          <a:graphicData uri="http://schemas.openxmlformats.org/drawingml/2006/table">
            <a:tbl>
              <a:tblPr/>
              <a:tblGrid>
                <a:gridCol w="3640948"/>
                <a:gridCol w="3631860"/>
              </a:tblGrid>
              <a:tr h="69037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Sexo</a:t>
                      </a:r>
                    </a:p>
                  </a:txBody>
                  <a:tcPr marL="90000" marR="90000" marT="64432" marB="46793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Frecuencia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absoluta</a:t>
                      </a:r>
                    </a:p>
                  </a:txBody>
                  <a:tcPr marL="90000" marR="90000" marT="64432" marB="46793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1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Femenino</a:t>
                      </a:r>
                    </a:p>
                  </a:txBody>
                  <a:tcPr marL="90000" marR="90000" marT="64432" marB="46793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12</a:t>
                      </a:r>
                    </a:p>
                  </a:txBody>
                  <a:tcPr marL="90000" marR="90000" marT="64432" marB="46793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1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Masculino</a:t>
                      </a:r>
                    </a:p>
                  </a:txBody>
                  <a:tcPr marL="90000" marR="90000" marT="64432" marB="46793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4432" marB="46793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1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Total</a:t>
                      </a:r>
                    </a:p>
                  </a:txBody>
                  <a:tcPr marL="90000" marR="90000" marT="64432" marB="46793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</a:t>
                      </a:r>
                    </a:p>
                  </a:txBody>
                  <a:tcPr marL="90000" marR="90000" marT="64432" marB="46793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66031" y="5938247"/>
            <a:ext cx="11593287" cy="83317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9999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54000" tIns="46800" rIns="274320" bIns="46800" anchor="ctr">
            <a:spAutoFit/>
          </a:bodyPr>
          <a:lstStyle>
            <a:lvl1pPr marL="457200" indent="-4556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El objetivo de hacer una distribución de frecuencias es organizar y resumir el conjunto de datos. Se representa a través de tablas o gráficos estadísticos.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82824"/>
              </p:ext>
            </p:extLst>
          </p:nvPr>
        </p:nvGraphicFramePr>
        <p:xfrm>
          <a:off x="402674" y="2981179"/>
          <a:ext cx="1152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239264"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F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M</a:t>
                      </a:r>
                      <a:endParaRPr lang="es-E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91344" y="1638115"/>
            <a:ext cx="11767974" cy="1214821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9999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54000" tIns="46800" rIns="274320" bIns="46800" anchor="ctr">
            <a:spAutoFit/>
          </a:bodyPr>
          <a:lstStyle>
            <a:lvl1pPr marL="457200" indent="-4556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s-ES" sz="2800" u="non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s-ES" sz="2800" b="1" u="none" dirty="0" smtClean="0">
                <a:solidFill>
                  <a:srgbClr val="C00000"/>
                </a:solidFill>
                <a:latin typeface="Arial" panose="020B0604020202020204" pitchFamily="34" charset="0"/>
              </a:rPr>
              <a:t>Ejemplo 1</a:t>
            </a:r>
            <a:r>
              <a:rPr lang="es-ES" sz="2800" u="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s-ES" sz="2800" u="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Pacientes que asisten al CMF y demandan el servicio de enfermería según Sexo.</a:t>
            </a:r>
            <a:endParaRPr lang="es-ES" sz="2800" u="non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7560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29168"/>
              </p:ext>
            </p:extLst>
          </p:nvPr>
        </p:nvGraphicFramePr>
        <p:xfrm>
          <a:off x="1055440" y="1700808"/>
          <a:ext cx="4320480" cy="3038045"/>
        </p:xfrm>
        <a:graphic>
          <a:graphicData uri="http://schemas.openxmlformats.org/drawingml/2006/table">
            <a:tbl>
              <a:tblPr/>
              <a:tblGrid>
                <a:gridCol w="2801258"/>
                <a:gridCol w="1519222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Número   de partos anteriores 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Frec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.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.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1 - 2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3 - 4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 o más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Total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77968"/>
              </p:ext>
            </p:extLst>
          </p:nvPr>
        </p:nvGraphicFramePr>
        <p:xfrm>
          <a:off x="6240016" y="1772816"/>
          <a:ext cx="4752527" cy="2776101"/>
        </p:xfrm>
        <a:graphic>
          <a:graphicData uri="http://schemas.openxmlformats.org/drawingml/2006/table">
            <a:tbl>
              <a:tblPr/>
              <a:tblGrid>
                <a:gridCol w="2863391"/>
                <a:gridCol w="1889136"/>
              </a:tblGrid>
              <a:tr h="9207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Talla (cm) 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Frec.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Abs.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150 - 159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160 - 169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170 - 179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Total</a:t>
                      </a:r>
                    </a:p>
                  </a:txBody>
                  <a:tcPr marL="90000" marR="90000" marT="62676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60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5" name="Text Box 1"/>
          <p:cNvSpPr txBox="1">
            <a:spLocks noChangeArrowheads="1"/>
          </p:cNvSpPr>
          <p:nvPr/>
        </p:nvSpPr>
        <p:spPr bwMode="auto">
          <a:xfrm>
            <a:off x="1127448" y="5373216"/>
            <a:ext cx="9649072" cy="833178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CC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72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8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50"/>
              </a:spcBef>
              <a:buNone/>
            </a:pPr>
            <a:r>
              <a:rPr lang="es-ES" sz="2400" dirty="0">
                <a:solidFill>
                  <a:srgbClr val="3333CC"/>
                </a:solidFill>
                <a:latin typeface="Arial" panose="020B0604020202020204" pitchFamily="34" charset="0"/>
              </a:rPr>
              <a:t>Las clases deben cumplir dos requisitos</a:t>
            </a:r>
            <a:r>
              <a:rPr lang="es-ES" sz="2400" dirty="0" smtClean="0">
                <a:solidFill>
                  <a:srgbClr val="3333CC"/>
                </a:solidFill>
                <a:latin typeface="Arial" panose="020B0604020202020204" pitchFamily="34" charset="0"/>
              </a:rPr>
              <a:t>: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mutuamente </a:t>
            </a:r>
            <a:r>
              <a:rPr lang="es-ES" sz="2400" b="1" dirty="0" smtClean="0">
                <a:solidFill>
                  <a:srgbClr val="003366"/>
                </a:solidFill>
                <a:latin typeface="Arial" panose="020B0604020202020204" pitchFamily="34" charset="0"/>
              </a:rPr>
              <a:t>excluyentes</a:t>
            </a:r>
            <a:r>
              <a:rPr lang="es-ES" sz="2400" dirty="0" smtClean="0">
                <a:solidFill>
                  <a:srgbClr val="003366"/>
                </a:solidFill>
                <a:latin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y  </a:t>
            </a:r>
            <a:r>
              <a:rPr lang="es-ES" sz="2400" b="1" dirty="0">
                <a:solidFill>
                  <a:srgbClr val="003366"/>
                </a:solidFill>
                <a:latin typeface="Arial" panose="020B0604020202020204" pitchFamily="34" charset="0"/>
              </a:rPr>
              <a:t>exhaustivas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1006" name="5 CuadroTexto"/>
          <p:cNvSpPr txBox="1">
            <a:spLocks noChangeArrowheads="1"/>
          </p:cNvSpPr>
          <p:nvPr/>
        </p:nvSpPr>
        <p:spPr bwMode="auto">
          <a:xfrm>
            <a:off x="407083" y="188640"/>
            <a:ext cx="11449272" cy="120032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Cuando se trabaja con una variable </a:t>
            </a:r>
            <a:r>
              <a:rPr lang="es-ES" sz="2400" dirty="0">
                <a:solidFill>
                  <a:srgbClr val="3333CC"/>
                </a:solidFill>
                <a:latin typeface="Arial" panose="020B0604020202020204" pitchFamily="34" charset="0"/>
              </a:rPr>
              <a:t>cuantitativa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 (discreta o continua) donde el número de valores pudiese ser grande se recomienda agrupar estos valores en i</a:t>
            </a:r>
            <a:r>
              <a:rPr lang="es-ES" sz="2400" dirty="0">
                <a:solidFill>
                  <a:srgbClr val="3333CC"/>
                </a:solidFill>
                <a:latin typeface="Arial" panose="020B0604020202020204" pitchFamily="34" charset="0"/>
              </a:rPr>
              <a:t>ntervalos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s-ES" sz="2400" dirty="0">
                <a:solidFill>
                  <a:srgbClr val="3333CC"/>
                </a:solidFill>
                <a:latin typeface="Arial" panose="020B0604020202020204" pitchFamily="34" charset="0"/>
              </a:rPr>
              <a:t>clases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 para lograr el “verdadero” resumen de los datos</a:t>
            </a:r>
            <a:endParaRPr lang="es-E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9211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1064" y="125093"/>
            <a:ext cx="11809312" cy="181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9999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54000" tIns="46800" rIns="274320" bIns="46800" anchor="ctr">
            <a:spAutoFit/>
          </a:bodyPr>
          <a:lstStyle>
            <a:lvl1pPr marL="457200" indent="-455613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es-ES" sz="2800" dirty="0">
                <a:latin typeface="Arial" panose="020B0604020202020204" pitchFamily="34" charset="0"/>
              </a:rPr>
              <a:t>	</a:t>
            </a:r>
            <a:r>
              <a:rPr lang="es-E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Ejemplo2</a:t>
            </a:r>
            <a:r>
              <a:rPr lang="es-ES" sz="2800" dirty="0" smtClean="0">
                <a:latin typeface="Arial" panose="020B0604020202020204" pitchFamily="34" charset="0"/>
              </a:rPr>
              <a:t>: Se </a:t>
            </a:r>
            <a:r>
              <a:rPr lang="es-ES" sz="2800" dirty="0">
                <a:latin typeface="Arial" panose="020B0604020202020204" pitchFamily="34" charset="0"/>
              </a:rPr>
              <a:t>tiene la información correspondiente a la talla en cm de un grupo de 10 pacientes:</a:t>
            </a:r>
          </a:p>
          <a:p>
            <a:pPr algn="just">
              <a:buClrTx/>
              <a:buFontTx/>
              <a:buNone/>
            </a:pPr>
            <a:endParaRPr lang="es-ES" sz="2800" dirty="0">
              <a:latin typeface="Arial" panose="020B0604020202020204" pitchFamily="34" charset="0"/>
            </a:endParaRPr>
          </a:p>
          <a:p>
            <a:pPr algn="just">
              <a:buClrTx/>
              <a:buFontTx/>
              <a:buNone/>
            </a:pPr>
            <a:r>
              <a:rPr lang="es-ES" sz="2800" dirty="0">
                <a:latin typeface="Arial" panose="020B0604020202020204" pitchFamily="34" charset="0"/>
              </a:rPr>
              <a:t>		</a:t>
            </a:r>
            <a:r>
              <a:rPr lang="es-ES" sz="2800" dirty="0" smtClean="0">
                <a:latin typeface="Arial" panose="020B0604020202020204" pitchFamily="34" charset="0"/>
              </a:rPr>
              <a:t>150 </a:t>
            </a:r>
            <a:r>
              <a:rPr lang="es-ES" sz="2800" dirty="0">
                <a:latin typeface="Arial" panose="020B0604020202020204" pitchFamily="34" charset="0"/>
              </a:rPr>
              <a:t>152 158 162 167 170 172 172 176 </a:t>
            </a:r>
            <a:r>
              <a:rPr lang="es-ES" sz="2800" dirty="0" smtClean="0">
                <a:latin typeface="Arial" panose="020B0604020202020204" pitchFamily="34" charset="0"/>
              </a:rPr>
              <a:t>178</a:t>
            </a:r>
            <a:endParaRPr lang="es-ES" sz="2800" dirty="0">
              <a:latin typeface="Arial" panose="020B0604020202020204" pitchFamily="34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3072" y="2139849"/>
            <a:ext cx="11665296" cy="101784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13500000" scaled="1"/>
          </a:gradFill>
          <a:ln w="9360">
            <a:solidFill>
              <a:srgbClr val="009999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54000" tIns="46800" rIns="274320" bIns="46800" anchor="ctr">
            <a:spAutoFit/>
          </a:bodyPr>
          <a:lstStyle>
            <a:lvl1pPr marL="457200" indent="-455613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es-MX" sz="3200" dirty="0">
                <a:latin typeface="Arial" panose="020B0604020202020204" pitchFamily="34" charset="0"/>
              </a:rPr>
              <a:t>	</a:t>
            </a:r>
            <a:r>
              <a:rPr lang="es-ES" sz="2800" dirty="0">
                <a:latin typeface="Arial" panose="020B0604020202020204" pitchFamily="34" charset="0"/>
              </a:rPr>
              <a:t>Haga una distribución de frecuencias utilizando clases del mismo </a:t>
            </a:r>
            <a:r>
              <a:rPr lang="es-ES" sz="2800" dirty="0" smtClean="0">
                <a:latin typeface="Arial" panose="020B0604020202020204" pitchFamily="34" charset="0"/>
              </a:rPr>
              <a:t>tamaño</a:t>
            </a:r>
            <a:endParaRPr lang="es-ES" sz="2800" dirty="0">
              <a:latin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06128" y="3354388"/>
            <a:ext cx="11809312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 smtClean="0"/>
              <a:t>Pasos: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1- Determinar el número de clases o intervalos.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2- Calcular la amplitud del intervalo.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3- Determinar los limites de los intervalos. Primero los limites inferiores y después los los limites superiores.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4- Determinar las frecuencias (absolutas, relativas y acumuladas).</a:t>
            </a:r>
            <a:endParaRPr lang="es-E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7392144" y="4034564"/>
                <a:ext cx="953081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400" dirty="0"/>
                  <a:t>K=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s-ES" sz="2400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144" y="4034564"/>
                <a:ext cx="953081" cy="465769"/>
              </a:xfrm>
              <a:prstGeom prst="rect">
                <a:avLst/>
              </a:prstGeom>
              <a:blipFill rotWithShape="0">
                <a:blip r:embed="rId3"/>
                <a:stretch>
                  <a:fillRect l="-10256" t="-9211" b="-302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879976" y="4478777"/>
                <a:ext cx="4275658" cy="70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𝐴𝑚𝑝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𝑅𝑎𝑛𝑔𝑜</m:t>
                          </m:r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𝑉𝑀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á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𝑉𝑚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976" y="4478777"/>
                <a:ext cx="4275658" cy="7006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32594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77872"/>
              </p:ext>
            </p:extLst>
          </p:nvPr>
        </p:nvGraphicFramePr>
        <p:xfrm>
          <a:off x="2063552" y="4149080"/>
          <a:ext cx="7129975" cy="246421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94005"/>
                <a:gridCol w="1107194"/>
                <a:gridCol w="1107194"/>
                <a:gridCol w="1107194"/>
                <a:gridCol w="1107194"/>
                <a:gridCol w="1107194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Talla (cm) 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fa.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FRA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FAA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150 - 149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160 - 169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170 - 178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1,00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 pitchFamily="34" charset="0"/>
                          <a:cs typeface="DejaVu Sans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DejaVu Sans" pitchFamily="34" charset="0"/>
                        <a:cs typeface="DejaVu Sans" pitchFamily="34" charset="0"/>
                      </a:endParaRPr>
                    </a:p>
                  </a:txBody>
                  <a:tcPr marL="90000" marR="90000" marT="60912" marB="46800" anchor="ctr" horzOverflow="overflow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23392" y="472695"/>
            <a:ext cx="3265500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C00000"/>
                </a:solidFill>
              </a:rPr>
              <a:t>K=</a:t>
            </a:r>
            <a:r>
              <a:rPr lang="es-ES" sz="2400" b="1" dirty="0" err="1" smtClean="0">
                <a:solidFill>
                  <a:srgbClr val="C00000"/>
                </a:solidFill>
              </a:rPr>
              <a:t>Raiz</a:t>
            </a:r>
            <a:r>
              <a:rPr lang="es-ES" sz="2400" b="1" dirty="0" smtClean="0">
                <a:solidFill>
                  <a:srgbClr val="C00000"/>
                </a:solidFill>
              </a:rPr>
              <a:t>(10)=3.16 =3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77499" y="472694"/>
            <a:ext cx="5631499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2400" b="1" dirty="0" err="1">
                <a:solidFill>
                  <a:srgbClr val="C00000"/>
                </a:solidFill>
              </a:rPr>
              <a:t>Amp</a:t>
            </a:r>
            <a:r>
              <a:rPr lang="es-ES" sz="2400" b="1" dirty="0" smtClean="0">
                <a:solidFill>
                  <a:srgbClr val="C00000"/>
                </a:solidFill>
              </a:rPr>
              <a:t>= R/K </a:t>
            </a:r>
            <a:r>
              <a:rPr lang="es-ES" sz="2400" b="1" dirty="0">
                <a:solidFill>
                  <a:srgbClr val="C00000"/>
                </a:solidFill>
              </a:rPr>
              <a:t>=(178-150)/3 = 9,333=10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41201"/>
              </p:ext>
            </p:extLst>
          </p:nvPr>
        </p:nvGraphicFramePr>
        <p:xfrm>
          <a:off x="2711624" y="1705241"/>
          <a:ext cx="82364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4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LIC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150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160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170</a:t>
                      </a:r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oblada 5"/>
          <p:cNvSpPr/>
          <p:nvPr/>
        </p:nvSpPr>
        <p:spPr>
          <a:xfrm rot="5400000" flipV="1">
            <a:off x="2084681" y="2188168"/>
            <a:ext cx="360040" cy="83434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91344" y="2867004"/>
            <a:ext cx="2376265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3366"/>
                </a:solidFill>
              </a:rPr>
              <a:t>Se suma la   </a:t>
            </a:r>
            <a:r>
              <a:rPr lang="es-ES" b="1" dirty="0" err="1" smtClean="0">
                <a:solidFill>
                  <a:srgbClr val="003366"/>
                </a:solidFill>
              </a:rPr>
              <a:t>Amp</a:t>
            </a:r>
            <a:r>
              <a:rPr lang="es-ES" b="1" dirty="0" smtClean="0">
                <a:solidFill>
                  <a:srgbClr val="003366"/>
                </a:solidFill>
              </a:rPr>
              <a:t>=10 </a:t>
            </a:r>
            <a:endParaRPr lang="es-ES" b="1" dirty="0">
              <a:solidFill>
                <a:srgbClr val="003366"/>
              </a:solidFill>
            </a:endParaRPr>
          </a:p>
          <a:p>
            <a:pPr algn="just"/>
            <a:r>
              <a:rPr lang="es-ES" b="1" dirty="0" smtClean="0">
                <a:solidFill>
                  <a:srgbClr val="003366"/>
                </a:solidFill>
              </a:rPr>
              <a:t>hasta llegar a última clase.</a:t>
            </a:r>
            <a:endParaRPr lang="es-ES" b="1" dirty="0">
              <a:solidFill>
                <a:srgbClr val="003366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330490"/>
              </p:ext>
            </p:extLst>
          </p:nvPr>
        </p:nvGraphicFramePr>
        <p:xfrm>
          <a:off x="3647728" y="1749041"/>
          <a:ext cx="82364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4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LSC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149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159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169</a:t>
                      </a:r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echa doblada 8"/>
          <p:cNvSpPr/>
          <p:nvPr/>
        </p:nvSpPr>
        <p:spPr>
          <a:xfrm rot="16200000" flipH="1" flipV="1">
            <a:off x="4819278" y="2189875"/>
            <a:ext cx="363454" cy="83434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83832" y="2873822"/>
            <a:ext cx="272629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b="1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Al </a:t>
            </a:r>
            <a:r>
              <a:rPr lang="es-ES" dirty="0" smtClean="0"/>
              <a:t>LIC</a:t>
            </a:r>
            <a:r>
              <a:rPr lang="es-ES" baseline="-25000" dirty="0" smtClean="0"/>
              <a:t>2</a:t>
            </a:r>
            <a:r>
              <a:rPr lang="es-ES" dirty="0" smtClean="0"/>
              <a:t>  </a:t>
            </a:r>
            <a:r>
              <a:rPr lang="es-ES" dirty="0" smtClean="0"/>
              <a:t>se le resta una unidad (160-1)=</a:t>
            </a:r>
            <a:r>
              <a:rPr lang="es-ES" dirty="0" smtClean="0"/>
              <a:t>149. El resto se obtienen sumando la amplitud.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968208" y="1394924"/>
            <a:ext cx="3734409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b="1">
                <a:solidFill>
                  <a:srgbClr val="003366"/>
                </a:solidFill>
              </a:defRPr>
            </a:lvl1pPr>
          </a:lstStyle>
          <a:p>
            <a:r>
              <a:rPr lang="es-ES" dirty="0" smtClean="0">
                <a:solidFill>
                  <a:srgbClr val="C00000"/>
                </a:solidFill>
              </a:rPr>
              <a:t>Si la variable cuantitativa se expresa  con decimales se procede de igual forma pero tomando como valor de referencia una décima (0,1) para un decimal o una centésima (0,01) para dos lugares decimales y así sucesivamente.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07368" y="285750"/>
            <a:ext cx="11521280" cy="2443555"/>
          </a:xfrm>
          <a:prstGeom prst="rect">
            <a:avLst/>
          </a:prstGeom>
          <a:noFill/>
          <a:ln w="126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8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Medidas de tendencia central</a:t>
            </a:r>
            <a:r>
              <a:rPr lang="es-ES" sz="2800" b="1" i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  <a:spcBef>
                <a:spcPts val="1250"/>
              </a:spcBef>
              <a:buNone/>
            </a:pPr>
            <a:r>
              <a:rPr lang="es-MX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Deben su nombre al hecho de que sus valores tienden a ocupar posiciones centrales o intermedias entre los valores menor y mayor del conjunto de datos a partir del cual se calculan.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43672" y="2996952"/>
            <a:ext cx="5791200" cy="333713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72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8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Entre las medidas de tendencia central encontramos:</a:t>
            </a:r>
          </a:p>
          <a:p>
            <a:pPr lvl="4" algn="just">
              <a:lnSpc>
                <a:spcPct val="13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Media</a:t>
            </a:r>
          </a:p>
          <a:p>
            <a:pPr lvl="4" algn="just">
              <a:lnSpc>
                <a:spcPct val="13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Mediana</a:t>
            </a:r>
          </a:p>
          <a:p>
            <a:pPr lvl="4" algn="just">
              <a:lnSpc>
                <a:spcPct val="130000"/>
              </a:lnSpc>
              <a:spcBef>
                <a:spcPts val="1250"/>
              </a:spcBef>
              <a:buClr>
                <a:srgbClr val="006600"/>
              </a:buClr>
              <a:buFont typeface="Wingdings" panose="05000000000000000000" pitchFamily="2" charset="2"/>
              <a:buChar char=""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Moda</a:t>
            </a:r>
          </a:p>
        </p:txBody>
      </p:sp>
    </p:spTree>
    <p:extLst>
      <p:ext uri="{BB962C8B-B14F-4D97-AF65-F5344CB8AC3E}">
        <p14:creationId xmlns:p14="http://schemas.microsoft.com/office/powerpoint/2010/main" val="378353935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335360" y="533400"/>
            <a:ext cx="11449272" cy="2072171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12600">
            <a:solidFill>
              <a:srgbClr val="8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60000"/>
              </a:lnSpc>
              <a:spcBef>
                <a:spcPts val="1250"/>
              </a:spcBef>
              <a:buNone/>
            </a:pPr>
            <a:r>
              <a:rPr lang="es-ES" sz="28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es-ES" sz="2800" b="1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 aritmética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es un promedio y consiste simplemente en la suma de todas las observaciones, dividida por su número. Simbólicamente la media aritmética de 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números se representa por:</a:t>
            </a: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5710238" y="302895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471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49729"/>
              </p:ext>
            </p:extLst>
          </p:nvPr>
        </p:nvGraphicFramePr>
        <p:xfrm>
          <a:off x="3575720" y="3501008"/>
          <a:ext cx="3945607" cy="280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cuación" r:id="rId4" imgW="609600" imgH="609600" progId="Equation.3">
                  <p:embed/>
                </p:oleObj>
              </mc:Choice>
              <mc:Fallback>
                <p:oleObj name="Ecuación" r:id="rId4" imgW="6096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20" y="3501008"/>
                        <a:ext cx="3945607" cy="2807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25319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1983</Words>
  <Application>Microsoft Office PowerPoint</Application>
  <PresentationFormat>Panorámica</PresentationFormat>
  <Paragraphs>300</Paragraphs>
  <Slides>29</Slides>
  <Notes>26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43" baseType="lpstr">
      <vt:lpstr>SimSun</vt:lpstr>
      <vt:lpstr>Arial</vt:lpstr>
      <vt:lpstr>Arial Narrow</vt:lpstr>
      <vt:lpstr>Calibri</vt:lpstr>
      <vt:lpstr>Calibri Light</vt:lpstr>
      <vt:lpstr>Cambria Math</vt:lpstr>
      <vt:lpstr>DejaVu Sans</vt:lpstr>
      <vt:lpstr>Tahoma</vt:lpstr>
      <vt:lpstr>Times New Roman</vt:lpstr>
      <vt:lpstr>Wingdings</vt:lpstr>
      <vt:lpstr>Tema de Office</vt:lpstr>
      <vt:lpstr>1_Tema de Office</vt:lpstr>
      <vt:lpstr>Ecuación</vt:lpstr>
      <vt:lpstr>Microsoft Editor de ecuaciones 3.0</vt:lpstr>
      <vt:lpstr>  FACULTAD DE CIENCIAS MÉDICAS  “Sagua la Grande” curso 2023  DISEÑO DE INVESTIGACIÓN CUANTITATIVA ENFERMERÍA 3RO CRD 1er Año  </vt:lpstr>
      <vt:lpstr>Presentación de PowerPoint</vt:lpstr>
      <vt:lpstr>CTP  Unidad III: Investigación cuantitativa. Asunto: Elementos básicos de estadística descriptiva e inferencial.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BIBLIOGRAFIA</vt:lpstr>
    </vt:vector>
  </TitlesOfParts>
  <Company>TLR-SERVICE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No. 1 El  Método científico en las ciencias de la salud.</dc:title>
  <dc:creator>ABE Y DANY</dc:creator>
  <cp:lastModifiedBy>rcarballo</cp:lastModifiedBy>
  <cp:revision>225</cp:revision>
  <dcterms:created xsi:type="dcterms:W3CDTF">2015-11-08T11:20:53Z</dcterms:created>
  <dcterms:modified xsi:type="dcterms:W3CDTF">2023-10-29T21:50:46Z</dcterms:modified>
</cp:coreProperties>
</file>