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82" r:id="rId3"/>
    <p:sldId id="257" r:id="rId4"/>
    <p:sldId id="269" r:id="rId5"/>
    <p:sldId id="258" r:id="rId6"/>
    <p:sldId id="259" r:id="rId7"/>
    <p:sldId id="260" r:id="rId8"/>
    <p:sldId id="261" r:id="rId9"/>
    <p:sldId id="262" r:id="rId10"/>
    <p:sldId id="263" r:id="rId11"/>
    <p:sldId id="264" r:id="rId12"/>
    <p:sldId id="265" r:id="rId13"/>
    <p:sldId id="270" r:id="rId14"/>
    <p:sldId id="274" r:id="rId15"/>
    <p:sldId id="268" r:id="rId16"/>
    <p:sldId id="271" r:id="rId17"/>
    <p:sldId id="272" r:id="rId18"/>
    <p:sldId id="275" r:id="rId19"/>
    <p:sldId id="277" r:id="rId20"/>
    <p:sldId id="281" r:id="rId21"/>
    <p:sldId id="278" r:id="rId22"/>
    <p:sldId id="279"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5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8A37255-7DC4-4806-9EE6-0EBC2AAD28A8}" type="datetimeFigureOut">
              <a:rPr lang="es-MX" smtClean="0"/>
              <a:t>03/09/2023</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9AE4AD77-C786-4665-87A5-D0CD9F253168}"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187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A37255-7DC4-4806-9EE6-0EBC2AAD28A8}" type="datetimeFigureOut">
              <a:rPr lang="es-MX" smtClean="0"/>
              <a:t>03/09/2023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E4AD77-C786-4665-87A5-D0CD9F253168}" type="slidenum">
              <a:rPr lang="es-MX" smtClean="0"/>
              <a:t>‹Nº›</a:t>
            </a:fld>
            <a:endParaRPr lang="es-MX"/>
          </a:p>
        </p:txBody>
      </p:sp>
    </p:spTree>
    <p:extLst>
      <p:ext uri="{BB962C8B-B14F-4D97-AF65-F5344CB8AC3E}">
        <p14:creationId xmlns:p14="http://schemas.microsoft.com/office/powerpoint/2010/main" val="356064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A37255-7DC4-4806-9EE6-0EBC2AAD28A8}" type="datetimeFigureOut">
              <a:rPr lang="es-MX" smtClean="0"/>
              <a:t>03/09/2023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E4AD77-C786-4665-87A5-D0CD9F253168}"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065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A37255-7DC4-4806-9EE6-0EBC2AAD28A8}" type="datetimeFigureOut">
              <a:rPr lang="es-MX" smtClean="0"/>
              <a:t>03/09/2023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E4AD77-C786-4665-87A5-D0CD9F253168}"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1686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A37255-7DC4-4806-9EE6-0EBC2AAD28A8}" type="datetimeFigureOut">
              <a:rPr lang="es-MX" smtClean="0"/>
              <a:t>03/09/2023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E4AD77-C786-4665-87A5-D0CD9F253168}" type="slidenum">
              <a:rPr lang="es-MX" smtClean="0"/>
              <a:t>‹Nº›</a:t>
            </a:fld>
            <a:endParaRPr lang="es-MX"/>
          </a:p>
        </p:txBody>
      </p:sp>
    </p:spTree>
    <p:extLst>
      <p:ext uri="{BB962C8B-B14F-4D97-AF65-F5344CB8AC3E}">
        <p14:creationId xmlns:p14="http://schemas.microsoft.com/office/powerpoint/2010/main" val="1704676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A37255-7DC4-4806-9EE6-0EBC2AAD28A8}" type="datetimeFigureOut">
              <a:rPr lang="es-MX" smtClean="0"/>
              <a:t>03/09/2023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E4AD77-C786-4665-87A5-D0CD9F253168}"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805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A37255-7DC4-4806-9EE6-0EBC2AAD28A8}" type="datetimeFigureOut">
              <a:rPr lang="es-MX" smtClean="0"/>
              <a:t>03/09/2023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E4AD77-C786-4665-87A5-D0CD9F253168}"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91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A37255-7DC4-4806-9EE6-0EBC2AAD28A8}" type="datetimeFigureOut">
              <a:rPr lang="es-MX" smtClean="0"/>
              <a:t>03/09/2023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E4AD77-C786-4665-87A5-D0CD9F253168}"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324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A37255-7DC4-4806-9EE6-0EBC2AAD28A8}" type="datetimeFigureOut">
              <a:rPr lang="es-MX" smtClean="0"/>
              <a:t>03/09/2023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E4AD77-C786-4665-87A5-D0CD9F253168}"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03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8A37255-7DC4-4806-9EE6-0EBC2AAD28A8}" type="datetimeFigureOut">
              <a:rPr lang="es-MX" smtClean="0"/>
              <a:t>03/09/2023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E4AD77-C786-4665-87A5-D0CD9F253168}" type="slidenum">
              <a:rPr lang="es-MX" smtClean="0"/>
              <a:t>‹Nº›</a:t>
            </a:fld>
            <a:endParaRPr lang="es-MX"/>
          </a:p>
        </p:txBody>
      </p:sp>
    </p:spTree>
    <p:extLst>
      <p:ext uri="{BB962C8B-B14F-4D97-AF65-F5344CB8AC3E}">
        <p14:creationId xmlns:p14="http://schemas.microsoft.com/office/powerpoint/2010/main" val="301986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8A37255-7DC4-4806-9EE6-0EBC2AAD28A8}" type="datetimeFigureOut">
              <a:rPr lang="es-MX" smtClean="0"/>
              <a:t>03/09/2023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E4AD77-C786-4665-87A5-D0CD9F253168}"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55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8A37255-7DC4-4806-9EE6-0EBC2AAD28A8}" type="datetimeFigureOut">
              <a:rPr lang="es-MX" smtClean="0"/>
              <a:t>03/09/2023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E4AD77-C786-4665-87A5-D0CD9F253168}" type="slidenum">
              <a:rPr lang="es-MX" smtClean="0"/>
              <a:t>‹Nº›</a:t>
            </a:fld>
            <a:endParaRPr lang="es-MX"/>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429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8A37255-7DC4-4806-9EE6-0EBC2AAD28A8}" type="datetimeFigureOut">
              <a:rPr lang="es-MX" smtClean="0"/>
              <a:t>03/09/2023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AE4AD77-C786-4665-87A5-D0CD9F253168}"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89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8A37255-7DC4-4806-9EE6-0EBC2AAD28A8}" type="datetimeFigureOut">
              <a:rPr lang="es-MX" smtClean="0"/>
              <a:t>03/09/2023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AE4AD77-C786-4665-87A5-D0CD9F253168}"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665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37255-7DC4-4806-9EE6-0EBC2AAD28A8}" type="datetimeFigureOut">
              <a:rPr lang="es-MX" smtClean="0"/>
              <a:t>03/09/2023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AE4AD77-C786-4665-87A5-D0CD9F253168}" type="slidenum">
              <a:rPr lang="es-MX" smtClean="0"/>
              <a:t>‹Nº›</a:t>
            </a:fld>
            <a:endParaRPr lang="es-MX"/>
          </a:p>
        </p:txBody>
      </p:sp>
    </p:spTree>
    <p:extLst>
      <p:ext uri="{BB962C8B-B14F-4D97-AF65-F5344CB8AC3E}">
        <p14:creationId xmlns:p14="http://schemas.microsoft.com/office/powerpoint/2010/main" val="3420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A37255-7DC4-4806-9EE6-0EBC2AAD28A8}" type="datetimeFigureOut">
              <a:rPr lang="es-MX" smtClean="0"/>
              <a:t>03/09/2023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E4AD77-C786-4665-87A5-D0CD9F253168}"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147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8A37255-7DC4-4806-9EE6-0EBC2AAD28A8}" type="datetimeFigureOut">
              <a:rPr lang="es-MX" smtClean="0"/>
              <a:t>03/09/2023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E4AD77-C786-4665-87A5-D0CD9F253168}" type="slidenum">
              <a:rPr lang="es-MX" smtClean="0"/>
              <a:t>‹Nº›</a:t>
            </a:fld>
            <a:endParaRPr lang="es-MX"/>
          </a:p>
        </p:txBody>
      </p:sp>
    </p:spTree>
    <p:extLst>
      <p:ext uri="{BB962C8B-B14F-4D97-AF65-F5344CB8AC3E}">
        <p14:creationId xmlns:p14="http://schemas.microsoft.com/office/powerpoint/2010/main" val="425834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A37255-7DC4-4806-9EE6-0EBC2AAD28A8}" type="datetimeFigureOut">
              <a:rPr lang="es-MX" smtClean="0"/>
              <a:t>03/09/2023</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E4AD77-C786-4665-87A5-D0CD9F253168}" type="slidenum">
              <a:rPr lang="es-MX" smtClean="0"/>
              <a:t>‹Nº›</a:t>
            </a:fld>
            <a:endParaRPr lang="es-MX"/>
          </a:p>
        </p:txBody>
      </p:sp>
    </p:spTree>
    <p:extLst>
      <p:ext uri="{BB962C8B-B14F-4D97-AF65-F5344CB8AC3E}">
        <p14:creationId xmlns:p14="http://schemas.microsoft.com/office/powerpoint/2010/main" val="318843056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3933367"/>
            <a:ext cx="6815669" cy="1515533"/>
          </a:xfrm>
        </p:spPr>
        <p:txBody>
          <a:bodyPr>
            <a:normAutofit fontScale="90000"/>
          </a:bodyPr>
          <a:lstStyle/>
          <a:p>
            <a:r>
              <a:rPr lang="es-MX" dirty="0" smtClean="0"/>
              <a:t>Solo el estudio del pasado permite comprender el presente y trazar la estrategia para un futuro mejor</a:t>
            </a:r>
            <a:endParaRPr lang="es-MX" dirty="0"/>
          </a:p>
        </p:txBody>
      </p:sp>
      <p:sp>
        <p:nvSpPr>
          <p:cNvPr id="3" name="Subtítulo 2"/>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11528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sp>
        <p:nvSpPr>
          <p:cNvPr id="3" name="Marcador de texto 2"/>
          <p:cNvSpPr>
            <a:spLocks noGrp="1"/>
          </p:cNvSpPr>
          <p:nvPr>
            <p:ph type="body" idx="1"/>
          </p:nvPr>
        </p:nvSpPr>
        <p:spPr>
          <a:xfrm>
            <a:off x="2015069" y="1752607"/>
            <a:ext cx="8158688" cy="3047992"/>
          </a:xfrm>
        </p:spPr>
        <p:txBody>
          <a:bodyPr/>
          <a:lstStyle/>
          <a:p>
            <a:r>
              <a:rPr lang="es-MX" dirty="0" smtClean="0"/>
              <a:t>Resumiendo la practica de la enfermería en la edad antigua se pierde en el tiempo podemos tomar como referencia el libro  Los conquistadores del fuego donde se destaca el uso de los de la medicina herbolaria, la aplicación rudimentaria del método de observación infiriendo la nocividad de algunas plantas y remedios de los que no se conocía su efecto, </a:t>
            </a:r>
            <a:endParaRPr lang="es-MX" dirty="0"/>
          </a:p>
        </p:txBody>
      </p:sp>
    </p:spTree>
    <p:extLst>
      <p:ext uri="{BB962C8B-B14F-4D97-AF65-F5344CB8AC3E}">
        <p14:creationId xmlns:p14="http://schemas.microsoft.com/office/powerpoint/2010/main" val="260238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MX" dirty="0" smtClean="0"/>
              <a:t>La Edad Antigua se divide de la Edad media  por el nacimiento de Cristo</a:t>
            </a:r>
            <a:endParaRPr lang="es-MX" dirty="0"/>
          </a:p>
        </p:txBody>
      </p:sp>
      <p:sp>
        <p:nvSpPr>
          <p:cNvPr id="5" name="Marcador de contenido 4"/>
          <p:cNvSpPr>
            <a:spLocks noGrp="1"/>
          </p:cNvSpPr>
          <p:nvPr>
            <p:ph sz="half" idx="1"/>
          </p:nvPr>
        </p:nvSpPr>
        <p:spPr/>
        <p:txBody>
          <a:bodyPr>
            <a:normAutofit lnSpcReduction="10000"/>
          </a:bodyPr>
          <a:lstStyle/>
          <a:p>
            <a:r>
              <a:rPr lang="es-MX" dirty="0" smtClean="0"/>
              <a:t>Egipto 4000 </a:t>
            </a:r>
            <a:r>
              <a:rPr lang="es-MX" dirty="0" err="1" smtClean="0"/>
              <a:t>a.n.eya</a:t>
            </a:r>
            <a:r>
              <a:rPr lang="es-MX" dirty="0" smtClean="0"/>
              <a:t> había división entre cirugía y enfermedades internas se superan las medidas de higiene incluso en las adoptadas en la edad media, en las escuelas de medicina se apreciaban muy poco los elementos religiosos, a estos templos acudían para  estudiar </a:t>
            </a:r>
            <a:r>
              <a:rPr lang="es-MX" dirty="0" err="1" smtClean="0"/>
              <a:t>giregos</a:t>
            </a:r>
            <a:r>
              <a:rPr lang="es-MX" dirty="0" smtClean="0"/>
              <a:t>, árabes y hebreos</a:t>
            </a:r>
            <a:endParaRPr lang="es-MX" dirty="0"/>
          </a:p>
        </p:txBody>
      </p:sp>
      <p:sp>
        <p:nvSpPr>
          <p:cNvPr id="6" name="Marcador de contenido 5"/>
          <p:cNvSpPr>
            <a:spLocks noGrp="1"/>
          </p:cNvSpPr>
          <p:nvPr>
            <p:ph sz="half" idx="2"/>
          </p:nvPr>
        </p:nvSpPr>
        <p:spPr/>
        <p:txBody>
          <a:bodyPr>
            <a:normAutofit lnSpcReduction="10000"/>
          </a:bodyPr>
          <a:lstStyle/>
          <a:p>
            <a:r>
              <a:rPr lang="es-MX" dirty="0" smtClean="0"/>
              <a:t>Grecia 2000 </a:t>
            </a:r>
            <a:r>
              <a:rPr lang="es-MX" dirty="0" err="1" smtClean="0"/>
              <a:t>a.n.e</a:t>
            </a:r>
            <a:r>
              <a:rPr lang="es-MX" dirty="0" smtClean="0"/>
              <a:t> los médicos eran los sacerdotes mas distinguidos, surgieron después las escuelas laicas basadas en la OBSERVACION método vigente hasta nuestros días  ampliar este acápite en Historia de la enfermería </a:t>
            </a:r>
            <a:r>
              <a:rPr lang="es-MX" dirty="0" err="1" smtClean="0"/>
              <a:t>Maria</a:t>
            </a:r>
            <a:r>
              <a:rPr lang="es-MX" dirty="0" smtClean="0"/>
              <a:t> del C Cano pag.10 </a:t>
            </a:r>
            <a:r>
              <a:rPr lang="es-MX" dirty="0" err="1" smtClean="0"/>
              <a:t>parr</a:t>
            </a:r>
            <a:r>
              <a:rPr lang="es-MX" dirty="0" smtClean="0"/>
              <a:t>. 2y3</a:t>
            </a:r>
            <a:endParaRPr lang="es-MX" dirty="0"/>
          </a:p>
        </p:txBody>
      </p:sp>
    </p:spTree>
    <p:extLst>
      <p:ext uri="{BB962C8B-B14F-4D97-AF65-F5344CB8AC3E}">
        <p14:creationId xmlns:p14="http://schemas.microsoft.com/office/powerpoint/2010/main" val="2635686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5999" y="2068284"/>
            <a:ext cx="8403771" cy="3668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En China 3000  a.ne la practica medica se desarrollo de forma clasista entre </a:t>
            </a:r>
            <a:r>
              <a:rPr lang="es-MX" dirty="0" err="1" smtClean="0"/>
              <a:t>mepradores,se</a:t>
            </a:r>
            <a:r>
              <a:rPr lang="es-MX" dirty="0" smtClean="0"/>
              <a:t> </a:t>
            </a:r>
            <a:r>
              <a:rPr lang="es-MX" dirty="0" err="1" smtClean="0"/>
              <a:t>transmitia</a:t>
            </a:r>
            <a:r>
              <a:rPr lang="es-MX" dirty="0" smtClean="0"/>
              <a:t> el conocimiento generacional </a:t>
            </a:r>
          </a:p>
          <a:p>
            <a:pPr algn="ctr"/>
            <a:r>
              <a:rPr lang="es-MX" dirty="0" smtClean="0"/>
              <a:t>El primer tratado de Farmacopea fue el GRAN HERBARIO reeditado por ultima vez en 1911</a:t>
            </a:r>
          </a:p>
          <a:p>
            <a:pPr algn="ctr"/>
            <a:r>
              <a:rPr lang="es-MX" dirty="0" smtClean="0"/>
              <a:t>Se hacían operaciones torácicas y abdominales</a:t>
            </a:r>
          </a:p>
          <a:p>
            <a:pPr algn="ctr"/>
            <a:r>
              <a:rPr lang="es-MX" dirty="0" smtClean="0"/>
              <a:t>Acertadamente se relaciono la Peste bubónica con las ratas y se aplico por primera vez la vacuna contra la Viruela</a:t>
            </a:r>
          </a:p>
          <a:p>
            <a:pPr algn="ctr"/>
            <a:r>
              <a:rPr lang="es-MX" dirty="0" smtClean="0"/>
              <a:t>Se conocen las contracciones cardiacas como responsables del movimiento de la sangre </a:t>
            </a:r>
          </a:p>
          <a:p>
            <a:pPr algn="ctr"/>
            <a:r>
              <a:rPr lang="es-MX" dirty="0" smtClean="0"/>
              <a:t>Se desarrolla la técnica de la Acupuntura </a:t>
            </a:r>
            <a:endParaRPr lang="es-MX" dirty="0"/>
          </a:p>
        </p:txBody>
      </p:sp>
    </p:spTree>
    <p:extLst>
      <p:ext uri="{BB962C8B-B14F-4D97-AF65-F5344CB8AC3E}">
        <p14:creationId xmlns:p14="http://schemas.microsoft.com/office/powerpoint/2010/main" val="2644256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El aspecto del desarrollo de la medicina en la India y Roma será resumido por Historia de la enfermería de  </a:t>
            </a:r>
            <a:r>
              <a:rPr lang="es-MX" dirty="0" smtClean="0"/>
              <a:t>María </a:t>
            </a:r>
            <a:r>
              <a:rPr lang="es-MX" dirty="0" smtClean="0"/>
              <a:t>del C. Cano pag10 -11</a:t>
            </a:r>
            <a:endParaRPr lang="es-MX" dirty="0"/>
          </a:p>
        </p:txBody>
      </p:sp>
      <p:sp>
        <p:nvSpPr>
          <p:cNvPr id="3" name="Marcador de texto 2"/>
          <p:cNvSpPr>
            <a:spLocks noGrp="1"/>
          </p:cNvSpPr>
          <p:nvPr>
            <p:ph type="body" idx="1"/>
          </p:nvPr>
        </p:nvSpPr>
        <p:spPr/>
        <p:txBody>
          <a:bodyPr/>
          <a:lstStyle/>
          <a:p>
            <a:r>
              <a:rPr lang="es-MX" dirty="0" smtClean="0"/>
              <a:t>Estos aspectos serán evaluados de forma oral en la próxima clase </a:t>
            </a:r>
            <a:endParaRPr lang="es-MX" dirty="0"/>
          </a:p>
        </p:txBody>
      </p:sp>
    </p:spTree>
    <p:extLst>
      <p:ext uri="{BB962C8B-B14F-4D97-AF65-F5344CB8AC3E}">
        <p14:creationId xmlns:p14="http://schemas.microsoft.com/office/powerpoint/2010/main" val="206577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Entre los finales de la Edad antigua y los inicios de la Edad media surgen ordenes femeninas de diferentes nombres están las Marcelas, Diaconisas(vírgenes y matronas)Romanas, Fabiola y Paulas excepto las Diaconisas que no profesaban votos religiosos, asistían voluntariamente al clero, y tareas de la iglesia y habían hombres y mujeres  </a:t>
            </a:r>
            <a:endParaRPr lang="es-MX" dirty="0"/>
          </a:p>
        </p:txBody>
      </p:sp>
      <p:sp>
        <p:nvSpPr>
          <p:cNvPr id="3" name="Marcador de texto 2"/>
          <p:cNvSpPr>
            <a:spLocks noGrp="1"/>
          </p:cNvSpPr>
          <p:nvPr>
            <p:ph type="body" idx="1"/>
          </p:nvPr>
        </p:nvSpPr>
        <p:spPr/>
        <p:txBody>
          <a:bodyPr/>
          <a:lstStyle/>
          <a:p>
            <a:r>
              <a:rPr lang="es-MX" dirty="0" smtClean="0"/>
              <a:t>Ya en la Edad media surgen  ordenes con la fundación de Hospitales y los monjes y monjas se convierten en enfermeros, además viudas que cuidaban a los enfermos como penitencia estas ordenes fueron año 529 Benito de </a:t>
            </a:r>
            <a:r>
              <a:rPr lang="es-MX" dirty="0" err="1" smtClean="0"/>
              <a:t>Nursia</a:t>
            </a:r>
            <a:r>
              <a:rPr lang="es-MX" dirty="0" smtClean="0"/>
              <a:t> en </a:t>
            </a:r>
            <a:r>
              <a:rPr lang="es-MX" dirty="0" err="1" smtClean="0"/>
              <a:t>Montecasino</a:t>
            </a:r>
            <a:r>
              <a:rPr lang="es-MX" dirty="0" smtClean="0"/>
              <a:t> Italia, en el siglo VI Orden de Lyon Francia y en el Siglo VII la Orden de Paris en Francia  </a:t>
            </a:r>
            <a:endParaRPr lang="es-MX" dirty="0"/>
          </a:p>
        </p:txBody>
      </p:sp>
    </p:spTree>
    <p:extLst>
      <p:ext uri="{BB962C8B-B14F-4D97-AF65-F5344CB8AC3E}">
        <p14:creationId xmlns:p14="http://schemas.microsoft.com/office/powerpoint/2010/main" val="74208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En la Edad media </a:t>
            </a:r>
            <a:endParaRPr lang="es-MX" dirty="0"/>
          </a:p>
        </p:txBody>
      </p:sp>
      <p:sp>
        <p:nvSpPr>
          <p:cNvPr id="3" name="Subtítulo 2"/>
          <p:cNvSpPr>
            <a:spLocks noGrp="1"/>
          </p:cNvSpPr>
          <p:nvPr>
            <p:ph type="subTitle" idx="1"/>
          </p:nvPr>
        </p:nvSpPr>
        <p:spPr/>
        <p:txBody>
          <a:bodyPr>
            <a:normAutofit fontScale="92500" lnSpcReduction="20000"/>
          </a:bodyPr>
          <a:lstStyle/>
          <a:p>
            <a:r>
              <a:rPr lang="es-MX" dirty="0" smtClean="0"/>
              <a:t>Aparecen los Auspicios junto a los monasterios por  tener personas de mayor preparación.</a:t>
            </a:r>
          </a:p>
          <a:p>
            <a:r>
              <a:rPr lang="es-MX" dirty="0"/>
              <a:t> </a:t>
            </a:r>
            <a:r>
              <a:rPr lang="es-MX" dirty="0" smtClean="0"/>
              <a:t>las mujeres y siervas atendían los heridos</a:t>
            </a:r>
          </a:p>
          <a:p>
            <a:r>
              <a:rPr lang="es-MX" dirty="0"/>
              <a:t> </a:t>
            </a:r>
            <a:r>
              <a:rPr lang="es-MX" dirty="0" smtClean="0"/>
              <a:t>los jardines estaban cultivados con plantas medicinales</a:t>
            </a:r>
            <a:endParaRPr lang="es-MX" dirty="0"/>
          </a:p>
        </p:txBody>
      </p:sp>
    </p:spTree>
    <p:extLst>
      <p:ext uri="{BB962C8B-B14F-4D97-AF65-F5344CB8AC3E}">
        <p14:creationId xmlns:p14="http://schemas.microsoft.com/office/powerpoint/2010/main" val="1600891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4400" dirty="0" smtClean="0"/>
              <a:t>Importancia</a:t>
            </a:r>
            <a:r>
              <a:rPr lang="es-MX" dirty="0" smtClean="0"/>
              <a:t> de las cruzadas para la </a:t>
            </a:r>
            <a:r>
              <a:rPr lang="es-MX" dirty="0" err="1" smtClean="0"/>
              <a:t>Enfermeria</a:t>
            </a:r>
            <a:r>
              <a:rPr lang="es-MX" dirty="0" smtClean="0"/>
              <a:t> </a:t>
            </a:r>
            <a:endParaRPr lang="es-MX" dirty="0"/>
          </a:p>
        </p:txBody>
      </p:sp>
      <p:sp>
        <p:nvSpPr>
          <p:cNvPr id="4" name="Marcador de contenido 3"/>
          <p:cNvSpPr>
            <a:spLocks noGrp="1"/>
          </p:cNvSpPr>
          <p:nvPr>
            <p:ph sz="half" idx="1"/>
          </p:nvPr>
        </p:nvSpPr>
        <p:spPr/>
        <p:txBody>
          <a:bodyPr/>
          <a:lstStyle/>
          <a:p>
            <a:r>
              <a:rPr lang="es-MX" dirty="0" smtClean="0"/>
              <a:t>Originan las Ordenes militares de </a:t>
            </a:r>
            <a:r>
              <a:rPr lang="es-MX" dirty="0" err="1" smtClean="0"/>
              <a:t>Enfermeria</a:t>
            </a:r>
            <a:r>
              <a:rPr lang="es-MX" dirty="0" smtClean="0"/>
              <a:t>.</a:t>
            </a:r>
          </a:p>
          <a:p>
            <a:r>
              <a:rPr lang="es-MX" dirty="0" err="1" smtClean="0"/>
              <a:t>Seprogreso</a:t>
            </a:r>
            <a:r>
              <a:rPr lang="es-MX" dirty="0" smtClean="0"/>
              <a:t> en el desarrollo de la </a:t>
            </a:r>
            <a:r>
              <a:rPr lang="es-MX" dirty="0" err="1" smtClean="0"/>
              <a:t>Cirugia</a:t>
            </a:r>
            <a:r>
              <a:rPr lang="es-MX" dirty="0" smtClean="0"/>
              <a:t> incrementando la mejoría de las curas en cuanto a uso de vendajes,  aplicación </a:t>
            </a:r>
            <a:r>
              <a:rPr lang="es-MX" dirty="0" err="1" smtClean="0"/>
              <a:t>detratamientos</a:t>
            </a:r>
            <a:r>
              <a:rPr lang="es-MX" dirty="0" smtClean="0"/>
              <a:t> paliativos, acciones lógicas del cuidado de </a:t>
            </a:r>
            <a:r>
              <a:rPr lang="es-MX" dirty="0" err="1" smtClean="0"/>
              <a:t>nefermeria</a:t>
            </a:r>
            <a:endParaRPr lang="es-MX" dirty="0"/>
          </a:p>
        </p:txBody>
      </p:sp>
      <p:sp>
        <p:nvSpPr>
          <p:cNvPr id="5" name="Marcador de contenido 4"/>
          <p:cNvSpPr>
            <a:spLocks noGrp="1"/>
          </p:cNvSpPr>
          <p:nvPr>
            <p:ph sz="half" idx="2"/>
          </p:nvPr>
        </p:nvSpPr>
        <p:spPr/>
        <p:txBody>
          <a:bodyPr/>
          <a:lstStyle/>
          <a:p>
            <a:r>
              <a:rPr lang="es-MX" dirty="0" smtClean="0"/>
              <a:t>Se progreso en el desarrollo de Hospitales</a:t>
            </a:r>
          </a:p>
          <a:p>
            <a:r>
              <a:rPr lang="es-MX" dirty="0" smtClean="0"/>
              <a:t>Los peregrinos que iban a </a:t>
            </a:r>
            <a:r>
              <a:rPr lang="es-MX" dirty="0" err="1" smtClean="0"/>
              <a:t>Jerusaleneran</a:t>
            </a:r>
            <a:r>
              <a:rPr lang="es-MX" dirty="0" smtClean="0"/>
              <a:t> atendidos en </a:t>
            </a:r>
            <a:r>
              <a:rPr lang="es-MX" dirty="0" err="1" smtClean="0"/>
              <a:t>ellaspor</a:t>
            </a:r>
            <a:r>
              <a:rPr lang="es-MX" dirty="0" smtClean="0"/>
              <a:t> los Caballeros hospitalarios de San Juan de </a:t>
            </a:r>
            <a:r>
              <a:rPr lang="es-MX" dirty="0" err="1" smtClean="0"/>
              <a:t>Jerusalen</a:t>
            </a:r>
            <a:r>
              <a:rPr lang="es-MX" dirty="0" smtClean="0"/>
              <a:t> en 1048 la integraban caballeros, presbíteros y legos</a:t>
            </a:r>
            <a:endParaRPr lang="es-MX" dirty="0"/>
          </a:p>
        </p:txBody>
      </p:sp>
    </p:spTree>
    <p:extLst>
      <p:ext uri="{BB962C8B-B14F-4D97-AF65-F5344CB8AC3E}">
        <p14:creationId xmlns:p14="http://schemas.microsoft.com/office/powerpoint/2010/main" val="4172986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La misión de estas ordenes era defender con sus vidas la de los enfermos y ser soldados cuando fuera necesario además de la atención durante las 24 horas a los enfermos </a:t>
            </a:r>
            <a:endParaRPr lang="es-MX" dirty="0"/>
          </a:p>
        </p:txBody>
      </p:sp>
      <p:sp>
        <p:nvSpPr>
          <p:cNvPr id="3" name="Marcador de texto 2"/>
          <p:cNvSpPr>
            <a:spLocks noGrp="1"/>
          </p:cNvSpPr>
          <p:nvPr>
            <p:ph type="body" idx="1"/>
          </p:nvPr>
        </p:nvSpPr>
        <p:spPr/>
        <p:txBody>
          <a:bodyPr>
            <a:normAutofit fontScale="70000" lnSpcReduction="20000"/>
          </a:bodyPr>
          <a:lstStyle/>
          <a:p>
            <a:r>
              <a:rPr lang="es-MX" dirty="0" smtClean="0"/>
              <a:t>En el siglo XII(1198) se fusionan las ordenes de LYON Y PARIS formando una regla monacal llamada las Agustinas ya era presente la atención por 24 horas a los enfermos, habían mejores medidas higiénicas y comodidad, los insumos y recursos no eran bien manejados  </a:t>
            </a:r>
            <a:endParaRPr lang="es-MX" dirty="0"/>
          </a:p>
        </p:txBody>
      </p:sp>
    </p:spTree>
    <p:extLst>
      <p:ext uri="{BB962C8B-B14F-4D97-AF65-F5344CB8AC3E}">
        <p14:creationId xmlns:p14="http://schemas.microsoft.com/office/powerpoint/2010/main" val="1124775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1839" y="1388530"/>
            <a:ext cx="9494761" cy="2693613"/>
          </a:xfrm>
        </p:spPr>
        <p:txBody>
          <a:bodyPr>
            <a:normAutofit fontScale="90000"/>
          </a:bodyPr>
          <a:lstStyle/>
          <a:p>
            <a:r>
              <a:rPr lang="es-MX" dirty="0" smtClean="0"/>
              <a:t>En el siglo X declina medicina monárquica se prohíbe a los monjes aplicar tratamientos considerados perjudiciales a los enfermos se niega el permiso para hacer Cirugías.</a:t>
            </a:r>
            <a:br>
              <a:rPr lang="es-MX" dirty="0" smtClean="0"/>
            </a:br>
            <a:r>
              <a:rPr lang="es-MX" dirty="0" smtClean="0"/>
              <a:t>1054 se divide la iglesia cristiana en de Oriente y Occidente, en 1095 se produce la Primera cruzada o Guerra Santa contra los musulmanes su objetivo era recuperar el Santo sepulcro de Cristo</a:t>
            </a:r>
            <a:endParaRPr lang="es-MX" dirty="0"/>
          </a:p>
        </p:txBody>
      </p:sp>
      <p:sp>
        <p:nvSpPr>
          <p:cNvPr id="3" name="Marcador de texto 2"/>
          <p:cNvSpPr>
            <a:spLocks noGrp="1"/>
          </p:cNvSpPr>
          <p:nvPr>
            <p:ph type="body" idx="1"/>
          </p:nvPr>
        </p:nvSpPr>
        <p:spPr/>
        <p:txBody>
          <a:bodyPr/>
          <a:lstStyle/>
          <a:p>
            <a:r>
              <a:rPr lang="es-MX" dirty="0" smtClean="0"/>
              <a:t>Las cruzadas fueron 9 la ultima tuvo lugar en 1270 y todas dejaron importantes avances en el terreno de la enfermería </a:t>
            </a:r>
            <a:endParaRPr lang="es-MX" dirty="0"/>
          </a:p>
        </p:txBody>
      </p:sp>
    </p:spTree>
    <p:extLst>
      <p:ext uri="{BB962C8B-B14F-4D97-AF65-F5344CB8AC3E}">
        <p14:creationId xmlns:p14="http://schemas.microsoft.com/office/powerpoint/2010/main" val="133442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7" y="1882017"/>
            <a:ext cx="6815669" cy="1515533"/>
          </a:xfrm>
        </p:spPr>
        <p:txBody>
          <a:bodyPr/>
          <a:lstStyle/>
          <a:p>
            <a:r>
              <a:rPr lang="es-MX" sz="1800" dirty="0" smtClean="0"/>
              <a:t>Las farmacias surgen en el siglo </a:t>
            </a:r>
            <a:r>
              <a:rPr lang="es-MX" sz="1800" dirty="0" smtClean="0"/>
              <a:t>IX con </a:t>
            </a:r>
            <a:r>
              <a:rPr lang="es-MX" sz="1800" dirty="0" smtClean="0"/>
              <a:t>el desarrollo de la </a:t>
            </a:r>
            <a:r>
              <a:rPr lang="es-MX" sz="1800" dirty="0" smtClean="0"/>
              <a:t>química se inician </a:t>
            </a:r>
            <a:r>
              <a:rPr lang="es-MX" sz="1800" dirty="0" smtClean="0"/>
              <a:t>practicas que duran hasta hoy en los países musulmanes</a:t>
            </a:r>
            <a:endParaRPr lang="es-MX" sz="1800" dirty="0"/>
          </a:p>
        </p:txBody>
      </p:sp>
      <p:sp>
        <p:nvSpPr>
          <p:cNvPr id="3" name="Subtítulo 2"/>
          <p:cNvSpPr>
            <a:spLocks noGrp="1"/>
          </p:cNvSpPr>
          <p:nvPr>
            <p:ph type="subTitle" idx="1"/>
          </p:nvPr>
        </p:nvSpPr>
        <p:spPr/>
        <p:txBody>
          <a:bodyPr/>
          <a:lstStyle/>
          <a:p>
            <a:endParaRPr lang="es-MX"/>
          </a:p>
        </p:txBody>
      </p:sp>
    </p:spTree>
    <p:extLst>
      <p:ext uri="{BB962C8B-B14F-4D97-AF65-F5344CB8AC3E}">
        <p14:creationId xmlns:p14="http://schemas.microsoft.com/office/powerpoint/2010/main" val="416378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Actividad independiente</a:t>
            </a:r>
            <a:br>
              <a:rPr lang="es-MX" dirty="0" smtClean="0"/>
            </a:br>
            <a:endParaRPr lang="es-MX" dirty="0"/>
          </a:p>
        </p:txBody>
      </p:sp>
      <p:sp>
        <p:nvSpPr>
          <p:cNvPr id="3" name="Marcador de contenido 2"/>
          <p:cNvSpPr>
            <a:spLocks noGrp="1"/>
          </p:cNvSpPr>
          <p:nvPr>
            <p:ph idx="1"/>
          </p:nvPr>
        </p:nvSpPr>
        <p:spPr/>
        <p:txBody>
          <a:bodyPr/>
          <a:lstStyle/>
          <a:p>
            <a:r>
              <a:rPr lang="es-MX" dirty="0" smtClean="0"/>
              <a:t>Lea detenidamente el </a:t>
            </a:r>
            <a:r>
              <a:rPr lang="es-MX" dirty="0" err="1" smtClean="0"/>
              <a:t>el</a:t>
            </a:r>
            <a:r>
              <a:rPr lang="es-MX" dirty="0" smtClean="0"/>
              <a:t> acápite que aparece en  el libro Historia de la Enfermería de Amaro- Cano pagina 21-28 para la próxima clase debatir sobre la figura de Florence Nightingale y sus aportes a la </a:t>
            </a:r>
            <a:r>
              <a:rPr lang="es-MX" dirty="0" err="1" smtClean="0"/>
              <a:t>profesion</a:t>
            </a:r>
            <a:endParaRPr lang="es-MX" dirty="0"/>
          </a:p>
        </p:txBody>
      </p:sp>
    </p:spTree>
    <p:extLst>
      <p:ext uri="{BB962C8B-B14F-4D97-AF65-F5344CB8AC3E}">
        <p14:creationId xmlns:p14="http://schemas.microsoft.com/office/powerpoint/2010/main" val="300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II Atención a los enfermos en la edad moderna </a:t>
            </a:r>
            <a:endParaRPr lang="es-MX" dirty="0"/>
          </a:p>
        </p:txBody>
      </p:sp>
      <p:sp>
        <p:nvSpPr>
          <p:cNvPr id="3" name="Marcador de contenido 2"/>
          <p:cNvSpPr>
            <a:spLocks noGrp="1"/>
          </p:cNvSpPr>
          <p:nvPr>
            <p:ph idx="1"/>
          </p:nvPr>
        </p:nvSpPr>
        <p:spPr/>
        <p:txBody>
          <a:bodyPr/>
          <a:lstStyle/>
          <a:p>
            <a:r>
              <a:rPr lang="es-MX" dirty="0" smtClean="0"/>
              <a:t>El contexto de la Edad moderna se contempla a partir del siglo XV</a:t>
            </a:r>
          </a:p>
          <a:p>
            <a:r>
              <a:rPr lang="es-MX" dirty="0" smtClean="0"/>
              <a:t>El sistema feudal se reemplaza por Reinos debido a la aparición paulatina de estados nacionales(Inglaterra, Francia, Alemania, España entre otros)dualmente surge un crecimiento demográfico marcado y se afirman los centros urbanos y el consiguiente desarrollo de la </a:t>
            </a:r>
            <a:r>
              <a:rPr lang="es-MX" dirty="0" err="1" smtClean="0"/>
              <a:t>Burguesia</a:t>
            </a:r>
            <a:endParaRPr lang="es-MX" dirty="0" smtClean="0"/>
          </a:p>
          <a:p>
            <a:r>
              <a:rPr lang="es-MX" dirty="0" smtClean="0"/>
              <a:t>Aparecen nuevas rutas  terrestres y marítimas como la de la Seda </a:t>
            </a:r>
          </a:p>
          <a:p>
            <a:r>
              <a:rPr lang="es-MX" dirty="0" smtClean="0"/>
              <a:t>Surgen enfermedades NUEVAS Peste, Tifus, Paludismo, Difteria        </a:t>
            </a:r>
            <a:endParaRPr lang="es-MX" dirty="0"/>
          </a:p>
        </p:txBody>
      </p:sp>
    </p:spTree>
    <p:extLst>
      <p:ext uri="{BB962C8B-B14F-4D97-AF65-F5344CB8AC3E}">
        <p14:creationId xmlns:p14="http://schemas.microsoft.com/office/powerpoint/2010/main" val="4128737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Fueron famosos por su atención diferentes Hospitales</a:t>
            </a:r>
            <a:endParaRPr lang="es-MX" dirty="0"/>
          </a:p>
        </p:txBody>
      </p:sp>
      <p:sp>
        <p:nvSpPr>
          <p:cNvPr id="3" name="Marcador de contenido 2"/>
          <p:cNvSpPr>
            <a:spLocks noGrp="1"/>
          </p:cNvSpPr>
          <p:nvPr>
            <p:ph idx="1"/>
          </p:nvPr>
        </p:nvSpPr>
        <p:spPr/>
        <p:txBody>
          <a:bodyPr/>
          <a:lstStyle/>
          <a:p>
            <a:r>
              <a:rPr lang="es-MX" dirty="0" smtClean="0"/>
              <a:t>revise el libro Historia de la enfermería pagina 15 párrafo 3 de Amaro -Cano y responda:</a:t>
            </a:r>
          </a:p>
          <a:p>
            <a:r>
              <a:rPr lang="es-MX" dirty="0" smtClean="0"/>
              <a:t> hospitales famosos por su atención y siglo de fundados </a:t>
            </a:r>
          </a:p>
          <a:p>
            <a:r>
              <a:rPr lang="es-MX" dirty="0" smtClean="0"/>
              <a:t>En el párrafo 4 mismo libro y pagina interprete el contexto de trabajo de la enfermera(o)</a:t>
            </a:r>
          </a:p>
          <a:p>
            <a:r>
              <a:rPr lang="es-MX" dirty="0" smtClean="0"/>
              <a:t>A que se llamo </a:t>
            </a:r>
            <a:r>
              <a:rPr lang="es-MX" dirty="0" err="1" smtClean="0"/>
              <a:t>Beguinaje</a:t>
            </a:r>
            <a:r>
              <a:rPr lang="es-MX" dirty="0" smtClean="0"/>
              <a:t> y por que?  </a:t>
            </a:r>
            <a:endParaRPr lang="es-MX" dirty="0"/>
          </a:p>
        </p:txBody>
      </p:sp>
    </p:spTree>
    <p:extLst>
      <p:ext uri="{BB962C8B-B14F-4D97-AF65-F5344CB8AC3E}">
        <p14:creationId xmlns:p14="http://schemas.microsoft.com/office/powerpoint/2010/main" val="1868257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Continuacion</a:t>
            </a:r>
            <a:r>
              <a:rPr lang="es-MX" smtClean="0"/>
              <a:t> </a:t>
            </a:r>
            <a:endParaRPr lang="es-MX" dirty="0"/>
          </a:p>
        </p:txBody>
      </p:sp>
      <p:sp>
        <p:nvSpPr>
          <p:cNvPr id="3" name="Marcador de contenido 2"/>
          <p:cNvSpPr>
            <a:spLocks noGrp="1"/>
          </p:cNvSpPr>
          <p:nvPr>
            <p:ph idx="1"/>
          </p:nvPr>
        </p:nvSpPr>
        <p:spPr/>
        <p:txBody>
          <a:bodyPr/>
          <a:lstStyle/>
          <a:p>
            <a:r>
              <a:rPr lang="es-MX" dirty="0" smtClean="0"/>
              <a:t>Debido al trafico intensificado en las nuevas rutas y el prolongado tiempo sin consumir alimentos frescos y balanceados </a:t>
            </a:r>
          </a:p>
          <a:p>
            <a:r>
              <a:rPr lang="es-MX" dirty="0" smtClean="0"/>
              <a:t>Surgen escenarios docentes en diferentes universidades, ampliando la Cirugía y la Terapéutica</a:t>
            </a:r>
          </a:p>
          <a:p>
            <a:r>
              <a:rPr lang="es-MX" dirty="0" smtClean="0"/>
              <a:t>Se humaniza la profesión al poner en practica los principios de Asepsia y Antisepsia, Hemostasia, Uso de Fórceps y la ampliación de los conocimientos sobre las distocias del parto </a:t>
            </a:r>
            <a:endParaRPr lang="es-MX" dirty="0"/>
          </a:p>
        </p:txBody>
      </p:sp>
    </p:spTree>
    <p:extLst>
      <p:ext uri="{BB962C8B-B14F-4D97-AF65-F5344CB8AC3E}">
        <p14:creationId xmlns:p14="http://schemas.microsoft.com/office/powerpoint/2010/main" val="213092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Historia de la enfermería universal</a:t>
            </a:r>
            <a:endParaRPr lang="es-MX" dirty="0"/>
          </a:p>
        </p:txBody>
      </p:sp>
      <p:sp>
        <p:nvSpPr>
          <p:cNvPr id="3" name="Marcador de contenido 2"/>
          <p:cNvSpPr>
            <a:spLocks noGrp="1"/>
          </p:cNvSpPr>
          <p:nvPr>
            <p:ph idx="1"/>
          </p:nvPr>
        </p:nvSpPr>
        <p:spPr/>
        <p:txBody>
          <a:bodyPr/>
          <a:lstStyle/>
          <a:p>
            <a:r>
              <a:rPr lang="es-MX" dirty="0" smtClean="0"/>
              <a:t>Historia de la enfermería en la Edad antigua, en la edad media, moderna y contemporánea.</a:t>
            </a:r>
          </a:p>
          <a:p>
            <a:r>
              <a:rPr lang="es-MX" dirty="0" smtClean="0"/>
              <a:t>La atención a personas enfermas en la edad antigua.</a:t>
            </a:r>
          </a:p>
          <a:p>
            <a:r>
              <a:rPr lang="es-MX" dirty="0" smtClean="0"/>
              <a:t>La atención a personas enfermas en la edad media.</a:t>
            </a:r>
          </a:p>
          <a:p>
            <a:r>
              <a:rPr lang="es-MX" dirty="0" smtClean="0"/>
              <a:t>La atención a personas enfermas en la edad moderna.   </a:t>
            </a:r>
            <a:endParaRPr lang="es-MX" dirty="0"/>
          </a:p>
        </p:txBody>
      </p:sp>
    </p:spTree>
    <p:extLst>
      <p:ext uri="{BB962C8B-B14F-4D97-AF65-F5344CB8AC3E}">
        <p14:creationId xmlns:p14="http://schemas.microsoft.com/office/powerpoint/2010/main" val="324110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La Mesopotamia fue un territorio formado por Babilonia, Asiria y Palestina  </a:t>
            </a:r>
            <a:endParaRPr lang="es-MX" dirty="0"/>
          </a:p>
        </p:txBody>
      </p:sp>
    </p:spTree>
    <p:extLst>
      <p:ext uri="{BB962C8B-B14F-4D97-AF65-F5344CB8AC3E}">
        <p14:creationId xmlns:p14="http://schemas.microsoft.com/office/powerpoint/2010/main" val="388018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Atención de enfermos en la edad </a:t>
            </a:r>
            <a:r>
              <a:rPr lang="es-MX" sz="3600" dirty="0" smtClean="0"/>
              <a:t>antigua</a:t>
            </a:r>
            <a:endParaRPr lang="es-MX" sz="3600" dirty="0"/>
          </a:p>
        </p:txBody>
      </p:sp>
      <p:sp>
        <p:nvSpPr>
          <p:cNvPr id="3" name="Marcador de texto 2"/>
          <p:cNvSpPr>
            <a:spLocks noGrp="1"/>
          </p:cNvSpPr>
          <p:nvPr>
            <p:ph type="body" idx="1"/>
          </p:nvPr>
        </p:nvSpPr>
        <p:spPr>
          <a:xfrm>
            <a:off x="2134810" y="3704536"/>
            <a:ext cx="8158690" cy="954547"/>
          </a:xfrm>
        </p:spPr>
        <p:txBody>
          <a:bodyPr>
            <a:noAutofit/>
          </a:bodyPr>
          <a:lstStyle/>
          <a:p>
            <a:r>
              <a:rPr lang="es-MX" sz="1800" dirty="0" smtClean="0"/>
              <a:t>En la comunidad primitiva los hombres solucionaban las enfermedades sin conocimiento previo de la misma, ni imaginar que podía ser una Enfermedad, la experiencia fue enriqueciéndose  a partir de la experiencia observando a los animales y de su propia experiencia transmitida en el día a día y la que se transmitió por generaciones siendo esta la característica que identifico la practica medica como fenómeno de la sociedad humana </a:t>
            </a:r>
            <a:endParaRPr lang="es-MX" sz="1800" dirty="0"/>
          </a:p>
        </p:txBody>
      </p:sp>
    </p:spTree>
    <p:extLst>
      <p:ext uri="{BB962C8B-B14F-4D97-AF65-F5344CB8AC3E}">
        <p14:creationId xmlns:p14="http://schemas.microsoft.com/office/powerpoint/2010/main" val="3029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Continuacion</a:t>
            </a:r>
            <a:r>
              <a:rPr lang="es-MX" dirty="0" smtClean="0"/>
              <a:t> </a:t>
            </a:r>
            <a:endParaRPr lang="es-MX" dirty="0"/>
          </a:p>
        </p:txBody>
      </p:sp>
      <p:sp>
        <p:nvSpPr>
          <p:cNvPr id="3" name="Marcador de texto 2"/>
          <p:cNvSpPr>
            <a:spLocks noGrp="1"/>
          </p:cNvSpPr>
          <p:nvPr>
            <p:ph type="body" idx="1"/>
          </p:nvPr>
        </p:nvSpPr>
        <p:spPr>
          <a:xfrm>
            <a:off x="1978026" y="3748079"/>
            <a:ext cx="8158690" cy="954547"/>
          </a:xfrm>
        </p:spPr>
        <p:txBody>
          <a:bodyPr>
            <a:normAutofit fontScale="25000" lnSpcReduction="20000"/>
          </a:bodyPr>
          <a:lstStyle/>
          <a:p>
            <a:r>
              <a:rPr lang="es-MX" sz="6200" dirty="0" smtClean="0"/>
              <a:t>Al no tener explicación para los fenómenos que ocurrían en su organismo y resultantes de la interacción con el medio ambiente comenzó la explicación de los mismos sobre fenómenos sobrenaturales y la practica mítico-mágica para explicarse los mismo</a:t>
            </a:r>
            <a:r>
              <a:rPr lang="es-MX" dirty="0" smtClean="0"/>
              <a:t>s.</a:t>
            </a:r>
          </a:p>
          <a:p>
            <a:r>
              <a:rPr lang="es-MX" sz="4200" b="1" dirty="0" smtClean="0"/>
              <a:t>De hecho en cada comunidad primitiva existía un Brujo-Sacerdote o vudú que realizaba dichas practicas se inicia </a:t>
            </a:r>
            <a:r>
              <a:rPr lang="es-MX" sz="4200" b="1" dirty="0" err="1" smtClean="0"/>
              <a:t>asi</a:t>
            </a:r>
            <a:r>
              <a:rPr lang="es-MX" sz="4200" b="1" dirty="0" smtClean="0"/>
              <a:t> el arte de cuidar, la base de la </a:t>
            </a:r>
            <a:r>
              <a:rPr lang="es-MX" sz="4200" b="1" dirty="0" err="1" smtClean="0"/>
              <a:t>Enfermeria</a:t>
            </a:r>
            <a:r>
              <a:rPr lang="es-MX" sz="4200" b="1" dirty="0" smtClean="0"/>
              <a:t> sobre el arte de curar asociado a la practica medica    </a:t>
            </a:r>
            <a:endParaRPr lang="es-MX" sz="4200" b="1" dirty="0"/>
          </a:p>
        </p:txBody>
      </p:sp>
    </p:spTree>
    <p:extLst>
      <p:ext uri="{BB962C8B-B14F-4D97-AF65-F5344CB8AC3E}">
        <p14:creationId xmlns:p14="http://schemas.microsoft.com/office/powerpoint/2010/main" val="2441848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texto 2"/>
          <p:cNvSpPr>
            <a:spLocks noGrp="1"/>
          </p:cNvSpPr>
          <p:nvPr>
            <p:ph type="body" idx="1"/>
          </p:nvPr>
        </p:nvSpPr>
        <p:spPr>
          <a:xfrm>
            <a:off x="2015069" y="1752607"/>
            <a:ext cx="8158688" cy="3047992"/>
          </a:xfrm>
        </p:spPr>
        <p:txBody>
          <a:bodyPr/>
          <a:lstStyle/>
          <a:p>
            <a:r>
              <a:rPr lang="es-MX" dirty="0" smtClean="0"/>
              <a:t>Con el surgimiento de la primera sociedad clasista: el esclavismo aparecen cambios cualitativos en la vida de los hombres y también en la practica medica por ejemplo en Mesopotamia (4000ª.n.e.) los médicos se formaban en los templos en Sumer en es misma etapa se desarrollo la higiene la cirugía, y la descripción de algunas enfermedades   </a:t>
            </a:r>
            <a:endParaRPr lang="es-MX" dirty="0"/>
          </a:p>
        </p:txBody>
      </p:sp>
    </p:spTree>
    <p:extLst>
      <p:ext uri="{BB962C8B-B14F-4D97-AF65-F5344CB8AC3E}">
        <p14:creationId xmlns:p14="http://schemas.microsoft.com/office/powerpoint/2010/main" val="154916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Continuacion</a:t>
            </a:r>
            <a:r>
              <a:rPr lang="es-MX" dirty="0" smtClean="0"/>
              <a:t> </a:t>
            </a:r>
            <a:br>
              <a:rPr lang="es-MX" dirty="0" smtClean="0"/>
            </a:br>
            <a:endParaRPr lang="es-MX" dirty="0"/>
          </a:p>
        </p:txBody>
      </p:sp>
      <p:sp>
        <p:nvSpPr>
          <p:cNvPr id="3" name="Marcador de texto 2"/>
          <p:cNvSpPr>
            <a:spLocks noGrp="1"/>
          </p:cNvSpPr>
          <p:nvPr>
            <p:ph type="body" idx="1"/>
          </p:nvPr>
        </p:nvSpPr>
        <p:spPr/>
        <p:txBody>
          <a:bodyPr>
            <a:normAutofit fontScale="85000" lnSpcReduction="10000"/>
          </a:bodyPr>
          <a:lstStyle/>
          <a:p>
            <a:r>
              <a:rPr lang="es-MX" dirty="0" smtClean="0"/>
              <a:t>En Babilonia (2000 </a:t>
            </a:r>
            <a:r>
              <a:rPr lang="es-MX" dirty="0" err="1" smtClean="0"/>
              <a:t>a.n.e</a:t>
            </a:r>
            <a:r>
              <a:rPr lang="es-MX" dirty="0" smtClean="0"/>
              <a:t>)aparece el primer código legislación para el ejercicio de la practica medica con su código legal y moral, el </a:t>
            </a:r>
            <a:r>
              <a:rPr lang="es-MX" dirty="0" err="1" smtClean="0"/>
              <a:t>Codigo</a:t>
            </a:r>
            <a:r>
              <a:rPr lang="es-MX" dirty="0" smtClean="0"/>
              <a:t> Hammurabi con deberes, derechos y sanciones incluidas para los transgresores </a:t>
            </a:r>
            <a:endParaRPr lang="es-MX" dirty="0"/>
          </a:p>
        </p:txBody>
      </p:sp>
    </p:spTree>
    <p:extLst>
      <p:ext uri="{BB962C8B-B14F-4D97-AF65-F5344CB8AC3E}">
        <p14:creationId xmlns:p14="http://schemas.microsoft.com/office/powerpoint/2010/main" val="3858946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smtClean="0"/>
              <a:t>Continuacion</a:t>
            </a:r>
            <a:r>
              <a:rPr lang="es-MX" dirty="0" smtClean="0"/>
              <a:t> </a:t>
            </a:r>
            <a:endParaRPr lang="es-MX" dirty="0"/>
          </a:p>
        </p:txBody>
      </p:sp>
      <p:sp>
        <p:nvSpPr>
          <p:cNvPr id="3" name="Marcador de texto 2"/>
          <p:cNvSpPr>
            <a:spLocks noGrp="1"/>
          </p:cNvSpPr>
          <p:nvPr>
            <p:ph type="body" idx="1"/>
          </p:nvPr>
        </p:nvSpPr>
        <p:spPr/>
        <p:txBody>
          <a:bodyPr>
            <a:normAutofit fontScale="70000" lnSpcReduction="20000"/>
          </a:bodyPr>
          <a:lstStyle/>
          <a:p>
            <a:r>
              <a:rPr lang="es-MX" dirty="0" smtClean="0"/>
              <a:t>En Asiria (1000 </a:t>
            </a:r>
            <a:r>
              <a:rPr lang="es-MX" dirty="0" err="1" smtClean="0"/>
              <a:t>a.n.e</a:t>
            </a:r>
            <a:r>
              <a:rPr lang="es-MX" dirty="0" smtClean="0"/>
              <a:t>) la ultima de las civilizaciones mesopotámicas, por las características guerreras de sus pueblos tuvo gran desarrollo la Cirugía, a partir de las necesidades de conocer mas al ser humano se realizan las Disecciones de animales y con ella el conocimiento de la Anatomía    </a:t>
            </a:r>
            <a:endParaRPr lang="es-MX" dirty="0"/>
          </a:p>
        </p:txBody>
      </p:sp>
    </p:spTree>
    <p:extLst>
      <p:ext uri="{BB962C8B-B14F-4D97-AF65-F5344CB8AC3E}">
        <p14:creationId xmlns:p14="http://schemas.microsoft.com/office/powerpoint/2010/main" val="42192420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
  <TotalTime>187</TotalTime>
  <Words>1291</Words>
  <Application>Microsoft Office PowerPoint</Application>
  <PresentationFormat>Panorámica</PresentationFormat>
  <Paragraphs>61</Paragraphs>
  <Slides>22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22</vt:i4>
      </vt:variant>
    </vt:vector>
  </HeadingPairs>
  <TitlesOfParts>
    <vt:vector size="25" baseType="lpstr">
      <vt:lpstr>Arial</vt:lpstr>
      <vt:lpstr>Garamond</vt:lpstr>
      <vt:lpstr>Orgánico</vt:lpstr>
      <vt:lpstr>Solo el estudio del pasado permite comprender el presente y trazar la estrategia para un futuro mejor</vt:lpstr>
      <vt:lpstr>Actividad independiente </vt:lpstr>
      <vt:lpstr>Historia de la enfermería universal</vt:lpstr>
      <vt:lpstr>La Mesopotamia fue un territorio formado por Babilonia, Asiria y Palestina  </vt:lpstr>
      <vt:lpstr>Atención de enfermos en la edad antigua</vt:lpstr>
      <vt:lpstr>Continuacion </vt:lpstr>
      <vt:lpstr>Presentación de PowerPoint</vt:lpstr>
      <vt:lpstr>Continuacion  </vt:lpstr>
      <vt:lpstr>Continuacion </vt:lpstr>
      <vt:lpstr>Presentación de PowerPoint</vt:lpstr>
      <vt:lpstr>La Edad Antigua se divide de la Edad media  por el nacimiento de Cristo</vt:lpstr>
      <vt:lpstr>Presentación de PowerPoint</vt:lpstr>
      <vt:lpstr>El aspecto del desarrollo de la medicina en la India y Roma será resumido por Historia de la enfermería de  María del C. Cano pag10 -11</vt:lpstr>
      <vt:lpstr>Entre los finales de la Edad antigua y los inicios de la Edad media surgen ordenes femeninas de diferentes nombres están las Marcelas, Diaconisas(vírgenes y matronas)Romanas, Fabiola y Paulas excepto las Diaconisas que no profesaban votos religiosos, asistían voluntariamente al clero, y tareas de la iglesia y habían hombres y mujeres  </vt:lpstr>
      <vt:lpstr>En la Edad media </vt:lpstr>
      <vt:lpstr>Importancia de las cruzadas para la Enfermeria </vt:lpstr>
      <vt:lpstr>La misión de estas ordenes era defender con sus vidas la de los enfermos y ser soldados cuando fuera necesario además de la atención durante las 24 horas a los enfermos </vt:lpstr>
      <vt:lpstr>En el siglo X declina medicina monárquica se prohíbe a los monjes aplicar tratamientos considerados perjudiciales a los enfermos se niega el permiso para hacer Cirugías. 1054 se divide la iglesia cristiana en de Oriente y Occidente, en 1095 se produce la Primera cruzada o Guerra Santa contra los musulmanes su objetivo era recuperar el Santo sepulcro de Cristo</vt:lpstr>
      <vt:lpstr>Las farmacias surgen en el siglo IX con el desarrollo de la química se inician practicas que duran hasta hoy en los países musulmanes</vt:lpstr>
      <vt:lpstr>II Atención a los enfermos en la edad moderna </vt:lpstr>
      <vt:lpstr>Fueron famosos por su atención diferentes Hospitales</vt:lpstr>
      <vt:lpstr>Continuacion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Solo el estudio del pasado permite comprender el presente y trazar la estrategia para un futuro mejor</dc:title>
  <dc:creator>VIT</dc:creator>
  <cp:lastModifiedBy>VIT</cp:lastModifiedBy>
  <cp:revision>26</cp:revision>
  <dcterms:created xsi:type="dcterms:W3CDTF">2023-08-05T02:15:40Z</dcterms:created>
  <dcterms:modified xsi:type="dcterms:W3CDTF">2023-09-04T01:36:59Z</dcterms:modified>
</cp:coreProperties>
</file>