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 id="2147483780" r:id="rId2"/>
    <p:sldMasterId id="2147483792" r:id="rId3"/>
    <p:sldMasterId id="2147483816" r:id="rId4"/>
    <p:sldMasterId id="2147483828" r:id="rId5"/>
    <p:sldMasterId id="2147483840" r:id="rId6"/>
  </p:sldMasterIdLst>
  <p:notesMasterIdLst>
    <p:notesMasterId r:id="rId35"/>
  </p:notesMasterIdLst>
  <p:sldIdLst>
    <p:sldId id="296" r:id="rId7"/>
    <p:sldId id="299" r:id="rId8"/>
    <p:sldId id="256" r:id="rId9"/>
    <p:sldId id="270" r:id="rId10"/>
    <p:sldId id="276" r:id="rId11"/>
    <p:sldId id="275" r:id="rId12"/>
    <p:sldId id="277" r:id="rId13"/>
    <p:sldId id="271" r:id="rId14"/>
    <p:sldId id="272" r:id="rId15"/>
    <p:sldId id="262" r:id="rId16"/>
    <p:sldId id="267" r:id="rId17"/>
    <p:sldId id="268"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8" r:id="rId33"/>
    <p:sldId id="297" r:id="rId3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777" autoAdjust="0"/>
  </p:normalViewPr>
  <p:slideViewPr>
    <p:cSldViewPr>
      <p:cViewPr varScale="1">
        <p:scale>
          <a:sx n="59" d="100"/>
          <a:sy n="59" d="100"/>
        </p:scale>
        <p:origin x="1602" y="-3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notesMaster" Target="notesMasters/notesMaster1.xml"/><Relationship Id="rId8" Type="http://schemas.openxmlformats.org/officeDocument/2006/relationships/slide" Target="slides/slide2.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D8EEB4-6ED6-4513-BBD2-0289D4527774}" type="datetimeFigureOut">
              <a:rPr lang="es-ES" smtClean="0"/>
              <a:t>01/11/2023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5BCB0C-2DE7-4657-84E4-3CA59A0B2A26}" type="slidenum">
              <a:rPr lang="es-ES" smtClean="0"/>
              <a:t>‹Nº›</a:t>
            </a:fld>
            <a:endParaRPr lang="es-ES"/>
          </a:p>
        </p:txBody>
      </p:sp>
    </p:spTree>
    <p:extLst>
      <p:ext uri="{BB962C8B-B14F-4D97-AF65-F5344CB8AC3E}">
        <p14:creationId xmlns:p14="http://schemas.microsoft.com/office/powerpoint/2010/main" val="2658513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sz="1200" kern="1200" dirty="0" smtClean="0">
                <a:solidFill>
                  <a:schemeClr val="tx1"/>
                </a:solidFill>
                <a:effectLst/>
                <a:latin typeface="+mn-lt"/>
                <a:ea typeface="+mn-ea"/>
                <a:cs typeface="+mn-cs"/>
              </a:rPr>
              <a:t>Preguntas de comprobación</a:t>
            </a:r>
          </a:p>
          <a:p>
            <a:r>
              <a:rPr lang="es-ES" sz="1200" kern="1200" dirty="0" smtClean="0">
                <a:solidFill>
                  <a:schemeClr val="tx1"/>
                </a:solidFill>
                <a:effectLst/>
                <a:latin typeface="+mn-lt"/>
                <a:ea typeface="+mn-ea"/>
                <a:cs typeface="+mn-cs"/>
              </a:rPr>
              <a:t>a).- ¿Cómo podemos definir la investigación cualitativa?</a:t>
            </a:r>
          </a:p>
          <a:p>
            <a:r>
              <a:rPr lang="es-ES" sz="1200" kern="1200" dirty="0" smtClean="0">
                <a:solidFill>
                  <a:schemeClr val="tx1"/>
                </a:solidFill>
                <a:effectLst/>
                <a:latin typeface="+mn-lt"/>
                <a:ea typeface="+mn-ea"/>
                <a:cs typeface="+mn-cs"/>
              </a:rPr>
              <a:t>b).- ¿Cuáles son las principales preguntas a que responde la investigación cualitativa?</a:t>
            </a:r>
          </a:p>
          <a:p>
            <a:r>
              <a:rPr lang="es-ES" sz="1200" kern="1200" dirty="0" smtClean="0">
                <a:solidFill>
                  <a:schemeClr val="tx1"/>
                </a:solidFill>
                <a:effectLst/>
                <a:latin typeface="+mn-lt"/>
                <a:ea typeface="+mn-ea"/>
                <a:cs typeface="+mn-cs"/>
              </a:rPr>
              <a:t>c).- ¿Mencione cual es la diferencia entre la investigación cualitativa y cuantitativa en cuanto al Foco de investigación?</a:t>
            </a:r>
          </a:p>
          <a:p>
            <a:r>
              <a:rPr lang="es-ES" sz="1200" b="1" kern="1200" dirty="0" smtClean="0">
                <a:solidFill>
                  <a:schemeClr val="tx1"/>
                </a:solidFill>
                <a:effectLst/>
                <a:latin typeface="+mn-lt"/>
                <a:ea typeface="+mn-ea"/>
                <a:cs typeface="+mn-cs"/>
              </a:rPr>
              <a:t>Estudio independiente</a:t>
            </a:r>
            <a:endParaRPr lang="es-E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p>
          <a:p>
            <a:r>
              <a:rPr lang="es-ES" sz="1200" kern="1200" dirty="0" smtClean="0">
                <a:solidFill>
                  <a:schemeClr val="tx1"/>
                </a:solidFill>
                <a:effectLst/>
                <a:latin typeface="+mn-lt"/>
                <a:ea typeface="+mn-ea"/>
                <a:cs typeface="+mn-cs"/>
              </a:rPr>
              <a:t>Orientación del trabajo independiente guía actividades 24 y 25. </a:t>
            </a:r>
          </a:p>
          <a:p>
            <a:endParaRPr lang="es-ES" dirty="0"/>
          </a:p>
        </p:txBody>
      </p:sp>
      <p:sp>
        <p:nvSpPr>
          <p:cNvPr id="4" name="3 Marcador de número de diapositiva"/>
          <p:cNvSpPr>
            <a:spLocks noGrp="1"/>
          </p:cNvSpPr>
          <p:nvPr>
            <p:ph type="sldNum" sz="quarter" idx="10"/>
          </p:nvPr>
        </p:nvSpPr>
        <p:spPr/>
        <p:txBody>
          <a:bodyPr/>
          <a:lstStyle/>
          <a:p>
            <a:fld id="{BD5BCB0C-2DE7-4657-84E4-3CA59A0B2A26}" type="slidenum">
              <a:rPr lang="es-ES" smtClean="0">
                <a:solidFill>
                  <a:prstClr val="black"/>
                </a:solidFill>
              </a:rPr>
              <a:pPr/>
              <a:t>28</a:t>
            </a:fld>
            <a:endParaRPr lang="es-ES">
              <a:solidFill>
                <a:prstClr val="black"/>
              </a:solidFill>
            </a:endParaRPr>
          </a:p>
        </p:txBody>
      </p:sp>
    </p:spTree>
    <p:extLst>
      <p:ext uri="{BB962C8B-B14F-4D97-AF65-F5344CB8AC3E}">
        <p14:creationId xmlns:p14="http://schemas.microsoft.com/office/powerpoint/2010/main" val="3660818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7A847CFC-816F-41D0-AAC0-9BF4FEBC753E}" type="datetimeFigureOut">
              <a:rPr lang="es-ES" smtClean="0"/>
              <a:t>01/11/2023</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132FADFE-3B8F-471C-ABF0-DBC7717ECBBC}"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t>01/11/2023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t>01/11/2023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7521AEC-047A-4E54-8776-80EFB4005FFA}"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3740533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20FE1B0-23EA-4FE5-AF94-069E582ADC55}"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27756315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09000FA-6ED6-437C-AC9F-37BA86C46DA9}"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26480939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4F4B744-5C1E-41D2-81F3-564F3194E802}"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38684966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0ED1160-E2BF-4B1E-903C-3790CEC56DF9}"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15793291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D1AAC1B-756E-4570-B08D-C143EDB3364E}"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35583162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5786606-914E-4FDB-9AE5-02AB390FF656}"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23228482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F9BB62-0A0B-4F75-81D8-481A31C1B5E3}"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2604551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7A847CFC-816F-41D0-AAC0-9BF4FEBC753E}" type="datetimeFigureOut">
              <a:rPr lang="es-ES" smtClean="0"/>
              <a:t>01/11/2023</a:t>
            </a:fld>
            <a:endParaRPr lang="es-ES"/>
          </a:p>
        </p:txBody>
      </p:sp>
      <p:sp>
        <p:nvSpPr>
          <p:cNvPr id="9" name="8 Marcador de número de diapositiva"/>
          <p:cNvSpPr>
            <a:spLocks noGrp="1"/>
          </p:cNvSpPr>
          <p:nvPr>
            <p:ph type="sldNum" sz="quarter" idx="15"/>
          </p:nvPr>
        </p:nvSpPr>
        <p:spPr/>
        <p:txBody>
          <a:bodyPr rtlCol="0"/>
          <a:lstStyle/>
          <a:p>
            <a:fld id="{132FADFE-3B8F-471C-ABF0-DBC7717ECBBC}" type="slidenum">
              <a:rPr lang="es-ES" smtClean="0"/>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DC7B310-3B74-4901-AFD4-545D0E3A76AF}"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5333855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C8E5C0C-6E1E-440D-BE34-FFE5CAB49E98}"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21847011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F959067-C0E7-4F23-A431-A245BF634A2F}"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10203213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7521AEC-047A-4E54-8776-80EFB4005FFA}"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41299657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20FE1B0-23EA-4FE5-AF94-069E582ADC55}"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2841952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09000FA-6ED6-437C-AC9F-37BA86C46DA9}"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8450320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4F4B744-5C1E-41D2-81F3-564F3194E802}"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26594204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0ED1160-E2BF-4B1E-903C-3790CEC56DF9}"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26457461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D1AAC1B-756E-4570-B08D-C143EDB3364E}"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19978119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5786606-914E-4FDB-9AE5-02AB390FF656}"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1147986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7A847CFC-816F-41D0-AAC0-9BF4FEBC753E}" type="datetimeFigureOut">
              <a:rPr lang="es-ES" smtClean="0"/>
              <a:t>01/11/2023</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132FADFE-3B8F-471C-ABF0-DBC7717ECBBC}"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F9BB62-0A0B-4F75-81D8-481A31C1B5E3}"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20556850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DC7B310-3B74-4901-AFD4-545D0E3A76AF}"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17581064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C8E5C0C-6E1E-440D-BE34-FFE5CAB49E98}"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7927416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F959067-C0E7-4F23-A431-A245BF634A2F}"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21660243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7A847CFC-816F-41D0-AAC0-9BF4FEBC753E}" type="datetimeFigureOut">
              <a:rPr lang="es-ES" smtClean="0">
                <a:solidFill>
                  <a:srgbClr val="575F6D"/>
                </a:solidFill>
              </a:rPr>
              <a:pPr/>
              <a:t>01/11/2023</a:t>
            </a:fld>
            <a:endParaRPr lang="es-ES">
              <a:solidFill>
                <a:srgbClr val="575F6D"/>
              </a:solidFill>
            </a:endParaRPr>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solidFill>
                <a:srgbClr val="575F6D"/>
              </a:solidFill>
            </a:endParaRPr>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2716622319"/>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7A847CFC-816F-41D0-AAC0-9BF4FEBC753E}" type="datetimeFigureOut">
              <a:rPr lang="es-ES" smtClean="0">
                <a:solidFill>
                  <a:srgbClr val="575F6D"/>
                </a:solidFill>
              </a:rPr>
              <a:pPr/>
              <a:t>01/11/2023</a:t>
            </a:fld>
            <a:endParaRPr lang="es-ES">
              <a:solidFill>
                <a:srgbClr val="575F6D"/>
              </a:solidFill>
            </a:endParaRPr>
          </a:p>
        </p:txBody>
      </p:sp>
      <p:sp>
        <p:nvSpPr>
          <p:cNvPr id="9" name="8 Marcador de número de diapositiva"/>
          <p:cNvSpPr>
            <a:spLocks noGrp="1"/>
          </p:cNvSpPr>
          <p:nvPr>
            <p:ph type="sldNum" sz="quarter" idx="15"/>
          </p:nvPr>
        </p:nvSpPr>
        <p:spPr/>
        <p:txBody>
          <a:bodyPr rtlCol="0"/>
          <a:lstStyle/>
          <a:p>
            <a:fld id="{132FADFE-3B8F-471C-ABF0-DBC7717ECBBC}" type="slidenum">
              <a:rPr lang="es-ES" smtClean="0"/>
              <a:pPr/>
              <a:t>‹Nº›</a:t>
            </a:fld>
            <a:endParaRPr lang="es-ES"/>
          </a:p>
        </p:txBody>
      </p:sp>
      <p:sp>
        <p:nvSpPr>
          <p:cNvPr id="10" name="9 Marcador de pie de página"/>
          <p:cNvSpPr>
            <a:spLocks noGrp="1"/>
          </p:cNvSpPr>
          <p:nvPr>
            <p:ph type="ftr" sz="quarter" idx="16"/>
          </p:nvPr>
        </p:nvSpPr>
        <p:spPr/>
        <p:txBody>
          <a:bodyPr rtlCol="0"/>
          <a:lstStyle/>
          <a:p>
            <a:endParaRPr lang="es-ES">
              <a:solidFill>
                <a:srgbClr val="575F6D"/>
              </a:solidFill>
            </a:endParaRPr>
          </a:p>
        </p:txBody>
      </p:sp>
    </p:spTree>
    <p:extLst>
      <p:ext uri="{BB962C8B-B14F-4D97-AF65-F5344CB8AC3E}">
        <p14:creationId xmlns:p14="http://schemas.microsoft.com/office/powerpoint/2010/main" val="4997503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7A847CFC-816F-41D0-AAC0-9BF4FEBC753E}" type="datetimeFigureOut">
              <a:rPr lang="es-ES" smtClean="0">
                <a:solidFill>
                  <a:srgbClr val="FFF39D"/>
                </a:solidFill>
              </a:rPr>
              <a:pPr/>
              <a:t>01/11/2023</a:t>
            </a:fld>
            <a:endParaRPr lang="es-ES">
              <a:solidFill>
                <a:srgbClr val="FFF39D"/>
              </a:solidFill>
            </a:endParaRPr>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solidFill>
                <a:srgbClr val="FFF39D"/>
              </a:solidFill>
            </a:endParaRPr>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1623489817"/>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7A847CFC-816F-41D0-AAC0-9BF4FEBC753E}" type="datetimeFigureOut">
              <a:rPr lang="es-ES" smtClean="0">
                <a:solidFill>
                  <a:srgbClr val="575F6D"/>
                </a:solidFill>
              </a:rPr>
              <a:pPr/>
              <a:t>01/11/2023</a:t>
            </a:fld>
            <a:endParaRPr lang="es-ES">
              <a:solidFill>
                <a:srgbClr val="575F6D"/>
              </a:solidFill>
            </a:endParaRPr>
          </a:p>
        </p:txBody>
      </p:sp>
      <p:sp>
        <p:nvSpPr>
          <p:cNvPr id="6" name="5 Marcador de pie de página"/>
          <p:cNvSpPr>
            <a:spLocks noGrp="1"/>
          </p:cNvSpPr>
          <p:nvPr>
            <p:ph type="ftr" sz="quarter" idx="11"/>
          </p:nvPr>
        </p:nvSpPr>
        <p:spPr/>
        <p:txBody>
          <a:bodyPr/>
          <a:lstStyle/>
          <a:p>
            <a:endParaRPr lang="es-ES">
              <a:solidFill>
                <a:srgbClr val="575F6D"/>
              </a:solidFill>
            </a:endParaRPr>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extLst>
      <p:ext uri="{BB962C8B-B14F-4D97-AF65-F5344CB8AC3E}">
        <p14:creationId xmlns:p14="http://schemas.microsoft.com/office/powerpoint/2010/main" val="382315371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7A847CFC-816F-41D0-AAC0-9BF4FEBC753E}" type="datetimeFigureOut">
              <a:rPr lang="es-ES" smtClean="0">
                <a:solidFill>
                  <a:srgbClr val="575F6D"/>
                </a:solidFill>
              </a:rPr>
              <a:pPr/>
              <a:t>01/11/2023</a:t>
            </a:fld>
            <a:endParaRPr lang="es-ES">
              <a:solidFill>
                <a:srgbClr val="575F6D"/>
              </a:solidFill>
            </a:endParaRPr>
          </a:p>
        </p:txBody>
      </p:sp>
      <p:sp>
        <p:nvSpPr>
          <p:cNvPr id="8" name="7 Marcador de pie de página"/>
          <p:cNvSpPr>
            <a:spLocks noGrp="1"/>
          </p:cNvSpPr>
          <p:nvPr>
            <p:ph type="ftr" sz="quarter" idx="11"/>
          </p:nvPr>
        </p:nvSpPr>
        <p:spPr/>
        <p:txBody>
          <a:bodyPr/>
          <a:lstStyle/>
          <a:p>
            <a:endParaRPr lang="es-ES">
              <a:solidFill>
                <a:srgbClr val="575F6D"/>
              </a:solidFill>
            </a:endParaRPr>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extLst>
      <p:ext uri="{BB962C8B-B14F-4D97-AF65-F5344CB8AC3E}">
        <p14:creationId xmlns:p14="http://schemas.microsoft.com/office/powerpoint/2010/main" val="40942731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7A847CFC-816F-41D0-AAC0-9BF4FEBC753E}" type="datetimeFigureOut">
              <a:rPr lang="es-ES" smtClean="0">
                <a:solidFill>
                  <a:srgbClr val="575F6D"/>
                </a:solidFill>
              </a:rPr>
              <a:pPr/>
              <a:t>01/11/2023</a:t>
            </a:fld>
            <a:endParaRPr lang="es-ES">
              <a:solidFill>
                <a:srgbClr val="575F6D"/>
              </a:solidFill>
            </a:endParaRPr>
          </a:p>
        </p:txBody>
      </p:sp>
      <p:sp>
        <p:nvSpPr>
          <p:cNvPr id="7" name="6 Marcador de número de diapositiva"/>
          <p:cNvSpPr>
            <a:spLocks noGrp="1"/>
          </p:cNvSpPr>
          <p:nvPr>
            <p:ph type="sldNum" sz="quarter" idx="11"/>
          </p:nvPr>
        </p:nvSpPr>
        <p:spPr/>
        <p:txBody>
          <a:bodyPr rtlCol="0"/>
          <a:lstStyle/>
          <a:p>
            <a:fld id="{132FADFE-3B8F-471C-ABF0-DBC7717ECBBC}" type="slidenum">
              <a:rPr lang="es-ES" smtClean="0"/>
              <a:pPr/>
              <a:t>‹Nº›</a:t>
            </a:fld>
            <a:endParaRPr lang="es-ES"/>
          </a:p>
        </p:txBody>
      </p:sp>
      <p:sp>
        <p:nvSpPr>
          <p:cNvPr id="8" name="7 Marcador de pie de página"/>
          <p:cNvSpPr>
            <a:spLocks noGrp="1"/>
          </p:cNvSpPr>
          <p:nvPr>
            <p:ph type="ftr" sz="quarter" idx="12"/>
          </p:nvPr>
        </p:nvSpPr>
        <p:spPr/>
        <p:txBody>
          <a:bodyPr rtlCol="0"/>
          <a:lstStyle/>
          <a:p>
            <a:endParaRPr lang="es-ES">
              <a:solidFill>
                <a:srgbClr val="575F6D"/>
              </a:solidFill>
            </a:endParaRPr>
          </a:p>
        </p:txBody>
      </p:sp>
    </p:spTree>
    <p:extLst>
      <p:ext uri="{BB962C8B-B14F-4D97-AF65-F5344CB8AC3E}">
        <p14:creationId xmlns:p14="http://schemas.microsoft.com/office/powerpoint/2010/main" val="4268809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7A847CFC-816F-41D0-AAC0-9BF4FEBC753E}" type="datetimeFigureOut">
              <a:rPr lang="es-ES" smtClean="0"/>
              <a:t>01/11/2023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solidFill>
                  <a:srgbClr val="575F6D"/>
                </a:solidFill>
              </a:rPr>
              <a:pPr/>
              <a:t>01/11/2023</a:t>
            </a:fld>
            <a:endParaRPr lang="es-ES">
              <a:solidFill>
                <a:srgbClr val="575F6D"/>
              </a:solidFill>
            </a:endParaRPr>
          </a:p>
        </p:txBody>
      </p:sp>
      <p:sp>
        <p:nvSpPr>
          <p:cNvPr id="3" name="2 Marcador de pie de página"/>
          <p:cNvSpPr>
            <a:spLocks noGrp="1"/>
          </p:cNvSpPr>
          <p:nvPr>
            <p:ph type="ftr" sz="quarter" idx="11"/>
          </p:nvPr>
        </p:nvSpPr>
        <p:spPr/>
        <p:txBody>
          <a:bodyPr/>
          <a:lstStyle/>
          <a:p>
            <a:endParaRPr lang="es-ES">
              <a:solidFill>
                <a:srgbClr val="575F6D"/>
              </a:solidFill>
            </a:endParaRPr>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23058946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7A847CFC-816F-41D0-AAC0-9BF4FEBC753E}" type="datetimeFigureOut">
              <a:rPr lang="es-ES" smtClean="0">
                <a:solidFill>
                  <a:srgbClr val="575F6D"/>
                </a:solidFill>
              </a:rPr>
              <a:pPr/>
              <a:t>01/11/2023</a:t>
            </a:fld>
            <a:endParaRPr lang="es-ES">
              <a:solidFill>
                <a:srgbClr val="575F6D"/>
              </a:solidFill>
            </a:endParaRPr>
          </a:p>
        </p:txBody>
      </p:sp>
      <p:sp>
        <p:nvSpPr>
          <p:cNvPr id="22" name="21 Marcador de número de diapositiva"/>
          <p:cNvSpPr>
            <a:spLocks noGrp="1"/>
          </p:cNvSpPr>
          <p:nvPr>
            <p:ph type="sldNum" sz="quarter" idx="15"/>
          </p:nvPr>
        </p:nvSpPr>
        <p:spPr/>
        <p:txBody>
          <a:bodyPr rtlCol="0"/>
          <a:lstStyle/>
          <a:p>
            <a:fld id="{132FADFE-3B8F-471C-ABF0-DBC7717ECBBC}" type="slidenum">
              <a:rPr lang="es-ES" smtClean="0"/>
              <a:pPr/>
              <a:t>‹Nº›</a:t>
            </a:fld>
            <a:endParaRPr lang="es-ES"/>
          </a:p>
        </p:txBody>
      </p:sp>
      <p:sp>
        <p:nvSpPr>
          <p:cNvPr id="23" name="22 Marcador de pie de página"/>
          <p:cNvSpPr>
            <a:spLocks noGrp="1"/>
          </p:cNvSpPr>
          <p:nvPr>
            <p:ph type="ftr" sz="quarter" idx="16"/>
          </p:nvPr>
        </p:nvSpPr>
        <p:spPr/>
        <p:txBody>
          <a:bodyPr rtlCol="0"/>
          <a:lstStyle/>
          <a:p>
            <a:endParaRPr lang="es-ES">
              <a:solidFill>
                <a:srgbClr val="575F6D"/>
              </a:solidFill>
            </a:endParaRPr>
          </a:p>
        </p:txBody>
      </p:sp>
    </p:spTree>
    <p:extLst>
      <p:ext uri="{BB962C8B-B14F-4D97-AF65-F5344CB8AC3E}">
        <p14:creationId xmlns:p14="http://schemas.microsoft.com/office/powerpoint/2010/main" val="295142373"/>
      </p:ext>
    </p:extLst>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16 Marcador de fecha"/>
          <p:cNvSpPr>
            <a:spLocks noGrp="1"/>
          </p:cNvSpPr>
          <p:nvPr>
            <p:ph type="dt" sz="half" idx="10"/>
          </p:nvPr>
        </p:nvSpPr>
        <p:spPr/>
        <p:txBody>
          <a:bodyPr rtlCol="0"/>
          <a:lstStyle/>
          <a:p>
            <a:fld id="{7A847CFC-816F-41D0-AAC0-9BF4FEBC753E}" type="datetimeFigureOut">
              <a:rPr lang="es-ES" smtClean="0">
                <a:solidFill>
                  <a:srgbClr val="575F6D"/>
                </a:solidFill>
              </a:rPr>
              <a:pPr/>
              <a:t>01/11/2023</a:t>
            </a:fld>
            <a:endParaRPr lang="es-ES">
              <a:solidFill>
                <a:srgbClr val="575F6D"/>
              </a:solidFill>
            </a:endParaRPr>
          </a:p>
        </p:txBody>
      </p:sp>
      <p:sp>
        <p:nvSpPr>
          <p:cNvPr id="18" name="17 Marcador de número de diapositiva"/>
          <p:cNvSpPr>
            <a:spLocks noGrp="1"/>
          </p:cNvSpPr>
          <p:nvPr>
            <p:ph type="sldNum" sz="quarter" idx="11"/>
          </p:nvPr>
        </p:nvSpPr>
        <p:spPr/>
        <p:txBody>
          <a:bodyPr rtlCol="0"/>
          <a:lstStyle/>
          <a:p>
            <a:fld id="{132FADFE-3B8F-471C-ABF0-DBC7717ECBBC}" type="slidenum">
              <a:rPr lang="es-ES" smtClean="0"/>
              <a:pPr/>
              <a:t>‹Nº›</a:t>
            </a:fld>
            <a:endParaRPr lang="es-ES"/>
          </a:p>
        </p:txBody>
      </p:sp>
      <p:sp>
        <p:nvSpPr>
          <p:cNvPr id="21" name="20 Marcador de pie de página"/>
          <p:cNvSpPr>
            <a:spLocks noGrp="1"/>
          </p:cNvSpPr>
          <p:nvPr>
            <p:ph type="ftr" sz="quarter" idx="12"/>
          </p:nvPr>
        </p:nvSpPr>
        <p:spPr/>
        <p:txBody>
          <a:bodyPr rtlCol="0"/>
          <a:lstStyle/>
          <a:p>
            <a:endParaRPr lang="es-ES">
              <a:solidFill>
                <a:srgbClr val="575F6D"/>
              </a:solidFill>
            </a:endParaRPr>
          </a:p>
        </p:txBody>
      </p:sp>
    </p:spTree>
    <p:extLst>
      <p:ext uri="{BB962C8B-B14F-4D97-AF65-F5344CB8AC3E}">
        <p14:creationId xmlns:p14="http://schemas.microsoft.com/office/powerpoint/2010/main" val="25579375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solidFill>
                  <a:srgbClr val="575F6D"/>
                </a:solidFill>
              </a:rPr>
              <a:pPr/>
              <a:t>01/11/2023</a:t>
            </a:fld>
            <a:endParaRPr lang="es-ES">
              <a:solidFill>
                <a:srgbClr val="575F6D"/>
              </a:solidFill>
            </a:endParaRPr>
          </a:p>
        </p:txBody>
      </p:sp>
      <p:sp>
        <p:nvSpPr>
          <p:cNvPr id="5" name="4 Marcador de pie de página"/>
          <p:cNvSpPr>
            <a:spLocks noGrp="1"/>
          </p:cNvSpPr>
          <p:nvPr>
            <p:ph type="ftr" sz="quarter" idx="11"/>
          </p:nvPr>
        </p:nvSpPr>
        <p:spPr/>
        <p:txBody>
          <a:bodyPr/>
          <a:lstStyle/>
          <a:p>
            <a:endParaRPr lang="es-ES">
              <a:solidFill>
                <a:srgbClr val="575F6D"/>
              </a:solidFill>
            </a:endParaRPr>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302136687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solidFill>
                  <a:srgbClr val="575F6D"/>
                </a:solidFill>
              </a:rPr>
              <a:pPr/>
              <a:t>01/11/2023</a:t>
            </a:fld>
            <a:endParaRPr lang="es-ES">
              <a:solidFill>
                <a:srgbClr val="575F6D"/>
              </a:solidFill>
            </a:endParaRPr>
          </a:p>
        </p:txBody>
      </p:sp>
      <p:sp>
        <p:nvSpPr>
          <p:cNvPr id="5" name="4 Marcador de pie de página"/>
          <p:cNvSpPr>
            <a:spLocks noGrp="1"/>
          </p:cNvSpPr>
          <p:nvPr>
            <p:ph type="ftr" sz="quarter" idx="11"/>
          </p:nvPr>
        </p:nvSpPr>
        <p:spPr/>
        <p:txBody>
          <a:bodyPr/>
          <a:lstStyle/>
          <a:p>
            <a:endParaRPr lang="es-ES">
              <a:solidFill>
                <a:srgbClr val="575F6D"/>
              </a:solidFill>
            </a:endParaRPr>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71024379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7424F606-BB2C-499F-B2DD-FBE9506C7133}" type="datetimeFigureOut">
              <a:rPr lang="es-ES">
                <a:solidFill>
                  <a:prstClr val="black">
                    <a:tint val="75000"/>
                  </a:prstClr>
                </a:solidFill>
              </a:rPr>
              <a:pPr>
                <a:defRPr/>
              </a:pPr>
              <a:t>01/11/2023</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02973CE2-3DB6-4A21-87B5-B85BDCAC15C1}"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390301295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A4B591EB-7911-4F22-9E9E-6866F57A21F3}" type="datetimeFigureOut">
              <a:rPr lang="es-ES">
                <a:solidFill>
                  <a:prstClr val="black">
                    <a:tint val="75000"/>
                  </a:prstClr>
                </a:solidFill>
              </a:rPr>
              <a:pPr>
                <a:defRPr/>
              </a:pPr>
              <a:t>01/11/2023</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04A92EDF-7E1E-427F-898E-681AC79A48E0}"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375866858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FFD203BF-48E4-40FB-BFA6-AC8703B71359}" type="datetimeFigureOut">
              <a:rPr lang="es-ES">
                <a:solidFill>
                  <a:prstClr val="black">
                    <a:tint val="75000"/>
                  </a:prstClr>
                </a:solidFill>
              </a:rPr>
              <a:pPr>
                <a:defRPr/>
              </a:pPr>
              <a:t>01/11/2023</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50018272-8053-4CF2-8D27-E10C69E9E30A}"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417729039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78C5FC55-230E-452F-8C7E-06AAB882CB81}" type="datetimeFigureOut">
              <a:rPr lang="es-ES">
                <a:solidFill>
                  <a:prstClr val="black">
                    <a:tint val="75000"/>
                  </a:prstClr>
                </a:solidFill>
              </a:rPr>
              <a:pPr>
                <a:defRPr/>
              </a:pPr>
              <a:t>01/11/2023</a:t>
            </a:fld>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604A1D36-5013-425B-88EC-4A47FFFCF731}"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38426550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4B3D824C-5815-4BA4-98C9-DE3C24621257}" type="datetimeFigureOut">
              <a:rPr lang="es-ES">
                <a:solidFill>
                  <a:prstClr val="black">
                    <a:tint val="75000"/>
                  </a:prstClr>
                </a:solidFill>
              </a:rPr>
              <a:pPr>
                <a:defRPr/>
              </a:pPr>
              <a:t>01/11/2023</a:t>
            </a:fld>
            <a:endParaRPr lang="es-ES">
              <a:solidFill>
                <a:prstClr val="black">
                  <a:tint val="75000"/>
                </a:prstClr>
              </a:solidFill>
            </a:endParaRPr>
          </a:p>
        </p:txBody>
      </p:sp>
      <p:sp>
        <p:nvSpPr>
          <p:cNvPr id="8"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9" name="5 Marcador de número de diapositiva"/>
          <p:cNvSpPr>
            <a:spLocks noGrp="1"/>
          </p:cNvSpPr>
          <p:nvPr>
            <p:ph type="sldNum" sz="quarter" idx="12"/>
          </p:nvPr>
        </p:nvSpPr>
        <p:spPr/>
        <p:txBody>
          <a:bodyPr/>
          <a:lstStyle>
            <a:lvl1pPr>
              <a:defRPr/>
            </a:lvl1pPr>
          </a:lstStyle>
          <a:p>
            <a:pPr>
              <a:defRPr/>
            </a:pPr>
            <a:fld id="{5C3938BD-F68E-4F50-9B47-594E7AF2596D}"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2525786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7A847CFC-816F-41D0-AAC0-9BF4FEBC753E}" type="datetimeFigureOut">
              <a:rPr lang="es-ES" smtClean="0"/>
              <a:t>01/11/2023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C9A5F770-69C7-4B8C-B6BA-E146A1DB9B93}" type="datetimeFigureOut">
              <a:rPr lang="es-ES">
                <a:solidFill>
                  <a:prstClr val="black">
                    <a:tint val="75000"/>
                  </a:prstClr>
                </a:solidFill>
              </a:rPr>
              <a:pPr>
                <a:defRPr/>
              </a:pPr>
              <a:t>01/11/2023</a:t>
            </a:fld>
            <a:endParaRPr lang="es-ES">
              <a:solidFill>
                <a:prstClr val="black">
                  <a:tint val="75000"/>
                </a:prstClr>
              </a:solidFill>
            </a:endParaRPr>
          </a:p>
        </p:txBody>
      </p:sp>
      <p:sp>
        <p:nvSpPr>
          <p:cNvPr id="4"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5" name="5 Marcador de número de diapositiva"/>
          <p:cNvSpPr>
            <a:spLocks noGrp="1"/>
          </p:cNvSpPr>
          <p:nvPr>
            <p:ph type="sldNum" sz="quarter" idx="12"/>
          </p:nvPr>
        </p:nvSpPr>
        <p:spPr/>
        <p:txBody>
          <a:bodyPr/>
          <a:lstStyle>
            <a:lvl1pPr>
              <a:defRPr/>
            </a:lvl1pPr>
          </a:lstStyle>
          <a:p>
            <a:pPr>
              <a:defRPr/>
            </a:pPr>
            <a:fld id="{CE52DDB2-DF85-4053-BA60-27AFB3B01B33}"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33007727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669B870D-6D5F-4671-9A36-2AB744C56DAC}" type="datetimeFigureOut">
              <a:rPr lang="es-ES">
                <a:solidFill>
                  <a:prstClr val="black">
                    <a:tint val="75000"/>
                  </a:prstClr>
                </a:solidFill>
              </a:rPr>
              <a:pPr>
                <a:defRPr/>
              </a:pPr>
              <a:t>01/11/2023</a:t>
            </a:fld>
            <a:endParaRPr lang="es-ES">
              <a:solidFill>
                <a:prstClr val="black">
                  <a:tint val="75000"/>
                </a:prstClr>
              </a:solidFill>
            </a:endParaRPr>
          </a:p>
        </p:txBody>
      </p:sp>
      <p:sp>
        <p:nvSpPr>
          <p:cNvPr id="3"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4" name="5 Marcador de número de diapositiva"/>
          <p:cNvSpPr>
            <a:spLocks noGrp="1"/>
          </p:cNvSpPr>
          <p:nvPr>
            <p:ph type="sldNum" sz="quarter" idx="12"/>
          </p:nvPr>
        </p:nvSpPr>
        <p:spPr/>
        <p:txBody>
          <a:bodyPr/>
          <a:lstStyle>
            <a:lvl1pPr>
              <a:defRPr/>
            </a:lvl1pPr>
          </a:lstStyle>
          <a:p>
            <a:pPr>
              <a:defRPr/>
            </a:pPr>
            <a:fld id="{758C7810-7A44-4F61-9D98-1A56C54FDA3F}"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258838428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51E343D-2F21-412E-92C5-DBE6A161D25A}" type="datetimeFigureOut">
              <a:rPr lang="es-ES">
                <a:solidFill>
                  <a:prstClr val="black">
                    <a:tint val="75000"/>
                  </a:prstClr>
                </a:solidFill>
              </a:rPr>
              <a:pPr>
                <a:defRPr/>
              </a:pPr>
              <a:t>01/11/2023</a:t>
            </a:fld>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A5368157-5705-45B5-B53C-C700F58F50ED}"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378087442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F3FA937E-406E-404C-ACA9-AD6D7203E66F}" type="datetimeFigureOut">
              <a:rPr lang="es-ES">
                <a:solidFill>
                  <a:prstClr val="black">
                    <a:tint val="75000"/>
                  </a:prstClr>
                </a:solidFill>
              </a:rPr>
              <a:pPr>
                <a:defRPr/>
              </a:pPr>
              <a:t>01/11/2023</a:t>
            </a:fld>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FC30E902-67C0-49B0-99C0-EDA6D17FBA2D}"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216518119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684911BC-7DAE-404E-8FEC-F0D5CA98C1FF}" type="datetimeFigureOut">
              <a:rPr lang="es-ES">
                <a:solidFill>
                  <a:prstClr val="black">
                    <a:tint val="75000"/>
                  </a:prstClr>
                </a:solidFill>
              </a:rPr>
              <a:pPr>
                <a:defRPr/>
              </a:pPr>
              <a:t>01/11/2023</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7133CC11-7C39-40CB-81C9-CCA4A31C8B0E}"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262223092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59B4577A-4623-4A09-BBA8-54C48FF8B7F2}" type="datetimeFigureOut">
              <a:rPr lang="es-ES">
                <a:solidFill>
                  <a:prstClr val="black">
                    <a:tint val="75000"/>
                  </a:prstClr>
                </a:solidFill>
              </a:rPr>
              <a:pPr>
                <a:defRPr/>
              </a:pPr>
              <a:t>01/11/2023</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4575406F-805C-479B-875C-27F5900363B5}"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99994003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7A847CFC-816F-41D0-AAC0-9BF4FEBC753E}" type="datetimeFigureOut">
              <a:rPr lang="es-ES" smtClean="0">
                <a:solidFill>
                  <a:srgbClr val="575F6D"/>
                </a:solidFill>
              </a:rPr>
              <a:pPr/>
              <a:t>01/11/2023</a:t>
            </a:fld>
            <a:endParaRPr lang="es-ES">
              <a:solidFill>
                <a:srgbClr val="575F6D"/>
              </a:solidFill>
            </a:endParaRPr>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solidFill>
                <a:srgbClr val="575F6D"/>
              </a:solidFill>
            </a:endParaRPr>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739176745"/>
      </p:ext>
    </p:extLst>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7A847CFC-816F-41D0-AAC0-9BF4FEBC753E}" type="datetimeFigureOut">
              <a:rPr lang="es-ES" smtClean="0">
                <a:solidFill>
                  <a:srgbClr val="575F6D"/>
                </a:solidFill>
              </a:rPr>
              <a:pPr/>
              <a:t>01/11/2023</a:t>
            </a:fld>
            <a:endParaRPr lang="es-ES">
              <a:solidFill>
                <a:srgbClr val="575F6D"/>
              </a:solidFill>
            </a:endParaRPr>
          </a:p>
        </p:txBody>
      </p:sp>
      <p:sp>
        <p:nvSpPr>
          <p:cNvPr id="9" name="8 Marcador de número de diapositiva"/>
          <p:cNvSpPr>
            <a:spLocks noGrp="1"/>
          </p:cNvSpPr>
          <p:nvPr>
            <p:ph type="sldNum" sz="quarter" idx="15"/>
          </p:nvPr>
        </p:nvSpPr>
        <p:spPr/>
        <p:txBody>
          <a:bodyPr rtlCol="0"/>
          <a:lstStyle/>
          <a:p>
            <a:fld id="{132FADFE-3B8F-471C-ABF0-DBC7717ECBBC}" type="slidenum">
              <a:rPr lang="es-ES" smtClean="0"/>
              <a:pPr/>
              <a:t>‹Nº›</a:t>
            </a:fld>
            <a:endParaRPr lang="es-ES"/>
          </a:p>
        </p:txBody>
      </p:sp>
      <p:sp>
        <p:nvSpPr>
          <p:cNvPr id="10" name="9 Marcador de pie de página"/>
          <p:cNvSpPr>
            <a:spLocks noGrp="1"/>
          </p:cNvSpPr>
          <p:nvPr>
            <p:ph type="ftr" sz="quarter" idx="16"/>
          </p:nvPr>
        </p:nvSpPr>
        <p:spPr/>
        <p:txBody>
          <a:bodyPr rtlCol="0"/>
          <a:lstStyle/>
          <a:p>
            <a:endParaRPr lang="es-ES">
              <a:solidFill>
                <a:srgbClr val="575F6D"/>
              </a:solidFill>
            </a:endParaRPr>
          </a:p>
        </p:txBody>
      </p:sp>
    </p:spTree>
    <p:extLst>
      <p:ext uri="{BB962C8B-B14F-4D97-AF65-F5344CB8AC3E}">
        <p14:creationId xmlns:p14="http://schemas.microsoft.com/office/powerpoint/2010/main" val="157762229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7A847CFC-816F-41D0-AAC0-9BF4FEBC753E}" type="datetimeFigureOut">
              <a:rPr lang="es-ES" smtClean="0">
                <a:solidFill>
                  <a:srgbClr val="FFF39D"/>
                </a:solidFill>
              </a:rPr>
              <a:pPr/>
              <a:t>01/11/2023</a:t>
            </a:fld>
            <a:endParaRPr lang="es-ES">
              <a:solidFill>
                <a:srgbClr val="FFF39D"/>
              </a:solidFill>
            </a:endParaRPr>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solidFill>
                <a:srgbClr val="FFF39D"/>
              </a:solidFill>
            </a:endParaRPr>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3751726557"/>
      </p:ext>
    </p:extLst>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7A847CFC-816F-41D0-AAC0-9BF4FEBC753E}" type="datetimeFigureOut">
              <a:rPr lang="es-ES" smtClean="0">
                <a:solidFill>
                  <a:srgbClr val="575F6D"/>
                </a:solidFill>
              </a:rPr>
              <a:pPr/>
              <a:t>01/11/2023</a:t>
            </a:fld>
            <a:endParaRPr lang="es-ES">
              <a:solidFill>
                <a:srgbClr val="575F6D"/>
              </a:solidFill>
            </a:endParaRPr>
          </a:p>
        </p:txBody>
      </p:sp>
      <p:sp>
        <p:nvSpPr>
          <p:cNvPr id="6" name="5 Marcador de pie de página"/>
          <p:cNvSpPr>
            <a:spLocks noGrp="1"/>
          </p:cNvSpPr>
          <p:nvPr>
            <p:ph type="ftr" sz="quarter" idx="11"/>
          </p:nvPr>
        </p:nvSpPr>
        <p:spPr/>
        <p:txBody>
          <a:bodyPr/>
          <a:lstStyle/>
          <a:p>
            <a:endParaRPr lang="es-ES">
              <a:solidFill>
                <a:srgbClr val="575F6D"/>
              </a:solidFill>
            </a:endParaRPr>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extLst>
      <p:ext uri="{BB962C8B-B14F-4D97-AF65-F5344CB8AC3E}">
        <p14:creationId xmlns:p14="http://schemas.microsoft.com/office/powerpoint/2010/main" val="4253659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7A847CFC-816F-41D0-AAC0-9BF4FEBC753E}" type="datetimeFigureOut">
              <a:rPr lang="es-ES" smtClean="0"/>
              <a:t>01/11/2023</a:t>
            </a:fld>
            <a:endParaRPr lang="es-ES"/>
          </a:p>
        </p:txBody>
      </p:sp>
      <p:sp>
        <p:nvSpPr>
          <p:cNvPr id="7" name="6 Marcador de número de diapositiva"/>
          <p:cNvSpPr>
            <a:spLocks noGrp="1"/>
          </p:cNvSpPr>
          <p:nvPr>
            <p:ph type="sldNum" sz="quarter" idx="11"/>
          </p:nvPr>
        </p:nvSpPr>
        <p:spPr/>
        <p:txBody>
          <a:bodyPr rtlCol="0"/>
          <a:lstStyle/>
          <a:p>
            <a:fld id="{132FADFE-3B8F-471C-ABF0-DBC7717ECBBC}" type="slidenum">
              <a:rPr lang="es-ES" smtClean="0"/>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7A847CFC-816F-41D0-AAC0-9BF4FEBC753E}" type="datetimeFigureOut">
              <a:rPr lang="es-ES" smtClean="0">
                <a:solidFill>
                  <a:srgbClr val="575F6D"/>
                </a:solidFill>
              </a:rPr>
              <a:pPr/>
              <a:t>01/11/2023</a:t>
            </a:fld>
            <a:endParaRPr lang="es-ES">
              <a:solidFill>
                <a:srgbClr val="575F6D"/>
              </a:solidFill>
            </a:endParaRPr>
          </a:p>
        </p:txBody>
      </p:sp>
      <p:sp>
        <p:nvSpPr>
          <p:cNvPr id="8" name="7 Marcador de pie de página"/>
          <p:cNvSpPr>
            <a:spLocks noGrp="1"/>
          </p:cNvSpPr>
          <p:nvPr>
            <p:ph type="ftr" sz="quarter" idx="11"/>
          </p:nvPr>
        </p:nvSpPr>
        <p:spPr/>
        <p:txBody>
          <a:bodyPr/>
          <a:lstStyle/>
          <a:p>
            <a:endParaRPr lang="es-ES">
              <a:solidFill>
                <a:srgbClr val="575F6D"/>
              </a:solidFill>
            </a:endParaRPr>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extLst>
      <p:ext uri="{BB962C8B-B14F-4D97-AF65-F5344CB8AC3E}">
        <p14:creationId xmlns:p14="http://schemas.microsoft.com/office/powerpoint/2010/main" val="368674807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7A847CFC-816F-41D0-AAC0-9BF4FEBC753E}" type="datetimeFigureOut">
              <a:rPr lang="es-ES" smtClean="0">
                <a:solidFill>
                  <a:srgbClr val="575F6D"/>
                </a:solidFill>
              </a:rPr>
              <a:pPr/>
              <a:t>01/11/2023</a:t>
            </a:fld>
            <a:endParaRPr lang="es-ES">
              <a:solidFill>
                <a:srgbClr val="575F6D"/>
              </a:solidFill>
            </a:endParaRPr>
          </a:p>
        </p:txBody>
      </p:sp>
      <p:sp>
        <p:nvSpPr>
          <p:cNvPr id="7" name="6 Marcador de número de diapositiva"/>
          <p:cNvSpPr>
            <a:spLocks noGrp="1"/>
          </p:cNvSpPr>
          <p:nvPr>
            <p:ph type="sldNum" sz="quarter" idx="11"/>
          </p:nvPr>
        </p:nvSpPr>
        <p:spPr/>
        <p:txBody>
          <a:bodyPr rtlCol="0"/>
          <a:lstStyle/>
          <a:p>
            <a:fld id="{132FADFE-3B8F-471C-ABF0-DBC7717ECBBC}" type="slidenum">
              <a:rPr lang="es-ES" smtClean="0"/>
              <a:pPr/>
              <a:t>‹Nº›</a:t>
            </a:fld>
            <a:endParaRPr lang="es-ES"/>
          </a:p>
        </p:txBody>
      </p:sp>
      <p:sp>
        <p:nvSpPr>
          <p:cNvPr id="8" name="7 Marcador de pie de página"/>
          <p:cNvSpPr>
            <a:spLocks noGrp="1"/>
          </p:cNvSpPr>
          <p:nvPr>
            <p:ph type="ftr" sz="quarter" idx="12"/>
          </p:nvPr>
        </p:nvSpPr>
        <p:spPr/>
        <p:txBody>
          <a:bodyPr rtlCol="0"/>
          <a:lstStyle/>
          <a:p>
            <a:endParaRPr lang="es-ES">
              <a:solidFill>
                <a:srgbClr val="575F6D"/>
              </a:solidFill>
            </a:endParaRPr>
          </a:p>
        </p:txBody>
      </p:sp>
    </p:spTree>
    <p:extLst>
      <p:ext uri="{BB962C8B-B14F-4D97-AF65-F5344CB8AC3E}">
        <p14:creationId xmlns:p14="http://schemas.microsoft.com/office/powerpoint/2010/main" val="423087762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solidFill>
                  <a:srgbClr val="575F6D"/>
                </a:solidFill>
              </a:rPr>
              <a:pPr/>
              <a:t>01/11/2023</a:t>
            </a:fld>
            <a:endParaRPr lang="es-ES">
              <a:solidFill>
                <a:srgbClr val="575F6D"/>
              </a:solidFill>
            </a:endParaRPr>
          </a:p>
        </p:txBody>
      </p:sp>
      <p:sp>
        <p:nvSpPr>
          <p:cNvPr id="3" name="2 Marcador de pie de página"/>
          <p:cNvSpPr>
            <a:spLocks noGrp="1"/>
          </p:cNvSpPr>
          <p:nvPr>
            <p:ph type="ftr" sz="quarter" idx="11"/>
          </p:nvPr>
        </p:nvSpPr>
        <p:spPr/>
        <p:txBody>
          <a:bodyPr/>
          <a:lstStyle/>
          <a:p>
            <a:endParaRPr lang="es-ES">
              <a:solidFill>
                <a:srgbClr val="575F6D"/>
              </a:solidFill>
            </a:endParaRPr>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123587527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7A847CFC-816F-41D0-AAC0-9BF4FEBC753E}" type="datetimeFigureOut">
              <a:rPr lang="es-ES" smtClean="0">
                <a:solidFill>
                  <a:srgbClr val="575F6D"/>
                </a:solidFill>
              </a:rPr>
              <a:pPr/>
              <a:t>01/11/2023</a:t>
            </a:fld>
            <a:endParaRPr lang="es-ES">
              <a:solidFill>
                <a:srgbClr val="575F6D"/>
              </a:solidFill>
            </a:endParaRPr>
          </a:p>
        </p:txBody>
      </p:sp>
      <p:sp>
        <p:nvSpPr>
          <p:cNvPr id="22" name="21 Marcador de número de diapositiva"/>
          <p:cNvSpPr>
            <a:spLocks noGrp="1"/>
          </p:cNvSpPr>
          <p:nvPr>
            <p:ph type="sldNum" sz="quarter" idx="15"/>
          </p:nvPr>
        </p:nvSpPr>
        <p:spPr/>
        <p:txBody>
          <a:bodyPr rtlCol="0"/>
          <a:lstStyle/>
          <a:p>
            <a:fld id="{132FADFE-3B8F-471C-ABF0-DBC7717ECBBC}" type="slidenum">
              <a:rPr lang="es-ES" smtClean="0"/>
              <a:pPr/>
              <a:t>‹Nº›</a:t>
            </a:fld>
            <a:endParaRPr lang="es-ES"/>
          </a:p>
        </p:txBody>
      </p:sp>
      <p:sp>
        <p:nvSpPr>
          <p:cNvPr id="23" name="22 Marcador de pie de página"/>
          <p:cNvSpPr>
            <a:spLocks noGrp="1"/>
          </p:cNvSpPr>
          <p:nvPr>
            <p:ph type="ftr" sz="quarter" idx="16"/>
          </p:nvPr>
        </p:nvSpPr>
        <p:spPr/>
        <p:txBody>
          <a:bodyPr rtlCol="0"/>
          <a:lstStyle/>
          <a:p>
            <a:endParaRPr lang="es-ES">
              <a:solidFill>
                <a:srgbClr val="575F6D"/>
              </a:solidFill>
            </a:endParaRPr>
          </a:p>
        </p:txBody>
      </p:sp>
    </p:spTree>
    <p:extLst>
      <p:ext uri="{BB962C8B-B14F-4D97-AF65-F5344CB8AC3E}">
        <p14:creationId xmlns:p14="http://schemas.microsoft.com/office/powerpoint/2010/main" val="141645057"/>
      </p:ext>
    </p:extLst>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16 Marcador de fecha"/>
          <p:cNvSpPr>
            <a:spLocks noGrp="1"/>
          </p:cNvSpPr>
          <p:nvPr>
            <p:ph type="dt" sz="half" idx="10"/>
          </p:nvPr>
        </p:nvSpPr>
        <p:spPr/>
        <p:txBody>
          <a:bodyPr rtlCol="0"/>
          <a:lstStyle/>
          <a:p>
            <a:fld id="{7A847CFC-816F-41D0-AAC0-9BF4FEBC753E}" type="datetimeFigureOut">
              <a:rPr lang="es-ES" smtClean="0">
                <a:solidFill>
                  <a:srgbClr val="575F6D"/>
                </a:solidFill>
              </a:rPr>
              <a:pPr/>
              <a:t>01/11/2023</a:t>
            </a:fld>
            <a:endParaRPr lang="es-ES">
              <a:solidFill>
                <a:srgbClr val="575F6D"/>
              </a:solidFill>
            </a:endParaRPr>
          </a:p>
        </p:txBody>
      </p:sp>
      <p:sp>
        <p:nvSpPr>
          <p:cNvPr id="18" name="17 Marcador de número de diapositiva"/>
          <p:cNvSpPr>
            <a:spLocks noGrp="1"/>
          </p:cNvSpPr>
          <p:nvPr>
            <p:ph type="sldNum" sz="quarter" idx="11"/>
          </p:nvPr>
        </p:nvSpPr>
        <p:spPr/>
        <p:txBody>
          <a:bodyPr rtlCol="0"/>
          <a:lstStyle/>
          <a:p>
            <a:fld id="{132FADFE-3B8F-471C-ABF0-DBC7717ECBBC}" type="slidenum">
              <a:rPr lang="es-ES" smtClean="0"/>
              <a:pPr/>
              <a:t>‹Nº›</a:t>
            </a:fld>
            <a:endParaRPr lang="es-ES"/>
          </a:p>
        </p:txBody>
      </p:sp>
      <p:sp>
        <p:nvSpPr>
          <p:cNvPr id="21" name="20 Marcador de pie de página"/>
          <p:cNvSpPr>
            <a:spLocks noGrp="1"/>
          </p:cNvSpPr>
          <p:nvPr>
            <p:ph type="ftr" sz="quarter" idx="12"/>
          </p:nvPr>
        </p:nvSpPr>
        <p:spPr/>
        <p:txBody>
          <a:bodyPr rtlCol="0"/>
          <a:lstStyle/>
          <a:p>
            <a:endParaRPr lang="es-ES">
              <a:solidFill>
                <a:srgbClr val="575F6D"/>
              </a:solidFill>
            </a:endParaRPr>
          </a:p>
        </p:txBody>
      </p:sp>
    </p:spTree>
    <p:extLst>
      <p:ext uri="{BB962C8B-B14F-4D97-AF65-F5344CB8AC3E}">
        <p14:creationId xmlns:p14="http://schemas.microsoft.com/office/powerpoint/2010/main" val="324387687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solidFill>
                  <a:srgbClr val="575F6D"/>
                </a:solidFill>
              </a:rPr>
              <a:pPr/>
              <a:t>01/11/2023</a:t>
            </a:fld>
            <a:endParaRPr lang="es-ES">
              <a:solidFill>
                <a:srgbClr val="575F6D"/>
              </a:solidFill>
            </a:endParaRPr>
          </a:p>
        </p:txBody>
      </p:sp>
      <p:sp>
        <p:nvSpPr>
          <p:cNvPr id="5" name="4 Marcador de pie de página"/>
          <p:cNvSpPr>
            <a:spLocks noGrp="1"/>
          </p:cNvSpPr>
          <p:nvPr>
            <p:ph type="ftr" sz="quarter" idx="11"/>
          </p:nvPr>
        </p:nvSpPr>
        <p:spPr/>
        <p:txBody>
          <a:bodyPr/>
          <a:lstStyle/>
          <a:p>
            <a:endParaRPr lang="es-ES">
              <a:solidFill>
                <a:srgbClr val="575F6D"/>
              </a:solidFill>
            </a:endParaRPr>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167378299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solidFill>
                  <a:srgbClr val="575F6D"/>
                </a:solidFill>
              </a:rPr>
              <a:pPr/>
              <a:t>01/11/2023</a:t>
            </a:fld>
            <a:endParaRPr lang="es-ES">
              <a:solidFill>
                <a:srgbClr val="575F6D"/>
              </a:solidFill>
            </a:endParaRPr>
          </a:p>
        </p:txBody>
      </p:sp>
      <p:sp>
        <p:nvSpPr>
          <p:cNvPr id="5" name="4 Marcador de pie de página"/>
          <p:cNvSpPr>
            <a:spLocks noGrp="1"/>
          </p:cNvSpPr>
          <p:nvPr>
            <p:ph type="ftr" sz="quarter" idx="11"/>
          </p:nvPr>
        </p:nvSpPr>
        <p:spPr/>
        <p:txBody>
          <a:bodyPr/>
          <a:lstStyle/>
          <a:p>
            <a:endParaRPr lang="es-ES">
              <a:solidFill>
                <a:srgbClr val="575F6D"/>
              </a:solidFill>
            </a:endParaRPr>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2685735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01/11/2023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7A847CFC-816F-41D0-AAC0-9BF4FEBC753E}" type="datetimeFigureOut">
              <a:rPr lang="es-ES" smtClean="0"/>
              <a:t>01/11/2023</a:t>
            </a:fld>
            <a:endParaRPr lang="es-ES"/>
          </a:p>
        </p:txBody>
      </p:sp>
      <p:sp>
        <p:nvSpPr>
          <p:cNvPr id="22" name="21 Marcador de número de diapositiva"/>
          <p:cNvSpPr>
            <a:spLocks noGrp="1"/>
          </p:cNvSpPr>
          <p:nvPr>
            <p:ph type="sldNum" sz="quarter" idx="15"/>
          </p:nvPr>
        </p:nvSpPr>
        <p:spPr/>
        <p:txBody>
          <a:bodyPr rtlCol="0"/>
          <a:lstStyle/>
          <a:p>
            <a:fld id="{132FADFE-3B8F-471C-ABF0-DBC7717ECBBC}" type="slidenum">
              <a:rPr lang="es-ES" smtClean="0"/>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7A847CFC-816F-41D0-AAC0-9BF4FEBC753E}" type="datetimeFigureOut">
              <a:rPr lang="es-ES" smtClean="0"/>
              <a:t>01/11/2023</a:t>
            </a:fld>
            <a:endParaRPr lang="es-ES"/>
          </a:p>
        </p:txBody>
      </p:sp>
      <p:sp>
        <p:nvSpPr>
          <p:cNvPr id="18" name="17 Marcador de número de diapositiva"/>
          <p:cNvSpPr>
            <a:spLocks noGrp="1"/>
          </p:cNvSpPr>
          <p:nvPr>
            <p:ph type="sldNum" sz="quarter" idx="11"/>
          </p:nvPr>
        </p:nvSpPr>
        <p:spPr/>
        <p:txBody>
          <a:bodyPr rtlCol="0"/>
          <a:lstStyle/>
          <a:p>
            <a:fld id="{132FADFE-3B8F-471C-ABF0-DBC7717ECBBC}" type="slidenum">
              <a:rPr lang="es-ES" smtClean="0"/>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A847CFC-816F-41D0-AAC0-9BF4FEBC753E}" type="datetimeFigureOut">
              <a:rPr lang="es-ES" smtClean="0"/>
              <a:t>01/11/2023</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dirty="0"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fontAlgn="base">
              <a:spcBef>
                <a:spcPct val="0"/>
              </a:spcBef>
              <a:spcAft>
                <a:spcPct val="0"/>
              </a:spcAft>
              <a:defRPr/>
            </a:pPr>
            <a:fld id="{F59513C4-7A87-4104-8A2C-1EBEEAC7913B}" type="slidenum">
              <a:rPr lang="es-ES">
                <a:solidFill>
                  <a:srgbClr val="000000"/>
                </a:solidFill>
              </a:rPr>
              <a:pPr fontAlgn="base">
                <a:spcBef>
                  <a:spcPct val="0"/>
                </a:spcBef>
                <a:spcAft>
                  <a:spcPct val="0"/>
                </a:spcAft>
                <a:defRPr/>
              </a:pPr>
              <a:t>‹Nº›</a:t>
            </a:fld>
            <a:endParaRPr lang="es-ES">
              <a:solidFill>
                <a:srgbClr val="000000"/>
              </a:solidFill>
            </a:endParaRPr>
          </a:p>
        </p:txBody>
      </p:sp>
    </p:spTree>
    <p:extLst>
      <p:ext uri="{BB962C8B-B14F-4D97-AF65-F5344CB8AC3E}">
        <p14:creationId xmlns:p14="http://schemas.microsoft.com/office/powerpoint/2010/main" val="3035614568"/>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dirty="0"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fontAlgn="base">
              <a:spcBef>
                <a:spcPct val="0"/>
              </a:spcBef>
              <a:spcAft>
                <a:spcPct val="0"/>
              </a:spcAft>
              <a:defRPr/>
            </a:pPr>
            <a:fld id="{F59513C4-7A87-4104-8A2C-1EBEEAC7913B}" type="slidenum">
              <a:rPr lang="es-ES">
                <a:solidFill>
                  <a:srgbClr val="000000"/>
                </a:solidFill>
              </a:rPr>
              <a:pPr fontAlgn="base">
                <a:spcBef>
                  <a:spcPct val="0"/>
                </a:spcBef>
                <a:spcAft>
                  <a:spcPct val="0"/>
                </a:spcAft>
                <a:defRPr/>
              </a:pPr>
              <a:t>‹Nº›</a:t>
            </a:fld>
            <a:endParaRPr lang="es-ES">
              <a:solidFill>
                <a:srgbClr val="000000"/>
              </a:solidFill>
            </a:endParaRPr>
          </a:p>
        </p:txBody>
      </p:sp>
    </p:spTree>
    <p:extLst>
      <p:ext uri="{BB962C8B-B14F-4D97-AF65-F5344CB8AC3E}">
        <p14:creationId xmlns:p14="http://schemas.microsoft.com/office/powerpoint/2010/main" val="760036796"/>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A847CFC-816F-41D0-AAC0-9BF4FEBC753E}" type="datetimeFigureOut">
              <a:rPr lang="es-ES" smtClean="0">
                <a:solidFill>
                  <a:srgbClr val="575F6D"/>
                </a:solidFill>
              </a:rPr>
              <a:pPr/>
              <a:t>01/11/2023</a:t>
            </a:fld>
            <a:endParaRPr lang="es-ES">
              <a:solidFill>
                <a:srgbClr val="575F6D"/>
              </a:solidFill>
            </a:endParaRPr>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solidFill>
                <a:srgbClr val="575F6D"/>
              </a:solidFill>
            </a:endParaRPr>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32FADFE-3B8F-471C-ABF0-DBC7717ECBBC}" type="slidenum">
              <a:rPr lang="es-ES" smtClean="0"/>
              <a:pPr/>
              <a:t>‹Nº›</a:t>
            </a:fld>
            <a:endParaRPr lang="es-ES"/>
          </a:p>
        </p:txBody>
      </p:sp>
    </p:spTree>
    <p:extLst>
      <p:ext uri="{BB962C8B-B14F-4D97-AF65-F5344CB8AC3E}">
        <p14:creationId xmlns:p14="http://schemas.microsoft.com/office/powerpoint/2010/main" val="1536046112"/>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554"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23555"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CBC458E2-4104-4CC2-82FA-3C661010E469}" type="datetimeFigureOut">
              <a:rPr lang="es-ES">
                <a:solidFill>
                  <a:prstClr val="black">
                    <a:tint val="75000"/>
                  </a:prstClr>
                </a:solidFill>
              </a:rPr>
              <a:pPr>
                <a:defRPr/>
              </a:pPr>
              <a:t>01/11/2023</a:t>
            </a:fld>
            <a:endParaRPr lang="es-ES">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B063317-8B16-4907-B1FC-C749F525FD97}"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911833449"/>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A847CFC-816F-41D0-AAC0-9BF4FEBC753E}" type="datetimeFigureOut">
              <a:rPr lang="es-ES" smtClean="0">
                <a:solidFill>
                  <a:srgbClr val="575F6D"/>
                </a:solidFill>
              </a:rPr>
              <a:pPr/>
              <a:t>01/11/2023</a:t>
            </a:fld>
            <a:endParaRPr lang="es-ES">
              <a:solidFill>
                <a:srgbClr val="575F6D"/>
              </a:solidFill>
            </a:endParaRPr>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solidFill>
                <a:srgbClr val="575F6D"/>
              </a:solidFill>
            </a:endParaRPr>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32FADFE-3B8F-471C-ABF0-DBC7717ECBBC}" type="slidenum">
              <a:rPr lang="es-ES" smtClean="0"/>
              <a:pPr/>
              <a:t>‹Nº›</a:t>
            </a:fld>
            <a:endParaRPr lang="es-ES"/>
          </a:p>
        </p:txBody>
      </p:sp>
    </p:spTree>
    <p:extLst>
      <p:ext uri="{BB962C8B-B14F-4D97-AF65-F5344CB8AC3E}">
        <p14:creationId xmlns:p14="http://schemas.microsoft.com/office/powerpoint/2010/main" val="487626554"/>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88066" name="Rectangle 2"/>
          <p:cNvSpPr>
            <a:spLocks noGrp="1"/>
          </p:cNvSpPr>
          <p:nvPr>
            <p:ph type="title"/>
          </p:nvPr>
        </p:nvSpPr>
        <p:spPr>
          <a:xfrm>
            <a:off x="467544" y="908720"/>
            <a:ext cx="8229600" cy="4608512"/>
          </a:xfrm>
          <a:noFill/>
          <a:ln w="38100">
            <a:solidFill>
              <a:srgbClr val="C00000"/>
            </a:solidFill>
          </a:ln>
        </p:spPr>
        <p:txBody>
          <a:bodyPr>
            <a:normAutofit fontScale="90000"/>
          </a:bodyPr>
          <a:lstStyle/>
          <a:p>
            <a:pPr lvl="0"/>
            <a:r>
              <a:rPr lang="es-ES" sz="3600" dirty="0" smtClean="0"/>
              <a:t/>
            </a:r>
            <a:br>
              <a:rPr lang="es-ES" sz="3600" dirty="0" smtClean="0"/>
            </a:br>
            <a:r>
              <a:rPr lang="es-ES" sz="3600" dirty="0"/>
              <a:t/>
            </a:r>
            <a:br>
              <a:rPr lang="es-ES" sz="3600" dirty="0"/>
            </a:br>
            <a:r>
              <a:rPr lang="es-ES" sz="3600" dirty="0" smtClean="0">
                <a:solidFill>
                  <a:srgbClr val="C00000"/>
                </a:solidFill>
              </a:rPr>
              <a:t>FACULTAD DE CIENCIAS MÉDICAS </a:t>
            </a:r>
            <a:br>
              <a:rPr lang="es-ES" sz="3600" dirty="0" smtClean="0">
                <a:solidFill>
                  <a:srgbClr val="C00000"/>
                </a:solidFill>
              </a:rPr>
            </a:br>
            <a:r>
              <a:rPr lang="es-ES" sz="3600" dirty="0" smtClean="0">
                <a:solidFill>
                  <a:srgbClr val="C00000"/>
                </a:solidFill>
              </a:rPr>
              <a:t>“Sagua la Grande”</a:t>
            </a:r>
            <a:br>
              <a:rPr lang="es-ES" sz="3600" dirty="0" smtClean="0">
                <a:solidFill>
                  <a:srgbClr val="C00000"/>
                </a:solidFill>
              </a:rPr>
            </a:br>
            <a:r>
              <a:rPr lang="es-ES" sz="3600" dirty="0" smtClean="0">
                <a:solidFill>
                  <a:srgbClr val="C00000"/>
                </a:solidFill>
              </a:rPr>
              <a:t>curso </a:t>
            </a:r>
            <a:r>
              <a:rPr lang="es-ES" sz="3600" dirty="0" smtClean="0">
                <a:solidFill>
                  <a:srgbClr val="C00000"/>
                </a:solidFill>
              </a:rPr>
              <a:t>2023</a:t>
            </a:r>
            <a:r>
              <a:rPr lang="es-ES" sz="3600" dirty="0" smtClean="0">
                <a:solidFill>
                  <a:srgbClr val="C00000"/>
                </a:solidFill>
              </a:rPr>
              <a:t/>
            </a:r>
            <a:br>
              <a:rPr lang="es-ES" sz="3600" dirty="0" smtClean="0">
                <a:solidFill>
                  <a:srgbClr val="C00000"/>
                </a:solidFill>
              </a:rPr>
            </a:br>
            <a:r>
              <a:rPr lang="es-ES" sz="2800" b="1" dirty="0" smtClean="0">
                <a:ln w="0"/>
                <a:solidFill>
                  <a:srgbClr val="4F81BD"/>
                </a:solidFill>
                <a:effectLst>
                  <a:outerShdw blurRad="38100" dist="25400" dir="5400000" algn="ctr" rotWithShape="0">
                    <a:srgbClr val="6E747A">
                      <a:alpha val="43000"/>
                    </a:srgbClr>
                  </a:outerShdw>
                </a:effectLst>
                <a:latin typeface="Arial" pitchFamily="34" charset="0"/>
              </a:rPr>
              <a:t>METODOLOGÍA </a:t>
            </a:r>
            <a:r>
              <a:rPr lang="es-ES" sz="2800" b="1" dirty="0">
                <a:ln w="0"/>
                <a:solidFill>
                  <a:srgbClr val="4F81BD"/>
                </a:solidFill>
                <a:effectLst>
                  <a:outerShdw blurRad="38100" dist="25400" dir="5400000" algn="ctr" rotWithShape="0">
                    <a:srgbClr val="6E747A">
                      <a:alpha val="43000"/>
                    </a:srgbClr>
                  </a:outerShdw>
                </a:effectLst>
                <a:latin typeface="Arial" pitchFamily="34" charset="0"/>
              </a:rPr>
              <a:t>DE LA </a:t>
            </a:r>
            <a:r>
              <a:rPr lang="es-ES" sz="2800" b="1" dirty="0" smtClean="0">
                <a:ln w="0"/>
                <a:solidFill>
                  <a:srgbClr val="4F81BD"/>
                </a:solidFill>
                <a:effectLst>
                  <a:outerShdw blurRad="38100" dist="25400" dir="5400000" algn="ctr" rotWithShape="0">
                    <a:srgbClr val="6E747A">
                      <a:alpha val="43000"/>
                    </a:srgbClr>
                  </a:outerShdw>
                </a:effectLst>
                <a:latin typeface="Arial" pitchFamily="34" charset="0"/>
              </a:rPr>
              <a:t>INVESTIGACIÓN</a:t>
            </a:r>
            <a:br>
              <a:rPr lang="es-ES" sz="2800" b="1" dirty="0" smtClean="0">
                <a:ln w="0"/>
                <a:solidFill>
                  <a:srgbClr val="4F81BD"/>
                </a:solidFill>
                <a:effectLst>
                  <a:outerShdw blurRad="38100" dist="25400" dir="5400000" algn="ctr" rotWithShape="0">
                    <a:srgbClr val="6E747A">
                      <a:alpha val="43000"/>
                    </a:srgbClr>
                  </a:outerShdw>
                </a:effectLst>
                <a:latin typeface="Arial" pitchFamily="34" charset="0"/>
              </a:rPr>
            </a:br>
            <a:r>
              <a:rPr lang="es-ES" sz="2800" b="1" dirty="0" smtClean="0">
                <a:ln w="0"/>
                <a:solidFill>
                  <a:srgbClr val="4F81BD"/>
                </a:solidFill>
                <a:effectLst>
                  <a:outerShdw blurRad="38100" dist="25400" dir="5400000" algn="ctr" rotWithShape="0">
                    <a:srgbClr val="6E747A">
                      <a:alpha val="43000"/>
                    </a:srgbClr>
                  </a:outerShdw>
                </a:effectLst>
                <a:latin typeface="Arial" pitchFamily="34" charset="0"/>
              </a:rPr>
              <a:t/>
            </a:r>
            <a:br>
              <a:rPr lang="es-ES" sz="2800" b="1" dirty="0" smtClean="0">
                <a:ln w="0"/>
                <a:solidFill>
                  <a:srgbClr val="4F81BD"/>
                </a:solidFill>
                <a:effectLst>
                  <a:outerShdw blurRad="38100" dist="25400" dir="5400000" algn="ctr" rotWithShape="0">
                    <a:srgbClr val="6E747A">
                      <a:alpha val="43000"/>
                    </a:srgbClr>
                  </a:outerShdw>
                </a:effectLst>
                <a:latin typeface="Arial" pitchFamily="34" charset="0"/>
              </a:rPr>
            </a:br>
            <a:r>
              <a:rPr lang="es-ES" sz="2800" b="1" dirty="0" smtClean="0">
                <a:ln w="0"/>
                <a:solidFill>
                  <a:srgbClr val="4F81BD"/>
                </a:solidFill>
                <a:effectLst>
                  <a:outerShdw blurRad="38100" dist="25400" dir="5400000" algn="ctr" rotWithShape="0">
                    <a:srgbClr val="6E747A">
                      <a:alpha val="43000"/>
                    </a:srgbClr>
                  </a:outerShdw>
                </a:effectLst>
                <a:latin typeface="Arial" pitchFamily="34" charset="0"/>
              </a:rPr>
              <a:t>MEDICINA</a:t>
            </a:r>
            <a:r>
              <a:rPr lang="es-ES" sz="2800" dirty="0" smtClean="0">
                <a:ln w="0"/>
                <a:solidFill>
                  <a:srgbClr val="4F81BD"/>
                </a:solidFill>
                <a:effectLst>
                  <a:outerShdw blurRad="38100" dist="25400" dir="5400000" algn="ctr" rotWithShape="0">
                    <a:srgbClr val="6E747A">
                      <a:alpha val="43000"/>
                    </a:srgbClr>
                  </a:outerShdw>
                </a:effectLst>
                <a:latin typeface="Arial" pitchFamily="34" charset="0"/>
              </a:rPr>
              <a:t/>
            </a:r>
            <a:br>
              <a:rPr lang="es-ES" sz="2800" dirty="0" smtClean="0">
                <a:ln w="0"/>
                <a:solidFill>
                  <a:srgbClr val="4F81BD"/>
                </a:solidFill>
                <a:effectLst>
                  <a:outerShdw blurRad="38100" dist="25400" dir="5400000" algn="ctr" rotWithShape="0">
                    <a:srgbClr val="6E747A">
                      <a:alpha val="43000"/>
                    </a:srgbClr>
                  </a:outerShdw>
                </a:effectLst>
                <a:latin typeface="Arial" pitchFamily="34" charset="0"/>
              </a:rPr>
            </a:br>
            <a:r>
              <a:rPr lang="es-ES" sz="2800" dirty="0" smtClean="0">
                <a:ln w="0"/>
                <a:solidFill>
                  <a:srgbClr val="4F81BD"/>
                </a:solidFill>
                <a:effectLst>
                  <a:outerShdw blurRad="38100" dist="25400" dir="5400000" algn="ctr" rotWithShape="0">
                    <a:srgbClr val="6E747A">
                      <a:alpha val="43000"/>
                    </a:srgbClr>
                  </a:outerShdw>
                </a:effectLst>
                <a:latin typeface="Arial" pitchFamily="34" charset="0"/>
              </a:rPr>
              <a:t/>
            </a:r>
            <a:br>
              <a:rPr lang="es-ES" sz="2800" dirty="0" smtClean="0">
                <a:ln w="0"/>
                <a:solidFill>
                  <a:srgbClr val="4F81BD"/>
                </a:solidFill>
                <a:effectLst>
                  <a:outerShdw blurRad="38100" dist="25400" dir="5400000" algn="ctr" rotWithShape="0">
                    <a:srgbClr val="6E747A">
                      <a:alpha val="43000"/>
                    </a:srgbClr>
                  </a:outerShdw>
                </a:effectLst>
                <a:latin typeface="Arial" pitchFamily="34" charset="0"/>
              </a:rPr>
            </a:br>
            <a:r>
              <a:rPr lang="es-ES" sz="2800" dirty="0" smtClean="0">
                <a:ln w="0"/>
                <a:solidFill>
                  <a:srgbClr val="4F81BD"/>
                </a:solidFill>
                <a:effectLst>
                  <a:outerShdw blurRad="38100" dist="25400" dir="5400000" algn="ctr" rotWithShape="0">
                    <a:srgbClr val="6E747A">
                      <a:alpha val="43000"/>
                    </a:srgbClr>
                  </a:outerShdw>
                </a:effectLst>
                <a:latin typeface="Arial" pitchFamily="34" charset="0"/>
              </a:rPr>
              <a:t>1er Año</a:t>
            </a:r>
            <a:br>
              <a:rPr lang="es-ES" sz="2800" dirty="0" smtClean="0">
                <a:ln w="0"/>
                <a:solidFill>
                  <a:srgbClr val="4F81BD"/>
                </a:solidFill>
                <a:effectLst>
                  <a:outerShdw blurRad="38100" dist="25400" dir="5400000" algn="ctr" rotWithShape="0">
                    <a:srgbClr val="6E747A">
                      <a:alpha val="43000"/>
                    </a:srgbClr>
                  </a:outerShdw>
                </a:effectLst>
                <a:latin typeface="Arial" pitchFamily="34" charset="0"/>
              </a:rPr>
            </a:br>
            <a:r>
              <a:rPr lang="es-ES" sz="2800" b="1" dirty="0" smtClean="0">
                <a:ln w="0"/>
                <a:solidFill>
                  <a:srgbClr val="4F81BD"/>
                </a:solidFill>
                <a:effectLst>
                  <a:outerShdw blurRad="38100" dist="25400" dir="5400000" algn="ctr" rotWithShape="0">
                    <a:srgbClr val="6E747A">
                      <a:alpha val="43000"/>
                    </a:srgbClr>
                  </a:outerShdw>
                </a:effectLst>
                <a:latin typeface="Arial" pitchFamily="34" charset="0"/>
              </a:rPr>
              <a:t>Autores: Colectivo profesores del dpto.</a:t>
            </a:r>
            <a:r>
              <a:rPr lang="es-ES" sz="2800" dirty="0" smtClean="0">
                <a:ln w="0"/>
                <a:solidFill>
                  <a:srgbClr val="4F81BD"/>
                </a:solidFill>
                <a:effectLst>
                  <a:outerShdw blurRad="38100" dist="25400" dir="5400000" algn="ctr" rotWithShape="0">
                    <a:srgbClr val="6E747A">
                      <a:alpha val="43000"/>
                    </a:srgbClr>
                  </a:outerShdw>
                </a:effectLst>
                <a:latin typeface="Arial" pitchFamily="34" charset="0"/>
              </a:rPr>
              <a:t/>
            </a:r>
            <a:br>
              <a:rPr lang="es-ES" sz="2800" dirty="0" smtClean="0">
                <a:ln w="0"/>
                <a:solidFill>
                  <a:srgbClr val="4F81BD"/>
                </a:solidFill>
                <a:effectLst>
                  <a:outerShdw blurRad="38100" dist="25400" dir="5400000" algn="ctr" rotWithShape="0">
                    <a:srgbClr val="6E747A">
                      <a:alpha val="43000"/>
                    </a:srgbClr>
                  </a:outerShdw>
                </a:effectLst>
                <a:latin typeface="Arial" pitchFamily="34" charset="0"/>
              </a:rPr>
            </a:br>
            <a:r>
              <a:rPr lang="es-ES" sz="2800" dirty="0">
                <a:ln w="0"/>
                <a:solidFill>
                  <a:srgbClr val="4F81BD"/>
                </a:solidFill>
                <a:effectLst>
                  <a:outerShdw blurRad="38100" dist="25400" dir="5400000" algn="ctr" rotWithShape="0">
                    <a:srgbClr val="6E747A">
                      <a:alpha val="43000"/>
                    </a:srgbClr>
                  </a:outerShdw>
                </a:effectLst>
                <a:latin typeface="Arial" pitchFamily="34" charset="0"/>
              </a:rPr>
              <a:t/>
            </a:r>
            <a:br>
              <a:rPr lang="es-ES" sz="2800" dirty="0">
                <a:ln w="0"/>
                <a:solidFill>
                  <a:srgbClr val="4F81BD"/>
                </a:solidFill>
                <a:effectLst>
                  <a:outerShdw blurRad="38100" dist="25400" dir="5400000" algn="ctr" rotWithShape="0">
                    <a:srgbClr val="6E747A">
                      <a:alpha val="43000"/>
                    </a:srgbClr>
                  </a:outerShdw>
                </a:effectLst>
                <a:latin typeface="Arial" pitchFamily="34" charset="0"/>
              </a:rPr>
            </a:br>
            <a:endParaRPr lang="es-ES" sz="3600" dirty="0" smtClean="0"/>
          </a:p>
        </p:txBody>
      </p:sp>
    </p:spTree>
    <p:extLst>
      <p:ext uri="{BB962C8B-B14F-4D97-AF65-F5344CB8AC3E}">
        <p14:creationId xmlns:p14="http://schemas.microsoft.com/office/powerpoint/2010/main" val="2187870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31540" y="2172663"/>
            <a:ext cx="7992888" cy="3970318"/>
          </a:xfrm>
          <a:prstGeom prst="rect">
            <a:avLst/>
          </a:prstGeom>
          <a:noFill/>
        </p:spPr>
        <p:txBody>
          <a:bodyPr wrap="square" rtlCol="0">
            <a:spAutoFit/>
          </a:bodyPr>
          <a:lstStyle/>
          <a:p>
            <a:pPr marL="285750" lvl="0" indent="-285750" algn="just">
              <a:buFont typeface="Arial" pitchFamily="34" charset="0"/>
              <a:buChar char="•"/>
            </a:pPr>
            <a:r>
              <a:rPr lang="es-ES" sz="2400" dirty="0" smtClean="0"/>
              <a:t>¿</a:t>
            </a:r>
            <a:r>
              <a:rPr lang="es-ES" sz="2400" dirty="0">
                <a:latin typeface="Arial" pitchFamily="34" charset="0"/>
                <a:cs typeface="Arial" pitchFamily="34" charset="0"/>
              </a:rPr>
              <a:t>Por qué los jóvenes no usan condón regularmente, teniendo conocimientos de sus beneficios para la prevención de enfermedades de transmisión sexual?</a:t>
            </a:r>
          </a:p>
          <a:p>
            <a:pPr marL="285750" lvl="0" indent="-285750" algn="just">
              <a:buFont typeface="Arial" pitchFamily="34" charset="0"/>
              <a:buChar char="•"/>
            </a:pPr>
            <a:r>
              <a:rPr lang="es-ES" sz="2400" dirty="0">
                <a:latin typeface="Arial" pitchFamily="34" charset="0"/>
                <a:cs typeface="Arial" pitchFamily="34" charset="0"/>
              </a:rPr>
              <a:t>¿Cómo es el proceso de elección y decisión del uso de un método anticonceptivo?</a:t>
            </a:r>
          </a:p>
          <a:p>
            <a:pPr marL="285750" lvl="0" indent="-285750" algn="just">
              <a:buFont typeface="Arial" pitchFamily="34" charset="0"/>
              <a:buChar char="•"/>
            </a:pPr>
            <a:r>
              <a:rPr lang="es-ES" sz="2400" dirty="0">
                <a:latin typeface="Arial" pitchFamily="34" charset="0"/>
                <a:cs typeface="Arial" pitchFamily="34" charset="0"/>
              </a:rPr>
              <a:t>¿Cómo se explica la violencia doméstica en los hogares  de individuos con problemas sociales?</a:t>
            </a:r>
          </a:p>
          <a:p>
            <a:pPr marL="285750" lvl="0" indent="-285750" algn="just">
              <a:buFont typeface="Arial" pitchFamily="34" charset="0"/>
              <a:buChar char="•"/>
            </a:pPr>
            <a:r>
              <a:rPr lang="es-ES" sz="2400" dirty="0">
                <a:latin typeface="Arial" pitchFamily="34" charset="0"/>
                <a:cs typeface="Arial" pitchFamily="34" charset="0"/>
              </a:rPr>
              <a:t>¿De que forma utilizan los servicios de salud los pacientes con VIH?</a:t>
            </a:r>
          </a:p>
          <a:p>
            <a:pPr marL="285750" indent="-285750" algn="just">
              <a:buFont typeface="Arial" pitchFamily="34" charset="0"/>
              <a:buChar char="•"/>
            </a:pPr>
            <a:r>
              <a:rPr lang="es-ES" dirty="0"/>
              <a:t/>
            </a:r>
            <a:br>
              <a:rPr lang="es-ES" dirty="0"/>
            </a:br>
            <a:endParaRPr lang="es-ES" dirty="0"/>
          </a:p>
        </p:txBody>
      </p:sp>
      <p:sp>
        <p:nvSpPr>
          <p:cNvPr id="3" name="2 CuadroTexto"/>
          <p:cNvSpPr txBox="1"/>
          <p:nvPr/>
        </p:nvSpPr>
        <p:spPr>
          <a:xfrm>
            <a:off x="323528" y="620688"/>
            <a:ext cx="8208912" cy="147732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s-ES" sz="2400" dirty="0">
                <a:solidFill>
                  <a:prstClr val="black"/>
                </a:solidFill>
              </a:rPr>
              <a:t>Preguntas a las que responde la investigación cualitativa:</a:t>
            </a:r>
          </a:p>
          <a:p>
            <a:pPr lvl="0"/>
            <a:r>
              <a:rPr lang="es-ES" sz="2400" b="1" u="sng" dirty="0">
                <a:solidFill>
                  <a:prstClr val="black"/>
                </a:solidFill>
              </a:rPr>
              <a:t>¿Por qué?, ¿Cómo?, ¿De qué forma?</a:t>
            </a:r>
            <a:endParaRPr lang="es-ES" sz="2400" dirty="0">
              <a:solidFill>
                <a:prstClr val="black"/>
              </a:solidFill>
            </a:endParaRPr>
          </a:p>
          <a:p>
            <a:endParaRPr lang="es-ES" dirty="0"/>
          </a:p>
        </p:txBody>
      </p:sp>
    </p:spTree>
    <p:extLst>
      <p:ext uri="{BB962C8B-B14F-4D97-AF65-F5344CB8AC3E}">
        <p14:creationId xmlns:p14="http://schemas.microsoft.com/office/powerpoint/2010/main" val="22043667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normAutofit/>
          </a:bodyPr>
          <a:lstStyle/>
          <a:p>
            <a:pPr algn="just"/>
            <a:r>
              <a:rPr lang="es-ES" dirty="0" smtClean="0"/>
              <a:t>Aflicción </a:t>
            </a:r>
            <a:r>
              <a:rPr lang="es-ES" dirty="0"/>
              <a:t>como consecuencia de la situación medioambiental. </a:t>
            </a:r>
          </a:p>
          <a:p>
            <a:pPr algn="just"/>
            <a:r>
              <a:rPr lang="es-ES" dirty="0" smtClean="0"/>
              <a:t>Trastornos </a:t>
            </a:r>
            <a:r>
              <a:rPr lang="es-ES" dirty="0"/>
              <a:t>psíquicos definidos. </a:t>
            </a:r>
          </a:p>
          <a:p>
            <a:pPr algn="just"/>
            <a:r>
              <a:rPr lang="es-ES" dirty="0" smtClean="0"/>
              <a:t>Situaciones </a:t>
            </a:r>
            <a:r>
              <a:rPr lang="es-ES" dirty="0"/>
              <a:t>de violencia. </a:t>
            </a:r>
          </a:p>
          <a:p>
            <a:pPr algn="just"/>
            <a:r>
              <a:rPr lang="es-ES" dirty="0" smtClean="0"/>
              <a:t>Consumo </a:t>
            </a:r>
            <a:r>
              <a:rPr lang="es-ES" dirty="0"/>
              <a:t>excesivo de alcohol u otras sustancias psicoactivas. </a:t>
            </a:r>
          </a:p>
          <a:p>
            <a:pPr algn="just"/>
            <a:r>
              <a:rPr lang="es-ES" dirty="0" smtClean="0"/>
              <a:t>Factores </a:t>
            </a:r>
            <a:r>
              <a:rPr lang="es-ES" dirty="0"/>
              <a:t>de riesgo y grupos poblacionales más vulnerables en el orden psicosocial. </a:t>
            </a:r>
          </a:p>
          <a:p>
            <a:pPr algn="just"/>
            <a:r>
              <a:rPr lang="es-ES" dirty="0" smtClean="0"/>
              <a:t>Percepción </a:t>
            </a:r>
            <a:r>
              <a:rPr lang="es-ES" dirty="0"/>
              <a:t>de la organización, calidad y efectividad de los servicios, según los usuarios y los propios prestadores de los servicios. </a:t>
            </a:r>
          </a:p>
          <a:p>
            <a:pPr algn="just"/>
            <a:endParaRPr lang="es-ES" dirty="0"/>
          </a:p>
        </p:txBody>
      </p:sp>
      <p:sp>
        <p:nvSpPr>
          <p:cNvPr id="5" name="4 CuadroTexto"/>
          <p:cNvSpPr txBox="1"/>
          <p:nvPr/>
        </p:nvSpPr>
        <p:spPr>
          <a:xfrm>
            <a:off x="395537" y="332656"/>
            <a:ext cx="7848872" cy="1200329"/>
          </a:xfrm>
          <a:prstGeom prst="rect">
            <a:avLst/>
          </a:prstGeom>
          <a:noFill/>
        </p:spPr>
        <p:txBody>
          <a:bodyPr wrap="square" rtlCol="0">
            <a:spAutoFit/>
          </a:bodyPr>
          <a:lstStyle/>
          <a:p>
            <a:pPr algn="just"/>
            <a:r>
              <a:rPr lang="es-ES" sz="2400" b="1" dirty="0">
                <a:solidFill>
                  <a:schemeClr val="accent5">
                    <a:lumMod val="20000"/>
                    <a:lumOff val="80000"/>
                  </a:schemeClr>
                </a:solidFill>
              </a:rPr>
              <a:t>Principales problemas de la APS (Atención </a:t>
            </a:r>
            <a:r>
              <a:rPr lang="es-ES" sz="2400" b="1" dirty="0" smtClean="0">
                <a:solidFill>
                  <a:schemeClr val="accent5">
                    <a:lumMod val="20000"/>
                    <a:lumOff val="80000"/>
                  </a:schemeClr>
                </a:solidFill>
              </a:rPr>
              <a:t>Primaria </a:t>
            </a:r>
            <a:r>
              <a:rPr lang="es-ES" sz="2400" b="1" dirty="0">
                <a:solidFill>
                  <a:schemeClr val="accent5">
                    <a:lumMod val="20000"/>
                    <a:lumOff val="80000"/>
                  </a:schemeClr>
                </a:solidFill>
              </a:rPr>
              <a:t>de salud) que pueden ser investigados con técnicas cualitativas:</a:t>
            </a:r>
          </a:p>
        </p:txBody>
      </p:sp>
    </p:spTree>
    <p:extLst>
      <p:ext uri="{BB962C8B-B14F-4D97-AF65-F5344CB8AC3E}">
        <p14:creationId xmlns:p14="http://schemas.microsoft.com/office/powerpoint/2010/main" val="4187412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solidFill>
                  <a:schemeClr val="accent5">
                    <a:lumMod val="20000"/>
                    <a:lumOff val="80000"/>
                  </a:schemeClr>
                </a:solidFill>
              </a:rPr>
              <a:t>Ejemplos de investigación cualitativa.</a:t>
            </a:r>
            <a:r>
              <a:rPr lang="es-ES" dirty="0"/>
              <a:t/>
            </a:r>
            <a:br>
              <a:rPr lang="es-ES" dirty="0"/>
            </a:br>
            <a:endParaRPr lang="es-ES" dirty="0"/>
          </a:p>
        </p:txBody>
      </p:sp>
      <p:sp>
        <p:nvSpPr>
          <p:cNvPr id="3" name="2 Marcador de contenido"/>
          <p:cNvSpPr>
            <a:spLocks noGrp="1"/>
          </p:cNvSpPr>
          <p:nvPr>
            <p:ph sz="quarter" idx="1"/>
          </p:nvPr>
        </p:nvSpPr>
        <p:spPr>
          <a:xfrm>
            <a:off x="153380" y="1196752"/>
            <a:ext cx="8595084" cy="5544379"/>
          </a:xfrm>
        </p:spPr>
        <p:txBody>
          <a:bodyPr>
            <a:noAutofit/>
          </a:bodyPr>
          <a:lstStyle/>
          <a:p>
            <a:pPr algn="just"/>
            <a:r>
              <a:rPr lang="es-ES" sz="2800" dirty="0" smtClean="0"/>
              <a:t>Cuestiones </a:t>
            </a:r>
            <a:r>
              <a:rPr lang="es-ES" sz="2800" dirty="0"/>
              <a:t>éticas de la atención al paciente fumador en atención primaria.</a:t>
            </a:r>
          </a:p>
          <a:p>
            <a:pPr algn="just"/>
            <a:r>
              <a:rPr lang="es-ES" sz="2800" dirty="0" smtClean="0"/>
              <a:t>Sexualidad </a:t>
            </a:r>
            <a:r>
              <a:rPr lang="es-ES" sz="2800" dirty="0"/>
              <a:t>y salud sexual en la construcción de las identidades de género y la orientación del deseo sexual en adolescentes.</a:t>
            </a:r>
          </a:p>
          <a:p>
            <a:pPr algn="just"/>
            <a:r>
              <a:rPr lang="es-ES" sz="2800" dirty="0" smtClean="0"/>
              <a:t>Vivir </a:t>
            </a:r>
            <a:r>
              <a:rPr lang="es-ES" sz="2800" dirty="0"/>
              <a:t>con el VIH: influencia de la vía de transmisión en el afrontamiento a la enfermedad</a:t>
            </a:r>
          </a:p>
          <a:p>
            <a:pPr algn="just"/>
            <a:r>
              <a:rPr lang="es-ES" sz="2800" dirty="0" smtClean="0"/>
              <a:t>Utilización </a:t>
            </a:r>
            <a:r>
              <a:rPr lang="es-ES" sz="2800" dirty="0"/>
              <a:t>del teléfono móvil para el fomento de hábitos saludables en adolescentes. Estudio con grupos </a:t>
            </a:r>
            <a:r>
              <a:rPr lang="es-ES" sz="2800" dirty="0" smtClean="0"/>
              <a:t>focales</a:t>
            </a:r>
            <a:endParaRPr lang="es-ES" sz="2800" dirty="0"/>
          </a:p>
        </p:txBody>
      </p:sp>
    </p:spTree>
    <p:extLst>
      <p:ext uri="{BB962C8B-B14F-4D97-AF65-F5344CB8AC3E}">
        <p14:creationId xmlns:p14="http://schemas.microsoft.com/office/powerpoint/2010/main" val="4650102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19256" cy="1143000"/>
          </a:xfrm>
        </p:spPr>
        <p:txBody>
          <a:bodyPr>
            <a:normAutofit/>
          </a:bodyPr>
          <a:lstStyle/>
          <a:p>
            <a:r>
              <a:rPr lang="es-ES" sz="2400" b="1" dirty="0"/>
              <a:t>Clasificación de Investigaciones Cualitativas</a:t>
            </a:r>
            <a:r>
              <a:rPr lang="es-ES" sz="2400" b="1" dirty="0" smtClean="0"/>
              <a:t>:</a:t>
            </a:r>
            <a:endParaRPr lang="es-ES" sz="2400" dirty="0"/>
          </a:p>
        </p:txBody>
      </p:sp>
      <p:sp>
        <p:nvSpPr>
          <p:cNvPr id="3" name="2 Marcador de contenido"/>
          <p:cNvSpPr>
            <a:spLocks noGrp="1"/>
          </p:cNvSpPr>
          <p:nvPr>
            <p:ph sz="quarter" idx="1"/>
          </p:nvPr>
        </p:nvSpPr>
        <p:spPr>
          <a:xfrm>
            <a:off x="539552" y="1556792"/>
            <a:ext cx="7467600" cy="4873752"/>
          </a:xfrm>
        </p:spPr>
        <p:txBody>
          <a:bodyPr/>
          <a:lstStyle/>
          <a:p>
            <a:pPr lvl="0"/>
            <a:r>
              <a:rPr lang="es-ES" dirty="0"/>
              <a:t>Diseño </a:t>
            </a:r>
            <a:r>
              <a:rPr lang="es-ES" dirty="0" smtClean="0"/>
              <a:t>Fenomenológico</a:t>
            </a:r>
            <a:endParaRPr lang="es-ES" dirty="0"/>
          </a:p>
          <a:p>
            <a:r>
              <a:rPr lang="es-ES" dirty="0" smtClean="0"/>
              <a:t>Diseños Etnográficos</a:t>
            </a:r>
            <a:endParaRPr lang="es-ES" dirty="0"/>
          </a:p>
          <a:p>
            <a:pPr lvl="0"/>
            <a:r>
              <a:rPr lang="es-ES" dirty="0" smtClean="0"/>
              <a:t>Teoría fundamentada </a:t>
            </a:r>
            <a:endParaRPr lang="es-ES" dirty="0"/>
          </a:p>
          <a:p>
            <a:pPr lvl="0"/>
            <a:r>
              <a:rPr lang="es-ES" dirty="0" smtClean="0"/>
              <a:t>Diseños </a:t>
            </a:r>
            <a:r>
              <a:rPr lang="es-ES" dirty="0"/>
              <a:t>de </a:t>
            </a:r>
            <a:r>
              <a:rPr lang="es-ES" dirty="0" smtClean="0"/>
              <a:t>investigación-acción</a:t>
            </a:r>
            <a:r>
              <a:rPr lang="es-ES" dirty="0"/>
              <a:t>. </a:t>
            </a:r>
            <a:endParaRPr lang="es-ES" dirty="0" smtClean="0"/>
          </a:p>
          <a:p>
            <a:pPr lvl="0"/>
            <a:r>
              <a:rPr lang="es-ES" dirty="0" smtClean="0"/>
              <a:t>Estudio de Casos</a:t>
            </a:r>
            <a:endParaRPr lang="es-ES" dirty="0"/>
          </a:p>
          <a:p>
            <a:endParaRPr lang="es-ES" dirty="0"/>
          </a:p>
        </p:txBody>
      </p:sp>
    </p:spTree>
    <p:extLst>
      <p:ext uri="{BB962C8B-B14F-4D97-AF65-F5344CB8AC3E}">
        <p14:creationId xmlns:p14="http://schemas.microsoft.com/office/powerpoint/2010/main" val="33756109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19256" cy="1143000"/>
          </a:xfrm>
        </p:spPr>
        <p:txBody>
          <a:bodyPr>
            <a:normAutofit/>
          </a:bodyPr>
          <a:lstStyle/>
          <a:p>
            <a:r>
              <a:rPr lang="es-ES" sz="2000" dirty="0"/>
              <a:t>¿Qué criterios seguimos para elegir el diseño o </a:t>
            </a:r>
            <a:r>
              <a:rPr lang="es-ES" sz="2000" dirty="0" smtClean="0"/>
              <a:t>abordaje a </a:t>
            </a:r>
            <a:r>
              <a:rPr lang="es-ES" sz="2000" dirty="0"/>
              <a:t>utilizar?</a:t>
            </a:r>
          </a:p>
        </p:txBody>
      </p:sp>
      <p:sp>
        <p:nvSpPr>
          <p:cNvPr id="3" name="2 Marcador de contenido"/>
          <p:cNvSpPr>
            <a:spLocks noGrp="1"/>
          </p:cNvSpPr>
          <p:nvPr>
            <p:ph sz="quarter" idx="1"/>
          </p:nvPr>
        </p:nvSpPr>
        <p:spPr/>
        <p:txBody>
          <a:bodyPr/>
          <a:lstStyle/>
          <a:p>
            <a:pPr algn="just"/>
            <a:r>
              <a:rPr lang="es-ES" dirty="0"/>
              <a:t>La elección del diseño cualitativo depende ante todo del planteamiento del problema </a:t>
            </a:r>
            <a:r>
              <a:rPr lang="es-ES" dirty="0" smtClean="0"/>
              <a:t>podemos </a:t>
            </a:r>
            <a:r>
              <a:rPr lang="es-ES" dirty="0"/>
              <a:t>vincular clases de preguntas de investigación con diseños, así como el tipo de </a:t>
            </a:r>
            <a:r>
              <a:rPr lang="es-ES" dirty="0" smtClean="0"/>
              <a:t>información </a:t>
            </a:r>
            <a:r>
              <a:rPr lang="es-ES" dirty="0"/>
              <a:t>esencial que </a:t>
            </a:r>
            <a:r>
              <a:rPr lang="es-ES" dirty="0" smtClean="0"/>
              <a:t>brindan.</a:t>
            </a:r>
            <a:endParaRPr lang="es-ES" dirty="0"/>
          </a:p>
        </p:txBody>
      </p:sp>
    </p:spTree>
    <p:extLst>
      <p:ext uri="{BB962C8B-B14F-4D97-AF65-F5344CB8AC3E}">
        <p14:creationId xmlns:p14="http://schemas.microsoft.com/office/powerpoint/2010/main" val="8594749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0"/>
            <a:r>
              <a:rPr lang="es-ES" dirty="0"/>
              <a:t>Diseño </a:t>
            </a:r>
            <a:r>
              <a:rPr lang="es-ES" dirty="0" smtClean="0"/>
              <a:t>Fenomenológico</a:t>
            </a:r>
            <a:endParaRPr lang="es-ES" dirty="0"/>
          </a:p>
        </p:txBody>
      </p:sp>
      <p:sp>
        <p:nvSpPr>
          <p:cNvPr id="3" name="2 Marcador de contenido"/>
          <p:cNvSpPr>
            <a:spLocks noGrp="1"/>
          </p:cNvSpPr>
          <p:nvPr>
            <p:ph sz="quarter" idx="1"/>
          </p:nvPr>
        </p:nvSpPr>
        <p:spPr/>
        <p:txBody>
          <a:bodyPr>
            <a:normAutofit fontScale="92500" lnSpcReduction="10000"/>
          </a:bodyPr>
          <a:lstStyle/>
          <a:p>
            <a:pPr algn="just"/>
            <a:r>
              <a:rPr lang="es-ES" dirty="0"/>
              <a:t>Se define como aquel estudio o vía de conocimiento orientada a la </a:t>
            </a:r>
            <a:r>
              <a:rPr lang="es-ES" u="sng" dirty="0"/>
              <a:t>búsqueda de los significados que los sujetos otorgan a sus experiencias</a:t>
            </a:r>
            <a:r>
              <a:rPr lang="es-ES" dirty="0"/>
              <a:t> como miembros de instituciones. </a:t>
            </a:r>
            <a:endParaRPr lang="es-ES" dirty="0" smtClean="0"/>
          </a:p>
          <a:p>
            <a:pPr algn="just"/>
            <a:r>
              <a:rPr lang="es-ES" dirty="0" smtClean="0"/>
              <a:t>Su propósito </a:t>
            </a:r>
            <a:r>
              <a:rPr lang="es-ES" dirty="0"/>
              <a:t>principal es </a:t>
            </a:r>
            <a:r>
              <a:rPr lang="es-ES" dirty="0" smtClean="0"/>
              <a:t>explorar, describir </a:t>
            </a:r>
            <a:r>
              <a:rPr lang="es-ES" dirty="0"/>
              <a:t>y comprender las </a:t>
            </a:r>
            <a:r>
              <a:rPr lang="es-ES" dirty="0" smtClean="0"/>
              <a:t>experiencias </a:t>
            </a:r>
            <a:r>
              <a:rPr lang="es-ES" dirty="0"/>
              <a:t>de las personas con respecto </a:t>
            </a:r>
            <a:r>
              <a:rPr lang="es-ES" dirty="0" smtClean="0"/>
              <a:t>a un </a:t>
            </a:r>
            <a:r>
              <a:rPr lang="es-ES" dirty="0"/>
              <a:t>fenómeno y descubrir </a:t>
            </a:r>
            <a:r>
              <a:rPr lang="es-ES" dirty="0" smtClean="0"/>
              <a:t>los elementos </a:t>
            </a:r>
            <a:r>
              <a:rPr lang="es-ES" dirty="0"/>
              <a:t>en común de </a:t>
            </a:r>
            <a:r>
              <a:rPr lang="es-ES" dirty="0" smtClean="0"/>
              <a:t>tales vivencias.</a:t>
            </a:r>
          </a:p>
          <a:p>
            <a:pPr algn="just"/>
            <a:r>
              <a:rPr lang="es-ES" dirty="0" smtClean="0"/>
              <a:t>Estos </a:t>
            </a:r>
            <a:r>
              <a:rPr lang="es-ES" dirty="0"/>
              <a:t>diseños se enfocan en las experiencias individuales subjetivas de los participantes. </a:t>
            </a:r>
            <a:endParaRPr lang="es-ES" dirty="0" smtClean="0"/>
          </a:p>
          <a:p>
            <a:pPr algn="just"/>
            <a:r>
              <a:rPr lang="es-ES" dirty="0" smtClean="0"/>
              <a:t>Responden </a:t>
            </a:r>
            <a:r>
              <a:rPr lang="es-ES" dirty="0"/>
              <a:t>a la pregunta ¿Cuál es el significado, estructura y esencia de una experiencia vivida por una persona (individual), grupo (grupal) o comunidad (colectiva) respecto de un fenómeno</a:t>
            </a:r>
            <a:r>
              <a:rPr lang="es-ES" dirty="0" smtClean="0"/>
              <a:t>?.</a:t>
            </a:r>
            <a:endParaRPr lang="es-ES" dirty="0"/>
          </a:p>
          <a:p>
            <a:pPr algn="just"/>
            <a:endParaRPr lang="es-ES" dirty="0"/>
          </a:p>
        </p:txBody>
      </p:sp>
    </p:spTree>
    <p:extLst>
      <p:ext uri="{BB962C8B-B14F-4D97-AF65-F5344CB8AC3E}">
        <p14:creationId xmlns:p14="http://schemas.microsoft.com/office/powerpoint/2010/main" val="8699973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Ejemplo de Fenomenológico </a:t>
            </a:r>
            <a:endParaRPr lang="es-ES" dirty="0"/>
          </a:p>
        </p:txBody>
      </p:sp>
      <p:sp>
        <p:nvSpPr>
          <p:cNvPr id="3" name="2 Marcador de contenido"/>
          <p:cNvSpPr>
            <a:spLocks noGrp="1"/>
          </p:cNvSpPr>
          <p:nvPr>
            <p:ph sz="quarter" idx="1"/>
          </p:nvPr>
        </p:nvSpPr>
        <p:spPr/>
        <p:txBody>
          <a:bodyPr>
            <a:normAutofit/>
          </a:bodyPr>
          <a:lstStyle/>
          <a:p>
            <a:pPr lvl="0" algn="just"/>
            <a:r>
              <a:rPr lang="es-ES" b="1" dirty="0"/>
              <a:t>Diferencias en la experiencia subjetiva entre depresión unipolar y bipolar</a:t>
            </a:r>
            <a:endParaRPr lang="es-ES" dirty="0"/>
          </a:p>
          <a:p>
            <a:pPr marL="0" indent="0" algn="just">
              <a:buNone/>
            </a:pPr>
            <a:r>
              <a:rPr lang="es-ES" dirty="0" smtClean="0"/>
              <a:t>Es </a:t>
            </a:r>
            <a:r>
              <a:rPr lang="es-ES" dirty="0"/>
              <a:t>importante distinguir la depresión unipolar de la bipolar, pues hay diferencias en el tratamiento y el </a:t>
            </a:r>
            <a:r>
              <a:rPr lang="es-ES" dirty="0" smtClean="0"/>
              <a:t>pronóstico. </a:t>
            </a:r>
            <a:r>
              <a:rPr lang="es-ES" b="1" i="1" dirty="0" smtClean="0"/>
              <a:t>el objetivo</a:t>
            </a:r>
            <a:r>
              <a:rPr lang="es-ES" dirty="0" smtClean="0"/>
              <a:t> es buscar diferencias </a:t>
            </a:r>
            <a:r>
              <a:rPr lang="es-ES" dirty="0"/>
              <a:t>en la experiencia subjetiva (de primera persona) entre depresión unipolar y </a:t>
            </a:r>
            <a:r>
              <a:rPr lang="es-ES" dirty="0" smtClean="0"/>
              <a:t>bipolar.</a:t>
            </a:r>
            <a:endParaRPr lang="es-ES" dirty="0"/>
          </a:p>
        </p:txBody>
      </p:sp>
    </p:spTree>
    <p:extLst>
      <p:ext uri="{BB962C8B-B14F-4D97-AF65-F5344CB8AC3E}">
        <p14:creationId xmlns:p14="http://schemas.microsoft.com/office/powerpoint/2010/main" val="13902171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43408"/>
            <a:ext cx="7467600" cy="1143000"/>
          </a:xfrm>
        </p:spPr>
        <p:txBody>
          <a:bodyPr/>
          <a:lstStyle/>
          <a:p>
            <a:r>
              <a:rPr lang="es-ES" dirty="0"/>
              <a:t>Diseños </a:t>
            </a:r>
            <a:r>
              <a:rPr lang="es-ES" dirty="0" smtClean="0"/>
              <a:t>Etnográficos</a:t>
            </a:r>
            <a:endParaRPr lang="es-ES" dirty="0"/>
          </a:p>
        </p:txBody>
      </p:sp>
      <p:sp>
        <p:nvSpPr>
          <p:cNvPr id="3" name="2 Marcador de contenido"/>
          <p:cNvSpPr>
            <a:spLocks noGrp="1"/>
          </p:cNvSpPr>
          <p:nvPr>
            <p:ph sz="quarter" idx="1"/>
          </p:nvPr>
        </p:nvSpPr>
        <p:spPr>
          <a:xfrm>
            <a:off x="457200" y="1219544"/>
            <a:ext cx="8147248" cy="4873752"/>
          </a:xfrm>
        </p:spPr>
        <p:txBody>
          <a:bodyPr>
            <a:noAutofit/>
          </a:bodyPr>
          <a:lstStyle/>
          <a:p>
            <a:pPr algn="just"/>
            <a:r>
              <a:rPr lang="es-ES" sz="2200" dirty="0"/>
              <a:t>La etnografía es un método de investigación que consiste en </a:t>
            </a:r>
            <a:r>
              <a:rPr lang="es-ES" sz="2200" u="sng" dirty="0"/>
              <a:t>observar las prácticas de los grupos humanos y poder participar en ellas para poder contrastar lo que la gente dice y lo que hace</a:t>
            </a:r>
            <a:r>
              <a:rPr lang="es-ES_tradnl" sz="2200" dirty="0"/>
              <a:t>. Estudia</a:t>
            </a:r>
            <a:r>
              <a:rPr lang="es-ES" sz="2200" dirty="0"/>
              <a:t> los hechos tal como ocurren en el contexto, los procesos históricos y educativos, los cambios socioculturales, las funciones y papeles de los miembros de una determinada comunidad.</a:t>
            </a:r>
          </a:p>
          <a:p>
            <a:pPr algn="just"/>
            <a:r>
              <a:rPr lang="es-ES" sz="2200" dirty="0"/>
              <a:t>El propósito de la investigación etnográfica es </a:t>
            </a:r>
            <a:r>
              <a:rPr lang="es-ES" sz="2200" u="sng" dirty="0"/>
              <a:t>describir y analizar lo que las personas de un </a:t>
            </a:r>
            <a:r>
              <a:rPr lang="es-ES" sz="2200" u="sng" dirty="0" smtClean="0"/>
              <a:t>sitio determinado </a:t>
            </a:r>
            <a:r>
              <a:rPr lang="es-ES" sz="2200" u="sng" dirty="0"/>
              <a:t>hacen usualmente</a:t>
            </a:r>
            <a:r>
              <a:rPr lang="es-ES" sz="2200" dirty="0"/>
              <a:t>; así como los significados que le dan a ese comportamiento realizado bajo circunstancias comunes o </a:t>
            </a:r>
            <a:r>
              <a:rPr lang="es-ES" sz="2200" dirty="0" smtClean="0"/>
              <a:t>especiales de </a:t>
            </a:r>
            <a:r>
              <a:rPr lang="es-ES" sz="2200" dirty="0"/>
              <a:t>manera que se </a:t>
            </a:r>
            <a:r>
              <a:rPr lang="es-ES" sz="2200" u="sng" dirty="0"/>
              <a:t>resalten las </a:t>
            </a:r>
            <a:r>
              <a:rPr lang="es-ES" sz="2200" u="sng" dirty="0" smtClean="0"/>
              <a:t>regularidades</a:t>
            </a:r>
            <a:r>
              <a:rPr lang="es-ES" sz="2200" dirty="0" smtClean="0"/>
              <a:t>. </a:t>
            </a:r>
            <a:endParaRPr lang="es-ES" sz="2200" dirty="0"/>
          </a:p>
        </p:txBody>
      </p:sp>
    </p:spTree>
    <p:extLst>
      <p:ext uri="{BB962C8B-B14F-4D97-AF65-F5344CB8AC3E}">
        <p14:creationId xmlns:p14="http://schemas.microsoft.com/office/powerpoint/2010/main" val="42426937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lstStyle/>
          <a:p>
            <a:pPr lvl="0" algn="just">
              <a:buClr>
                <a:srgbClr val="FE8637"/>
              </a:buClr>
            </a:pPr>
            <a:r>
              <a:rPr lang="es-ES" sz="2200" dirty="0">
                <a:solidFill>
                  <a:prstClr val="black"/>
                </a:solidFill>
              </a:rPr>
              <a:t>Los diseños etnográficos </a:t>
            </a:r>
            <a:r>
              <a:rPr lang="es-ES" sz="2200" u="sng" dirty="0">
                <a:solidFill>
                  <a:prstClr val="black"/>
                </a:solidFill>
              </a:rPr>
              <a:t>estudian categorías, temas y patrones referidos a las culturas</a:t>
            </a:r>
            <a:r>
              <a:rPr lang="es-ES" sz="2200" dirty="0">
                <a:solidFill>
                  <a:prstClr val="black"/>
                </a:solidFill>
              </a:rPr>
              <a:t>. El investigador reflexiona sobre ¿Qué cualidades posee el grupo o comunidad que lo(a) distinguen de otros(as)?, ¿Cómo es su estructura?, ¿Qué reglas regulan su operación?, ¿Qué creencias comparten?, ¿Qué patrones de conducta muestran?, ¿Cómo ocurren las interacciones?, ¿Cuáles son sus condiciones de vida, costumbres, mitos y ritos?, ¿Qué procesos son centrales para el grupo o comunidad?, entre otros. </a:t>
            </a:r>
          </a:p>
          <a:p>
            <a:pPr lvl="0" algn="just">
              <a:buClr>
                <a:srgbClr val="FE8637"/>
              </a:buClr>
            </a:pPr>
            <a:endParaRPr lang="es-ES" sz="2200" dirty="0">
              <a:solidFill>
                <a:prstClr val="black"/>
              </a:solidFill>
            </a:endParaRPr>
          </a:p>
        </p:txBody>
      </p:sp>
    </p:spTree>
    <p:extLst>
      <p:ext uri="{BB962C8B-B14F-4D97-AF65-F5344CB8AC3E}">
        <p14:creationId xmlns:p14="http://schemas.microsoft.com/office/powerpoint/2010/main" val="17234420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Ejemplo de diseño etnográfico </a:t>
            </a:r>
            <a:endParaRPr lang="es-ES" dirty="0"/>
          </a:p>
        </p:txBody>
      </p:sp>
      <p:sp>
        <p:nvSpPr>
          <p:cNvPr id="3" name="2 Marcador de contenido"/>
          <p:cNvSpPr>
            <a:spLocks noGrp="1"/>
          </p:cNvSpPr>
          <p:nvPr>
            <p:ph sz="quarter" idx="1"/>
          </p:nvPr>
        </p:nvSpPr>
        <p:spPr/>
        <p:txBody>
          <a:bodyPr>
            <a:normAutofit fontScale="77500" lnSpcReduction="20000"/>
          </a:bodyPr>
          <a:lstStyle/>
          <a:p>
            <a:pPr marL="0" indent="0" algn="just">
              <a:buNone/>
            </a:pPr>
            <a:r>
              <a:rPr lang="es-ES" b="1" dirty="0"/>
              <a:t>Características sociales y estado de salud de un asentamiento rural </a:t>
            </a:r>
            <a:endParaRPr lang="es-ES" dirty="0"/>
          </a:p>
          <a:p>
            <a:pPr algn="just"/>
            <a:r>
              <a:rPr lang="es-ES" dirty="0" smtClean="0"/>
              <a:t>Se </a:t>
            </a:r>
            <a:r>
              <a:rPr lang="es-ES" dirty="0"/>
              <a:t>realizó un estudio </a:t>
            </a:r>
            <a:r>
              <a:rPr lang="es-ES" dirty="0" err="1"/>
              <a:t>cuali</a:t>
            </a:r>
            <a:r>
              <a:rPr lang="es-ES" dirty="0"/>
              <a:t>-cuantitativo en el asentamiento rural "El León" de la provincia de Camagüey. Se utilizó el método etnográfico y la evaluación del Análisis de la Situación de Salud en el periodo 2010-2015 con el objetivo de describir las características sociales y en especial el estado de salud de esta población, conjuntamente con profesionales de enfermería comunitaria. Se crearon instrumentos validados por expertos. Se aplicaron técnicas como los grupos focales y observación participante, entrevistas estructuradas y en profundidad a informantes clave. Finalmente se triangularon sus resultados con los obtenidos en el Análisis de la Situación de Salud. Se evidenció: falta de sentido de pertenencia de los pobladores, indisciplinas sociales que perjudican la comunidad y su salud, deterioro de las relaciones interpersonales, sistema eco- cultural deficiente, y se identificó la necesidad de iniciar acciones comunitarias que provoquen el cambio y modifiquen el estado de salud comunitaria. </a:t>
            </a:r>
          </a:p>
        </p:txBody>
      </p:sp>
    </p:spTree>
    <p:extLst>
      <p:ext uri="{BB962C8B-B14F-4D97-AF65-F5344CB8AC3E}">
        <p14:creationId xmlns:p14="http://schemas.microsoft.com/office/powerpoint/2010/main" val="3863226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1212" y="750955"/>
            <a:ext cx="7560840" cy="1550690"/>
          </a:xfrm>
          <a:ln w="63500"/>
        </p:spPr>
        <p:style>
          <a:lnRef idx="2">
            <a:schemeClr val="accent1"/>
          </a:lnRef>
          <a:fillRef idx="1">
            <a:schemeClr val="lt1"/>
          </a:fillRef>
          <a:effectRef idx="0">
            <a:schemeClr val="accent1"/>
          </a:effectRef>
          <a:fontRef idx="minor">
            <a:schemeClr val="dk1"/>
          </a:fontRef>
        </p:style>
        <p:txBody>
          <a:bodyPr>
            <a:normAutofit fontScale="90000"/>
          </a:bodyPr>
          <a:lstStyle/>
          <a:p>
            <a:r>
              <a:rPr lang="es-ES" sz="2325" b="1" dirty="0"/>
              <a:t/>
            </a:r>
            <a:br>
              <a:rPr lang="es-ES" sz="2325" b="1" dirty="0"/>
            </a:br>
            <a:r>
              <a:rPr lang="es-ES" sz="2325" b="1" dirty="0"/>
              <a:t/>
            </a:r>
            <a:br>
              <a:rPr lang="es-ES" sz="2325" b="1" dirty="0"/>
            </a:br>
            <a:r>
              <a:rPr lang="es-ES" sz="2325" b="1" dirty="0"/>
              <a:t/>
            </a:r>
            <a:br>
              <a:rPr lang="es-ES" sz="2325" b="1" dirty="0"/>
            </a:br>
            <a:r>
              <a:rPr lang="es-ES" sz="2700" b="1" dirty="0">
                <a:effectLst>
                  <a:outerShdw blurRad="38100" dist="38100" dir="2700000" algn="tl">
                    <a:srgbClr val="000000">
                      <a:alpha val="43137"/>
                    </a:srgbClr>
                  </a:outerShdw>
                </a:effectLst>
              </a:rPr>
              <a:t>Los paradigmas de la ciencia: lo cuantitativo y lo cualitativo en las ciencias de la salud</a:t>
            </a:r>
            <a:r>
              <a:rPr lang="es-ES" dirty="0" smtClean="0"/>
              <a:t/>
            </a:r>
            <a:br>
              <a:rPr lang="es-ES" dirty="0" smtClean="0"/>
            </a:br>
            <a:r>
              <a:rPr lang="es-ES" dirty="0" smtClean="0"/>
              <a:t> </a:t>
            </a:r>
            <a:br>
              <a:rPr lang="es-ES" dirty="0" smtClean="0"/>
            </a:br>
            <a:endParaRPr lang="es-ES" dirty="0"/>
          </a:p>
        </p:txBody>
      </p:sp>
      <p:sp>
        <p:nvSpPr>
          <p:cNvPr id="3" name="2 Marcador de contenido"/>
          <p:cNvSpPr>
            <a:spLocks noGrp="1"/>
          </p:cNvSpPr>
          <p:nvPr>
            <p:ph idx="1"/>
          </p:nvPr>
        </p:nvSpPr>
        <p:spPr>
          <a:xfrm>
            <a:off x="1143001" y="2766501"/>
            <a:ext cx="6741368" cy="857256"/>
          </a:xfrm>
          <a:ln w="63500"/>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buNone/>
            </a:pPr>
            <a:r>
              <a:rPr lang="es-ES" b="1" dirty="0" smtClean="0"/>
              <a:t>    La </a:t>
            </a:r>
            <a:r>
              <a:rPr lang="es-ES" b="1" i="1" dirty="0" smtClean="0"/>
              <a:t>investigación científica s</a:t>
            </a:r>
            <a:r>
              <a:rPr lang="es-ES" b="1" dirty="0" smtClean="0"/>
              <a:t>e puede manifestar de tres formas:</a:t>
            </a:r>
          </a:p>
          <a:p>
            <a:pPr lvl="1">
              <a:buNone/>
            </a:pPr>
            <a:endParaRPr lang="es-ES" b="1" dirty="0" smtClean="0"/>
          </a:p>
          <a:p>
            <a:endParaRPr lang="es-ES" dirty="0" smtClean="0"/>
          </a:p>
          <a:p>
            <a:pPr>
              <a:buNone/>
            </a:pPr>
            <a:endParaRPr lang="es-ES" dirty="0"/>
          </a:p>
        </p:txBody>
      </p:sp>
      <p:sp>
        <p:nvSpPr>
          <p:cNvPr id="6" name="5 Flecha abajo"/>
          <p:cNvSpPr/>
          <p:nvPr/>
        </p:nvSpPr>
        <p:spPr>
          <a:xfrm>
            <a:off x="1839496" y="3861048"/>
            <a:ext cx="482207" cy="924087"/>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sz="1350"/>
          </a:p>
        </p:txBody>
      </p:sp>
      <p:sp>
        <p:nvSpPr>
          <p:cNvPr id="7" name="6 Flecha abajo"/>
          <p:cNvSpPr/>
          <p:nvPr/>
        </p:nvSpPr>
        <p:spPr>
          <a:xfrm>
            <a:off x="4250529" y="3861048"/>
            <a:ext cx="482207" cy="924087"/>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sz="1350"/>
          </a:p>
        </p:txBody>
      </p:sp>
      <p:sp>
        <p:nvSpPr>
          <p:cNvPr id="8" name="7 Flecha abajo"/>
          <p:cNvSpPr/>
          <p:nvPr/>
        </p:nvSpPr>
        <p:spPr>
          <a:xfrm>
            <a:off x="6232933" y="3861048"/>
            <a:ext cx="482207" cy="924087"/>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sz="1350"/>
          </a:p>
        </p:txBody>
      </p:sp>
      <p:sp>
        <p:nvSpPr>
          <p:cNvPr id="9" name="8 Rectángulo"/>
          <p:cNvSpPr/>
          <p:nvPr/>
        </p:nvSpPr>
        <p:spPr>
          <a:xfrm>
            <a:off x="899592" y="4945870"/>
            <a:ext cx="2118633" cy="589364"/>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ES" sz="2400" b="1" dirty="0"/>
              <a:t>Cuantitativa</a:t>
            </a:r>
            <a:endParaRPr lang="es-ES" sz="2100" b="1" dirty="0"/>
          </a:p>
        </p:txBody>
      </p:sp>
      <p:sp>
        <p:nvSpPr>
          <p:cNvPr id="10" name="9 Rectángulo"/>
          <p:cNvSpPr/>
          <p:nvPr/>
        </p:nvSpPr>
        <p:spPr>
          <a:xfrm>
            <a:off x="3419872" y="4945870"/>
            <a:ext cx="2016224" cy="589364"/>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ES" sz="2400" b="1" dirty="0"/>
              <a:t>Cualitativa</a:t>
            </a:r>
          </a:p>
        </p:txBody>
      </p:sp>
      <p:sp>
        <p:nvSpPr>
          <p:cNvPr id="11" name="10 Rectángulo"/>
          <p:cNvSpPr/>
          <p:nvPr/>
        </p:nvSpPr>
        <p:spPr>
          <a:xfrm>
            <a:off x="5750727" y="4945870"/>
            <a:ext cx="1917617" cy="589364"/>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ES" sz="2400" b="1" dirty="0"/>
              <a:t>Mixta</a:t>
            </a:r>
          </a:p>
        </p:txBody>
      </p:sp>
    </p:spTree>
    <p:extLst>
      <p:ext uri="{BB962C8B-B14F-4D97-AF65-F5344CB8AC3E}">
        <p14:creationId xmlns:p14="http://schemas.microsoft.com/office/powerpoint/2010/main" val="26552678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0"/>
            <a:r>
              <a:rPr lang="es-ES" dirty="0"/>
              <a:t>Teoría fundamentada </a:t>
            </a:r>
          </a:p>
        </p:txBody>
      </p:sp>
      <p:sp>
        <p:nvSpPr>
          <p:cNvPr id="3" name="2 Marcador de contenido"/>
          <p:cNvSpPr>
            <a:spLocks noGrp="1"/>
          </p:cNvSpPr>
          <p:nvPr>
            <p:ph sz="quarter" idx="1"/>
          </p:nvPr>
        </p:nvSpPr>
        <p:spPr/>
        <p:txBody>
          <a:bodyPr>
            <a:normAutofit/>
          </a:bodyPr>
          <a:lstStyle/>
          <a:p>
            <a:pPr algn="just"/>
            <a:r>
              <a:rPr lang="es-ES" b="1" dirty="0"/>
              <a:t>El objetivo </a:t>
            </a:r>
            <a:r>
              <a:rPr lang="es-ES" dirty="0"/>
              <a:t>de la teoría fundamentada es </a:t>
            </a:r>
            <a:r>
              <a:rPr lang="es-ES" u="sng" dirty="0"/>
              <a:t>generar una teoría a partir de datos recogidos </a:t>
            </a:r>
            <a:r>
              <a:rPr lang="es-ES" dirty="0"/>
              <a:t>sobre las interacciones que se dan en pequeños grupos de personas, en contextos naturales.</a:t>
            </a:r>
          </a:p>
          <a:p>
            <a:pPr algn="just"/>
            <a:r>
              <a:rPr lang="es-ES" dirty="0"/>
              <a:t>El diseño de teoría fundamentada  utiliza un procedimiento sistemático cualitativo para generar una teoría que explique en un nivel conceptual una acción, una interacción o un área especifica. </a:t>
            </a:r>
            <a:r>
              <a:rPr lang="es-ES" u="sng" dirty="0"/>
              <a:t>Es especialmente útil cuando las teorías disponibles no explican el fenómeno o planteamiento del problema, o bien, cuando no cubren a los participantes o muestras de interés</a:t>
            </a:r>
            <a:r>
              <a:rPr lang="es-ES" u="sng" dirty="0" smtClean="0"/>
              <a:t>.</a:t>
            </a:r>
          </a:p>
          <a:p>
            <a:pPr algn="just"/>
            <a:endParaRPr lang="es-ES" dirty="0"/>
          </a:p>
        </p:txBody>
      </p:sp>
    </p:spTree>
    <p:extLst>
      <p:ext uri="{BB962C8B-B14F-4D97-AF65-F5344CB8AC3E}">
        <p14:creationId xmlns:p14="http://schemas.microsoft.com/office/powerpoint/2010/main" val="2203626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Ejemplo </a:t>
            </a:r>
            <a:r>
              <a:rPr lang="es-ES" dirty="0"/>
              <a:t>Teoría fundamentada </a:t>
            </a:r>
            <a:r>
              <a:rPr lang="es-ES" dirty="0" smtClean="0"/>
              <a:t> </a:t>
            </a:r>
            <a:endParaRPr lang="es-ES" dirty="0"/>
          </a:p>
        </p:txBody>
      </p:sp>
      <p:sp>
        <p:nvSpPr>
          <p:cNvPr id="3" name="2 Marcador de contenido"/>
          <p:cNvSpPr>
            <a:spLocks noGrp="1"/>
          </p:cNvSpPr>
          <p:nvPr>
            <p:ph sz="quarter" idx="1"/>
          </p:nvPr>
        </p:nvSpPr>
        <p:spPr/>
        <p:txBody>
          <a:bodyPr>
            <a:normAutofit fontScale="92500" lnSpcReduction="20000"/>
          </a:bodyPr>
          <a:lstStyle/>
          <a:p>
            <a:pPr marL="0" indent="0" algn="just">
              <a:buNone/>
            </a:pPr>
            <a:r>
              <a:rPr lang="es-ES" b="1" dirty="0"/>
              <a:t>En el dolor crónico todo vale: intervenciones realizadas por adultos mayores para el alivio del dolor </a:t>
            </a:r>
            <a:endParaRPr lang="es-ES" dirty="0"/>
          </a:p>
          <a:p>
            <a:pPr marL="0" indent="0" algn="just">
              <a:buNone/>
            </a:pPr>
            <a:r>
              <a:rPr lang="es-ES" dirty="0" smtClean="0"/>
              <a:t>El objetivo es describir </a:t>
            </a:r>
            <a:r>
              <a:rPr lang="es-ES" dirty="0"/>
              <a:t>las intervenciones que utilizan los adultos mayores con dolor crónico </a:t>
            </a:r>
            <a:r>
              <a:rPr lang="es-ES" dirty="0" smtClean="0"/>
              <a:t>benigno. El </a:t>
            </a:r>
            <a:r>
              <a:rPr lang="es-ES" dirty="0"/>
              <a:t>estudio permitió describir las intervenciones de las que se valen los adultos mayores para mitigar sus dolores. Estas van desde las farmacológicas a las no farmacológicas; asuntos tan simples como la postura, el frío, el calor, los masajes o las distracciones, entre otros, desempeñan un papel importante en el alivio del dolor. Conocer estas intervenciones ayuda a los profesionales sanitarios a contemplar otras opciones de cuidado diferente a la ingesta de medicamentos, proponiendo estrategias que son de fácil acceso y pueden funcionar en el momento de abordar un paciente con dolor crónico (AU)</a:t>
            </a:r>
          </a:p>
          <a:p>
            <a:pPr algn="just"/>
            <a:endParaRPr lang="es-ES" dirty="0"/>
          </a:p>
        </p:txBody>
      </p:sp>
    </p:spTree>
    <p:extLst>
      <p:ext uri="{BB962C8B-B14F-4D97-AF65-F5344CB8AC3E}">
        <p14:creationId xmlns:p14="http://schemas.microsoft.com/office/powerpoint/2010/main" val="398244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0"/>
            <a:r>
              <a:rPr lang="es-ES" dirty="0"/>
              <a:t>Diseños de </a:t>
            </a:r>
            <a:r>
              <a:rPr lang="es-ES" dirty="0" smtClean="0"/>
              <a:t>investigación-acci</a:t>
            </a:r>
            <a:r>
              <a:rPr lang="es-ES" dirty="0">
                <a:solidFill>
                  <a:srgbClr val="575F6D"/>
                </a:solidFill>
              </a:rPr>
              <a:t>ó</a:t>
            </a:r>
            <a:r>
              <a:rPr lang="es-ES" dirty="0" smtClean="0"/>
              <a:t>n</a:t>
            </a:r>
            <a:r>
              <a:rPr lang="es-ES" dirty="0"/>
              <a:t>. </a:t>
            </a:r>
          </a:p>
        </p:txBody>
      </p:sp>
      <p:sp>
        <p:nvSpPr>
          <p:cNvPr id="3" name="2 Marcador de contenido"/>
          <p:cNvSpPr>
            <a:spLocks noGrp="1"/>
          </p:cNvSpPr>
          <p:nvPr>
            <p:ph sz="quarter" idx="1"/>
          </p:nvPr>
        </p:nvSpPr>
        <p:spPr>
          <a:xfrm>
            <a:off x="457200" y="1600200"/>
            <a:ext cx="8003232" cy="4873752"/>
          </a:xfrm>
        </p:spPr>
        <p:txBody>
          <a:bodyPr>
            <a:normAutofit fontScale="85000" lnSpcReduction="10000"/>
          </a:bodyPr>
          <a:lstStyle/>
          <a:p>
            <a:pPr algn="just"/>
            <a:r>
              <a:rPr lang="es-ES" dirty="0"/>
              <a:t>La finalidad de la Investigación-Acción es </a:t>
            </a:r>
            <a:r>
              <a:rPr lang="es-ES" u="sng" dirty="0"/>
              <a:t>resolver problemas cotidianos e inmediatos, y mejorar prácticas concretas</a:t>
            </a:r>
            <a:r>
              <a:rPr lang="es-ES" dirty="0"/>
              <a:t>. </a:t>
            </a:r>
            <a:endParaRPr lang="es-ES" dirty="0" smtClean="0"/>
          </a:p>
          <a:p>
            <a:pPr algn="just"/>
            <a:r>
              <a:rPr lang="es-ES" dirty="0" smtClean="0"/>
              <a:t>La </a:t>
            </a:r>
            <a:r>
              <a:rPr lang="es-ES" dirty="0"/>
              <a:t>investigación-acción pretende, esencialmente, “propiciar el cambio social, </a:t>
            </a:r>
            <a:r>
              <a:rPr lang="es-ES" u="sng" dirty="0"/>
              <a:t>transformar la realidad </a:t>
            </a:r>
            <a:r>
              <a:rPr lang="es-ES" dirty="0"/>
              <a:t>y que las personas tomen conciencia de su papel en ese proceso de transformación”.  También representa el estudio de un contexto social donde mediante un proceso de investigación con pasos “en espiral”, se investiga al mismo tiempo que se interviene.   </a:t>
            </a:r>
            <a:endParaRPr lang="es-ES" dirty="0" smtClean="0"/>
          </a:p>
          <a:p>
            <a:pPr algn="just"/>
            <a:r>
              <a:rPr lang="es-ES" dirty="0" smtClean="0"/>
              <a:t>Las </a:t>
            </a:r>
            <a:r>
              <a:rPr lang="es-ES" dirty="0"/>
              <a:t>tres fases esenciales de los diseños de investigación-acción son: </a:t>
            </a:r>
          </a:p>
          <a:p>
            <a:pPr lvl="1" algn="just"/>
            <a:r>
              <a:rPr lang="es-ES" dirty="0"/>
              <a:t>Observar (construir un bosquejo del problema y recolectar datos), </a:t>
            </a:r>
          </a:p>
          <a:p>
            <a:pPr lvl="1" algn="just"/>
            <a:r>
              <a:rPr lang="es-ES" dirty="0"/>
              <a:t>Pensar (analizar e interpretar)  </a:t>
            </a:r>
          </a:p>
          <a:p>
            <a:pPr lvl="1" algn="just"/>
            <a:r>
              <a:rPr lang="es-ES" dirty="0"/>
              <a:t>Actuar (resolver problemas e implementar mejoras),</a:t>
            </a:r>
          </a:p>
          <a:p>
            <a:pPr marL="0" indent="0" algn="just">
              <a:buNone/>
            </a:pPr>
            <a:r>
              <a:rPr lang="es-ES" dirty="0"/>
              <a:t>Las cuales se dan de una manera cíclica, una y otra vez, hasta que el problema es resuelto, el cambio se logra o la mejora se introduce satisfactoriamente.</a:t>
            </a:r>
          </a:p>
          <a:p>
            <a:pPr algn="just"/>
            <a:endParaRPr lang="es-ES" dirty="0"/>
          </a:p>
          <a:p>
            <a:pPr algn="just"/>
            <a:endParaRPr lang="es-ES" dirty="0"/>
          </a:p>
          <a:p>
            <a:pPr algn="just"/>
            <a:endParaRPr lang="es-ES" dirty="0"/>
          </a:p>
        </p:txBody>
      </p:sp>
    </p:spTree>
    <p:extLst>
      <p:ext uri="{BB962C8B-B14F-4D97-AF65-F5344CB8AC3E}">
        <p14:creationId xmlns:p14="http://schemas.microsoft.com/office/powerpoint/2010/main" val="41699922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Ejemplo</a:t>
            </a:r>
            <a:endParaRPr lang="es-ES" dirty="0"/>
          </a:p>
        </p:txBody>
      </p:sp>
      <p:sp>
        <p:nvSpPr>
          <p:cNvPr id="3" name="2 Marcador de contenido"/>
          <p:cNvSpPr>
            <a:spLocks noGrp="1"/>
          </p:cNvSpPr>
          <p:nvPr>
            <p:ph sz="quarter" idx="1"/>
          </p:nvPr>
        </p:nvSpPr>
        <p:spPr>
          <a:xfrm>
            <a:off x="457200" y="1600200"/>
            <a:ext cx="8147248" cy="4873752"/>
          </a:xfrm>
        </p:spPr>
        <p:txBody>
          <a:bodyPr>
            <a:normAutofit lnSpcReduction="10000"/>
          </a:bodyPr>
          <a:lstStyle/>
          <a:p>
            <a:pPr algn="just"/>
            <a:r>
              <a:rPr lang="es-ES" b="1" dirty="0"/>
              <a:t>Estrategia comunitaria para el empoderamiento en salud sexual de actores sociales vinculados a niños preescolares</a:t>
            </a:r>
            <a:endParaRPr lang="es-ES" dirty="0"/>
          </a:p>
          <a:p>
            <a:pPr marL="0" indent="0" algn="just">
              <a:buNone/>
            </a:pPr>
            <a:r>
              <a:rPr lang="es-ES" dirty="0" smtClean="0"/>
              <a:t>Se </a:t>
            </a:r>
            <a:r>
              <a:rPr lang="es-ES" dirty="0"/>
              <a:t>muestra una estrategia dirigida al empoderamiento de actores sociales vinculados con la educación de niños(as) preescolares en una comunidad del municipio Plaza, en el año 2009, para promover comportamientos </a:t>
            </a:r>
            <a:r>
              <a:rPr lang="es-ES" dirty="0" smtClean="0"/>
              <a:t>en </a:t>
            </a:r>
            <a:r>
              <a:rPr lang="es-ES" dirty="0"/>
              <a:t>un área que constituye, en sí misma, reto de gran envergadura para la salud pública contemporánea, la sexual. </a:t>
            </a:r>
            <a:r>
              <a:rPr lang="es-ES" dirty="0" smtClean="0"/>
              <a:t>Se </a:t>
            </a:r>
            <a:r>
              <a:rPr lang="es-ES" dirty="0"/>
              <a:t>consiguió una estrategia de investigación-acción vertebrada desde la teoría del empoderamiento, que logró movilizar conocimientos provenientes de diferentes aristas para su planeación, implementación y evaluación. </a:t>
            </a:r>
          </a:p>
          <a:p>
            <a:pPr algn="just"/>
            <a:endParaRPr lang="es-ES" dirty="0"/>
          </a:p>
        </p:txBody>
      </p:sp>
    </p:spTree>
    <p:extLst>
      <p:ext uri="{BB962C8B-B14F-4D97-AF65-F5344CB8AC3E}">
        <p14:creationId xmlns:p14="http://schemas.microsoft.com/office/powerpoint/2010/main" val="37646957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87424"/>
            <a:ext cx="7467600" cy="1143000"/>
          </a:xfrm>
        </p:spPr>
        <p:txBody>
          <a:bodyPr/>
          <a:lstStyle/>
          <a:p>
            <a:pPr lvl="0"/>
            <a:r>
              <a:rPr lang="es-ES" dirty="0"/>
              <a:t>Estudio de </a:t>
            </a:r>
            <a:r>
              <a:rPr lang="es-ES" dirty="0" smtClean="0"/>
              <a:t>Casos</a:t>
            </a:r>
            <a:endParaRPr lang="es-ES" dirty="0"/>
          </a:p>
        </p:txBody>
      </p:sp>
      <p:sp>
        <p:nvSpPr>
          <p:cNvPr id="3" name="2 Marcador de contenido"/>
          <p:cNvSpPr>
            <a:spLocks noGrp="1"/>
          </p:cNvSpPr>
          <p:nvPr>
            <p:ph sz="quarter" idx="1"/>
          </p:nvPr>
        </p:nvSpPr>
        <p:spPr>
          <a:xfrm>
            <a:off x="457200" y="1291552"/>
            <a:ext cx="7467600" cy="4873752"/>
          </a:xfrm>
        </p:spPr>
        <p:txBody>
          <a:bodyPr>
            <a:noAutofit/>
          </a:bodyPr>
          <a:lstStyle/>
          <a:p>
            <a:pPr algn="just">
              <a:lnSpc>
                <a:spcPct val="110000"/>
              </a:lnSpc>
            </a:pPr>
            <a:r>
              <a:rPr lang="es-ES" sz="2000" dirty="0" smtClean="0"/>
              <a:t>El </a:t>
            </a:r>
            <a:r>
              <a:rPr lang="es-ES" sz="2000" dirty="0"/>
              <a:t>estudio se realiza minuciosamente y a menudo se basa en varias fuentes de análisis. El fenómeno social analizado puede ser una organización, </a:t>
            </a:r>
            <a:r>
              <a:rPr lang="es-ES" sz="2000" dirty="0" smtClean="0"/>
              <a:t> </a:t>
            </a:r>
            <a:r>
              <a:rPr lang="es-ES" sz="2000" dirty="0"/>
              <a:t>puede ser una ciudad o puede ser un grupo de personas. </a:t>
            </a:r>
            <a:r>
              <a:rPr lang="es-ES" sz="2000" dirty="0" smtClean="0"/>
              <a:t>Un </a:t>
            </a:r>
            <a:r>
              <a:rPr lang="es-ES" sz="2000" dirty="0"/>
              <a:t>caso puede ser una persona, organización, programa de enseñanza, un acontecimiento, etc. En educación, puede ser un alumno, profesor, aula, claustro, programación, colegio.</a:t>
            </a:r>
          </a:p>
          <a:p>
            <a:pPr algn="just">
              <a:lnSpc>
                <a:spcPct val="110000"/>
              </a:lnSpc>
            </a:pPr>
            <a:r>
              <a:rPr lang="es-ES" sz="2000" dirty="0" smtClean="0"/>
              <a:t>Los </a:t>
            </a:r>
            <a:r>
              <a:rPr lang="es-ES" sz="2000" dirty="0"/>
              <a:t>estudios de </a:t>
            </a:r>
            <a:r>
              <a:rPr lang="es-ES" sz="2000" dirty="0" smtClean="0"/>
              <a:t>casos </a:t>
            </a:r>
            <a:r>
              <a:rPr lang="es-ES" sz="2000" dirty="0"/>
              <a:t>son </a:t>
            </a:r>
            <a:r>
              <a:rPr lang="es-ES" sz="2000" u="sng" dirty="0"/>
              <a:t>útiles para refinar, confirmar y/o extender la teoría, y producir conocimiento y validar resultados obtenidos por otros diseños (complementación). </a:t>
            </a:r>
          </a:p>
          <a:p>
            <a:pPr algn="just">
              <a:lnSpc>
                <a:spcPct val="110000"/>
              </a:lnSpc>
            </a:pPr>
            <a:endParaRPr lang="es-ES" sz="2000" dirty="0"/>
          </a:p>
        </p:txBody>
      </p:sp>
    </p:spTree>
    <p:extLst>
      <p:ext uri="{BB962C8B-B14F-4D97-AF65-F5344CB8AC3E}">
        <p14:creationId xmlns:p14="http://schemas.microsoft.com/office/powerpoint/2010/main" val="18783602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lstStyle/>
          <a:p>
            <a:pPr lvl="0" algn="just">
              <a:lnSpc>
                <a:spcPct val="110000"/>
              </a:lnSpc>
              <a:buClr>
                <a:srgbClr val="FE8637"/>
              </a:buClr>
            </a:pPr>
            <a:r>
              <a:rPr lang="es-ES" sz="2000" dirty="0">
                <a:solidFill>
                  <a:prstClr val="black"/>
                </a:solidFill>
              </a:rPr>
              <a:t>Con frecuencia, el valor del estudio de caso reside en su oportunidad, ya que </a:t>
            </a:r>
            <a:r>
              <a:rPr lang="es-ES" sz="2000" u="sng" dirty="0">
                <a:solidFill>
                  <a:prstClr val="black"/>
                </a:solidFill>
              </a:rPr>
              <a:t>posibilita analizar unidades a las cuales es difícil tener acceso mediante otro diseño</a:t>
            </a:r>
            <a:r>
              <a:rPr lang="es-ES" sz="2000" dirty="0">
                <a:solidFill>
                  <a:prstClr val="black"/>
                </a:solidFill>
              </a:rPr>
              <a:t>.  Imaginemos investigaciones sobre fenómenos que no ocurren “todos los días” o que resultan de acceso difícil, tal como lo sería una supernova, un asesino serial, una catástrofe natural, una devaluación o un presidente de una nación. Es lo revelador del caso lo que lo hace un método invaluable.</a:t>
            </a:r>
          </a:p>
          <a:p>
            <a:pPr lvl="0" algn="just">
              <a:lnSpc>
                <a:spcPct val="110000"/>
              </a:lnSpc>
              <a:buClr>
                <a:srgbClr val="FE8637"/>
              </a:buClr>
            </a:pPr>
            <a:r>
              <a:rPr lang="es-ES" sz="2000" dirty="0">
                <a:solidFill>
                  <a:prstClr val="black"/>
                </a:solidFill>
              </a:rPr>
              <a:t>Los estudios de casos pueden ser Simple o Múltiples</a:t>
            </a:r>
          </a:p>
        </p:txBody>
      </p:sp>
    </p:spTree>
    <p:extLst>
      <p:ext uri="{BB962C8B-B14F-4D97-AF65-F5344CB8AC3E}">
        <p14:creationId xmlns:p14="http://schemas.microsoft.com/office/powerpoint/2010/main" val="17504576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Ejemplo</a:t>
            </a:r>
            <a:endParaRPr lang="es-ES" dirty="0"/>
          </a:p>
        </p:txBody>
      </p:sp>
      <p:sp>
        <p:nvSpPr>
          <p:cNvPr id="3" name="2 Marcador de contenido"/>
          <p:cNvSpPr>
            <a:spLocks noGrp="1"/>
          </p:cNvSpPr>
          <p:nvPr>
            <p:ph sz="quarter" idx="1"/>
          </p:nvPr>
        </p:nvSpPr>
        <p:spPr/>
        <p:txBody>
          <a:bodyPr>
            <a:normAutofit fontScale="70000" lnSpcReduction="20000"/>
          </a:bodyPr>
          <a:lstStyle/>
          <a:p>
            <a:pPr algn="just"/>
            <a:r>
              <a:rPr lang="es-ES" b="1" dirty="0"/>
              <a:t>Educación médica para la inclusión intercultural desde un estudio de caso entre los </a:t>
            </a:r>
            <a:r>
              <a:rPr lang="es-ES" b="1" dirty="0" err="1"/>
              <a:t>Mbyá</a:t>
            </a:r>
            <a:r>
              <a:rPr lang="es-ES" b="1" dirty="0"/>
              <a:t>-guaraní</a:t>
            </a:r>
            <a:endParaRPr lang="es-ES" dirty="0"/>
          </a:p>
          <a:p>
            <a:pPr marL="0" indent="0" algn="just">
              <a:buNone/>
            </a:pPr>
            <a:r>
              <a:rPr lang="es-ES" dirty="0"/>
              <a:t>M</a:t>
            </a:r>
            <a:r>
              <a:rPr lang="es-ES" dirty="0" smtClean="0"/>
              <a:t>ediante </a:t>
            </a:r>
            <a:r>
              <a:rPr lang="es-ES" dirty="0"/>
              <a:t>procedimientos cualitativos de estudio de caso se abordó el estudio del caso Julián, un niño de una comunidad </a:t>
            </a:r>
            <a:r>
              <a:rPr lang="es-ES" dirty="0" err="1"/>
              <a:t>Mbyá</a:t>
            </a:r>
            <a:r>
              <a:rPr lang="es-ES" dirty="0"/>
              <a:t>–guaraní afectado de una cardiopatía congénita. Las fuentes de información utilizadas fueron entrevistas no estructuradas, una filmación documental e informaciones de los medios de comunicación masiva. Resultados: se pusieron en evidencia las serias implicaciones y trastornos acaecidos en la atención de la salud del caso estudiado y de las relaciones con su comunidad. Se analiza el caso desde un enfoque antropológico que destaca la importancia del dominio de la interculturalidad por parte del personal de salud y la importancia de que este tipo de conocimiento se incluya en los planes de formación de estos profesionales. Conclusiones: la desatención del debido respeto y comprensión hacia las diferencias culturales puede ocasionar serias dificultades en la atención de salud de comunidades y minorías. Una formación que enfatice la necesidad de profundizar en el relativismo metodológico y en la interpretación de las diferencias culturales en torno a la salud es de imperiosa necesidad. </a:t>
            </a:r>
          </a:p>
          <a:p>
            <a:pPr algn="just"/>
            <a:endParaRPr lang="es-ES" dirty="0"/>
          </a:p>
        </p:txBody>
      </p:sp>
    </p:spTree>
    <p:extLst>
      <p:ext uri="{BB962C8B-B14F-4D97-AF65-F5344CB8AC3E}">
        <p14:creationId xmlns:p14="http://schemas.microsoft.com/office/powerpoint/2010/main" val="37389256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1029504"/>
            <a:ext cx="8136904" cy="3323987"/>
          </a:xfrm>
          <a:prstGeom prst="rect">
            <a:avLst/>
          </a:prstGeom>
        </p:spPr>
        <p:txBody>
          <a:bodyPr wrap="square">
            <a:spAutoFit/>
          </a:bodyPr>
          <a:lstStyle/>
          <a:p>
            <a:pPr lvl="0" algn="just">
              <a:spcAft>
                <a:spcPts val="0"/>
              </a:spcAft>
              <a:tabLst>
                <a:tab pos="270510" algn="l"/>
              </a:tabLst>
            </a:pPr>
            <a:r>
              <a:rPr lang="es-ES" sz="3200" dirty="0">
                <a:latin typeface="Arial" pitchFamily="34" charset="0"/>
                <a:ea typeface="Times New Roman"/>
                <a:cs typeface="Arial" pitchFamily="34" charset="0"/>
              </a:rPr>
              <a:t>Principales </a:t>
            </a:r>
            <a:r>
              <a:rPr lang="es-ES" sz="3200" dirty="0" smtClean="0">
                <a:latin typeface="Arial" pitchFamily="34" charset="0"/>
                <a:ea typeface="Times New Roman"/>
                <a:cs typeface="Arial" pitchFamily="34" charset="0"/>
              </a:rPr>
              <a:t>métodos </a:t>
            </a:r>
            <a:r>
              <a:rPr lang="es-ES" sz="3200" dirty="0" smtClean="0">
                <a:latin typeface="Arial"/>
                <a:ea typeface="Times New Roman"/>
              </a:rPr>
              <a:t>para </a:t>
            </a:r>
            <a:r>
              <a:rPr lang="es-ES" sz="3200" dirty="0">
                <a:latin typeface="Arial"/>
                <a:ea typeface="Times New Roman"/>
              </a:rPr>
              <a:t>la recolección de datos en la investigación cualitativa</a:t>
            </a:r>
            <a:r>
              <a:rPr lang="es-ES" sz="3200" dirty="0" smtClean="0">
                <a:latin typeface="Arial"/>
                <a:ea typeface="Times New Roman"/>
              </a:rPr>
              <a:t>.</a:t>
            </a:r>
            <a:endParaRPr lang="es-ES" sz="3200" u="sng" dirty="0" smtClean="0">
              <a:latin typeface="Arial" pitchFamily="34" charset="0"/>
              <a:ea typeface="Times New Roman"/>
              <a:cs typeface="Arial" pitchFamily="34" charset="0"/>
            </a:endParaRPr>
          </a:p>
          <a:p>
            <a:pPr marL="342900" lvl="0" indent="-342900" algn="just">
              <a:spcAft>
                <a:spcPts val="0"/>
              </a:spcAft>
              <a:buFont typeface="+mj-lt"/>
              <a:buAutoNum type="arabicPeriod"/>
              <a:tabLst>
                <a:tab pos="270510" algn="l"/>
              </a:tabLst>
            </a:pPr>
            <a:endParaRPr lang="es-ES" sz="3200" u="sng" dirty="0">
              <a:latin typeface="Arial" pitchFamily="34" charset="0"/>
              <a:ea typeface="Times New Roman"/>
              <a:cs typeface="Arial" pitchFamily="34" charset="0"/>
            </a:endParaRPr>
          </a:p>
          <a:p>
            <a:pPr marL="342900" lvl="0" indent="-342900" algn="just">
              <a:spcAft>
                <a:spcPts val="0"/>
              </a:spcAft>
              <a:buFont typeface="+mj-lt"/>
              <a:buAutoNum type="arabicPeriod"/>
              <a:tabLst>
                <a:tab pos="270510" algn="l"/>
              </a:tabLst>
            </a:pPr>
            <a:r>
              <a:rPr lang="es-ES" sz="3200" u="sng" dirty="0" smtClean="0">
                <a:latin typeface="Arial" pitchFamily="34" charset="0"/>
                <a:ea typeface="Times New Roman"/>
                <a:cs typeface="Arial" pitchFamily="34" charset="0"/>
              </a:rPr>
              <a:t> Observación.</a:t>
            </a:r>
          </a:p>
          <a:p>
            <a:pPr marL="342900" lvl="0" indent="-342900" algn="just">
              <a:spcAft>
                <a:spcPts val="0"/>
              </a:spcAft>
              <a:buFont typeface="+mj-lt"/>
              <a:buAutoNum type="arabicPeriod"/>
              <a:tabLst>
                <a:tab pos="270510" algn="l"/>
              </a:tabLst>
            </a:pPr>
            <a:r>
              <a:rPr lang="es-ES" sz="3200" u="sng" dirty="0" smtClean="0">
                <a:latin typeface="Arial" pitchFamily="34" charset="0"/>
                <a:ea typeface="Times New Roman"/>
                <a:cs typeface="Arial" pitchFamily="34" charset="0"/>
              </a:rPr>
              <a:t> Entrevista. </a:t>
            </a:r>
          </a:p>
          <a:p>
            <a:pPr marL="342900" lvl="0" indent="-342900" algn="just">
              <a:spcAft>
                <a:spcPts val="0"/>
              </a:spcAft>
              <a:buFont typeface="+mj-lt"/>
              <a:buAutoNum type="arabicPeriod"/>
              <a:tabLst>
                <a:tab pos="270510" algn="l"/>
              </a:tabLst>
            </a:pPr>
            <a:r>
              <a:rPr lang="es-ES" sz="3200" u="sng" dirty="0" smtClean="0">
                <a:latin typeface="Arial" pitchFamily="34" charset="0"/>
                <a:ea typeface="Times New Roman"/>
                <a:cs typeface="Arial" pitchFamily="34" charset="0"/>
              </a:rPr>
              <a:t> Grupo </a:t>
            </a:r>
            <a:r>
              <a:rPr lang="es-ES" sz="3200" u="sng" dirty="0">
                <a:latin typeface="Arial" pitchFamily="34" charset="0"/>
                <a:ea typeface="Times New Roman"/>
                <a:cs typeface="Arial" pitchFamily="34" charset="0"/>
              </a:rPr>
              <a:t>focal. </a:t>
            </a:r>
            <a:endParaRPr lang="es-ES" sz="3200" dirty="0">
              <a:latin typeface="Arial" pitchFamily="34" charset="0"/>
              <a:ea typeface="Times New Roman"/>
              <a:cs typeface="Arial" pitchFamily="34" charset="0"/>
            </a:endParaRPr>
          </a:p>
          <a:p>
            <a:pPr marL="685800" algn="just">
              <a:spcAft>
                <a:spcPts val="0"/>
              </a:spcAft>
            </a:pPr>
            <a:r>
              <a:rPr lang="es-ES" dirty="0">
                <a:solidFill>
                  <a:srgbClr val="000000"/>
                </a:solidFill>
                <a:latin typeface="Arial"/>
                <a:ea typeface="Times New Roman"/>
              </a:rPr>
              <a:t> </a:t>
            </a:r>
            <a:endParaRPr lang="es-ES" dirty="0">
              <a:effectLst/>
              <a:latin typeface="Times New Roman"/>
              <a:ea typeface="Times New Roman"/>
            </a:endParaRPr>
          </a:p>
        </p:txBody>
      </p:sp>
    </p:spTree>
    <p:extLst>
      <p:ext uri="{BB962C8B-B14F-4D97-AF65-F5344CB8AC3E}">
        <p14:creationId xmlns:p14="http://schemas.microsoft.com/office/powerpoint/2010/main" val="9467802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a:t>Conclusiones</a:t>
            </a:r>
            <a:r>
              <a:rPr lang="es-ES" dirty="0"/>
              <a:t> </a:t>
            </a:r>
            <a:br>
              <a:rPr lang="es-ES" dirty="0"/>
            </a:br>
            <a:endParaRPr lang="es-ES" dirty="0"/>
          </a:p>
        </p:txBody>
      </p:sp>
      <p:sp>
        <p:nvSpPr>
          <p:cNvPr id="3" name="2 Marcador de contenido"/>
          <p:cNvSpPr>
            <a:spLocks noGrp="1"/>
          </p:cNvSpPr>
          <p:nvPr>
            <p:ph sz="quarter" idx="1"/>
          </p:nvPr>
        </p:nvSpPr>
        <p:spPr>
          <a:xfrm>
            <a:off x="457200" y="1600200"/>
            <a:ext cx="8147248" cy="2332856"/>
          </a:xfrm>
        </p:spPr>
        <p:txBody>
          <a:bodyPr/>
          <a:lstStyle/>
          <a:p>
            <a:pPr algn="just"/>
            <a:r>
              <a:rPr lang="es-ES" dirty="0" smtClean="0"/>
              <a:t>La </a:t>
            </a:r>
            <a:r>
              <a:rPr lang="es-ES" dirty="0"/>
              <a:t>investigación cualitativa estudia</a:t>
            </a:r>
            <a:r>
              <a:rPr lang="es-MX" dirty="0"/>
              <a:t> la realidad en su contexto natural, tal y como sucede, intentando sacar sentido de, o interpretar los fenómenos de acuerdo con los significados que tienen para las personas implicadas.</a:t>
            </a:r>
            <a:endParaRPr lang="es-ES" dirty="0"/>
          </a:p>
          <a:p>
            <a:pPr marL="0" indent="0" algn="just">
              <a:buNone/>
            </a:pPr>
            <a:endParaRPr lang="es-ES" dirty="0"/>
          </a:p>
        </p:txBody>
      </p:sp>
    </p:spTree>
    <p:extLst>
      <p:ext uri="{BB962C8B-B14F-4D97-AF65-F5344CB8AC3E}">
        <p14:creationId xmlns:p14="http://schemas.microsoft.com/office/powerpoint/2010/main" val="596374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251520" y="620688"/>
            <a:ext cx="8640960" cy="1872754"/>
          </a:xfrm>
        </p:spPr>
        <p:txBody>
          <a:bodyPr>
            <a:normAutofit/>
          </a:bodyPr>
          <a:lstStyle/>
          <a:p>
            <a:pPr algn="l"/>
            <a:r>
              <a:rPr lang="es-ES" sz="3600" b="1" dirty="0" smtClean="0">
                <a:solidFill>
                  <a:schemeClr val="tx1"/>
                </a:solidFill>
                <a:effectLst/>
              </a:rPr>
              <a:t>Tema III: Investigación </a:t>
            </a:r>
            <a:r>
              <a:rPr lang="es-ES" sz="3600" b="1" dirty="0" smtClean="0">
                <a:solidFill>
                  <a:schemeClr val="tx1"/>
                </a:solidFill>
                <a:effectLst/>
              </a:rPr>
              <a:t>cualitativa en salud</a:t>
            </a:r>
            <a:r>
              <a:rPr lang="es-ES" sz="3600" b="1" dirty="0" smtClean="0">
                <a:solidFill>
                  <a:schemeClr val="tx1"/>
                </a:solidFill>
                <a:effectLst/>
              </a:rPr>
              <a:t>.</a:t>
            </a:r>
            <a:endParaRPr lang="es-ES" sz="3600" b="1" dirty="0">
              <a:solidFill>
                <a:schemeClr val="tx1"/>
              </a:solidFill>
            </a:endParaRPr>
          </a:p>
        </p:txBody>
      </p:sp>
      <p:sp>
        <p:nvSpPr>
          <p:cNvPr id="3" name="2 Subtítulo"/>
          <p:cNvSpPr>
            <a:spLocks noGrp="1"/>
          </p:cNvSpPr>
          <p:nvPr>
            <p:ph type="subTitle" idx="4294967295"/>
          </p:nvPr>
        </p:nvSpPr>
        <p:spPr>
          <a:xfrm>
            <a:off x="251520" y="2780928"/>
            <a:ext cx="7992888" cy="3023765"/>
          </a:xfrm>
        </p:spPr>
        <p:txBody>
          <a:bodyPr>
            <a:noAutofit/>
          </a:bodyPr>
          <a:lstStyle/>
          <a:p>
            <a:pPr marL="0" indent="0" algn="just">
              <a:buNone/>
            </a:pPr>
            <a:r>
              <a:rPr lang="es-ES" b="0" dirty="0" smtClean="0"/>
              <a:t>Generalidades </a:t>
            </a:r>
            <a:r>
              <a:rPr lang="es-ES" b="0" dirty="0" smtClean="0"/>
              <a:t>de la Investigación    cualitativa en salud. </a:t>
            </a:r>
          </a:p>
          <a:p>
            <a:pPr algn="just">
              <a:buFont typeface="Wingdings" panose="05000000000000000000" pitchFamily="2" charset="2"/>
              <a:buChar char="Ø"/>
            </a:pPr>
            <a:r>
              <a:rPr lang="es-ES" b="0" dirty="0" smtClean="0"/>
              <a:t>Tipos </a:t>
            </a:r>
            <a:r>
              <a:rPr lang="es-ES" b="0" dirty="0" smtClean="0"/>
              <a:t>de Diseños de </a:t>
            </a:r>
            <a:r>
              <a:rPr lang="es-ES" b="0" dirty="0" smtClean="0"/>
              <a:t>Investigación.</a:t>
            </a:r>
          </a:p>
          <a:p>
            <a:pPr marL="352425" indent="-352425" algn="just">
              <a:lnSpc>
                <a:spcPct val="115000"/>
              </a:lnSpc>
              <a:spcAft>
                <a:spcPts val="1000"/>
              </a:spcAft>
              <a:buFont typeface="Wingdings" panose="05000000000000000000" pitchFamily="2" charset="2"/>
              <a:buChar char="Ø"/>
            </a:pPr>
            <a:r>
              <a:rPr lang="es-ES" dirty="0" smtClean="0">
                <a:ea typeface="Times New Roman"/>
                <a:cs typeface="Calibri"/>
              </a:rPr>
              <a:t>Métodos para la recolección de datos en la investigación cualitativa.</a:t>
            </a:r>
            <a:endParaRPr lang="es-ES" sz="2800" dirty="0" smtClean="0">
              <a:latin typeface="Calibri"/>
              <a:ea typeface="Times New Roman"/>
              <a:cs typeface="Calibri"/>
            </a:endParaRPr>
          </a:p>
          <a:p>
            <a:endParaRPr lang="es-ES" b="0" dirty="0" smtClean="0"/>
          </a:p>
          <a:p>
            <a:endParaRPr lang="es-ES" b="0" dirty="0">
              <a:solidFill>
                <a:schemeClr val="accent5">
                  <a:lumMod val="20000"/>
                  <a:lumOff val="80000"/>
                </a:schemeClr>
              </a:solidFill>
            </a:endParaRPr>
          </a:p>
        </p:txBody>
      </p:sp>
    </p:spTree>
    <p:extLst>
      <p:ext uri="{BB962C8B-B14F-4D97-AF65-F5344CB8AC3E}">
        <p14:creationId xmlns:p14="http://schemas.microsoft.com/office/powerpoint/2010/main" val="4118489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8262" y="764704"/>
            <a:ext cx="8353425" cy="545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0"/>
              </a:spcBef>
              <a:spcAft>
                <a:spcPct val="0"/>
              </a:spcAft>
            </a:pPr>
            <a:r>
              <a:rPr lang="es-ES" sz="3600" u="sng" dirty="0" smtClean="0"/>
              <a:t>La investigación científica:</a:t>
            </a:r>
          </a:p>
          <a:p>
            <a:pPr algn="ctr" fontAlgn="base">
              <a:spcBef>
                <a:spcPct val="0"/>
              </a:spcBef>
              <a:spcAft>
                <a:spcPct val="0"/>
              </a:spcAft>
            </a:pPr>
            <a:endParaRPr lang="es-ES" sz="3600" dirty="0" smtClean="0"/>
          </a:p>
          <a:p>
            <a:pPr algn="just" fontAlgn="base">
              <a:spcBef>
                <a:spcPct val="0"/>
              </a:spcBef>
              <a:spcAft>
                <a:spcPct val="0"/>
              </a:spcAft>
            </a:pPr>
            <a:r>
              <a:rPr lang="es-ES" sz="3600" dirty="0" smtClean="0"/>
              <a:t> </a:t>
            </a:r>
            <a:r>
              <a:rPr lang="es-ES" sz="4000" dirty="0" smtClean="0"/>
              <a:t>Es una actividad de finalidad cognoscitiva que comprende un conjunto de acciones planificadas las que se emprenden con el propósito de resolver total o parcialmente un problema científico determinado.</a:t>
            </a:r>
          </a:p>
        </p:txBody>
      </p:sp>
    </p:spTree>
    <p:extLst>
      <p:ext uri="{BB962C8B-B14F-4D97-AF65-F5344CB8AC3E}">
        <p14:creationId xmlns:p14="http://schemas.microsoft.com/office/powerpoint/2010/main" val="7924284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wheel(4)">
                                      <p:cBhvr>
                                        <p:cTn id="7"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620688"/>
            <a:ext cx="8568952" cy="5478423"/>
          </a:xfrm>
          <a:prstGeom prst="rect">
            <a:avLst/>
          </a:prstGeom>
          <a:noFill/>
        </p:spPr>
        <p:txBody>
          <a:bodyPr wrap="square" rtlCol="0">
            <a:spAutoFit/>
          </a:bodyPr>
          <a:lstStyle/>
          <a:p>
            <a:pPr lvl="0" algn="ctr">
              <a:spcAft>
                <a:spcPts val="0"/>
              </a:spcAft>
              <a:tabLst>
                <a:tab pos="228600" algn="l"/>
              </a:tabLst>
            </a:pPr>
            <a:r>
              <a:rPr lang="es-ES_tradnl" sz="2800" b="1" dirty="0">
                <a:ea typeface="Times New Roman"/>
              </a:rPr>
              <a:t>O</a:t>
            </a:r>
            <a:r>
              <a:rPr lang="es-ES_tradnl" sz="2800" b="1" dirty="0" smtClean="0">
                <a:ea typeface="Times New Roman"/>
              </a:rPr>
              <a:t>bjetivo </a:t>
            </a:r>
            <a:r>
              <a:rPr lang="es-ES_tradnl" sz="2800" b="1" dirty="0">
                <a:ea typeface="Times New Roman"/>
              </a:rPr>
              <a:t>y naturaleza de la investigación </a:t>
            </a:r>
            <a:r>
              <a:rPr lang="es-ES_tradnl" sz="2800" b="1" dirty="0" smtClean="0">
                <a:ea typeface="Times New Roman"/>
              </a:rPr>
              <a:t>cualitativa</a:t>
            </a:r>
          </a:p>
          <a:p>
            <a:pPr marL="342900" lvl="0" indent="-342900" algn="just">
              <a:spcAft>
                <a:spcPts val="0"/>
              </a:spcAft>
              <a:buFont typeface="+mj-lt"/>
              <a:buAutoNum type="arabicPeriod"/>
              <a:tabLst>
                <a:tab pos="228600" algn="l"/>
              </a:tabLst>
            </a:pPr>
            <a:endParaRPr lang="es-ES_tradnl" b="1" dirty="0">
              <a:latin typeface="Times New Roman"/>
              <a:ea typeface="Times New Roman"/>
            </a:endParaRPr>
          </a:p>
          <a:p>
            <a:pPr marL="342900" lvl="0" indent="-342900" algn="just">
              <a:spcAft>
                <a:spcPts val="0"/>
              </a:spcAft>
              <a:buFont typeface="+mj-lt"/>
              <a:buAutoNum type="arabicPeriod"/>
              <a:tabLst>
                <a:tab pos="228600" algn="l"/>
              </a:tabLst>
            </a:pPr>
            <a:endParaRPr lang="es-ES_tradnl" b="1" dirty="0" smtClean="0">
              <a:latin typeface="Times New Roman"/>
              <a:ea typeface="Times New Roman"/>
            </a:endParaRPr>
          </a:p>
          <a:p>
            <a:pPr marL="342900" lvl="0" indent="-342900" algn="just">
              <a:spcAft>
                <a:spcPts val="0"/>
              </a:spcAft>
              <a:buFont typeface="+mj-lt"/>
              <a:buAutoNum type="arabicPeriod"/>
              <a:tabLst>
                <a:tab pos="228600" algn="l"/>
              </a:tabLst>
            </a:pPr>
            <a:endParaRPr lang="es-ES" dirty="0">
              <a:latin typeface="Times New Roman"/>
              <a:ea typeface="Times New Roman"/>
            </a:endParaRPr>
          </a:p>
          <a:p>
            <a:pPr algn="just">
              <a:spcAft>
                <a:spcPts val="0"/>
              </a:spcAft>
            </a:pPr>
            <a:r>
              <a:rPr lang="es-ES" sz="2000" b="1" u="sng" dirty="0" smtClean="0">
                <a:ea typeface="Times New Roman"/>
              </a:rPr>
              <a:t>La </a:t>
            </a:r>
            <a:r>
              <a:rPr lang="es-ES" sz="2000" b="1" i="1" u="sng" dirty="0">
                <a:ea typeface="Times New Roman"/>
              </a:rPr>
              <a:t>investigación cualitativa</a:t>
            </a:r>
            <a:r>
              <a:rPr lang="es-ES" sz="2000" b="1" dirty="0">
                <a:ea typeface="Times New Roman"/>
              </a:rPr>
              <a:t> es un tipo de investigación formativa que cuenta con </a:t>
            </a:r>
            <a:r>
              <a:rPr lang="es-ES" sz="2000" b="1" u="sng" dirty="0">
                <a:ea typeface="Times New Roman"/>
              </a:rPr>
              <a:t>técnicas especializadas</a:t>
            </a:r>
            <a:r>
              <a:rPr lang="es-ES" sz="2000" b="1" dirty="0">
                <a:ea typeface="Times New Roman"/>
              </a:rPr>
              <a:t> para </a:t>
            </a:r>
            <a:r>
              <a:rPr lang="es-ES" sz="2000" b="1" u="sng" dirty="0">
                <a:ea typeface="Times New Roman"/>
              </a:rPr>
              <a:t>obtener respuestas</a:t>
            </a:r>
            <a:r>
              <a:rPr lang="es-ES" sz="2000" b="1" dirty="0">
                <a:ea typeface="Times New Roman"/>
              </a:rPr>
              <a:t> a fondo acerca de lo que las </a:t>
            </a:r>
            <a:r>
              <a:rPr lang="es-ES" sz="2000" b="1" u="sng" dirty="0">
                <a:ea typeface="Times New Roman"/>
              </a:rPr>
              <a:t>personas piensan y sienten</a:t>
            </a:r>
            <a:r>
              <a:rPr lang="es-ES" sz="2000" b="1" dirty="0">
                <a:ea typeface="Times New Roman"/>
              </a:rPr>
              <a:t>. Su finalidad es proporcionar</a:t>
            </a:r>
            <a:r>
              <a:rPr lang="es-ES" sz="2000" b="1" u="sng" dirty="0">
                <a:ea typeface="Times New Roman"/>
              </a:rPr>
              <a:t> una mayor comprensión </a:t>
            </a:r>
            <a:r>
              <a:rPr lang="es-ES" sz="2000" b="1" dirty="0">
                <a:ea typeface="Times New Roman"/>
              </a:rPr>
              <a:t>acerca del significado de las acciones de los hombres, sus actividades, motivaciones, valores y significados subjetivos. </a:t>
            </a:r>
            <a:r>
              <a:rPr lang="es-ES" sz="2000" b="1" u="sng" dirty="0">
                <a:ea typeface="Times New Roman"/>
              </a:rPr>
              <a:t>Indagar cualidades  de los procesos, fenómenos, objetos</a:t>
            </a:r>
            <a:r>
              <a:rPr lang="es-ES" sz="2000" b="1" dirty="0">
                <a:ea typeface="Times New Roman"/>
              </a:rPr>
              <a:t> (personas, instituciones, organizaciones, gobiernos, </a:t>
            </a:r>
            <a:r>
              <a:rPr lang="es-ES" sz="2000" b="1" dirty="0" err="1">
                <a:ea typeface="Times New Roman"/>
              </a:rPr>
              <a:t>etc</a:t>
            </a:r>
            <a:r>
              <a:rPr lang="es-ES" sz="2000" b="1" dirty="0">
                <a:ea typeface="Times New Roman"/>
              </a:rPr>
              <a:t> )  de forma metódica y sistemática, dirigido a la solución de problemas o preguntas científicas. </a:t>
            </a:r>
            <a:r>
              <a:rPr lang="es-ES_tradnl" sz="2000" b="1" u="sng" dirty="0">
                <a:ea typeface="Times New Roman"/>
              </a:rPr>
              <a:t>Su objetivo es la comprensión</a:t>
            </a:r>
            <a:r>
              <a:rPr lang="es-ES_tradnl" sz="2000" b="1" dirty="0">
                <a:ea typeface="Times New Roman"/>
              </a:rPr>
              <a:t>, centrado la indagación en los hechos, que pretende la comprensión de las complejas interrelaciones que se dan en la realidad.</a:t>
            </a:r>
            <a:endParaRPr lang="es-ES" sz="2000" dirty="0">
              <a:effectLst/>
              <a:latin typeface="Times New Roman"/>
              <a:ea typeface="Times New Roman"/>
            </a:endParaRPr>
          </a:p>
        </p:txBody>
      </p:sp>
    </p:spTree>
    <p:extLst>
      <p:ext uri="{BB962C8B-B14F-4D97-AF65-F5344CB8AC3E}">
        <p14:creationId xmlns:p14="http://schemas.microsoft.com/office/powerpoint/2010/main" val="665040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251520" y="2348880"/>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s-ES" dirty="0" smtClean="0">
                <a:solidFill>
                  <a:schemeClr val="tx1"/>
                </a:solidFill>
              </a:rPr>
              <a:t>Características de la Investigación cualitativa</a:t>
            </a:r>
          </a:p>
        </p:txBody>
      </p:sp>
    </p:spTree>
    <p:extLst>
      <p:ext uri="{BB962C8B-B14F-4D97-AF65-F5344CB8AC3E}">
        <p14:creationId xmlns:p14="http://schemas.microsoft.com/office/powerpoint/2010/main" val="31521253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27584" y="980728"/>
            <a:ext cx="7848872" cy="7245060"/>
          </a:xfrm>
          <a:prstGeom prst="rect">
            <a:avLst/>
          </a:prstGeom>
        </p:spPr>
        <p:txBody>
          <a:bodyPr wrap="square">
            <a:spAutoFit/>
          </a:bodyPr>
          <a:lstStyle/>
          <a:p>
            <a:pPr marL="514350" lvl="0" indent="-514350" algn="just" fontAlgn="base">
              <a:spcBef>
                <a:spcPct val="20000"/>
              </a:spcBef>
              <a:spcAft>
                <a:spcPct val="0"/>
              </a:spcAft>
              <a:buAutoNum type="arabicPeriod"/>
            </a:pPr>
            <a:r>
              <a:rPr lang="es-ES" sz="2800" kern="0" dirty="0" smtClean="0"/>
              <a:t>La </a:t>
            </a:r>
            <a:r>
              <a:rPr lang="es-ES" sz="2800" kern="0" dirty="0"/>
              <a:t>investigación cualitativa </a:t>
            </a:r>
            <a:r>
              <a:rPr lang="es-ES" sz="2800" u="sng" kern="0" dirty="0"/>
              <a:t>evita la cuantificación.</a:t>
            </a:r>
            <a:r>
              <a:rPr lang="es-ES" sz="2800" kern="0" dirty="0"/>
              <a:t>  Los investigadores cualitativos </a:t>
            </a:r>
            <a:r>
              <a:rPr lang="es-ES" sz="2800" u="sng" kern="0" dirty="0"/>
              <a:t>hacen registros narrativos de los fenómenos que son estudiados</a:t>
            </a:r>
            <a:r>
              <a:rPr lang="es-ES" sz="2800" kern="0" dirty="0"/>
              <a:t> </a:t>
            </a:r>
            <a:r>
              <a:rPr lang="es-ES" sz="2800" kern="0" dirty="0" smtClean="0"/>
              <a:t> mediante diferentes técnicas. </a:t>
            </a:r>
          </a:p>
          <a:p>
            <a:pPr marL="514350" lvl="0" indent="-514350" fontAlgn="base">
              <a:spcBef>
                <a:spcPct val="20000"/>
              </a:spcBef>
              <a:spcAft>
                <a:spcPct val="0"/>
              </a:spcAft>
              <a:buAutoNum type="arabicPeriod"/>
            </a:pPr>
            <a:endParaRPr lang="es-ES" sz="2800" kern="0" dirty="0" smtClean="0"/>
          </a:p>
          <a:p>
            <a:pPr marL="457200" lvl="0" indent="-457200" algn="just" fontAlgn="base">
              <a:lnSpc>
                <a:spcPct val="90000"/>
              </a:lnSpc>
              <a:spcBef>
                <a:spcPct val="20000"/>
              </a:spcBef>
              <a:spcAft>
                <a:spcPct val="0"/>
              </a:spcAft>
              <a:buFont typeface="+mj-lt"/>
              <a:buAutoNum type="arabicPeriod"/>
            </a:pPr>
            <a:r>
              <a:rPr lang="es-ES_tradnl" sz="2400" kern="0" dirty="0"/>
              <a:t> </a:t>
            </a:r>
            <a:r>
              <a:rPr lang="es-ES" sz="2800" kern="0" dirty="0"/>
              <a:t>La investigación cualitativa </a:t>
            </a:r>
            <a:r>
              <a:rPr lang="es-ES" sz="2800" u="sng" kern="0" dirty="0"/>
              <a:t>estudia</a:t>
            </a:r>
            <a:r>
              <a:rPr lang="es-MX" sz="2800" u="sng" kern="0" dirty="0"/>
              <a:t> la realidad en su contexto natural</a:t>
            </a:r>
            <a:r>
              <a:rPr lang="es-MX" sz="2800" kern="0" dirty="0"/>
              <a:t>, tal y como sucede, intentando sacar sentido de, o interpretar los fenómenos de acuerdo con los significados que tienen para las personas implicadas.</a:t>
            </a:r>
            <a:r>
              <a:rPr lang="es-ES_tradnl" sz="2800" kern="0" dirty="0"/>
              <a:t> </a:t>
            </a:r>
          </a:p>
          <a:p>
            <a:pPr lvl="0" fontAlgn="base">
              <a:spcBef>
                <a:spcPct val="20000"/>
              </a:spcBef>
              <a:spcAft>
                <a:spcPct val="0"/>
              </a:spcAft>
            </a:pPr>
            <a:r>
              <a:rPr lang="es-ES" sz="2800" kern="0" dirty="0" smtClean="0">
                <a:solidFill>
                  <a:srgbClr val="FFFFFF"/>
                </a:solidFill>
              </a:rPr>
              <a:t> </a:t>
            </a:r>
          </a:p>
          <a:p>
            <a:pPr marL="514350" lvl="0" indent="-514350" fontAlgn="base">
              <a:spcBef>
                <a:spcPct val="20000"/>
              </a:spcBef>
              <a:spcAft>
                <a:spcPct val="0"/>
              </a:spcAft>
              <a:buAutoNum type="arabicPeriod"/>
            </a:pPr>
            <a:endParaRPr lang="es-CU" sz="2800" kern="0" dirty="0">
              <a:solidFill>
                <a:srgbClr val="FFFFFF"/>
              </a:solidFill>
            </a:endParaRPr>
          </a:p>
          <a:p>
            <a:pPr marL="514350" lvl="0" indent="-514350" fontAlgn="base">
              <a:spcBef>
                <a:spcPct val="20000"/>
              </a:spcBef>
              <a:spcAft>
                <a:spcPct val="0"/>
              </a:spcAft>
              <a:buAutoNum type="arabicPeriod"/>
            </a:pPr>
            <a:endParaRPr lang="es-CU" sz="2800" kern="0" dirty="0" smtClean="0">
              <a:solidFill>
                <a:srgbClr val="FFFFFF"/>
              </a:solidFill>
            </a:endParaRPr>
          </a:p>
          <a:p>
            <a:pPr marL="514350" lvl="0" indent="-514350" fontAlgn="base">
              <a:spcBef>
                <a:spcPct val="20000"/>
              </a:spcBef>
              <a:spcAft>
                <a:spcPct val="0"/>
              </a:spcAft>
              <a:buAutoNum type="arabicPeriod"/>
            </a:pPr>
            <a:endParaRPr lang="es-ES" sz="2800" kern="0" dirty="0">
              <a:solidFill>
                <a:srgbClr val="FFFFFF"/>
              </a:solidFill>
            </a:endParaRPr>
          </a:p>
        </p:txBody>
      </p:sp>
    </p:spTree>
    <p:extLst>
      <p:ext uri="{BB962C8B-B14F-4D97-AF65-F5344CB8AC3E}">
        <p14:creationId xmlns:p14="http://schemas.microsoft.com/office/powerpoint/2010/main" val="30208017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457200" y="1135285"/>
            <a:ext cx="8229600" cy="4525963"/>
          </a:xfrm>
        </p:spPr>
        <p:txBody>
          <a:bodyPr/>
          <a:lstStyle/>
          <a:p>
            <a:pPr marL="0" lvl="0" indent="0" algn="just" eaLnBrk="1" hangingPunct="1">
              <a:lnSpc>
                <a:spcPct val="90000"/>
              </a:lnSpc>
              <a:buNone/>
            </a:pPr>
            <a:r>
              <a:rPr lang="es-ES_tradnl" sz="2400" dirty="0" smtClean="0"/>
              <a:t>3. </a:t>
            </a:r>
            <a:r>
              <a:rPr lang="es-ES_tradnl" sz="2800" dirty="0"/>
              <a:t>Los métodos cualitativos </a:t>
            </a:r>
            <a:r>
              <a:rPr lang="es-ES" sz="2800" dirty="0"/>
              <a:t>“</a:t>
            </a:r>
            <a:r>
              <a:rPr lang="es-ES_tradnl" sz="2800" dirty="0"/>
              <a:t>son fuertes en término de validez interna, pero débiles en validez externa, lo que encuentran </a:t>
            </a:r>
            <a:r>
              <a:rPr lang="es-ES_tradnl" sz="2800" u="sng" dirty="0"/>
              <a:t>no es generalizable</a:t>
            </a:r>
            <a:r>
              <a:rPr lang="es-ES_tradnl" sz="2800" dirty="0"/>
              <a:t> a la población</a:t>
            </a:r>
            <a:r>
              <a:rPr lang="es-ES" sz="2800" dirty="0"/>
              <a:t>.</a:t>
            </a:r>
            <a:r>
              <a:rPr lang="en-US" sz="2800" dirty="0"/>
              <a:t> </a:t>
            </a:r>
            <a:endParaRPr lang="es-ES" sz="2800" dirty="0"/>
          </a:p>
          <a:p>
            <a:pPr marL="457200" indent="-457200" algn="just" eaLnBrk="1" hangingPunct="1">
              <a:lnSpc>
                <a:spcPct val="90000"/>
              </a:lnSpc>
              <a:buFont typeface="+mj-lt"/>
              <a:buAutoNum type="arabicPeriod"/>
            </a:pPr>
            <a:endParaRPr lang="es-ES" sz="2800" dirty="0"/>
          </a:p>
          <a:p>
            <a:pPr marL="0" indent="0" algn="just" eaLnBrk="1" hangingPunct="1">
              <a:lnSpc>
                <a:spcPct val="90000"/>
              </a:lnSpc>
              <a:buNone/>
            </a:pPr>
            <a:r>
              <a:rPr lang="es-ES" sz="2800" dirty="0"/>
              <a:t>4. La investigación cualitativa </a:t>
            </a:r>
            <a:r>
              <a:rPr lang="es-ES" sz="2800" u="sng" dirty="0"/>
              <a:t>estudia “contextos estructurales y situacionales</a:t>
            </a:r>
            <a:r>
              <a:rPr lang="es-ES" sz="2800" dirty="0"/>
              <a:t>”, o sea “trata de identificar la naturaleza profunda de las realidades, su sistema de relaciones, su estructura dinámica.</a:t>
            </a:r>
          </a:p>
        </p:txBody>
      </p:sp>
    </p:spTree>
    <p:extLst>
      <p:ext uri="{BB962C8B-B14F-4D97-AF65-F5344CB8AC3E}">
        <p14:creationId xmlns:p14="http://schemas.microsoft.com/office/powerpoint/2010/main" val="2861296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268760"/>
            <a:ext cx="8229600" cy="4525963"/>
          </a:xfrm>
        </p:spPr>
        <p:txBody>
          <a:bodyPr/>
          <a:lstStyle/>
          <a:p>
            <a:pPr marL="0" indent="0" algn="just" eaLnBrk="1" hangingPunct="1">
              <a:buNone/>
            </a:pPr>
            <a:r>
              <a:rPr lang="es-ES" sz="2800" dirty="0" smtClean="0"/>
              <a:t>5.  </a:t>
            </a:r>
            <a:r>
              <a:rPr lang="es-ES" sz="2800" dirty="0"/>
              <a:t>La investigación cualitativa es un tipo de investigación </a:t>
            </a:r>
            <a:r>
              <a:rPr lang="es-ES" sz="2800" u="sng" dirty="0"/>
              <a:t>poco costosa</a:t>
            </a:r>
            <a:r>
              <a:rPr lang="es-ES" sz="2800" dirty="0"/>
              <a:t> en la cual se </a:t>
            </a:r>
            <a:r>
              <a:rPr lang="es-ES" sz="2800" u="sng" dirty="0"/>
              <a:t>trata de responder una o varias preguntas sencillas</a:t>
            </a:r>
            <a:r>
              <a:rPr lang="es-ES" sz="2800" dirty="0"/>
              <a:t> sobre un tema ya conocido o tratado anteriormente; no conlleva a la toma de muestras aleatorias y por tanto no hay que aplicar estadística inferencial.</a:t>
            </a:r>
          </a:p>
          <a:p>
            <a:pPr marL="0" indent="0" algn="just" eaLnBrk="1" hangingPunct="1">
              <a:buNone/>
            </a:pPr>
            <a:endParaRPr lang="es-ES_tradnl" sz="2800" dirty="0"/>
          </a:p>
          <a:p>
            <a:pPr marL="0" indent="0" eaLnBrk="1" hangingPunct="1">
              <a:buNone/>
            </a:pPr>
            <a:r>
              <a:rPr lang="es-ES_tradnl" sz="2800" dirty="0"/>
              <a:t>6.  </a:t>
            </a:r>
            <a:r>
              <a:rPr lang="es-ES_tradnl" sz="2800" u="sng" dirty="0"/>
              <a:t>Se limitan a preguntar</a:t>
            </a:r>
            <a:r>
              <a:rPr lang="es-ES_tradnl" sz="2800" dirty="0"/>
              <a:t> mientras los métodos   cuantitativos se limitan a responder.</a:t>
            </a:r>
            <a:endParaRPr lang="es-ES" sz="2800" dirty="0"/>
          </a:p>
        </p:txBody>
      </p:sp>
    </p:spTree>
    <p:extLst>
      <p:ext uri="{BB962C8B-B14F-4D97-AF65-F5344CB8AC3E}">
        <p14:creationId xmlns:p14="http://schemas.microsoft.com/office/powerpoint/2010/main" val="4576495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2_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7.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379</TotalTime>
  <Words>2188</Words>
  <Application>Microsoft Office PowerPoint</Application>
  <PresentationFormat>Presentación en pantalla (4:3)</PresentationFormat>
  <Paragraphs>115</Paragraphs>
  <Slides>28</Slides>
  <Notes>1</Notes>
  <HiddenSlides>0</HiddenSlides>
  <MMClips>0</MMClips>
  <ScaleCrop>false</ScaleCrop>
  <HeadingPairs>
    <vt:vector size="6" baseType="variant">
      <vt:variant>
        <vt:lpstr>Fuentes usadas</vt:lpstr>
      </vt:variant>
      <vt:variant>
        <vt:i4>6</vt:i4>
      </vt:variant>
      <vt:variant>
        <vt:lpstr>Tema</vt:lpstr>
      </vt:variant>
      <vt:variant>
        <vt:i4>6</vt:i4>
      </vt:variant>
      <vt:variant>
        <vt:lpstr>Títulos de diapositiva</vt:lpstr>
      </vt:variant>
      <vt:variant>
        <vt:i4>28</vt:i4>
      </vt:variant>
    </vt:vector>
  </HeadingPairs>
  <TitlesOfParts>
    <vt:vector size="40" baseType="lpstr">
      <vt:lpstr>Arial</vt:lpstr>
      <vt:lpstr>Calibri</vt:lpstr>
      <vt:lpstr>Century Schoolbook</vt:lpstr>
      <vt:lpstr>Times New Roman</vt:lpstr>
      <vt:lpstr>Wingdings</vt:lpstr>
      <vt:lpstr>Wingdings 2</vt:lpstr>
      <vt:lpstr>Mirador</vt:lpstr>
      <vt:lpstr>Diseño predeterminado</vt:lpstr>
      <vt:lpstr>1_Diseño predeterminado</vt:lpstr>
      <vt:lpstr>1_Mirador</vt:lpstr>
      <vt:lpstr>Tema de Office</vt:lpstr>
      <vt:lpstr>2_Mirador</vt:lpstr>
      <vt:lpstr>  FACULTAD DE CIENCIAS MÉDICAS  “Sagua la Grande” curso 2023 METODOLOGÍA DE LA INVESTIGACIÓN  MEDICINA  1er Año Autores: Colectivo profesores del dpto.  </vt:lpstr>
      <vt:lpstr>   Los paradigmas de la ciencia: lo cuantitativo y lo cualitativo en las ciencias de la salud   </vt:lpstr>
      <vt:lpstr>Tema III: Investigación cualitativa en salud.</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Ejemplos de investigación cualitativa. </vt:lpstr>
      <vt:lpstr>Clasificación de Investigaciones Cualitativas:</vt:lpstr>
      <vt:lpstr>¿Qué criterios seguimos para elegir el diseño o abordaje a utilizar?</vt:lpstr>
      <vt:lpstr>Diseño Fenomenológico</vt:lpstr>
      <vt:lpstr>Ejemplo de Fenomenológico </vt:lpstr>
      <vt:lpstr>Diseños Etnográficos</vt:lpstr>
      <vt:lpstr>Presentación de PowerPoint</vt:lpstr>
      <vt:lpstr>Ejemplo de diseño etnográfico </vt:lpstr>
      <vt:lpstr>Teoría fundamentada </vt:lpstr>
      <vt:lpstr>Ejemplo Teoría fundamentada  </vt:lpstr>
      <vt:lpstr>Diseños de investigación-acción. </vt:lpstr>
      <vt:lpstr>Ejemplo</vt:lpstr>
      <vt:lpstr>Estudio de Casos</vt:lpstr>
      <vt:lpstr>Presentación de PowerPoint</vt:lpstr>
      <vt:lpstr>Ejemplo</vt:lpstr>
      <vt:lpstr>Presentación de PowerPoint</vt:lpstr>
      <vt:lpstr>Conclusiones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II  Investigación cualitativa en salud.</dc:title>
  <dc:creator>Familia</dc:creator>
  <cp:lastModifiedBy>rcarballo</cp:lastModifiedBy>
  <cp:revision>53</cp:revision>
  <dcterms:modified xsi:type="dcterms:W3CDTF">2023-11-02T03:21:12Z</dcterms:modified>
</cp:coreProperties>
</file>