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72" r:id="rId11"/>
    <p:sldId id="273" r:id="rId12"/>
    <p:sldId id="274" r:id="rId13"/>
    <p:sldId id="275" r:id="rId14"/>
    <p:sldId id="276" r:id="rId15"/>
    <p:sldId id="277" r:id="rId16"/>
    <p:sldId id="268" r:id="rId1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F182F-F31E-4300-811D-4B93B433DC1E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C6107-332C-47E2-BED9-DE6AB448710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45428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1B08F-780C-4700-93FE-DD9B8970FD68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8434F-C1A6-4310-B55C-0A26623FB31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06683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DA2C8-1D29-4A41-BFBE-7E1B23A846A0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CD55F-CA3B-4364-ACC1-6D7E0F21F03F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95202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F5B5E1-3BAF-4438-A8CC-743E2D4967B7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D9654-5289-4507-99FF-FB3B5042E5C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888576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86006A-6825-404E-B384-DC90A8A7B755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5B696-5CEF-45B2-A6E7-941380B3053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12696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9D53D-3D6B-42EA-B5A2-3A1C84FDCE21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0E3C-227D-4A19-9B05-F1B68DC8A88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56782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B2814-451C-4605-88E5-25C3ADBD9BEE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CECA7-556B-47AC-9DD2-038209F1C5A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02351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74555-7A48-45FE-9443-DE79D8CC6061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A057C-7646-46D7-A1DB-8360C3B0821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13870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9D9B7-2E1E-4E93-B341-98AEC7D586CB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E7717-03EB-4FEC-ADBA-DD459AA4B93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84429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E0FB5-5AE5-432B-8DB3-838A71F23CB0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D543-B467-4F33-AA9B-E64293C709C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334530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189AA-31DC-4E50-8B48-2CC46C8BE6F6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00BAB-5A51-425D-A82D-AFCCCDD2B0B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55124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67F0C0-D4E6-47C6-AA67-299016A20B68}" type="datetimeFigureOut">
              <a:rPr lang="es-ES_tradnl" smtClean="0"/>
              <a:pPr>
                <a:defRPr/>
              </a:pPr>
              <a:t>16/05/2023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E6005A-B8CF-4619-9470-C80625A2C3D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272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scritorio\LOGO_ML_POSITIVO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/>
          <a:stretch/>
        </p:blipFill>
        <p:spPr bwMode="auto">
          <a:xfrm>
            <a:off x="827584" y="3645024"/>
            <a:ext cx="3515882" cy="26369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7400" y="1905001"/>
            <a:ext cx="6331024" cy="123596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i="1" dirty="0" smtClean="0">
                <a:latin typeface="Georgia" pitchFamily="18" charset="0"/>
              </a:rPr>
              <a:t>GENERALIDADES</a:t>
            </a:r>
            <a:endParaRPr lang="es-ES_tradnl" b="1" i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56176" y="764704"/>
            <a:ext cx="24224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 smtClean="0">
                <a:latin typeface="Georgia" pitchFamily="18" charset="0"/>
              </a:rPr>
              <a:t>MEDICINA LEGAL</a:t>
            </a:r>
            <a:endParaRPr lang="es-ES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MX" b="1" dirty="0" smtClean="0">
                <a:latin typeface="Georgia" pitchFamily="18" charset="0"/>
              </a:rPr>
              <a:t>PROCEDIMIENTOS </a:t>
            </a:r>
            <a:br>
              <a:rPr lang="es-MX" b="1" dirty="0" smtClean="0">
                <a:latin typeface="Georgia" pitchFamily="18" charset="0"/>
              </a:rPr>
            </a:br>
            <a:r>
              <a:rPr lang="es-MX" b="1" dirty="0" smtClean="0">
                <a:latin typeface="Georgia" pitchFamily="18" charset="0"/>
              </a:rPr>
              <a:t>                       MÉDICO-LEGALES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743200"/>
            <a:ext cx="7488832" cy="1765919"/>
          </a:xfr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Son todas las reglas y formas de conducta de la actuación médica, pautadas por las leyes, reglamentos o costumbres.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04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5532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CLASIFICACIÓN 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438400"/>
            <a:ext cx="7632848" cy="3687763"/>
          </a:xfr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21208" indent="-457200">
              <a:buFont typeface="Wingdings" panose="05000000000000000000" pitchFamily="2" charset="2"/>
              <a:buChar char="ü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Médicos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judiciales o forenses: </a:t>
            </a:r>
            <a:r>
              <a:rPr lang="es-MX" dirty="0">
                <a:latin typeface="Arial" pitchFamily="34" charset="0"/>
                <a:cs typeface="Arial" pitchFamily="34" charset="0"/>
              </a:rPr>
              <a:t>son los establecidos por las leyes procesales  que nombran el uso y la práctica médicas ante los tribunales, en lo penal o lo civil, son disposiciones aplicables en los casos de delitos como homicidios, lesiones, incapacidad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680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624736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CLASIFICACIÓN: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74837"/>
            <a:ext cx="7499176" cy="4218459"/>
          </a:xfr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b="1" dirty="0" smtClean="0"/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Médico administrativos: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son múltiples y variados, se determinan por disposiciones que reglamentan las actuaciones médicas en las cuestiones de la administración de salud u otras.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Médicos sociales o laborales: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surgen de la aplicación de las disposiciones de la  seguridad social.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endParaRPr lang="es-ES_tradnl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057856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600" b="1" dirty="0" smtClean="0">
                <a:latin typeface="Georgia" pitchFamily="18" charset="0"/>
              </a:rPr>
              <a:t>EL MÉDICO ANTE LA ADMINISTRACIÓN DE JUSTICIA</a:t>
            </a:r>
            <a:endParaRPr lang="es-ES" sz="3600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81000" y="2754868"/>
            <a:ext cx="16097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Como Parte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5421868"/>
            <a:ext cx="174361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/>
              <a:t>Como </a:t>
            </a:r>
            <a:r>
              <a:rPr lang="es-ES" b="1" dirty="0" smtClean="0">
                <a:solidFill>
                  <a:srgbClr val="FF0000"/>
                </a:solidFill>
              </a:rPr>
              <a:t>AUXILIAR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67000" y="1916668"/>
            <a:ext cx="70403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_tradnl" dirty="0"/>
              <a:t>Civil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667000" y="3135868"/>
            <a:ext cx="7161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Penal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733800" y="1600200"/>
            <a:ext cx="140153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_tradnl" dirty="0" smtClean="0"/>
              <a:t>Demandante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33800" y="2678668"/>
            <a:ext cx="2590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Promoviendo   </a:t>
            </a:r>
            <a:r>
              <a:rPr lang="es-MX" dirty="0" smtClean="0"/>
              <a:t>la acción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728983" y="2373868"/>
            <a:ext cx="165301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Denunciante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712838" y="2831068"/>
            <a:ext cx="15167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Querellante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65601" y="3745468"/>
            <a:ext cx="263519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Siendo objeto de la acción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781800" y="3429000"/>
            <a:ext cx="120257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Acusado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781800" y="3886200"/>
            <a:ext cx="13965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Procesado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63595" y="2057400"/>
            <a:ext cx="164660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/>
              <a:t>Demandado</a:t>
            </a:r>
            <a:endParaRPr lang="es-ES_tradn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743200" y="5117068"/>
            <a:ext cx="6399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Civil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743200" y="5638800"/>
            <a:ext cx="81624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Penal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800600" y="4659868"/>
            <a:ext cx="9541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Testigo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800600" y="5345668"/>
            <a:ext cx="15199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Certificador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822551" y="6019800"/>
            <a:ext cx="8741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PERITO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2" name="21 Abrir llave"/>
          <p:cNvSpPr/>
          <p:nvPr/>
        </p:nvSpPr>
        <p:spPr>
          <a:xfrm>
            <a:off x="3483249" y="1600200"/>
            <a:ext cx="155448" cy="914400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Abrir llave"/>
          <p:cNvSpPr/>
          <p:nvPr/>
        </p:nvSpPr>
        <p:spPr>
          <a:xfrm>
            <a:off x="3505200" y="2579132"/>
            <a:ext cx="155448" cy="1764268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Abrir llave"/>
          <p:cNvSpPr/>
          <p:nvPr/>
        </p:nvSpPr>
        <p:spPr>
          <a:xfrm>
            <a:off x="6397752" y="2362200"/>
            <a:ext cx="155448" cy="914400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Abrir llave"/>
          <p:cNvSpPr/>
          <p:nvPr/>
        </p:nvSpPr>
        <p:spPr>
          <a:xfrm>
            <a:off x="6477000" y="3429000"/>
            <a:ext cx="155448" cy="914400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Abrir llave"/>
          <p:cNvSpPr/>
          <p:nvPr/>
        </p:nvSpPr>
        <p:spPr>
          <a:xfrm>
            <a:off x="2209800" y="1524000"/>
            <a:ext cx="228600" cy="281940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Abrir llave"/>
          <p:cNvSpPr/>
          <p:nvPr/>
        </p:nvSpPr>
        <p:spPr>
          <a:xfrm>
            <a:off x="2324100" y="4495800"/>
            <a:ext cx="190500" cy="213360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Abrir llave"/>
          <p:cNvSpPr/>
          <p:nvPr/>
        </p:nvSpPr>
        <p:spPr>
          <a:xfrm>
            <a:off x="4000500" y="4572000"/>
            <a:ext cx="190500" cy="1981200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4730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09600" y="914400"/>
            <a:ext cx="190936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 smtClean="0"/>
              <a:t>MEDICO FORENSE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09600" y="3657600"/>
            <a:ext cx="17910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 smtClean="0"/>
              <a:t>MÉDICO LEGISTA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057400" y="4888468"/>
            <a:ext cx="3886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ESPECIALISTA EN MEDICINA LEGAL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295401" y="2221468"/>
            <a:ext cx="624839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Médico nombrado </a:t>
            </a:r>
            <a:r>
              <a:rPr lang="es-MX" b="1" dirty="0"/>
              <a:t>para trabajar en funciones de médico legista </a:t>
            </a:r>
            <a:endParaRPr lang="es-ES" b="1" dirty="0"/>
          </a:p>
        </p:txBody>
      </p:sp>
      <p:sp>
        <p:nvSpPr>
          <p:cNvPr id="8" name="7 Flecha doblada"/>
          <p:cNvSpPr/>
          <p:nvPr/>
        </p:nvSpPr>
        <p:spPr>
          <a:xfrm rot="5400000">
            <a:off x="3273551" y="3654552"/>
            <a:ext cx="813816" cy="868680"/>
          </a:xfrm>
          <a:prstGeom prst="ben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rot="5400000">
            <a:off x="3227832" y="1139952"/>
            <a:ext cx="813816" cy="868680"/>
          </a:xfrm>
          <a:prstGeom prst="ben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992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2564904"/>
            <a:ext cx="7920880" cy="237626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8000" dirty="0">
                <a:latin typeface="Arial" pitchFamily="34" charset="0"/>
                <a:cs typeface="Arial" pitchFamily="34" charset="0"/>
              </a:rPr>
              <a:t>El médico general y sus actuaciones médico legales</a:t>
            </a:r>
            <a:r>
              <a:rPr lang="es-ES" sz="8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8000" dirty="0" smtClean="0">
                <a:latin typeface="Arial" pitchFamily="34" charset="0"/>
                <a:cs typeface="Arial" pitchFamily="34" charset="0"/>
              </a:rPr>
              <a:t>Documentos médico legales de uso frecuente en la práctica médica.</a:t>
            </a:r>
            <a:endParaRPr lang="es-ES_tradnl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latin typeface="Georgia" pitchFamily="18" charset="0"/>
              </a:rPr>
              <a:t>Estudio independiente:</a:t>
            </a: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43964"/>
      </p:ext>
    </p:extLst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36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  <a:latin typeface="Georgia" pitchFamily="18" charset="0"/>
              </a:rPr>
              <a:t>BIBLIOGRAFÍA</a:t>
            </a:r>
            <a:endParaRPr lang="es-ES_tradnl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9768" y="2276873"/>
            <a:ext cx="7776864" cy="1584176"/>
          </a:xfr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Libro </a:t>
            </a:r>
            <a:r>
              <a:rPr lang="es-MX" dirty="0">
                <a:latin typeface="Arial" pitchFamily="34" charset="0"/>
                <a:cs typeface="Arial" pitchFamily="34" charset="0"/>
              </a:rPr>
              <a:t>de texto: Medicina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Legal </a:t>
            </a:r>
            <a:r>
              <a:rPr lang="es-MX" dirty="0">
                <a:latin typeface="Arial" pitchFamily="34" charset="0"/>
                <a:cs typeface="Arial" pitchFamily="34" charset="0"/>
              </a:rPr>
              <a:t>pág.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1-9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Fundamentos de Medicina Legal pág. 8-12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_tradnl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2578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SUMARIO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  <a:ln w="762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Definición de Medicina-Legal.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Características. 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Evolución Histórica.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Bases legales de la  actuación médico-legal.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Procedimientos médico-legales.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médico ante la administración de justicia.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médico legista y el médico forense.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médico general y sus actuaciones médico legales.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1054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OBJETIVOS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6408" y="2060848"/>
            <a:ext cx="7494984" cy="3352800"/>
          </a:xfr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Definir qué es la Medicina Legal así como enumerar sus características.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Señalar el papel del médico ante la administración de justicia.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Diferenciar el médico legista del médico forense.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Identificar los documentos médicos legales más frecuentes.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08720"/>
            <a:ext cx="64770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MEDICINA LEGAL: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1" y="2971800"/>
            <a:ext cx="5943599" cy="1828800"/>
          </a:xfr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 la aplicación de los conocimientos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médicos y sus ciencias auxiliares en la investigación, interpretación y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desenvolvimiento de la justicia social. </a:t>
            </a:r>
          </a:p>
        </p:txBody>
      </p:sp>
      <p:pic>
        <p:nvPicPr>
          <p:cNvPr id="11268" name="Picture 2" descr="raimundo de castro y bachil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" t="1585" r="3018" b="3009"/>
          <a:stretch>
            <a:fillRect/>
          </a:stretch>
        </p:blipFill>
        <p:spPr bwMode="auto">
          <a:xfrm>
            <a:off x="6858000" y="2590800"/>
            <a:ext cx="1927225" cy="266700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7400" y="548680"/>
            <a:ext cx="51054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OBJETIVOS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2438400"/>
            <a:ext cx="7414592" cy="3352800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Investigación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Averiguaciones</a:t>
            </a:r>
            <a:r>
              <a:rPr lang="es-MX" dirty="0">
                <a:latin typeface="Arial" pitchFamily="34" charset="0"/>
                <a:cs typeface="Arial" pitchFamily="34" charset="0"/>
              </a:rPr>
              <a:t>. 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Interpretación.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Desenvolvimiento o progreso de la justicia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social.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457200"/>
            <a:ext cx="7239000" cy="96043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CARACTERÍSTICAS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9"/>
            <a:ext cx="7772400" cy="3958952"/>
          </a:xfr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b="1" dirty="0"/>
              <a:t> 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Proteica </a:t>
            </a:r>
            <a:r>
              <a:rPr lang="es-MX" dirty="0">
                <a:latin typeface="Arial" pitchFamily="34" charset="0"/>
                <a:cs typeface="Arial" pitchFamily="34" charset="0"/>
              </a:rPr>
              <a:t>y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Polimorfa en </a:t>
            </a:r>
            <a:r>
              <a:rPr lang="es-MX" dirty="0">
                <a:latin typeface="Arial" pitchFamily="34" charset="0"/>
                <a:cs typeface="Arial" pitchFamily="34" charset="0"/>
              </a:rPr>
              <a:t>su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constitución.</a:t>
            </a:r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Heterogénea </a:t>
            </a:r>
            <a:r>
              <a:rPr lang="es-MX" dirty="0">
                <a:latin typeface="Arial" pitchFamily="34" charset="0"/>
                <a:cs typeface="Arial" pitchFamily="34" charset="0"/>
              </a:rPr>
              <a:t>en sus propósitos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concretos. 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MX" dirty="0">
                <a:latin typeface="Arial" pitchFamily="34" charset="0"/>
                <a:cs typeface="Arial" pitchFamily="34" charset="0"/>
              </a:rPr>
              <a:t>tiene como fin la curación de un enfermo, sino el esclarecimiento de la verdad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97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atin typeface="Georgia" pitchFamily="18" charset="0"/>
              </a:rPr>
              <a:t>EVOLUCIÓN HISTÓRICA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2400" y="1295400"/>
            <a:ext cx="210185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Brujo de las tribus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2362200" y="1371600"/>
            <a:ext cx="978408" cy="20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505200" y="1295400"/>
            <a:ext cx="85953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/>
              <a:t>C</a:t>
            </a:r>
            <a:r>
              <a:rPr lang="es-ES" dirty="0" smtClean="0"/>
              <a:t>iencia</a:t>
            </a:r>
            <a:endParaRPr lang="es-ES" dirty="0"/>
          </a:p>
        </p:txBody>
      </p:sp>
      <p:sp>
        <p:nvSpPr>
          <p:cNvPr id="7" name="6 Flecha abajo"/>
          <p:cNvSpPr/>
          <p:nvPr/>
        </p:nvSpPr>
        <p:spPr>
          <a:xfrm>
            <a:off x="3810000" y="1828800"/>
            <a:ext cx="2286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867400" y="1219200"/>
            <a:ext cx="27432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Curación del enfermo como único fin.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19600" y="2209800"/>
            <a:ext cx="31242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Surgimiento de problemas que afectan a la sociedad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828800" y="3505200"/>
            <a:ext cx="419099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Medicina </a:t>
            </a:r>
            <a:r>
              <a:rPr lang="es-MX" dirty="0"/>
              <a:t>política o del estado </a:t>
            </a:r>
            <a:endParaRPr lang="es-ES" dirty="0"/>
          </a:p>
        </p:txBody>
      </p:sp>
      <p:sp>
        <p:nvSpPr>
          <p:cNvPr id="14" name="13 Flecha abajo"/>
          <p:cNvSpPr/>
          <p:nvPr/>
        </p:nvSpPr>
        <p:spPr>
          <a:xfrm>
            <a:off x="1815084" y="4114800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>
            <a:off x="2500884" y="4114800"/>
            <a:ext cx="242316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abajo"/>
          <p:cNvSpPr/>
          <p:nvPr/>
        </p:nvSpPr>
        <p:spPr>
          <a:xfrm>
            <a:off x="3796284" y="4114800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804619" y="5257800"/>
            <a:ext cx="163378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Medicina </a:t>
            </a:r>
            <a:r>
              <a:rPr lang="es-MX" dirty="0"/>
              <a:t>social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174901" y="5955268"/>
            <a:ext cx="94929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Higiene 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95600" y="5421868"/>
            <a:ext cx="2133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Medicina </a:t>
            </a:r>
            <a:r>
              <a:rPr lang="es-MX" dirty="0"/>
              <a:t>preventiva </a:t>
            </a:r>
            <a:endParaRPr lang="es-ES" dirty="0"/>
          </a:p>
        </p:txBody>
      </p:sp>
      <p:sp>
        <p:nvSpPr>
          <p:cNvPr id="22" name="21 Flecha abajo"/>
          <p:cNvSpPr/>
          <p:nvPr/>
        </p:nvSpPr>
        <p:spPr>
          <a:xfrm>
            <a:off x="5625084" y="4114800"/>
            <a:ext cx="242316" cy="618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4854669" y="4964668"/>
            <a:ext cx="192713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Medicina Legal</a:t>
            </a:r>
            <a:endParaRPr lang="es-ES" dirty="0"/>
          </a:p>
        </p:txBody>
      </p:sp>
      <p:sp>
        <p:nvSpPr>
          <p:cNvPr id="24" name="23 Flecha derecha"/>
          <p:cNvSpPr/>
          <p:nvPr/>
        </p:nvSpPr>
        <p:spPr>
          <a:xfrm>
            <a:off x="4660392" y="1371600"/>
            <a:ext cx="978408" cy="20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86000" y="381000"/>
            <a:ext cx="44958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Georgia" pitchFamily="18" charset="0"/>
              </a:rPr>
              <a:t>MEDICINA  LEGAL</a:t>
            </a:r>
            <a:endParaRPr lang="es-ES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233844"/>
            <a:ext cx="2971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Código </a:t>
            </a:r>
            <a:r>
              <a:rPr lang="es-MX" dirty="0"/>
              <a:t>de </a:t>
            </a:r>
            <a:r>
              <a:rPr lang="es-MX" dirty="0" smtClean="0"/>
              <a:t>Hammurabi</a:t>
            </a:r>
            <a:r>
              <a:rPr lang="es-MX" dirty="0"/>
              <a:t>, Rey de Babilonia desde 1730-1685 a.n.e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2348475"/>
            <a:ext cx="464819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1532- Carlos </a:t>
            </a:r>
            <a:r>
              <a:rPr lang="es-MX" dirty="0"/>
              <a:t>V de Alemania y I de </a:t>
            </a:r>
            <a:r>
              <a:rPr lang="es-MX" dirty="0" smtClean="0"/>
              <a:t>España- obligatoriedad </a:t>
            </a:r>
            <a:r>
              <a:rPr lang="es-MX" dirty="0"/>
              <a:t>de la participación </a:t>
            </a:r>
            <a:r>
              <a:rPr lang="es-MX" dirty="0" smtClean="0"/>
              <a:t>de </a:t>
            </a:r>
            <a:r>
              <a:rPr lang="es-MX" dirty="0"/>
              <a:t>médicos para aclarar distintas  </a:t>
            </a:r>
            <a:r>
              <a:rPr lang="es-MX" dirty="0" smtClean="0"/>
              <a:t>cuestiones ante la ley.</a:t>
            </a:r>
            <a:endParaRPr lang="es-ES_tradnl" dirty="0"/>
          </a:p>
        </p:txBody>
      </p:sp>
      <p:sp>
        <p:nvSpPr>
          <p:cNvPr id="7" name="6 CuadroTexto"/>
          <p:cNvSpPr txBox="1"/>
          <p:nvPr/>
        </p:nvSpPr>
        <p:spPr>
          <a:xfrm>
            <a:off x="1104675" y="3779405"/>
            <a:ext cx="5333999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F</a:t>
            </a:r>
            <a:r>
              <a:rPr lang="es-MX" dirty="0" smtClean="0"/>
              <a:t>inales </a:t>
            </a:r>
            <a:r>
              <a:rPr lang="es-MX" dirty="0"/>
              <a:t>del siglo XVI y mediados del XVII </a:t>
            </a:r>
            <a:r>
              <a:rPr lang="es-MX" dirty="0" smtClean="0"/>
              <a:t>se imprimieron los primeros </a:t>
            </a:r>
            <a:r>
              <a:rPr lang="es-MX" dirty="0"/>
              <a:t>trabajos genuinamente médico-legales (</a:t>
            </a:r>
            <a:r>
              <a:rPr lang="es-MX" dirty="0" smtClean="0"/>
              <a:t>Ambrosio </a:t>
            </a:r>
            <a:r>
              <a:rPr lang="es-MX" dirty="0"/>
              <a:t>Paré, Fortunato </a:t>
            </a:r>
            <a:r>
              <a:rPr lang="es-MX" dirty="0" err="1"/>
              <a:t>Fidelis</a:t>
            </a:r>
            <a:r>
              <a:rPr lang="es-MX" dirty="0"/>
              <a:t> y Paolo </a:t>
            </a:r>
            <a:r>
              <a:rPr lang="es-MX" dirty="0" err="1" smtClean="0"/>
              <a:t>Sacchia</a:t>
            </a:r>
            <a:r>
              <a:rPr lang="es-MX" dirty="0" smtClean="0"/>
              <a:t>). Siendo </a:t>
            </a:r>
            <a:r>
              <a:rPr lang="es-MX" dirty="0"/>
              <a:t>las primeras obras detalladas las de </a:t>
            </a:r>
            <a:r>
              <a:rPr lang="es-MX" dirty="0" err="1"/>
              <a:t>Fidelis</a:t>
            </a:r>
            <a:r>
              <a:rPr lang="es-MX" dirty="0"/>
              <a:t>, publicadas en el año 1602.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56467" y="5660831"/>
            <a:ext cx="6781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El </a:t>
            </a:r>
            <a:r>
              <a:rPr lang="es-MX" dirty="0"/>
              <a:t>verdadero desarrollo de la Medicina Legal como </a:t>
            </a:r>
            <a:r>
              <a:rPr lang="es-MX" dirty="0" smtClean="0"/>
              <a:t>Ciencia </a:t>
            </a:r>
            <a:r>
              <a:rPr lang="es-MX" dirty="0"/>
              <a:t>es cuando alcanza la enseñanza Universitaria en los primeros años del siglo XIX.</a:t>
            </a:r>
            <a:endParaRPr lang="es-ES_tradnl" dirty="0"/>
          </a:p>
        </p:txBody>
      </p:sp>
      <p:sp>
        <p:nvSpPr>
          <p:cNvPr id="9" name="AutoShape 2" descr="data:image/jpeg;base64,/9j/4AAQSkZJRgABAQAAAQABAAD/2wCEAAkGBxQSEhUUEhQUFRUVGBQXFBUVFxUVFBUVFRUWGBQUGBUYHCggGBolHBQUITEhJSorLi4uFx8zODMsNygtLisBCgoKDg0OGxAQFCwcHBwsLCwsLCwsLCwsLCwsLCwsLCwsLCwsLCwsNys3LCw3LCsrLCwrKyssKysrKysrKysrK//AABEIARQAtwMBIgACEQEDEQH/xAAbAAABBQEBAAAAAAAAAAAAAAAAAQIDBAUGB//EAEYQAAEDAgIFBQ4CCAYDAAAAAAEAAhEDIQQxEkFRYXEFIjKBsQYHExRTcpGSobKzwdHwI4MkJTM1QlKC4RZDYmOi8RVzwv/EABgBAAMBAQAAAAAAAAAAAAAAAAECAwAE/8QAIhEBAQACAgMAAgMBAAAAAAAAAAECEQMxEiFBIjITQlFh/9oADAMBAAIRAxEAPwDA7vu6k4qpo4drqdMHnQIc4jO4yC5/FYh2j0n6v4nfVPrnnu853vH+6r4ro9YXHjJjrGdR0THUXnYt0dJ2X8x2cVhnE1PKP9Z31WwRI1W+iwyrcP1PkSeNVPKP9ZyXxup5R/rOUKFe1Labxup5R/rO+qQ4qp5R/ru+qiQtG2m8bqeUf6zvqjxup5R/rO+qhQVqO6l8bqeUf6z/AKpfG6nlH+s/6q/yZ3M4vEAOo4eo5hMabgKdPKTz3kCIvK26XcMwD8bHUmnW2jRrV4iP4uYNe9aNuuW8cqeUf6zvqm+N1PKP9Z/1XXN7habgTT5Qp28rh6lITMASHu9KyeWu4/F4VpqPp6dEf51JwqU42kiHM/qaFtNusjxyp5R/rOR41U8o/wBZ31UKEA8qm8bqeUf6zvqjxqp5R/rO+qhQs3lU3jVTyj/Wd9VqUsQ7RHPd6zvqsVaOkYEbFPk96X4uqtYCs/R6bs3fxO3b1YdXd/M71nfVVMAeb1n5KZ5XLl6tUsdF3AVXHH0QXE/tdZ8k/ehM73x/WFD834T0ivx/qln6rm6zue7zne8VBijzesKxWdz3+c73ioMUeb1hJP2VqWfl2FZC1XkjZlq4LKVuOJcvQQhCogEIQjGX+QuSKmLrNo0QNIyS51mU2N6VR51NHtJA1r0fC8jYfAgeCpNq1BniK7Q92l/t0zzaY9J3rH727dChWfl4R4bOssptadGdQ0nnraNi9Er91lGRQZQZV0ebUZA2ZvcRFMWtNzsCFGOPxuOqVCfCVHv3OcSBwGrILPeLXnRytZWqDxVDi0aMPe0tnT0C03AcI0hF+CrCnzg0gkkGInrvFilFq8hRouEgHmg6RaS4XiBAm5yXZ8jO8EAxrWNa/pAMAa/bIAyufuZ818BtvGU29K9F7ksRTo4TwjYdVIJcAS8wDY6DZceoErRnmPfK7mqdBwxGGYGU3P0KtIRFKrm0tGpjwCRv4rh16h3UVnVjiWl2l4Sm6NIzdsuZHBzRC8uaU3YUqEIWAk3WvRp22LJCumocp6huSZujh6W8COb1u7VISoMH0es9qmXLlPyqroe94P1hQ/N+E9CXven9YUPzfhPSK3H0nydubxLee7zne8VFihzesdqmxB57vOd7xUOLdzesJP7HqV4t97Fjrcq9Hq+Sw1Xiu0OUIQhVSCEJCs0em9xFAeLUZlrTpOcYmA+o8h0a7DsXYYilhi0Owgfoio0VHNMGo6LTF3SSbrjOQXkUaDcwKVNpgzaJ+a6jxSpSHhKBpMOg7SZVq02AzYVNHVeDcHVCBkPLHKzCXMDWNZRqeDGgC1ui8kNcSc3aQI2Q4LNxFV+gA0lodfWJ0fkJ9qrUquFo06tKtimVKlUy/QBNNpboxDzBmZMwM1a5QwzYD6dQVWNEOe0EaLtI5yJg7cthshWU6eIc080STIFg4zF88itfGYZrcDROIovFTS0mwytpySeeSLA5QRkqXIXKBovfVphrjTpVHS/RAEQLHbfjZaGM5cqVKdMvL4s950THOvpSf4bZ2CEZj4bEOe2k6s91UE6M1KdRj2CRLXVH/tCJ6W5eXubokt/lJHoMfJevt5fOIp+CElpmNMAmbhpbs6l5Rym3RrVR/uP9rifmmx7ZXQhCJStNwrtSLdeSoa1sBg0b7FPlutOjh6NwPR6z2qchQ4Uc3rPapiVz5d1Vv97794UPzfg1EJO97+8KH5vwXpVbj/VPNzeIHPd5zveKjxXRHnBTVxz3ec73iocWeZ/UEneRlms6Wnr7FhrZquhpWMq8P1Hl+BCcGEiQLDMpqokEjjAKVMrdF3A9izR6xyGzR8C11iBSBzFgAYI4BQd1WFpYhtetUDS9rHNY+7RAtMZSBIHUrNMDSgNIAgRM2i11S5caBh6txcNmcr1MtuQhD6ZwOJ5rWEWubjOwH1K6nk/FV2MpmnWq0nilTbzGtIMlznaRO4UxE6li0cIyo5ocSG88lwE627xbUuw7keTRWxADtDQZd7nkgaLRGibixIaE1PRWr8qVaL2nBsxNOs0/iMpCmSMwdIBuveUuJrYzBClSozTqup02EG8S1st2AySJvmV0fKPLHhNOo40XAc1jdKwaLABskDUsHlPAve1p0Q1zwHM8HVpMqARLXaL3s0dyWkIe6iswRXo4dxyc5lJulpC2YAOetcD3SD9KqmOkWuG6abfnK77krkSq4kOe1sA3q1mHSMm3SN1xPdfT0cR/Q32EtPurY9sxUIQiUrTdarH83qWU3NabzDfSp8vx0cPSTBnmDi7tUjgo8F0BxKkK5r3VW93vv3jQ/N+DUQjvffvCh+b8GohX4/1Tzc/W6bvOd7xVbGdEcQrNbpu853vFVsYeaOIU5+xjnOsetZi06jbHXnKzFbjR5fhISoQqJBBbNttvT/2hIT7L+1Zo9SpVJquaLQX552y9pCTlykDQeBa1PZqgnK+ZRyXhH1H1CAbA3GoucIOW4q3y3RDaZplzQ4w4t0mktAIAJOqTNjeyFM5TC4O0ahN7i50DFgZXccnUBhcE52k0PrnRBLXu/CHRLYAAk6R6wsjkLk3wjm09JjiYsHsJkXdJBMCATO5X+63/AMgIFB2EqNbMMY1tPQaIAYHVKoL9mQyRn/RqniIZTB8I3+b9m+c7kmfksh9G0vdpSXkGbwHnRAkGIbAhVq+K5UaQXUqXmg0jawJLRWlWqVWtVptdXptpuGkObIDrwH5m52oUDNFrdnVB7AsHuxA8KwjWzscfqui8Ff8AtuGSyu77CaDqJNiRUB6i0jtCGN9s5VCEJinU8xxHatIkXErNp5jiO1WqlM5qfJ8dHD0vYLoDr7SnFNwPQHX2lOXNl3VW93vv3hQ/N+C9CTvfn9Y0Pzfg1ELp49eKebArdN3nO94qrjchxCtVum7zne8VUx2Q4hTk/My44ACdV+wrDC1XmWnrWWqcfraPL8CEIVEgm1MjwKcmVBII3LNHuNDwTqXgn0m6J5xLalVhLtp0XdibheSuTydPxOm0t0ua1z/BkxZxpzok5XIsq4p7wDE2CkaXNYS2BojIAgZehL9M3sBh8Lh3CpToUw5ocGuOjpgEFtnGCJ3FR4zlWnohwoUpdtJOvMkH7yWRjuVAWtaGXa1wcc9LXEda5vF8smS0NAF85vImIGyEbQjsX8rNA0m4agW3vpkkOmBzZM8bLJr8vCq7n0KBgNA/aS1sTo6OnAuucdys4u0ba5ImMhfLtShxzNzw/sp2i3ncoMf/AJVMagdER7VzHfKrOcMPMQ3Ta2A0WIbOQv0QtLDV8pGszaf+lk9396dI7HkZaiwntamw7ZxiEITlKzMcVrlo0epZDc1qOdDepT5J7jo4ekuC6A6+0pxTcEfwx96ynOC5su6q3e98P1jQ/N+DUQnd78frCh+b8GohX4/1Tzc9X6bvOd7xVTlDIcVZru57vOd7xVbHGw4/Ipf7wxfCWjd8lnAq26IO1VAFfFHl+FQhCKQSsFxxHaEidS6Q4jtCOmj2WrUMeg7bD7KkZe2c7Poc8/Yoal2gSMgT13+aRnNvbIAHVMib6lL6ZFjGw0Z5RlaCDqG9cxjGkzBvPp222QV1GPJLRkCAMss9fUsHFcNZuc9Vr8EwxRwzDM8NURtFv7q/TN547d2sKKjSAcC7eTxNx9wrlNlsx1bCdUcEta6DGyYBAvtWL3ZN/BZMSHNyM3h2vrW0Bvz7B1blj919L8EnY6nxF/oUcewcahCFTRStzCvmmSJlZ4WmXQ3qU83Rw9JsF0G/e1TPUOB6DfvapnLmy7qrb73x/WND834NRKk7337xofm/BqIVuP8AVPNzGIPPf5zveKixRs3ipMT03+e73iocXkOK2vyPSVHZ223VRWC3jkVWCtEOX4VCErWkkAZkwjE4RPw/Tb5zLf1BNc0jMQpMG38RnnN94ItHrbXTfflnkP7Kw6mHzJiZ37bAngqTDY5CCLdSG1yALcCP77ypaFPjHiMxr1HKBpdqxsY2DmDHAi8ZQrtemd4MEyI15ieoLOxbiJEOJJAgkCLZydwRZFSOlkR6OAz6ireGebDaLayL7VmsqgEbxA3nMG51+xXMPieicyI1iBM2slsZZ0dztZ/7WT3VN/BqmI6B9D2xHVK0mVwZgNyjXrvq1lZvdBU0qNbK1NxETqgg380rTbOGBSoQq0oC1dHmaslk61rNHN6lPNfi6SYPoN+9qkJUWE6DeH1UjiubLuqxvd7794UPzfg1Eqj73v7xofm/BqIXRxz8SZ9uZrH8R/nu94qPEno8VJXH4j/Od7xUWJyHFC9mPr1Do9SzwFNmoQVSTSPKVSYcw9p2EKNSYYS9gOWkJTSJwleppOlSYH9pT89nvD6qOuAHGFNyZerTH+tnvBG+hep7yMtgvdNcBkY1jXr4JGGwzsQDfcYlK4nStOvMi5+iTTGY5gAyiRqm8njbWsfFMBAm5m3VfMavotvGvOiCeySsfGuIB0bHrAyvAC1CKelF7TI6wTCloPIEm1gCBq5o9ChN+rdtM3JTyXEwJtsEe2OCB70na6wAmddoUPKMvY8EfwPGr+Ux2KcAj727lHVpkjtz3j6LFcE0JU1uQ4DsTk9pdFZmOK1yLdSyaPSHFbDWDRz+5UuS6sX4+iYQfht4ffah5Rhug3gPmmvUcu6rt0Pe8/eND834NRCZ3vD+saH5vwaiFbHonJ25nEnnv853vFRVzYcSn4o89/nO94qKpkOJRsMjBUUKwYgxmoE6PKEIQskRXuQh+kUdmmCeoE/JUlo9zg/Sae7SP/Ej5o2jHo7bg5a9ozUtFs3aQeu49KgpPtN8hrGampiRnwPUhGp+Ka6BpX656s8lkYumBrDidQkx7IK1MW2AOG3bmsis7qHp9qOWmiq0EWyy1Qn0SNmUjVr2JNGZgjdJzF5/6TaFMSST97YSG36WqrNVtomSY2D0qCs6XW2zaYBPzuPQrhMxeZA2ahxVKrAcJ2jKb31oe9g4I5ndI9BIQnVek7zne8U1OFLTPOC2/wCHq461i0hLgN63Gst6O1S5deluPpFhhzG8B80jgnUOg3gmlSy7Ubve8H6xofm/BqITu95+8KH5vwaiVWx6JnXLYtvPf5zveKirN6IUmKcQ9/nu94qAtMyduSY5Xix4FV1Yecyq4RiPKEIQikFrdzA/HG5rv/kfMLJWv3LD8fgw+1zJ7Fsp6aO5pOsIvnuV2hUsLffFZ9PPq9O+FcpOvePZKEpjscfltWVWEm1ttvbktDGEGwnrjVnks6pE5ERtvl6VsqEU2uB169k7tynYQDPPM6oz2a0hznLM2iJJnIIkRkNc369etA2lipVnRiwvsmxMX4FUsZVuLXEADO8hWdO0gRM6pkjNUalSXZTuAzjXuusDjsSOe7zne8VGp8fHhagGQe+PWKgTBTqXSHFdA4c3qXP0ekOK6B3R6lHl7ivHUVEcxvAdiaYSscWtALSYAGY1KN1b/T7Qp6t9qui73g/WFD834L0qZ3vK88oUBon/ADdnkaiFbHpPNyGKqc9/nP8AeKiNX2J2M/aP85/vFQqgeVPfUlMQhHRMwhCFpCBbfcmyarzqDRPrLDW/3JOh1Qn/AEDr52XoQsGR2LApqJOVrk5T9FWp1RtnhCu0XzBBm+tLIKKvtv1261nPIN415GDbLWtatl0W5ato6/uVj4ib2GfzRoRFVq3MZXnIWGoABI1wJMAcbntsmvcQf4bg2gGctfpR4eLzGWxttcQgf4t0KTn8ARP381S5QdoO0RJyk5RcQB1QrLq8MdB2bf8AVrCyq75c0nOR9I9o9Cwaczium/zndpUSfiHS93nO94pib4WnUTDgVrVMe3RPO1bFjJ5S3GVTC6+LrsdJR40DuVEBBCHhFPK/47Lvb1QeUqEf7vwXoVXvYj9Z4f8AO+DUQmk0nlbtzmM/aP8AOf7xUICtYofiPn+Z3vFIKaFulPBXISKy5qhcEZdwuXHsxCcGJzaW5HeiTjRrb7m2dM728f4rrNGFOxa/IVLR0ptcexLcpTXDTo6h5xy6o1b9ac2rqUROjsNp5rg4atYNjuSaUrbJU1SdR4X1H5qhUJJMkze/DirGpUqhMmwtwy4LNFbEvMQSZ6/TI1wq1W4jLK+s6ozyVqqZduOwDUFUGY3TGu6PozVY4eDcNzTwvn7VRJ/Fbx4A39qt02EtO8Ef27FXqvBcz0jPXv4wljOacLnie0poCvjCWOetMZhDGSbcPMIqwn6Nlbbhk9+GMJbmeSRQ0UaKt+LnYmOo7kP5IZvd7P8AeVD834NRCk721OOUqH5vwaiVNLtHkntmVsFz3Gc3O7U9uEjVK1atLnHie0pBTXFcrVNsx9AfyqI4Mamra8Ek8BsTS3/Q8mSzCDYnswy024e6kGGR8qG2aMKrOFpRO9XPAlMfTggWEzmYvssEcOwtS0jDebA7dika2Bfem02CNc3kc2NxBBTnWtP1V5UqWs4AWCyKrrmB12y4q/iX2+/sqq+nafsb0wxXq07CImNROoRnvVWiCBO8A5659KsNsc5Ek+hPaCQYBiZ37AsKVjiBOUXttz+SqzpVIF4Lo9M5LQptBbsynidllntM17bTt2nqQvTTtIcOdiPFHalo+CKPBlc3lVNqIwiR+FO0ehaTWu2KUUtoQrbYvixGpMdQ3LddS3KM0dySj5H9wNCMfRP/ALfhPQtXuMpDx2kf/Z8J6Fbjt0TO+2bVpS48T2lK2gtN+HueJ7SlFFTFlnD8UeBWsKKk8U3I6ZjCgpW4ZazMGnDDHYtpmV4FVMVS/EFv4ddwCSuhGHVDGYQl5Oprb7BOsp8J7LWZTbtkDdmN8HNK1u/rNlK8A/2KVtO2u59KtIXanWsM9eR9hn0qpUfaB1m/o+7LXbhQSdMEjYD85TaHJ7Q59h0oE7IGcZ5hM22GyqRqjM5TMJaAJ7RqWhjcCBUOiLWAz0SY1KSlyW9zgI0crkj0AfVZtomUhG+x2zrN1TwjCcQBaA52wGSRntGfpWhTw5Dwxx1kTti0ibxATuTcPOJLtuQ1wTrSZ9Dj20nYfcE0YdazqG5AwhXOdliil8EtTxRAoRqR0zKNFNNFa/gk19NFh3K0QMXSPn/DehXO5yl+lU/6/huQn4+k8u1U0rnie0pwoq26lfrKf4FRUVqVPcusp9x8gTVgwJAbkdmay+RMJ4SswHUZPBt/ovQAr8WMvZMrpyw7jgP83/j/AHTv8Ijyp9UfVdQhU8Mf8L5Vy/8AhEeV/wCI+q4/ugoeCrPpggizdLKYAcZExryXq7l5Fy++cTVdFy987SA4tBHUEZjIFtY/gRGV9s2nrU1IANADiL2kZjOZ1bEraE3tr1p1GjsH3dZjWMdJI+/SmU8PpHnTrOY16yOpWKwI5oOcGRmNybVphpBbJJnnE7OGu/tR9MlweDhm0h0kq5TrWIgE62mMtRlQcl2cZOYO/tUwpaUtydEyDnbUOpagoNwfhKoLQABMEmQIEkSLbU3kHBeExtNoIAOkL3gkH05FaOFw5AiCNe4mIInb9UvIdPRx1A6MDwgjVGm109qWzYy6dh/hQ+UHqn6pv+FD5QeqfqusSpf4oPlXJf4UPlG+qVncq8jGiASQ4G0ibHYV3yq8o4UVWFh15biLg+mFrx+h8q82fTlQmktOphiCWnMGCNh++1N8AodKI+QKZ8Zp/wBXuOSK9yTTIrM/q90oVMOk8u0Aal8ErbMPc2U4oqNulY0O5bCdJ53NH/0exdGqnJdDQptGvM8Sra6+OaiNu6EIQnAhXkmJpkvcXXlzyDe0uJPzXriycZ3PUahJjRc7MttKzPOX0QBeeBzM5k6pTKtDRJb0SOv2rvm9ytObuJGwADjJUVXuTaTIf1aI4at25DTOBqtF4ziNXp9qY1sb90dR+9y7qp3KFo5rgTIItlE7ZGzUox3KuvkBnleeHpQZzGBw2kBAnOBIBtmp8GTLho3uS4xYDO+pb1TubLCNFumdIyejYmQRqnNWsHyC7NzczcOOw2sDCIacqzD5GZFpABtMblqclYSK9K4MvaYH8MNJj0hdL/4NrukA2LANGQvri+as0ORqTXBwFwZnft9q2haASpAlRYJClQsznu6HACfCDg49h+Swnlo1ruMTSD2lpyIIPWvPOUMO5lRzHZtMTtGorm5sde1Mbtf5KxM1miP5vdKFU5DZ+kM/q9xyEML6DKe3Unk1u1w6x9EjOS2yLuOWz6IQt4zc9NlW4AlQhdRAhCFmCEIWYIQhZiQiEqFmCEIWYIQhZghCFmCEIWYhWVyvyayoQ50yBFouN9kIU+X9WUsNyNTZUa4F8icyNhGxCEJcZN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1" name="Picture 3" descr="D:\Escritorio\Código de Hammura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409700"/>
            <a:ext cx="1743075" cy="2628900"/>
          </a:xfrm>
          <a:prstGeom prst="rect">
            <a:avLst/>
          </a:prstGeom>
          <a:noFill/>
          <a:effectLst>
            <a:innerShdw blurRad="63500" dist="50800" dir="108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058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latin typeface="Georgia" pitchFamily="18" charset="0"/>
              </a:rPr>
              <a:t>BASES LEGALES DE LA ACTUACIÓN MÉDICO-LEGAL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951037"/>
            <a:ext cx="7272808" cy="4142259"/>
          </a:xfr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Constitución de la República de Cuba.</a:t>
            </a: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Ley de Proceso.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Código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Penal.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Ley de Procesamiento civil, administrativo y laboral.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Código civil.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Ley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Seguridad </a:t>
            </a:r>
            <a:r>
              <a:rPr lang="es-MX" dirty="0">
                <a:latin typeface="Arial" pitchFamily="34" charset="0"/>
                <a:cs typeface="Arial" pitchFamily="34" charset="0"/>
              </a:rPr>
              <a:t>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ocial 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Reglamento </a:t>
            </a:r>
            <a:r>
              <a:rPr lang="es-MX" dirty="0">
                <a:latin typeface="Arial" pitchFamily="34" charset="0"/>
                <a:cs typeface="Arial" pitchFamily="34" charset="0"/>
              </a:rPr>
              <a:t>hospitalario.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521208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Ordenanzas sanitarias, etc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505</Words>
  <Application>Microsoft Office PowerPoint</Application>
  <PresentationFormat>Presentación en pantalla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Georgia</vt:lpstr>
      <vt:lpstr>Wingdings</vt:lpstr>
      <vt:lpstr>Wingdings 2</vt:lpstr>
      <vt:lpstr>Tema de Office</vt:lpstr>
      <vt:lpstr>GENERALIDADES</vt:lpstr>
      <vt:lpstr>SUMARIO</vt:lpstr>
      <vt:lpstr>OBJETIVOS</vt:lpstr>
      <vt:lpstr>MEDICINA LEGAL:</vt:lpstr>
      <vt:lpstr>OBJETIVOS</vt:lpstr>
      <vt:lpstr>CARACTERÍSTICAS</vt:lpstr>
      <vt:lpstr>EVOLUCIÓN HISTÓRICA</vt:lpstr>
      <vt:lpstr>Presentación de PowerPoint</vt:lpstr>
      <vt:lpstr>BASES LEGALES DE LA ACTUACIÓN MÉDICO-LEGAL</vt:lpstr>
      <vt:lpstr>PROCEDIMIENTOS                         MÉDICO-LEGALES</vt:lpstr>
      <vt:lpstr>CLASIFICACIÓN </vt:lpstr>
      <vt:lpstr>CLASIFICACIÓN: </vt:lpstr>
      <vt:lpstr>EL MÉDICO ANTE LA ADMINISTRACIÓN DE JUSTICIA</vt:lpstr>
      <vt:lpstr>Presentación de PowerPoint</vt:lpstr>
      <vt:lpstr>Estudio independiente: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GENERALIDADES DE MEDICINA LEGAL</dc:title>
  <dc:creator>Carlos</dc:creator>
  <cp:lastModifiedBy>Dr</cp:lastModifiedBy>
  <cp:revision>141</cp:revision>
  <dcterms:created xsi:type="dcterms:W3CDTF">2013-02-09T14:32:06Z</dcterms:created>
  <dcterms:modified xsi:type="dcterms:W3CDTF">2023-05-16T09:25:11Z</dcterms:modified>
</cp:coreProperties>
</file>