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88" r:id="rId5"/>
    <p:sldId id="290" r:id="rId6"/>
    <p:sldId id="280" r:id="rId7"/>
    <p:sldId id="283" r:id="rId8"/>
    <p:sldId id="284" r:id="rId9"/>
    <p:sldId id="292" r:id="rId10"/>
    <p:sldId id="294" r:id="rId11"/>
    <p:sldId id="296" r:id="rId12"/>
    <p:sldId id="298" r:id="rId13"/>
    <p:sldId id="300" r:id="rId14"/>
    <p:sldId id="302" r:id="rId15"/>
    <p:sldId id="304" r:id="rId16"/>
    <p:sldId id="306" r:id="rId17"/>
    <p:sldId id="308" r:id="rId18"/>
    <p:sldId id="337" r:id="rId19"/>
    <p:sldId id="269" r:id="rId20"/>
    <p:sldId id="310" r:id="rId21"/>
    <p:sldId id="324" r:id="rId22"/>
    <p:sldId id="325" r:id="rId23"/>
    <p:sldId id="271" r:id="rId24"/>
    <p:sldId id="326" r:id="rId25"/>
    <p:sldId id="335" r:id="rId26"/>
    <p:sldId id="336" r:id="rId27"/>
    <p:sldId id="316" r:id="rId28"/>
    <p:sldId id="318" r:id="rId29"/>
    <p:sldId id="320" r:id="rId30"/>
    <p:sldId id="322" r:id="rId31"/>
    <p:sldId id="273" r:id="rId32"/>
    <p:sldId id="323" r:id="rId33"/>
    <p:sldId id="276" r:id="rId34"/>
    <p:sldId id="328" r:id="rId35"/>
    <p:sldId id="330" r:id="rId36"/>
    <p:sldId id="278" r:id="rId37"/>
    <p:sldId id="331" r:id="rId38"/>
    <p:sldId id="332" r:id="rId39"/>
    <p:sldId id="338" r:id="rId40"/>
    <p:sldId id="334" r:id="rId41"/>
    <p:sldId id="270" r:id="rId42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56A5AD-93B7-4C5A-BCCA-C71E7A9148FC}" type="datetimeFigureOut">
              <a:rPr lang="es-ES_tradnl" smtClean="0"/>
              <a:pPr>
                <a:defRPr/>
              </a:pPr>
              <a:t>24/04/2023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325E9-8CA8-4A92-BFF5-789868106040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0688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3E9EE1-170E-4562-895B-424D94D41A06}" type="datetimeFigureOut">
              <a:rPr lang="es-ES_tradnl" smtClean="0"/>
              <a:pPr>
                <a:defRPr/>
              </a:pPr>
              <a:t>24/04/2023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7DB5F-17C2-4084-B53D-DC2D725BF3FD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6831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796152-35B8-42C6-B55F-526E67937C18}" type="datetimeFigureOut">
              <a:rPr lang="es-ES_tradnl" smtClean="0"/>
              <a:pPr>
                <a:defRPr/>
              </a:pPr>
              <a:t>24/04/2023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7AF3F-E480-4D16-81F3-C4037656F882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7779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108299-72FA-4DDC-B8C9-EB720D7D4525}" type="datetimeFigureOut">
              <a:rPr lang="es-ES_tradnl" smtClean="0"/>
              <a:pPr>
                <a:defRPr/>
              </a:pPr>
              <a:t>24/04/2023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C1750-477E-47C6-B66A-7762998E134F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15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554C2E-00CF-4F05-8DF8-7E59496656B6}" type="datetimeFigureOut">
              <a:rPr lang="es-ES_tradnl" smtClean="0"/>
              <a:pPr>
                <a:defRPr/>
              </a:pPr>
              <a:t>24/04/2023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91C7F-07ED-4805-A005-991F002DF80D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9741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B5FEE3-6E30-45B7-9012-35E960286720}" type="datetimeFigureOut">
              <a:rPr lang="es-ES_tradnl" smtClean="0"/>
              <a:pPr>
                <a:defRPr/>
              </a:pPr>
              <a:t>24/04/2023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E5B8B-C8A5-469F-A431-D6E09956E603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5225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136353-0B0E-4530-AA58-1ED4CAF3C497}" type="datetimeFigureOut">
              <a:rPr lang="es-ES_tradnl" smtClean="0"/>
              <a:pPr>
                <a:defRPr/>
              </a:pPr>
              <a:t>24/04/2023</a:t>
            </a:fld>
            <a:endParaRPr lang="es-ES_tradn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1FECA-0062-44A6-838D-EDF207EFCA0C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874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54A04-4E8F-461D-AEB7-BD6F1622E028}" type="datetimeFigureOut">
              <a:rPr lang="es-ES_tradnl" smtClean="0"/>
              <a:pPr>
                <a:defRPr/>
              </a:pPr>
              <a:t>24/04/2023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D4AC5-8106-43AC-A2F3-9B1D3A31D7E2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8137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A3C103-5989-4EC4-94DB-2E13FDF6614C}" type="datetimeFigureOut">
              <a:rPr lang="es-ES_tradnl" smtClean="0"/>
              <a:pPr>
                <a:defRPr/>
              </a:pPr>
              <a:t>24/04/2023</a:t>
            </a:fld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1D788-C8B3-4E65-8475-FC3AD4580921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176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E8B4A8-90A0-49C9-9D28-37E6524683AE}" type="datetimeFigureOut">
              <a:rPr lang="es-ES_tradnl" smtClean="0"/>
              <a:pPr>
                <a:defRPr/>
              </a:pPr>
              <a:t>24/04/2023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FFA6E-554A-402B-A86B-1B40874F7032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5402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4448E4-4C0A-442A-A120-F7F65A526CBC}" type="datetimeFigureOut">
              <a:rPr lang="es-ES_tradnl" smtClean="0"/>
              <a:pPr>
                <a:defRPr/>
              </a:pPr>
              <a:t>24/04/2023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7C21B-EF46-40B0-BEF4-9BA1B0A664A1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711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C4D8FF-CD33-4B3B-863F-7520603B3DB8}" type="datetimeFigureOut">
              <a:rPr lang="es-ES_tradnl" smtClean="0"/>
              <a:pPr>
                <a:defRPr/>
              </a:pPr>
              <a:t>24/04/2023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FCFD95-286C-4A25-9D96-7C8C8CDEDF2E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3037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52800" y="2514601"/>
            <a:ext cx="5105400" cy="99059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  <a:effectLst/>
                <a:latin typeface="Georgia" pitchFamily="18" charset="0"/>
              </a:rPr>
              <a:t>ÉTICA </a:t>
            </a:r>
            <a:r>
              <a:rPr lang="es-ES" b="1" dirty="0">
                <a:solidFill>
                  <a:schemeClr val="tx1"/>
                </a:solidFill>
                <a:effectLst/>
                <a:latin typeface="Georgia" pitchFamily="18" charset="0"/>
              </a:rPr>
              <a:t>MÉDICA </a:t>
            </a:r>
            <a:endParaRPr lang="es-ES_tradnl" b="1" dirty="0"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19400" y="4602207"/>
            <a:ext cx="5638800" cy="50319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>
              <a:defRPr/>
            </a:pPr>
            <a:r>
              <a:rPr lang="es-ES" b="1" i="1" dirty="0" smtClean="0">
                <a:solidFill>
                  <a:schemeClr val="tx1"/>
                </a:solidFill>
                <a:latin typeface="Georgia" pitchFamily="18" charset="0"/>
              </a:rPr>
              <a:t>Dr. JOSÉ A. BORGES LOPEZ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886200" y="914400"/>
            <a:ext cx="3340979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dirty="0" smtClean="0">
                <a:latin typeface="Georgia" pitchFamily="18" charset="0"/>
              </a:rPr>
              <a:t>Disciplina: Medicina Legal</a:t>
            </a:r>
            <a:endParaRPr lang="es-ES" b="1" dirty="0">
              <a:latin typeface="Georgia" pitchFamily="18" charset="0"/>
            </a:endParaRPr>
          </a:p>
        </p:txBody>
      </p:sp>
      <p:pic>
        <p:nvPicPr>
          <p:cNvPr id="1026" name="Picture 2" descr="D:\Escritorio\LOGO_ML_POSITIVO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43205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ÉTICA MÉDICA: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La</a:t>
            </a:r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É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tica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M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édica</a:t>
            </a:r>
            <a:r>
              <a:rPr lang="es-ES" dirty="0">
                <a:latin typeface="Arial" pitchFamily="34" charset="0"/>
                <a:cs typeface="Arial" pitchFamily="34" charset="0"/>
              </a:rPr>
              <a:t> tiene su punto de partida antes de nuestra era, simbolizada por el más ilustre médico de la antigüedad,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Hipócrates, </a:t>
            </a:r>
            <a:r>
              <a:rPr lang="es-ES" dirty="0">
                <a:latin typeface="Arial" pitchFamily="34" charset="0"/>
                <a:cs typeface="Arial" pitchFamily="34" charset="0"/>
              </a:rPr>
              <a:t>cuya doctrina ha tenido una gran influencia en el ejercicio de la profesión médica en los siglos posteriores.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70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  <a:latin typeface="Georgia" pitchFamily="18" charset="0"/>
              </a:rPr>
              <a:t>EVOLUCIÓN HISTÓRICA</a:t>
            </a:r>
            <a:endParaRPr lang="es-ES_tradnl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MX" b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b="1" dirty="0" smtClean="0"/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Comunidad Primitiva: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latin typeface="Arial" pitchFamily="34" charset="0"/>
                <a:cs typeface="Arial" pitchFamily="34" charset="0"/>
              </a:rPr>
              <a:t>todos tenían derecho a percibir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los rudimentarios </a:t>
            </a:r>
            <a:r>
              <a:rPr lang="es-MX" dirty="0">
                <a:latin typeface="Arial" pitchFamily="34" charset="0"/>
                <a:cs typeface="Arial" pitchFamily="34" charset="0"/>
              </a:rPr>
              <a:t>tratamientos.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 Sociedad Esclavista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: dividida </a:t>
            </a:r>
            <a:r>
              <a:rPr lang="es-MX" dirty="0">
                <a:latin typeface="Arial" pitchFamily="34" charset="0"/>
                <a:cs typeface="Arial" pitchFamily="34" charset="0"/>
              </a:rPr>
              <a:t>en clases, la moral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tiene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carácter </a:t>
            </a:r>
            <a:r>
              <a:rPr lang="es-MX" dirty="0">
                <a:latin typeface="Arial" pitchFamily="34" charset="0"/>
                <a:cs typeface="Arial" pitchFamily="34" charset="0"/>
              </a:rPr>
              <a:t>de clase, su particularidad más marcada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era </a:t>
            </a:r>
            <a:r>
              <a:rPr lang="es-MX" dirty="0">
                <a:latin typeface="Arial" pitchFamily="34" charset="0"/>
                <a:cs typeface="Arial" pitchFamily="34" charset="0"/>
              </a:rPr>
              <a:t>que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las </a:t>
            </a:r>
            <a:r>
              <a:rPr lang="es-MX" dirty="0">
                <a:latin typeface="Arial" pitchFamily="34" charset="0"/>
                <a:cs typeface="Arial" pitchFamily="34" charset="0"/>
              </a:rPr>
              <a:t>relaciones humanas solo comprendían a los hombres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libres</a:t>
            </a:r>
            <a:r>
              <a:rPr lang="es-MX" dirty="0">
                <a:latin typeface="Arial" pitchFamily="34" charset="0"/>
                <a:cs typeface="Arial" pitchFamily="34" charset="0"/>
              </a:rPr>
              <a:t>, por lo que un error cometido al tratar de curar a un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jefe </a:t>
            </a:r>
            <a:r>
              <a:rPr lang="es-MX" dirty="0">
                <a:latin typeface="Arial" pitchFamily="34" charset="0"/>
                <a:cs typeface="Arial" pitchFamily="34" charset="0"/>
              </a:rPr>
              <a:t>guerrero, un monarca o faraón, se pagaba con la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muerte </a:t>
            </a:r>
            <a:r>
              <a:rPr lang="es-MX" dirty="0">
                <a:latin typeface="Arial" pitchFamily="34" charset="0"/>
                <a:cs typeface="Arial" pitchFamily="34" charset="0"/>
              </a:rPr>
              <a:t>mientras en el caso de un esclavo solo había que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pagar </a:t>
            </a:r>
            <a:r>
              <a:rPr lang="es-MX" dirty="0">
                <a:latin typeface="Arial" pitchFamily="34" charset="0"/>
                <a:cs typeface="Arial" pitchFamily="34" charset="0"/>
              </a:rPr>
              <a:t>o sustituirlo.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dirty="0"/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4341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latin typeface="Georgia" pitchFamily="18" charset="0"/>
                <a:cs typeface="Arial" pitchFamily="34" charset="0"/>
              </a:rPr>
              <a:t>EVOLUCIÓN HISTÓRICA</a:t>
            </a:r>
            <a:endParaRPr lang="es-ES_tradnl" b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MX" b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Sociedad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Feudal</a:t>
            </a:r>
            <a:r>
              <a:rPr lang="es-MX" dirty="0">
                <a:latin typeface="Arial" pitchFamily="34" charset="0"/>
                <a:cs typeface="Arial" pitchFamily="34" charset="0"/>
              </a:rPr>
              <a:t>: solo era moral lo que no atentara contra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la  Iglesia</a:t>
            </a:r>
            <a:r>
              <a:rPr lang="es-MX" dirty="0">
                <a:latin typeface="Arial" pitchFamily="34" charset="0"/>
                <a:cs typeface="Arial" pitchFamily="34" charset="0"/>
              </a:rPr>
              <a:t>, el hombre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libre estaba </a:t>
            </a:r>
            <a:r>
              <a:rPr lang="es-MX" dirty="0">
                <a:latin typeface="Arial" pitchFamily="34" charset="0"/>
                <a:cs typeface="Arial" pitchFamily="34" charset="0"/>
              </a:rPr>
              <a:t>situado a un plano más elevado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es-MX" dirty="0">
                <a:latin typeface="Arial" pitchFamily="34" charset="0"/>
                <a:cs typeface="Arial" pitchFamily="34" charset="0"/>
              </a:rPr>
              <a:t>el esclavo, pero distaba mucho de igualarse al señor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feudal</a:t>
            </a:r>
            <a:r>
              <a:rPr lang="es-MX" dirty="0">
                <a:latin typeface="Arial" pitchFamily="34" charset="0"/>
                <a:cs typeface="Arial" pitchFamily="34" charset="0"/>
              </a:rPr>
              <a:t>. La ciencia se vio limitada y muchos descubrimientos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fueron </a:t>
            </a:r>
            <a:r>
              <a:rPr lang="es-MX" dirty="0">
                <a:latin typeface="Arial" pitchFamily="34" charset="0"/>
                <a:cs typeface="Arial" pitchFamily="34" charset="0"/>
              </a:rPr>
              <a:t>sepultados por los tribunales de la inquisición.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Sociedad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Capitalista</a:t>
            </a:r>
            <a:r>
              <a:rPr lang="es-MX" dirty="0">
                <a:latin typeface="Arial" pitchFamily="34" charset="0"/>
                <a:cs typeface="Arial" pitchFamily="34" charset="0"/>
              </a:rPr>
              <a:t>: el médico se ve obligado a vender sus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conocimientos</a:t>
            </a:r>
            <a:r>
              <a:rPr lang="es-MX" dirty="0">
                <a:latin typeface="Arial" pitchFamily="34" charset="0"/>
                <a:cs typeface="Arial" pitchFamily="34" charset="0"/>
              </a:rPr>
              <a:t>. Las normas  éticas están limitadas  por su carácter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 mercantil</a:t>
            </a:r>
            <a:r>
              <a:rPr lang="es-MX" dirty="0">
                <a:latin typeface="Arial" pitchFamily="34" charset="0"/>
                <a:cs typeface="Arial" pitchFamily="34" charset="0"/>
              </a:rPr>
              <a:t>, individualista y competitivo.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 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Sociedad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Socialista</a:t>
            </a:r>
            <a:r>
              <a:rPr lang="es-MX" dirty="0">
                <a:latin typeface="Arial" pitchFamily="34" charset="0"/>
                <a:cs typeface="Arial" pitchFamily="34" charset="0"/>
              </a:rPr>
              <a:t>: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latin typeface="Arial" pitchFamily="34" charset="0"/>
                <a:cs typeface="Arial" pitchFamily="34" charset="0"/>
              </a:rPr>
              <a:t>La moral representa los intereses de los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trabajadores</a:t>
            </a:r>
            <a:r>
              <a:rPr lang="es-MX" dirty="0">
                <a:latin typeface="Arial" pitchFamily="34" charset="0"/>
                <a:cs typeface="Arial" pitchFamily="34" charset="0"/>
              </a:rPr>
              <a:t>, no persigue la obtención de ganancias sino la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 satisfacción </a:t>
            </a:r>
            <a:r>
              <a:rPr lang="es-MX" dirty="0">
                <a:latin typeface="Arial" pitchFamily="34" charset="0"/>
                <a:cs typeface="Arial" pitchFamily="34" charset="0"/>
              </a:rPr>
              <a:t>creciente de todos las necesidades, entre ellas las de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 salud</a:t>
            </a:r>
            <a:r>
              <a:rPr lang="es-MX" dirty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dirty="0"/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6714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sz="4000" b="1" dirty="0" smtClean="0">
                <a:latin typeface="Georgia" pitchFamily="18" charset="0"/>
              </a:rPr>
              <a:t>ASPECTOS ÉTICOS </a:t>
            </a:r>
            <a:r>
              <a:rPr lang="es-MX" sz="4000" b="1" dirty="0">
                <a:latin typeface="Georgia" pitchFamily="18" charset="0"/>
              </a:rPr>
              <a:t>DE LA VIDA INSTITUCIONAL DEL </a:t>
            </a:r>
            <a:r>
              <a:rPr lang="es-MX" sz="4000" b="1" dirty="0" smtClean="0">
                <a:latin typeface="Georgia" pitchFamily="18" charset="0"/>
              </a:rPr>
              <a:t>MÉDICO.</a:t>
            </a:r>
            <a:r>
              <a:rPr lang="es-ES" sz="4000" dirty="0">
                <a:latin typeface="Georgia" pitchFamily="18" charset="0"/>
              </a:rPr>
              <a:t/>
            </a:r>
            <a:br>
              <a:rPr lang="es-ES" sz="4000" dirty="0">
                <a:latin typeface="Georgia" pitchFamily="18" charset="0"/>
              </a:rPr>
            </a:br>
            <a:endParaRPr lang="es-ES" sz="4000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  <a:p>
            <a:pPr marL="114300" indent="0">
              <a:buNone/>
            </a:pPr>
            <a:r>
              <a:rPr lang="es-MX" b="1" dirty="0"/>
              <a:t> </a:t>
            </a:r>
            <a:endParaRPr lang="es-ES" dirty="0"/>
          </a:p>
          <a:p>
            <a:pPr marL="114300" indent="0">
              <a:buNone/>
            </a:pPr>
            <a:r>
              <a:rPr lang="es-MX" sz="4900" b="1" dirty="0"/>
              <a:t> </a:t>
            </a:r>
            <a:endParaRPr lang="es-ES" sz="4900" dirty="0"/>
          </a:p>
          <a:p>
            <a:pPr lvl="0">
              <a:buFont typeface="Wingdings" pitchFamily="2" charset="2"/>
              <a:buChar char="Ø"/>
            </a:pPr>
            <a:r>
              <a:rPr lang="es-MX" sz="7200" b="1" dirty="0">
                <a:latin typeface="Arial" pitchFamily="34" charset="0"/>
                <a:cs typeface="Arial" pitchFamily="34" charset="0"/>
              </a:rPr>
              <a:t>Respetar el decoro, pudor y dignidad de las personas.</a:t>
            </a:r>
            <a:endParaRPr lang="es-ES" sz="7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72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sz="7200" b="1" dirty="0">
                <a:latin typeface="Arial" pitchFamily="34" charset="0"/>
                <a:cs typeface="Arial" pitchFamily="34" charset="0"/>
              </a:rPr>
              <a:t>Propiciar una adecuada relación médico – paciente y médico – familiar. </a:t>
            </a:r>
            <a:endParaRPr lang="es-ES" sz="7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72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sz="7200" b="1" dirty="0">
                <a:latin typeface="Arial" pitchFamily="34" charset="0"/>
                <a:cs typeface="Arial" pitchFamily="34" charset="0"/>
              </a:rPr>
              <a:t>Conservar el secreto profesional</a:t>
            </a:r>
            <a:r>
              <a:rPr lang="es-MX" sz="7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lvl="0" indent="0">
              <a:buNone/>
            </a:pPr>
            <a:endParaRPr lang="es-MX" sz="7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sz="7200" b="1" dirty="0" smtClean="0">
                <a:latin typeface="Arial" pitchFamily="34" charset="0"/>
                <a:cs typeface="Arial" pitchFamily="34" charset="0"/>
              </a:rPr>
              <a:t>Velar </a:t>
            </a:r>
            <a:r>
              <a:rPr lang="es-MX" sz="7200" b="1" dirty="0">
                <a:latin typeface="Arial" pitchFamily="34" charset="0"/>
                <a:cs typeface="Arial" pitchFamily="34" charset="0"/>
              </a:rPr>
              <a:t>y evitar que se realicen complementarios innecesarios.</a:t>
            </a:r>
            <a:endParaRPr lang="es-ES" sz="7200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es-ES" sz="72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sz="7200" b="1" dirty="0">
                <a:latin typeface="Arial" pitchFamily="34" charset="0"/>
                <a:cs typeface="Arial" pitchFamily="34" charset="0"/>
              </a:rPr>
              <a:t>Indicar los medicamentos básicos y esenciales disponibles en el país.</a:t>
            </a:r>
            <a:endParaRPr lang="es-ES" sz="7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72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sz="7200" b="1" dirty="0">
                <a:latin typeface="Arial" pitchFamily="34" charset="0"/>
                <a:cs typeface="Arial" pitchFamily="34" charset="0"/>
              </a:rPr>
              <a:t>Obtener el consentimiento de familiares para procederes de riesgo.</a:t>
            </a:r>
            <a:endParaRPr lang="es-ES" sz="7200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es-MX" sz="7200" b="1" dirty="0">
                <a:latin typeface="Arial" pitchFamily="34" charset="0"/>
                <a:cs typeface="Arial" pitchFamily="34" charset="0"/>
              </a:rPr>
              <a:t>  </a:t>
            </a:r>
            <a:endParaRPr lang="es-ES" sz="72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sz="7200" b="1" dirty="0">
                <a:latin typeface="Arial" pitchFamily="34" charset="0"/>
                <a:cs typeface="Arial" pitchFamily="34" charset="0"/>
              </a:rPr>
              <a:t>Garantizar que no se interrumpa la asistencia en los traslados.</a:t>
            </a:r>
            <a:endParaRPr lang="es-ES" sz="7200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es-MX" sz="7200" b="1" dirty="0">
                <a:latin typeface="Arial" pitchFamily="34" charset="0"/>
                <a:cs typeface="Arial" pitchFamily="34" charset="0"/>
              </a:rPr>
              <a:t> </a:t>
            </a:r>
            <a:endParaRPr lang="es-ES" sz="72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sz="7200" b="1" dirty="0">
                <a:latin typeface="Arial" pitchFamily="34" charset="0"/>
                <a:cs typeface="Arial" pitchFamily="34" charset="0"/>
              </a:rPr>
              <a:t>Mantener relaciones adecuadas con los demás trabajadores.</a:t>
            </a:r>
            <a:endParaRPr lang="es-ES" sz="7200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es-MX" sz="7200" b="1" dirty="0"/>
              <a:t> </a:t>
            </a:r>
            <a:endParaRPr lang="es-ES" sz="7200" dirty="0"/>
          </a:p>
          <a:p>
            <a:pPr marL="114300" indent="0">
              <a:buNone/>
            </a:pPr>
            <a:r>
              <a:rPr lang="es-MX" sz="7200" dirty="0"/>
              <a:t> </a:t>
            </a:r>
            <a:endParaRPr lang="es-ES" sz="7200" dirty="0"/>
          </a:p>
          <a:p>
            <a:pPr marL="114300" indent="0">
              <a:buNone/>
            </a:pPr>
            <a:r>
              <a:rPr lang="es-MX" sz="4900" dirty="0"/>
              <a:t> </a:t>
            </a:r>
            <a:endParaRPr lang="es-ES" sz="4900" dirty="0"/>
          </a:p>
          <a:p>
            <a:pPr marL="114300" indent="0">
              <a:buNone/>
            </a:pPr>
            <a:r>
              <a:rPr lang="es-MX" dirty="0"/>
              <a:t> 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317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  <a:latin typeface="Georgia" pitchFamily="18" charset="0"/>
              </a:rPr>
              <a:t>DEBERES DEL MÉDICO</a:t>
            </a:r>
            <a:endParaRPr lang="es-ES_tradnl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054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/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Mejorar </a:t>
            </a:r>
            <a:r>
              <a:rPr lang="es-MX" dirty="0">
                <a:latin typeface="Arial" pitchFamily="34" charset="0"/>
                <a:cs typeface="Arial" pitchFamily="34" charset="0"/>
              </a:rPr>
              <a:t>la salud del hombre y prevenir las enfermedades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Concepción </a:t>
            </a:r>
            <a:r>
              <a:rPr lang="es-MX" dirty="0">
                <a:latin typeface="Arial" pitchFamily="34" charset="0"/>
                <a:cs typeface="Arial" pitchFamily="34" charset="0"/>
              </a:rPr>
              <a:t>integral de la medicina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Trabajar </a:t>
            </a:r>
            <a:r>
              <a:rPr lang="es-MX" dirty="0">
                <a:latin typeface="Arial" pitchFamily="34" charset="0"/>
                <a:cs typeface="Arial" pitchFamily="34" charset="0"/>
              </a:rPr>
              <a:t>con igual dedicación y entusiasmo en cualquier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nivel </a:t>
            </a:r>
            <a:r>
              <a:rPr lang="es-MX" dirty="0">
                <a:latin typeface="Arial" pitchFamily="34" charset="0"/>
                <a:cs typeface="Arial" pitchFamily="34" charset="0"/>
              </a:rPr>
              <a:t>del sistema de salud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es-MX" dirty="0">
                <a:latin typeface="Arial" pitchFamily="34" charset="0"/>
                <a:cs typeface="Arial" pitchFamily="34" charset="0"/>
              </a:rPr>
              <a:t>solo prescribirá medicamentos sino educará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Saber </a:t>
            </a:r>
            <a:r>
              <a:rPr lang="es-MX" dirty="0">
                <a:latin typeface="Arial" pitchFamily="34" charset="0"/>
                <a:cs typeface="Arial" pitchFamily="34" charset="0"/>
              </a:rPr>
              <a:t>actuar en equipo.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2224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  <a:latin typeface="Georgia" pitchFamily="18" charset="0"/>
              </a:rPr>
              <a:t>DEBERES DEL MÉDICO</a:t>
            </a:r>
            <a:endParaRPr lang="es-ES_tradnl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054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Antepondrá </a:t>
            </a:r>
            <a:r>
              <a:rPr lang="es-MX" dirty="0">
                <a:latin typeface="Arial" pitchFamily="34" charset="0"/>
                <a:cs typeface="Arial" pitchFamily="34" charset="0"/>
              </a:rPr>
              <a:t>los intereses de la sociedad a los intereses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personales.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Comportarse </a:t>
            </a:r>
            <a:r>
              <a:rPr lang="es-MX" dirty="0">
                <a:latin typeface="Arial" pitchFamily="34" charset="0"/>
                <a:cs typeface="Arial" pitchFamily="34" charset="0"/>
              </a:rPr>
              <a:t>con sencillez, modestia y honradez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Elevado </a:t>
            </a:r>
            <a:r>
              <a:rPr lang="es-MX" dirty="0">
                <a:latin typeface="Arial" pitchFamily="34" charset="0"/>
                <a:cs typeface="Arial" pitchFamily="34" charset="0"/>
              </a:rPr>
              <a:t>espíritu de sacrificio.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Adecuada </a:t>
            </a:r>
            <a:r>
              <a:rPr lang="es-MX" dirty="0">
                <a:latin typeface="Arial" pitchFamily="34" charset="0"/>
                <a:cs typeface="Arial" pitchFamily="34" charset="0"/>
              </a:rPr>
              <a:t>comunicación con el paciente y sus familiares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Perfeccionar </a:t>
            </a:r>
            <a:r>
              <a:rPr lang="es-MX" dirty="0">
                <a:latin typeface="Arial" pitchFamily="34" charset="0"/>
                <a:cs typeface="Arial" pitchFamily="34" charset="0"/>
              </a:rPr>
              <a:t>sus conocimientos constantemente.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3324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latin typeface="Georgia" pitchFamily="18" charset="0"/>
              </a:rPr>
              <a:t>RELACIONES DEL MÉDICO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114800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MX" dirty="0">
                <a:latin typeface="Arial" pitchFamily="34" charset="0"/>
                <a:cs typeface="Arial" pitchFamily="34" charset="0"/>
              </a:rPr>
              <a:t>relaciones de los médicos entre sí deben ser armónicas,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óptimas, </a:t>
            </a:r>
            <a:r>
              <a:rPr lang="es-MX" dirty="0">
                <a:latin typeface="Arial" pitchFamily="34" charset="0"/>
                <a:cs typeface="Arial" pitchFamily="34" charset="0"/>
              </a:rPr>
              <a:t>para garantizar que se discutan los casos en el pase de visita y llegar a un diagnóstico y terapéutica con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criterio </a:t>
            </a:r>
            <a:r>
              <a:rPr lang="es-MX" dirty="0">
                <a:latin typeface="Arial" pitchFamily="34" charset="0"/>
                <a:cs typeface="Arial" pitchFamily="34" charset="0"/>
              </a:rPr>
              <a:t>colectivo, jerarquizado por el médico de mayor experiencia.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 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En las </a:t>
            </a:r>
            <a:r>
              <a:rPr lang="es-MX" dirty="0">
                <a:latin typeface="Arial" pitchFamily="34" charset="0"/>
                <a:cs typeface="Arial" pitchFamily="34" charset="0"/>
              </a:rPr>
              <a:t>relaciones del médico con el personal  paramédico hay que tener el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deber </a:t>
            </a:r>
            <a:r>
              <a:rPr lang="es-MX" dirty="0">
                <a:latin typeface="Arial" pitchFamily="34" charset="0"/>
                <a:cs typeface="Arial" pitchFamily="34" charset="0"/>
              </a:rPr>
              <a:t>como principio, logrando no solo que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el resto del equipo cumpla </a:t>
            </a:r>
            <a:r>
              <a:rPr lang="es-MX" dirty="0">
                <a:latin typeface="Arial" pitchFamily="34" charset="0"/>
                <a:cs typeface="Arial" pitchFamily="34" charset="0"/>
              </a:rPr>
              <a:t>las indicaciones sino su educación integral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0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latin typeface="Georgia" pitchFamily="18" charset="0"/>
              </a:rPr>
              <a:t>RELACIONES DEL MÉDICO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4495800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Los técnicos tienen el deber ineludible de aceptar la jerarquía del médico como jefe de equipo y del personal de enfermería como su adjunto, realizando su trabajo con celo y premura para garantizar un diagnóstico.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Los estudiantes deben ser diligentes, observadores, respetuosos con los miembros del equipo sin inferir la gestión médica. El médico brindará aclaraciones de dudas y lo orientará.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91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4000" b="1" dirty="0" smtClean="0">
                <a:latin typeface="Georgia" pitchFamily="18" charset="0"/>
              </a:rPr>
              <a:t>RELACIÓN </a:t>
            </a:r>
            <a:br>
              <a:rPr lang="es-ES" sz="4000" b="1" dirty="0" smtClean="0">
                <a:latin typeface="Georgia" pitchFamily="18" charset="0"/>
              </a:rPr>
            </a:br>
            <a:r>
              <a:rPr lang="es-ES" sz="4000" b="1" dirty="0" smtClean="0">
                <a:latin typeface="Georgia" pitchFamily="18" charset="0"/>
              </a:rPr>
              <a:t>MÉDICO-PACIENTE</a:t>
            </a:r>
            <a:endParaRPr lang="es-ES" sz="4000" b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5800" y="2133600"/>
            <a:ext cx="278153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dirty="0">
                <a:latin typeface="Arial" pitchFamily="34" charset="0"/>
                <a:cs typeface="Arial" pitchFamily="34" charset="0"/>
              </a:rPr>
              <a:t>Relación activo-pasiva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038600" y="1752600"/>
            <a:ext cx="4249881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se establece con enfermos en estado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ES" dirty="0">
                <a:latin typeface="Arial" pitchFamily="34" charset="0"/>
                <a:cs typeface="Arial" pitchFamily="34" charset="0"/>
              </a:rPr>
              <a:t>coma, o que se encuentran en una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situación </a:t>
            </a:r>
            <a:r>
              <a:rPr lang="es-ES" dirty="0">
                <a:latin typeface="Arial" pitchFamily="34" charset="0"/>
                <a:cs typeface="Arial" pitchFamily="34" charset="0"/>
              </a:rPr>
              <a:t>que no les permite establecer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una </a:t>
            </a:r>
            <a:r>
              <a:rPr lang="es-ES" dirty="0">
                <a:latin typeface="Arial" pitchFamily="34" charset="0"/>
                <a:cs typeface="Arial" pitchFamily="34" charset="0"/>
              </a:rPr>
              <a:t>relación más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participativa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5800" y="3962400"/>
            <a:ext cx="376898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dirty="0">
                <a:latin typeface="Arial" pitchFamily="34" charset="0"/>
                <a:cs typeface="Arial" pitchFamily="34" charset="0"/>
              </a:rPr>
              <a:t>Relación de cooperación guiada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648200" y="3352800"/>
            <a:ext cx="3711272" cy="1477328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se establece con pacientes que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están </a:t>
            </a:r>
            <a:r>
              <a:rPr lang="es-ES" dirty="0">
                <a:latin typeface="Arial" pitchFamily="34" charset="0"/>
                <a:cs typeface="Arial" pitchFamily="34" charset="0"/>
              </a:rPr>
              <a:t>en condiciones de cooperar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dirty="0">
                <a:latin typeface="Arial" pitchFamily="34" charset="0"/>
                <a:cs typeface="Arial" pitchFamily="34" charset="0"/>
              </a:rPr>
              <a:t>su diagnóstico y tratamiento,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como </a:t>
            </a:r>
            <a:r>
              <a:rPr lang="es-ES" dirty="0">
                <a:latin typeface="Arial" pitchFamily="34" charset="0"/>
                <a:cs typeface="Arial" pitchFamily="34" charset="0"/>
              </a:rPr>
              <a:t>ocurre en algunas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enfermedades </a:t>
            </a:r>
            <a:r>
              <a:rPr lang="es-ES" dirty="0">
                <a:latin typeface="Arial" pitchFamily="34" charset="0"/>
                <a:cs typeface="Arial" pitchFamily="34" charset="0"/>
              </a:rPr>
              <a:t>agudas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y crónicas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85800" y="5498068"/>
            <a:ext cx="350519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Relación de participación mutua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495800" y="5029200"/>
            <a:ext cx="4302781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/>
              <a:t>no sólo contempla el </a:t>
            </a:r>
            <a:r>
              <a:rPr lang="es-ES" dirty="0" smtClean="0"/>
              <a:t>cumplimiento</a:t>
            </a:r>
          </a:p>
          <a:p>
            <a:r>
              <a:rPr lang="es-ES" dirty="0" smtClean="0"/>
              <a:t>del </a:t>
            </a:r>
            <a:r>
              <a:rPr lang="es-ES" dirty="0"/>
              <a:t>tratamiento, sino el control en </a:t>
            </a:r>
            <a:endParaRPr lang="es-ES" dirty="0" smtClean="0"/>
          </a:p>
          <a:p>
            <a:r>
              <a:rPr lang="es-ES" dirty="0" smtClean="0"/>
              <a:t>discusión </a:t>
            </a:r>
            <a:r>
              <a:rPr lang="es-ES" dirty="0"/>
              <a:t>frontal de situaciones y </a:t>
            </a:r>
            <a:endParaRPr lang="es-ES" dirty="0" smtClean="0"/>
          </a:p>
          <a:p>
            <a:r>
              <a:rPr lang="es-ES" dirty="0" smtClean="0"/>
              <a:t>actitudes </a:t>
            </a:r>
            <a:r>
              <a:rPr lang="es-ES" dirty="0"/>
              <a:t>relacionadas con la </a:t>
            </a:r>
            <a:r>
              <a:rPr lang="es-ES" dirty="0" smtClean="0"/>
              <a:t>causa</a:t>
            </a:r>
          </a:p>
          <a:p>
            <a:r>
              <a:rPr lang="es-ES" dirty="0" smtClean="0"/>
              <a:t> </a:t>
            </a:r>
            <a:r>
              <a:rPr lang="es-ES" dirty="0"/>
              <a:t>y evolución de la enfermedad.</a:t>
            </a:r>
          </a:p>
        </p:txBody>
      </p:sp>
    </p:spTree>
    <p:extLst>
      <p:ext uri="{BB962C8B-B14F-4D97-AF65-F5344CB8AC3E}">
        <p14:creationId xmlns:p14="http://schemas.microsoft.com/office/powerpoint/2010/main" val="283454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latin typeface="Georgia" pitchFamily="18" charset="0"/>
              </a:rPr>
              <a:t>CRÍTICA Y AUTOCRÍTICA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La crítica debe estar condicionada por los principios de la moral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basada </a:t>
            </a:r>
            <a:r>
              <a:rPr lang="es-MX" dirty="0">
                <a:latin typeface="Arial" pitchFamily="34" charset="0"/>
                <a:cs typeface="Arial" pitchFamily="34" charset="0"/>
              </a:rPr>
              <a:t>en un espíritu de colaboración y colectivismo.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dirty="0">
                <a:latin typeface="Arial" pitchFamily="34" charset="0"/>
                <a:cs typeface="Arial" pitchFamily="34" charset="0"/>
              </a:rPr>
              <a:t>trabajo en equipo permite criticar constructivamente  a un médico que cometió un error, muchas veces el médico es capaz de autocriticarse sin que esto lesione su prestigio, lo que lleva a mejorar deficiencias y aumentar la información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tx1"/>
                </a:solidFill>
                <a:effectLst/>
                <a:latin typeface="Georgia" pitchFamily="18" charset="0"/>
              </a:rPr>
              <a:t>SUMARIO</a:t>
            </a:r>
            <a:endParaRPr lang="es-ES_tradnl" dirty="0"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1148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Deontología, Diciología y Deontología Médica</a:t>
            </a:r>
            <a:r>
              <a:rPr lang="es-MX" dirty="0">
                <a:latin typeface="Arial" pitchFamily="34" charset="0"/>
                <a:cs typeface="Arial" pitchFamily="34" charset="0"/>
              </a:rPr>
              <a:t>. La moral y la ética.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Evolución histórica </a:t>
            </a:r>
            <a:r>
              <a:rPr lang="es-MX" dirty="0">
                <a:latin typeface="Arial" pitchFamily="34" charset="0"/>
                <a:cs typeface="Arial" pitchFamily="34" charset="0"/>
              </a:rPr>
              <a:t>de la Ética Médica en las distintas formaciones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socioeconómicas</a:t>
            </a:r>
            <a:r>
              <a:rPr lang="es-MX" dirty="0">
                <a:latin typeface="Arial" pitchFamily="34" charset="0"/>
                <a:cs typeface="Arial" pitchFamily="34" charset="0"/>
              </a:rPr>
              <a:t>.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dirty="0">
                <a:latin typeface="Arial" pitchFamily="34" charset="0"/>
                <a:cs typeface="Arial" pitchFamily="34" charset="0"/>
              </a:rPr>
              <a:t>responsabilidad moral del médico y los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demás </a:t>
            </a:r>
            <a:r>
              <a:rPr lang="es-MX" dirty="0">
                <a:latin typeface="Arial" pitchFamily="34" charset="0"/>
                <a:cs typeface="Arial" pitchFamily="34" charset="0"/>
              </a:rPr>
              <a:t>trabajadores de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dirty="0">
                <a:latin typeface="Arial" pitchFamily="34" charset="0"/>
                <a:cs typeface="Arial" pitchFamily="34" charset="0"/>
              </a:rPr>
              <a:t>salud.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Aspectos éticos </a:t>
            </a:r>
            <a:r>
              <a:rPr lang="es-MX" dirty="0">
                <a:latin typeface="Arial" pitchFamily="34" charset="0"/>
                <a:cs typeface="Arial" pitchFamily="34" charset="0"/>
              </a:rPr>
              <a:t>de la vida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institucional del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médico</a:t>
            </a:r>
            <a:r>
              <a:rPr lang="es-MX" dirty="0">
                <a:latin typeface="Arial" pitchFamily="34" charset="0"/>
                <a:cs typeface="Arial" pitchFamily="34" charset="0"/>
              </a:rPr>
              <a:t>.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Deberes del médico. </a:t>
            </a:r>
            <a:r>
              <a:rPr lang="es-MX" dirty="0">
                <a:latin typeface="Arial" pitchFamily="34" charset="0"/>
                <a:cs typeface="Arial" pitchFamily="34" charset="0"/>
              </a:rPr>
              <a:t>Las relaciones de los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médicos entre </a:t>
            </a:r>
            <a:r>
              <a:rPr lang="es-MX" dirty="0">
                <a:latin typeface="Arial" pitchFamily="34" charset="0"/>
                <a:cs typeface="Arial" pitchFamily="34" charset="0"/>
              </a:rPr>
              <a:t>sí, con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MX" dirty="0">
                <a:latin typeface="Arial" pitchFamily="34" charset="0"/>
                <a:cs typeface="Arial" pitchFamily="34" charset="0"/>
              </a:rPr>
              <a:t>profesionales o técnicos paramédicos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 La relación médico-paciente.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Relaciones éticas </a:t>
            </a:r>
            <a:r>
              <a:rPr lang="es-MX" dirty="0">
                <a:latin typeface="Arial" pitchFamily="34" charset="0"/>
                <a:cs typeface="Arial" pitchFamily="34" charset="0"/>
              </a:rPr>
              <a:t>entre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las Instituciones</a:t>
            </a:r>
            <a:r>
              <a:rPr lang="es-MX" dirty="0">
                <a:latin typeface="Arial" pitchFamily="34" charset="0"/>
                <a:cs typeface="Arial" pitchFamily="34" charset="0"/>
              </a:rPr>
              <a:t>.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dirty="0">
                <a:latin typeface="Arial" pitchFamily="34" charset="0"/>
                <a:cs typeface="Arial" pitchFamily="34" charset="0"/>
              </a:rPr>
              <a:t>crítica y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la autocrítica.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Significación especial </a:t>
            </a:r>
            <a:r>
              <a:rPr lang="es-MX" dirty="0">
                <a:latin typeface="Arial" pitchFamily="34" charset="0"/>
                <a:cs typeface="Arial" pitchFamily="34" charset="0"/>
              </a:rPr>
              <a:t>del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internacionalismo </a:t>
            </a:r>
            <a:r>
              <a:rPr lang="es-MX" dirty="0">
                <a:latin typeface="Arial" pitchFamily="34" charset="0"/>
                <a:cs typeface="Arial" pitchFamily="34" charset="0"/>
              </a:rPr>
              <a:t>proletario en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dirty="0">
                <a:latin typeface="Arial" pitchFamily="34" charset="0"/>
                <a:cs typeface="Arial" pitchFamily="34" charset="0"/>
              </a:rPr>
              <a:t>práctica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médica</a:t>
            </a:r>
            <a:r>
              <a:rPr lang="es-MX" dirty="0">
                <a:latin typeface="Arial" pitchFamily="34" charset="0"/>
                <a:cs typeface="Arial" pitchFamily="34" charset="0"/>
              </a:rPr>
              <a:t>.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La reserva,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discresión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secreto médico como norma ética.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eutanasia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La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iatrogenia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El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error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médico.  La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imprudencia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práctica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médica.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Importancia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Ética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docencia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médica.  La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investigación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científica y sus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implicaciones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éticas.  Aspectos éticos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del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progreso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científico técnico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ciencias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médicas.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smtClean="0">
                <a:latin typeface="Georgia" pitchFamily="18" charset="0"/>
              </a:rPr>
              <a:t>INTERNACIONALISMO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2438400"/>
            <a:ext cx="8001000" cy="3687763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3600" dirty="0">
                <a:latin typeface="Arial" pitchFamily="34" charset="0"/>
                <a:cs typeface="Arial" pitchFamily="34" charset="0"/>
              </a:rPr>
              <a:t>El internacionalismo tiene significación especial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en el campo de la medicina ya </a:t>
            </a:r>
            <a:r>
              <a:rPr lang="es-MX" sz="3600" dirty="0">
                <a:latin typeface="Arial" pitchFamily="34" charset="0"/>
                <a:cs typeface="Arial" pitchFamily="34" charset="0"/>
              </a:rPr>
              <a:t>que es un rasgo nuevo que confiere a la medicina  socialista un alto valor ideológico unido a su valor científico, una nueva manifestación de humanismo para ayudar a los pueblos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152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SECRETO MÉDICO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62000" y="2590800"/>
            <a:ext cx="7620000" cy="2554545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Reserva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y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discresión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que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el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médico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debe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guardar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ante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aquellos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aspectos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de carácter íntimo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personal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además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del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resultado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las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investigaciones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que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con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fines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diagnósticos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ha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realizado.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51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SECRETO MÉDICO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5800" y="2667000"/>
            <a:ext cx="224131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Absoluto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52800" y="5029200"/>
            <a:ext cx="212750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Relativo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48000" y="2590800"/>
            <a:ext cx="551946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Aspectos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puramente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morales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que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el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profesional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err="1" smtClean="0">
                <a:latin typeface="Arial" pitchFamily="34" charset="0"/>
                <a:cs typeface="Arial" pitchFamily="34" charset="0"/>
              </a:rPr>
              <a:t>debe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guardar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celosamente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18315" y="3810000"/>
            <a:ext cx="505779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Cuando estos aspectos entran en contradicción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 con los intereses de la sociedad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Flecha circular"/>
          <p:cNvSpPr/>
          <p:nvPr/>
        </p:nvSpPr>
        <p:spPr>
          <a:xfrm rot="6041073">
            <a:off x="4758985" y="3137510"/>
            <a:ext cx="2371500" cy="2501560"/>
          </a:xfrm>
          <a:prstGeom prst="circularArrow">
            <a:avLst>
              <a:gd name="adj1" fmla="val 12500"/>
              <a:gd name="adj2" fmla="val 1651609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6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latin typeface="Georgia" pitchFamily="18" charset="0"/>
              </a:rPr>
              <a:t>EUTANASIA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25706" y="2608183"/>
            <a:ext cx="8161094" cy="13542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Es </a:t>
            </a:r>
            <a:r>
              <a:rPr lang="pt-BR" sz="3200" b="1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 err="1">
                <a:latin typeface="Arial" pitchFamily="34" charset="0"/>
                <a:cs typeface="Arial" pitchFamily="34" charset="0"/>
              </a:rPr>
              <a:t>muerte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 provocada </a:t>
            </a:r>
            <a:r>
              <a:rPr lang="pt-BR" sz="3200" b="1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 err="1" smtClean="0">
                <a:latin typeface="Arial" pitchFamily="34" charset="0"/>
                <a:cs typeface="Arial" pitchFamily="34" charset="0"/>
              </a:rPr>
              <a:t>sufrimientos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pt-BR" sz="3200" b="1" dirty="0" err="1" smtClean="0">
                <a:latin typeface="Arial" pitchFamily="34" charset="0"/>
                <a:cs typeface="Arial" pitchFamily="34" charset="0"/>
              </a:rPr>
              <a:t>medio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de agentes </a:t>
            </a:r>
            <a:r>
              <a:rPr lang="pt-BR" sz="3200" b="1" dirty="0" err="1">
                <a:latin typeface="Arial" pitchFamily="34" charset="0"/>
                <a:cs typeface="Arial" pitchFamily="34" charset="0"/>
              </a:rPr>
              <a:t>adecuados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.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latin typeface="Georgia" pitchFamily="18" charset="0"/>
              </a:rPr>
              <a:t>EUTANASIA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71600" y="2590800"/>
            <a:ext cx="2456122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Activa</a:t>
            </a:r>
            <a:endParaRPr lang="es-E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371600" y="4564559"/>
            <a:ext cx="2552302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Pasiva</a:t>
            </a:r>
            <a:endParaRPr lang="es-ES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Escritorio\eutanasiaactiva_noticias_69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90701"/>
            <a:ext cx="2638424" cy="1978818"/>
          </a:xfrm>
          <a:prstGeom prst="rect">
            <a:avLst/>
          </a:prstGeom>
          <a:noFill/>
          <a:ln w="5715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Escritorio\descarg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840" y="4114799"/>
            <a:ext cx="2625983" cy="1800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45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381000"/>
            <a:ext cx="6248400" cy="990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ORTOTANASIA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9200" y="2819400"/>
            <a:ext cx="6934200" cy="2286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D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ejar </a:t>
            </a:r>
            <a:r>
              <a:rPr lang="es-ES" dirty="0">
                <a:latin typeface="Arial" pitchFamily="34" charset="0"/>
                <a:cs typeface="Arial" pitchFamily="34" charset="0"/>
              </a:rPr>
              <a:t>morir a tiempo sin emplear medios desproporcionados y extraordinarios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dirty="0">
                <a:latin typeface="Arial" pitchFamily="34" charset="0"/>
                <a:cs typeface="Arial" pitchFamily="34" charset="0"/>
              </a:rPr>
              <a:t>la muerte en buenas condiciones, con las molestias aliviadas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699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381000"/>
            <a:ext cx="6858000" cy="103663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DISTANASIA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2362201"/>
            <a:ext cx="7772400" cy="3581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Consiste </a:t>
            </a:r>
            <a:r>
              <a:rPr lang="es-ES" dirty="0">
                <a:latin typeface="Arial" pitchFamily="34" charset="0"/>
                <a:cs typeface="Arial" pitchFamily="34" charset="0"/>
              </a:rPr>
              <a:t>en el "encarnizamiento o ensañamiento terapéutico", mediante el cual se le aplican al enfermo todo tipo de acciones "terapéuticas" con el fin de prolongar su vida a toda costa, llegando a la muerte en condiciones inhumanas y antinaturales. </a:t>
            </a:r>
          </a:p>
        </p:txBody>
      </p:sp>
    </p:spTree>
    <p:extLst>
      <p:ext uri="{BB962C8B-B14F-4D97-AF65-F5344CB8AC3E}">
        <p14:creationId xmlns:p14="http://schemas.microsoft.com/office/powerpoint/2010/main" val="321112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IATROGENIA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63688" y="2636912"/>
            <a:ext cx="3467616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s-ES" sz="3600" b="1" dirty="0" err="1" smtClean="0">
                <a:latin typeface="Arial" pitchFamily="34" charset="0"/>
                <a:cs typeface="Arial" pitchFamily="34" charset="0"/>
              </a:rPr>
              <a:t>Iatros</a:t>
            </a: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: médico.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91680" y="4005064"/>
            <a:ext cx="3441968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600" b="1" dirty="0" err="1" smtClean="0">
                <a:latin typeface="Arial" pitchFamily="34" charset="0"/>
                <a:cs typeface="Arial" pitchFamily="34" charset="0"/>
              </a:rPr>
              <a:t>Genus</a:t>
            </a: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: origen.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2.bp.blogspot.com/_tNwcNAehomc/TB7b5-tWJ4I/AAAAAAAAALQ/AFKJTbw6M0M/s1600/3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850" y="2634208"/>
            <a:ext cx="24955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79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IATROGENIA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dirty="0">
                <a:latin typeface="Arial" pitchFamily="34" charset="0"/>
                <a:cs typeface="Arial" pitchFamily="34" charset="0"/>
              </a:rPr>
              <a:t>aquel daño que el enfermo no tenía y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q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ue tiene por </a:t>
            </a:r>
            <a:r>
              <a:rPr lang="es-ES" dirty="0">
                <a:latin typeface="Arial" pitchFamily="34" charset="0"/>
                <a:cs typeface="Arial" pitchFamily="34" charset="0"/>
              </a:rPr>
              <a:t>causa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ES" dirty="0">
                <a:latin typeface="Arial" pitchFamily="34" charset="0"/>
                <a:cs typeface="Arial" pitchFamily="34" charset="0"/>
              </a:rPr>
              <a:t>propio médico, o en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u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n sentido </a:t>
            </a:r>
            <a:r>
              <a:rPr lang="es-ES" dirty="0">
                <a:latin typeface="Arial" pitchFamily="34" charset="0"/>
                <a:cs typeface="Arial" pitchFamily="34" charset="0"/>
              </a:rPr>
              <a:t>más amplio, el que se deriva de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l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 atención médica.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8" name="Picture 6" descr="https://encrypted-tbn1.gstatic.com/images?q=tbn:ANd9GcQNChhALOgltiFC6qU5bVUH-u_Ytqa0P43puFKhgB8ontq7qvyR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857" y="4581128"/>
            <a:ext cx="2695575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44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TIPOS DE IATROGENIA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Psicológica: </a:t>
            </a:r>
            <a:r>
              <a:rPr lang="es-ES" dirty="0">
                <a:latin typeface="Arial" pitchFamily="34" charset="0"/>
                <a:cs typeface="Arial" pitchFamily="34" charset="0"/>
              </a:rPr>
              <a:t>cuando daña la integridad psíquica del individuo y sus principios ético-morales, que incluso pueden repercutir en agravamiento de enfermedades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orgánicas.</a:t>
            </a:r>
            <a:r>
              <a:rPr lang="es-ES" i="1" dirty="0">
                <a:latin typeface="Arial" pitchFamily="34" charset="0"/>
                <a:cs typeface="Arial" pitchFamily="34" charset="0"/>
              </a:rPr>
              <a:t> </a:t>
            </a:r>
            <a:endParaRPr lang="es-ES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No psicológica: cuando daña la integridad física del individuo.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87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tx1"/>
                </a:solidFill>
                <a:latin typeface="Georgia" pitchFamily="18" charset="0"/>
              </a:rPr>
              <a:t>OBJETIVOS</a:t>
            </a:r>
            <a:endParaRPr lang="es-ES_tradnl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Expresar que es la ética y la moral.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Explicar la evolución histórica de la Ética Médica.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Señalar las normas éticas de la actuación del médico y el personal paramédico.</a:t>
            </a:r>
          </a:p>
          <a:p>
            <a:pPr lvl="0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Explicar brevemente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cuestiones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éticas referentes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secreto médico,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eutanasia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iatrogenia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y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error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médico,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Señalar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cuestiones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éticas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enseñanza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médica y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investigación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científica.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ES_tradnl" dirty="0" smtClean="0"/>
          </a:p>
          <a:p>
            <a:endParaRPr lang="es-ES_tradnl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4"/>
          <p:cNvSpPr>
            <a:spLocks noChangeArrowheads="1"/>
          </p:cNvSpPr>
          <p:nvPr/>
        </p:nvSpPr>
        <p:spPr bwMode="auto">
          <a:xfrm>
            <a:off x="2051720" y="188640"/>
            <a:ext cx="4284786" cy="1512168"/>
          </a:xfrm>
          <a:prstGeom prst="ellipse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4000" b="1" dirty="0" smtClean="0">
                <a:latin typeface="Georgia" pitchFamily="18" charset="0"/>
              </a:rPr>
              <a:t>IATROGENIA</a:t>
            </a:r>
            <a:endParaRPr lang="es-ES" sz="4000" b="1" dirty="0">
              <a:latin typeface="Georgia" pitchFamily="18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618630" y="2925117"/>
            <a:ext cx="1873250" cy="1223963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1400" b="1" dirty="0" smtClean="0">
                <a:latin typeface="Georgia" pitchFamily="18" charset="0"/>
              </a:rPr>
              <a:t>RESPONSABILIDAD</a:t>
            </a:r>
          </a:p>
          <a:p>
            <a:pPr algn="ctr"/>
            <a:r>
              <a:rPr lang="es-ES" sz="1400" b="1" dirty="0" smtClean="0">
                <a:latin typeface="Georgia" pitchFamily="18" charset="0"/>
              </a:rPr>
              <a:t> MÉDICA</a:t>
            </a:r>
            <a:endParaRPr lang="es-ES" sz="1400" b="1" dirty="0">
              <a:latin typeface="Georgia" pitchFamily="18" charset="0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6156176" y="3162672"/>
            <a:ext cx="1368425" cy="91440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Georgia" pitchFamily="18" charset="0"/>
              </a:rPr>
              <a:t>ERROR </a:t>
            </a:r>
          </a:p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Georgia" pitchFamily="18" charset="0"/>
              </a:rPr>
              <a:t>MÉDICO</a:t>
            </a:r>
            <a:endParaRPr lang="es-ES" sz="20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7413" name="Oval 7"/>
          <p:cNvSpPr>
            <a:spLocks noChangeArrowheads="1"/>
          </p:cNvSpPr>
          <p:nvPr/>
        </p:nvSpPr>
        <p:spPr bwMode="auto">
          <a:xfrm>
            <a:off x="112712" y="4579937"/>
            <a:ext cx="1944688" cy="10588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b="1" dirty="0"/>
              <a:t>Inobservancia</a:t>
            </a:r>
          </a:p>
          <a:p>
            <a:pPr algn="ctr"/>
            <a:r>
              <a:rPr lang="es-ES" b="1" dirty="0"/>
              <a:t>de los</a:t>
            </a:r>
          </a:p>
          <a:p>
            <a:pPr algn="ctr"/>
            <a:r>
              <a:rPr lang="es-ES" b="1" dirty="0"/>
              <a:t>reglamentos</a:t>
            </a:r>
          </a:p>
        </p:txBody>
      </p:sp>
      <p:sp>
        <p:nvSpPr>
          <p:cNvPr id="17414" name="Oval 8"/>
          <p:cNvSpPr>
            <a:spLocks noChangeArrowheads="1"/>
          </p:cNvSpPr>
          <p:nvPr/>
        </p:nvSpPr>
        <p:spPr bwMode="auto">
          <a:xfrm>
            <a:off x="827584" y="5733182"/>
            <a:ext cx="1728788" cy="7921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b="1" dirty="0"/>
              <a:t>Negligencia</a:t>
            </a:r>
          </a:p>
        </p:txBody>
      </p:sp>
      <p:sp>
        <p:nvSpPr>
          <p:cNvPr id="17415" name="Oval 9"/>
          <p:cNvSpPr>
            <a:spLocks noChangeArrowheads="1"/>
          </p:cNvSpPr>
          <p:nvPr/>
        </p:nvSpPr>
        <p:spPr bwMode="auto">
          <a:xfrm>
            <a:off x="3131120" y="4674840"/>
            <a:ext cx="1512887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b="1" dirty="0"/>
              <a:t>Imprudencia</a:t>
            </a:r>
          </a:p>
        </p:txBody>
      </p:sp>
      <p:sp>
        <p:nvSpPr>
          <p:cNvPr id="17416" name="Oval 10"/>
          <p:cNvSpPr>
            <a:spLocks noChangeArrowheads="1"/>
          </p:cNvSpPr>
          <p:nvPr/>
        </p:nvSpPr>
        <p:spPr bwMode="auto">
          <a:xfrm>
            <a:off x="2699792" y="5755407"/>
            <a:ext cx="1727200" cy="76993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b="1" dirty="0"/>
              <a:t>Impericia</a:t>
            </a:r>
          </a:p>
        </p:txBody>
      </p:sp>
      <p:sp>
        <p:nvSpPr>
          <p:cNvPr id="17419" name="Oval 13"/>
          <p:cNvSpPr>
            <a:spLocks noChangeArrowheads="1"/>
          </p:cNvSpPr>
          <p:nvPr/>
        </p:nvSpPr>
        <p:spPr bwMode="auto">
          <a:xfrm>
            <a:off x="5220072" y="4530824"/>
            <a:ext cx="1223963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b="1" dirty="0"/>
              <a:t>Accidente</a:t>
            </a:r>
          </a:p>
        </p:txBody>
      </p:sp>
      <p:sp>
        <p:nvSpPr>
          <p:cNvPr id="17420" name="Oval 14"/>
          <p:cNvSpPr>
            <a:spLocks noChangeArrowheads="1"/>
          </p:cNvSpPr>
          <p:nvPr/>
        </p:nvSpPr>
        <p:spPr bwMode="auto">
          <a:xfrm>
            <a:off x="6372200" y="5394920"/>
            <a:ext cx="1296987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b="1" dirty="0"/>
              <a:t>Mal </a:t>
            </a:r>
          </a:p>
          <a:p>
            <a:pPr algn="ctr"/>
            <a:r>
              <a:rPr lang="es-ES" b="1" dirty="0"/>
              <a:t>Resultado</a:t>
            </a:r>
          </a:p>
        </p:txBody>
      </p:sp>
      <p:sp>
        <p:nvSpPr>
          <p:cNvPr id="17421" name="Oval 15"/>
          <p:cNvSpPr>
            <a:spLocks noChangeArrowheads="1"/>
          </p:cNvSpPr>
          <p:nvPr/>
        </p:nvSpPr>
        <p:spPr bwMode="auto">
          <a:xfrm>
            <a:off x="7452320" y="4314924"/>
            <a:ext cx="1419225" cy="1130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b="1" dirty="0"/>
              <a:t>Mal</a:t>
            </a:r>
          </a:p>
          <a:p>
            <a:pPr algn="ctr"/>
            <a:r>
              <a:rPr lang="es-ES" b="1" dirty="0"/>
              <a:t>Necesario</a:t>
            </a:r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 flipH="1">
            <a:off x="2411412" y="1847478"/>
            <a:ext cx="756443" cy="9334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5508104" y="1844328"/>
            <a:ext cx="1079500" cy="108061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1731342" y="4338501"/>
            <a:ext cx="326058" cy="30969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3131120" y="4328422"/>
            <a:ext cx="288752" cy="34641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2209800" y="4343437"/>
            <a:ext cx="0" cy="131781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2971800" y="4343437"/>
            <a:ext cx="0" cy="131781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>
            <a:off x="7302771" y="4256414"/>
            <a:ext cx="221557" cy="25270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 flipH="1">
            <a:off x="6155134" y="4256414"/>
            <a:ext cx="217066" cy="25270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6876256" y="4328422"/>
            <a:ext cx="0" cy="97278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61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5450" y="228600"/>
            <a:ext cx="8261350" cy="914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latin typeface="Georgia" pitchFamily="18" charset="0"/>
              </a:rPr>
              <a:t>ERROR MÉDICO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2895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pt-BR" sz="3000" b="1" dirty="0" err="1" smtClean="0">
                <a:latin typeface="Arial" pitchFamily="34" charset="0"/>
                <a:cs typeface="Arial" pitchFamily="34" charset="0"/>
              </a:rPr>
              <a:t>el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que resulta de una </a:t>
            </a:r>
            <a:r>
              <a:rPr lang="pt-BR" sz="3000" b="1" dirty="0" err="1" smtClean="0">
                <a:latin typeface="Arial" pitchFamily="34" charset="0"/>
                <a:cs typeface="Arial" pitchFamily="34" charset="0"/>
              </a:rPr>
              <a:t>equivocación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donde </a:t>
            </a:r>
          </a:p>
          <a:p>
            <a:pPr>
              <a:buNone/>
            </a:pP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no exista mala fé, </a:t>
            </a:r>
            <a:r>
              <a:rPr lang="pt-BR" sz="3000" b="1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se ponga de </a:t>
            </a:r>
            <a:r>
              <a:rPr lang="pt-BR" sz="3000" b="1" dirty="0" err="1" smtClean="0">
                <a:latin typeface="Arial" pitchFamily="34" charset="0"/>
                <a:cs typeface="Arial" pitchFamily="34" charset="0"/>
              </a:rPr>
              <a:t>manifiesto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elementos de  negligencia,  </a:t>
            </a:r>
            <a:r>
              <a:rPr lang="pt-BR" sz="3000" b="1" dirty="0" err="1" smtClean="0">
                <a:latin typeface="Arial" pitchFamily="34" charset="0"/>
                <a:cs typeface="Arial" pitchFamily="34" charset="0"/>
              </a:rPr>
              <a:t>indolencia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o </a:t>
            </a:r>
          </a:p>
          <a:p>
            <a:pPr>
              <a:buNone/>
            </a:pP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desprecio, </a:t>
            </a:r>
            <a:r>
              <a:rPr lang="pt-BR" sz="3000" b="1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000" b="1" dirty="0" err="1" smtClean="0">
                <a:latin typeface="Arial" pitchFamily="34" charset="0"/>
                <a:cs typeface="Arial" pitchFamily="34" charset="0"/>
              </a:rPr>
              <a:t>incapacidad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3000" b="1" dirty="0" err="1" smtClean="0">
                <a:latin typeface="Arial" pitchFamily="34" charset="0"/>
                <a:cs typeface="Arial" pitchFamily="34" charset="0"/>
              </a:rPr>
              <a:t>ignorancia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pt-BR" sz="3000" b="1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5450" y="228600"/>
            <a:ext cx="8261350" cy="914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latin typeface="Georgia" pitchFamily="18" charset="0"/>
              </a:rPr>
              <a:t>ERROR MÉDICO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81000" y="2057400"/>
            <a:ext cx="8382000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Solo es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posible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aceptar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el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error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médico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cuando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a pesar de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equivocación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el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profesional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ha </a:t>
            </a:r>
          </a:p>
          <a:p>
            <a:pPr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realizado todo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lo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que está a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su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alcance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en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las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condiciones concretas de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su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medio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de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trabajo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pt-BR" sz="2800" b="1" dirty="0" err="1">
                <a:latin typeface="Arial" pitchFamily="34" charset="0"/>
                <a:cs typeface="Arial" pitchFamily="34" charset="0"/>
              </a:rPr>
              <a:t>con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el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fin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de prestar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mejor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ayuda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al paciente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puede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presentar por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complejidad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del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diagnóstico o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manifestaciones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atípicas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enfermedad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37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latin typeface="Georgia" pitchFamily="18" charset="0"/>
              </a:rPr>
              <a:t>DOCENCIA  MÉDICA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2286000"/>
            <a:ext cx="7924800" cy="3230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nuevo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sistema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atención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obliga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un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nuevo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sistema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enseñanza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cual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concede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mucha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importancia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prevención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enfermedades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y realiza sus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acciones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activamente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comunidad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apoyándose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en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organismos políticos y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masas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900" b="1" dirty="0" smtClean="0">
                <a:latin typeface="Georgia" pitchFamily="18" charset="0"/>
              </a:rPr>
              <a:t>EL ESTUDIANTE: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905000"/>
            <a:ext cx="8001000" cy="46923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Debe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conocer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el</a:t>
            </a:r>
            <a:r>
              <a:rPr lang="pt-BR" dirty="0">
                <a:latin typeface="Arial" pitchFamily="34" charset="0"/>
                <a:cs typeface="Arial" pitchFamily="34" charset="0"/>
              </a:rPr>
              <a:t> modelo de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atención</a:t>
            </a:r>
            <a:r>
              <a:rPr lang="pt-BR" dirty="0">
                <a:latin typeface="Arial" pitchFamily="34" charset="0"/>
                <a:cs typeface="Arial" pitchFamily="34" charset="0"/>
              </a:rPr>
              <a:t> que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desarrolla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el</a:t>
            </a:r>
            <a:r>
              <a:rPr lang="pt-BR" dirty="0">
                <a:latin typeface="Arial" pitchFamily="34" charset="0"/>
                <a:cs typeface="Arial" pitchFamily="34" charset="0"/>
              </a:rPr>
              <a:t> Médico de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Familia</a:t>
            </a:r>
            <a:r>
              <a:rPr lang="pt-BR" dirty="0">
                <a:latin typeface="Arial" pitchFamily="34" charset="0"/>
                <a:cs typeface="Arial" pitchFamily="34" charset="0"/>
              </a:rPr>
              <a:t> 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Debe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entender y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conocer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beneficios</a:t>
            </a:r>
            <a:r>
              <a:rPr lang="pt-BR" dirty="0">
                <a:latin typeface="Arial" pitchFamily="34" charset="0"/>
                <a:cs typeface="Arial" pitchFamily="34" charset="0"/>
              </a:rPr>
              <a:t> que reporta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educación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médica </a:t>
            </a:r>
            <a:r>
              <a:rPr lang="pt-BR" dirty="0">
                <a:latin typeface="Arial" pitchFamily="34" charset="0"/>
                <a:cs typeface="Arial" pitchFamily="34" charset="0"/>
              </a:rPr>
              <a:t>a pacientes y familiares.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t-BR" dirty="0" err="1">
                <a:latin typeface="Arial" pitchFamily="34" charset="0"/>
                <a:cs typeface="Arial" pitchFamily="34" charset="0"/>
              </a:rPr>
              <a:t>Debe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tener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conocimientos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técnicos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necesarios</a:t>
            </a:r>
            <a:r>
              <a:rPr lang="pt-BR" dirty="0">
                <a:latin typeface="Arial" pitchFamily="34" charset="0"/>
                <a:cs typeface="Arial" pitchFamily="34" charset="0"/>
              </a:rPr>
              <a:t> que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le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permitan</a:t>
            </a:r>
            <a:r>
              <a:rPr lang="pt-BR" dirty="0">
                <a:latin typeface="Arial" pitchFamily="34" charset="0"/>
                <a:cs typeface="Arial" pitchFamily="34" charset="0"/>
              </a:rPr>
              <a:t> una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adecuada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relación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médico-paciente</a:t>
            </a:r>
            <a:r>
              <a:rPr lang="pt-BR" dirty="0">
                <a:latin typeface="Arial" pitchFamily="34" charset="0"/>
                <a:cs typeface="Arial" pitchFamily="34" charset="0"/>
              </a:rPr>
              <a:t>, médico-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familia</a:t>
            </a:r>
            <a:r>
              <a:rPr lang="pt-BR" dirty="0">
                <a:latin typeface="Arial" pitchFamily="34" charset="0"/>
                <a:cs typeface="Arial" pitchFamily="34" charset="0"/>
              </a:rPr>
              <a:t> y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médico-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población</a:t>
            </a:r>
            <a:r>
              <a:rPr lang="pt-BR" dirty="0"/>
              <a:t>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256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900" b="1" dirty="0" smtClean="0">
                <a:latin typeface="Georgia" pitchFamily="18" charset="0"/>
              </a:rPr>
              <a:t>EL ESTUDIANTE :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505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pt-BR" dirty="0" err="1">
                <a:latin typeface="Arial" pitchFamily="34" charset="0"/>
                <a:cs typeface="Arial" pitchFamily="34" charset="0"/>
              </a:rPr>
              <a:t>Debe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conocer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dirty="0">
                <a:latin typeface="Arial" pitchFamily="34" charset="0"/>
                <a:cs typeface="Arial" pitchFamily="34" charset="0"/>
              </a:rPr>
              <a:t> problemática de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su</a:t>
            </a:r>
            <a:r>
              <a:rPr lang="pt-BR" dirty="0">
                <a:latin typeface="Arial" pitchFamily="34" charset="0"/>
                <a:cs typeface="Arial" pitchFamily="34" charset="0"/>
              </a:rPr>
              <a:t> área. 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Debe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valorar al hombre como una unidad biopsicosocial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t-BR" dirty="0" err="1">
                <a:latin typeface="Arial" pitchFamily="34" charset="0"/>
                <a:cs typeface="Arial" pitchFamily="34" charset="0"/>
              </a:rPr>
              <a:t>Debe</a:t>
            </a:r>
            <a:r>
              <a:rPr lang="pt-BR" dirty="0">
                <a:latin typeface="Arial" pitchFamily="34" charset="0"/>
                <a:cs typeface="Arial" pitchFamily="34" charset="0"/>
              </a:rPr>
              <a:t> adquirir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responsabilidad</a:t>
            </a:r>
            <a:r>
              <a:rPr lang="pt-BR" dirty="0">
                <a:latin typeface="Arial" pitchFamily="34" charset="0"/>
                <a:cs typeface="Arial" pitchFamily="34" charset="0"/>
              </a:rPr>
              <a:t> que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tiene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práctica</a:t>
            </a:r>
            <a:r>
              <a:rPr lang="pt-BR" dirty="0">
                <a:latin typeface="Arial" pitchFamily="34" charset="0"/>
                <a:cs typeface="Arial" pitchFamily="34" charset="0"/>
              </a:rPr>
              <a:t> médica de estar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en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disposición</a:t>
            </a:r>
            <a:r>
              <a:rPr lang="pt-BR" dirty="0">
                <a:latin typeface="Arial" pitchFamily="34" charset="0"/>
                <a:cs typeface="Arial" pitchFamily="34" charset="0"/>
              </a:rPr>
              <a:t> permanente de enfrentar y resolver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cualquier</a:t>
            </a:r>
            <a:r>
              <a:rPr lang="pt-BR" dirty="0">
                <a:latin typeface="Arial" pitchFamily="34" charset="0"/>
                <a:cs typeface="Arial" pitchFamily="34" charset="0"/>
              </a:rPr>
              <a:t> contingencia médica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12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latin typeface="Georgia" pitchFamily="18" charset="0"/>
              </a:rPr>
              <a:t>ASPECTOS A TENER EN CUENTA EN LA INVESTIGACIÓN CIENTÍFICA: </a:t>
            </a: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2133601"/>
            <a:ext cx="7848600" cy="381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debe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llevar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al médico a realizar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estudios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innecesarios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Las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ciencias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médicas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contemporáneas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incorporan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continuamente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nuevos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conocimientos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perfeccionan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sus recursos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novedosos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complejos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dispositivos técnicos para auxiliar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diagnóstico y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tratamiento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81201"/>
            <a:ext cx="7848600" cy="3886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dirty="0">
                <a:latin typeface="Arial" pitchFamily="34" charset="0"/>
                <a:cs typeface="Arial" pitchFamily="34" charset="0"/>
              </a:rPr>
              <a:t>se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contemplan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reglas</a:t>
            </a:r>
            <a:r>
              <a:rPr lang="pt-BR" dirty="0">
                <a:latin typeface="Arial" pitchFamily="34" charset="0"/>
                <a:cs typeface="Arial" pitchFamily="34" charset="0"/>
              </a:rPr>
              <a:t> o normas específicas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que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definan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el</a:t>
            </a:r>
            <a:r>
              <a:rPr lang="pt-BR" dirty="0">
                <a:latin typeface="Arial" pitchFamily="34" charset="0"/>
                <a:cs typeface="Arial" pitchFamily="34" charset="0"/>
              </a:rPr>
              <a:t> uso de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procedimientos</a:t>
            </a:r>
            <a:r>
              <a:rPr lang="pt-BR" dirty="0">
                <a:latin typeface="Arial" pitchFamily="34" charset="0"/>
                <a:cs typeface="Arial" pitchFamily="34" charset="0"/>
              </a:rPr>
              <a:t> al aplicar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práctica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pt-BR" dirty="0">
                <a:latin typeface="Arial" pitchFamily="34" charset="0"/>
                <a:cs typeface="Arial" pitchFamily="34" charset="0"/>
              </a:rPr>
              <a:t> avances científicos, por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lo</a:t>
            </a:r>
            <a:r>
              <a:rPr lang="pt-BR" dirty="0">
                <a:latin typeface="Arial" pitchFamily="34" charset="0"/>
                <a:cs typeface="Arial" pitchFamily="34" charset="0"/>
              </a:rPr>
              <a:t> que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es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posible</a:t>
            </a:r>
            <a:r>
              <a:rPr lang="pt-BR" dirty="0">
                <a:latin typeface="Arial" pitchFamily="34" charset="0"/>
                <a:cs typeface="Arial" pitchFamily="34" charset="0"/>
              </a:rPr>
              <a:t> que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utilización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incorrecta</a:t>
            </a:r>
            <a:r>
              <a:rPr lang="pt-BR" dirty="0">
                <a:latin typeface="Arial" pitchFamily="34" charset="0"/>
                <a:cs typeface="Arial" pitchFamily="34" charset="0"/>
              </a:rPr>
              <a:t>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nuevas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técnicas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puedan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interpretarse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constituyan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en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sí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actos</a:t>
            </a:r>
            <a:r>
              <a:rPr lang="pt-BR" dirty="0">
                <a:latin typeface="Arial" pitchFamily="34" charset="0"/>
                <a:cs typeface="Arial" pitchFamily="34" charset="0"/>
              </a:rPr>
              <a:t> de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deshumanización</a:t>
            </a:r>
            <a:r>
              <a:rPr lang="pt-BR" dirty="0">
                <a:latin typeface="Arial" pitchFamily="34" charset="0"/>
                <a:cs typeface="Arial" pitchFamily="34" charset="0"/>
              </a:rPr>
              <a:t>, por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lo</a:t>
            </a:r>
            <a:r>
              <a:rPr lang="pt-BR" dirty="0">
                <a:latin typeface="Arial" pitchFamily="34" charset="0"/>
                <a:cs typeface="Arial" pitchFamily="34" charset="0"/>
              </a:rPr>
              <a:t> que se exige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una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atención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prioritaria</a:t>
            </a:r>
            <a:r>
              <a:rPr lang="pt-BR" dirty="0">
                <a:latin typeface="Arial" pitchFamily="34" charset="0"/>
                <a:cs typeface="Arial" pitchFamily="34" charset="0"/>
              </a:rPr>
              <a:t> a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formación</a:t>
            </a:r>
            <a:r>
              <a:rPr lang="pt-BR" dirty="0">
                <a:latin typeface="Arial" pitchFamily="34" charset="0"/>
                <a:cs typeface="Arial" pitchFamily="34" charset="0"/>
              </a:rPr>
              <a:t> científica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dirty="0">
                <a:latin typeface="Arial" pitchFamily="34" charset="0"/>
                <a:cs typeface="Arial" pitchFamily="34" charset="0"/>
              </a:rPr>
              <a:t>ideológica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del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profesional</a:t>
            </a:r>
            <a:r>
              <a:rPr lang="pt-BR" dirty="0">
                <a:latin typeface="Arial" pitchFamily="34" charset="0"/>
                <a:cs typeface="Arial" pitchFamily="34" charset="0"/>
              </a:rPr>
              <a:t> de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salud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5632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latin typeface="Georgia" pitchFamily="18" charset="0"/>
              </a:rPr>
              <a:t>ASPECTOS A TENER EN CUENTA EN LA INVESTIGACIÓN CIENTÍFICA: </a:t>
            </a: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609600" y="2136339"/>
            <a:ext cx="8001000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Los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trabajadores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de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salud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deben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poseer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sólidos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principios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éticos y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morales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de elevado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contenido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humano, ideológico y patriótico, que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le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permitan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interpretar y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actuar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correctamente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frente a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las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nuevas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situaciones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que se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originan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en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las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transformaciones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de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ciencia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y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la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técnica.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9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Diga los deberes del médico. </a:t>
            </a:r>
          </a:p>
          <a:p>
            <a:r>
              <a:rPr lang="es-ES" dirty="0" smtClean="0"/>
              <a:t>Concepto de Error médico y ponga un ejemplo.</a:t>
            </a:r>
          </a:p>
          <a:p>
            <a:r>
              <a:rPr lang="es-ES" dirty="0" smtClean="0"/>
              <a:t>Explique los tipos de relación médico paciente.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latin typeface="Georgia" pitchFamily="18" charset="0"/>
              </a:rPr>
              <a:t>Preguntas de </a:t>
            </a:r>
            <a:r>
              <a:rPr lang="pt-BR" sz="3200" b="1" dirty="0" err="1" smtClean="0">
                <a:latin typeface="Georgia" pitchFamily="18" charset="0"/>
              </a:rPr>
              <a:t>control</a:t>
            </a:r>
            <a:r>
              <a:rPr lang="pt-BR" sz="3200" b="1" dirty="0" smtClean="0">
                <a:latin typeface="Georgia" pitchFamily="18" charset="0"/>
              </a:rPr>
              <a:t>: </a:t>
            </a:r>
            <a:endParaRPr lang="es-ES" sz="32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7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endParaRPr lang="es-MX" b="1" dirty="0" smtClean="0"/>
          </a:p>
          <a:p>
            <a:pPr marL="114300" indent="0">
              <a:buNone/>
            </a:pPr>
            <a:endParaRPr lang="es-MX" b="1" dirty="0" smtClean="0"/>
          </a:p>
          <a:p>
            <a:pPr>
              <a:buFont typeface="Wingdings" pitchFamily="2" charset="2"/>
              <a:buChar char="Ø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DEONTOLOGÍA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latin typeface="Arial" pitchFamily="34" charset="0"/>
                <a:cs typeface="Arial" pitchFamily="34" charset="0"/>
              </a:rPr>
              <a:t>no es más que la ciencia o tratado de los deberes.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b="1" dirty="0">
                <a:latin typeface="Arial" pitchFamily="34" charset="0"/>
                <a:cs typeface="Arial" pitchFamily="34" charset="0"/>
              </a:rPr>
              <a:t>DICIOLOGÍA</a:t>
            </a:r>
            <a:r>
              <a:rPr lang="es-MX" dirty="0">
                <a:latin typeface="Arial" pitchFamily="34" charset="0"/>
                <a:cs typeface="Arial" pitchFamily="34" charset="0"/>
              </a:rPr>
              <a:t> es la ciencia o tratado de los derechos.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395536" y="332656"/>
            <a:ext cx="8424935" cy="14465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4400" b="1" dirty="0" smtClean="0">
                <a:latin typeface="Georgia" pitchFamily="18" charset="0"/>
              </a:rPr>
              <a:t>ALGUNOS CONCEPTOS QUE DEBEMOS CONOCER:</a:t>
            </a:r>
            <a:endParaRPr lang="es-ES" sz="44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8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81000" y="3752671"/>
            <a:ext cx="8438079" cy="17543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s-ES" dirty="0" smtClean="0"/>
          </a:p>
          <a:p>
            <a:r>
              <a:rPr lang="es-ES" sz="2400" b="1" dirty="0" smtClean="0">
                <a:latin typeface="Georgia" pitchFamily="18" charset="0"/>
                <a:cs typeface="Arial" pitchFamily="34" charset="0"/>
              </a:rPr>
              <a:t>PRÓXIMA ACTIVIDAD: SEMINARIO INTEGRADOR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Temas: Generalidades de Medicina Legal. Derecho Médico.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Responsabilidad Médica. Ética Médica. Bioética.</a:t>
            </a:r>
          </a:p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219200" y="1052736"/>
            <a:ext cx="6858000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ES" sz="3200" b="1" dirty="0" smtClean="0">
                <a:latin typeface="Georgia" pitchFamily="18" charset="0"/>
                <a:cs typeface="Arial" pitchFamily="34" charset="0"/>
              </a:rPr>
              <a:t>ESTUDIO INDEPENDIENTE:</a:t>
            </a:r>
          </a:p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           - Bioética.</a:t>
            </a:r>
          </a:p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           - Responsabilidad Médica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29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es-ES_tradnl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es-ES_tradnl" b="1" dirty="0" smtClean="0">
                <a:solidFill>
                  <a:schemeClr val="tx1"/>
                </a:solidFill>
                <a:latin typeface="Georgia" pitchFamily="18" charset="0"/>
              </a:rPr>
              <a:t>BIBLIOGRAFÍA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ES_trad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Ética  y Deontología médica. Pág. 1 -19, 22, 36.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</a:pPr>
            <a:endParaRPr lang="es-ES_tradnl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DEONTOLOGÍA MÉDICA</a:t>
            </a:r>
            <a:endParaRPr lang="es-ES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dirty="0">
                <a:latin typeface="Arial" pitchFamily="34" charset="0"/>
                <a:cs typeface="Arial" pitchFamily="34" charset="0"/>
              </a:rPr>
              <a:t>el conjunto de principios y reglas éticas que han de inspirar y guiar la conducta profesional del médico. 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ES" dirty="0">
                <a:latin typeface="Arial" pitchFamily="34" charset="0"/>
                <a:cs typeface="Arial" pitchFamily="34" charset="0"/>
              </a:rPr>
              <a:t>deberes que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ES" dirty="0">
                <a:latin typeface="Arial" pitchFamily="34" charset="0"/>
                <a:cs typeface="Arial" pitchFamily="34" charset="0"/>
              </a:rPr>
              <a:t>imponen obligan a todos los médicos en el ejercicio de su profesión, independientemente de la modalidad.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577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71600" y="838200"/>
            <a:ext cx="1735439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ETHOS</a:t>
            </a: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(Griego)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99095" y="3364468"/>
            <a:ext cx="141577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ÉTICA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96000" y="838199"/>
            <a:ext cx="1564414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MORIS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(Latín)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91200" y="3377625"/>
            <a:ext cx="168828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MORAL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2012218" y="1993392"/>
            <a:ext cx="19758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bajo"/>
          <p:cNvSpPr/>
          <p:nvPr/>
        </p:nvSpPr>
        <p:spPr>
          <a:xfrm>
            <a:off x="6965218" y="2069592"/>
            <a:ext cx="19758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1981200" y="5040868"/>
            <a:ext cx="517058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HÁBITOS, COSTUMBRES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Flecha izquierda, derecha y arriba"/>
          <p:cNvSpPr/>
          <p:nvPr/>
        </p:nvSpPr>
        <p:spPr>
          <a:xfrm rot="10800000">
            <a:off x="3965448" y="3569208"/>
            <a:ext cx="1216152" cy="115519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22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ÉTICA: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2133600"/>
            <a:ext cx="72008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MX" sz="3200" dirty="0">
                <a:latin typeface="Arial" pitchFamily="34" charset="0"/>
                <a:cs typeface="Arial" pitchFamily="34" charset="0"/>
              </a:rPr>
              <a:t>E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es-MX" sz="3200" dirty="0">
                <a:latin typeface="Arial" pitchFamily="34" charset="0"/>
                <a:cs typeface="Arial" pitchFamily="34" charset="0"/>
              </a:rPr>
              <a:t>la filosofía de la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moral.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3048000"/>
            <a:ext cx="8174033" cy="2554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la ciencia que trata de la moral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s-MX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  su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origen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, desarrollo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, reglas y normas </a:t>
            </a:r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MX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  de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conducta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los hombres, </a:t>
            </a:r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MX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  de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sus deberes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hacia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la sociedad, </a:t>
            </a:r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MX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  la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patria y el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estado (y la profesión). 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1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MORAL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04800" y="1905000"/>
            <a:ext cx="799449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b="1" dirty="0">
                <a:latin typeface="Arial" pitchFamily="34" charset="0"/>
                <a:cs typeface="Arial" pitchFamily="34" charset="0"/>
              </a:rPr>
              <a:t>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un sistema de opiniones, representaciones, normas y evaluaciones 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sobre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la regulación de la conducta de los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individuos.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4800" y="3048000"/>
            <a:ext cx="6930102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s-MX" dirty="0">
                <a:latin typeface="Arial" pitchFamily="34" charset="0"/>
                <a:cs typeface="Arial" pitchFamily="34" charset="0"/>
              </a:rPr>
              <a:t>se apoya en leyes formales sino en la fuerza de la persuasión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MX" dirty="0">
                <a:latin typeface="Arial" pitchFamily="34" charset="0"/>
                <a:cs typeface="Arial" pitchFamily="34" charset="0"/>
              </a:rPr>
              <a:t>el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ejemplo, en </a:t>
            </a:r>
            <a:r>
              <a:rPr lang="es-MX" dirty="0">
                <a:latin typeface="Arial" pitchFamily="34" charset="0"/>
                <a:cs typeface="Arial" pitchFamily="34" charset="0"/>
              </a:rPr>
              <a:t>la autoridad moral de algunas personas o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dirty="0">
                <a:latin typeface="Arial" pitchFamily="34" charset="0"/>
                <a:cs typeface="Arial" pitchFamily="34" charset="0"/>
              </a:rPr>
              <a:t>la opinión pública de tal o más cual colectividad</a:t>
            </a:r>
            <a:r>
              <a:rPr lang="es-MX" dirty="0"/>
              <a:t>.</a:t>
            </a:r>
            <a:endParaRPr lang="es-ES_tradnl" dirty="0"/>
          </a:p>
        </p:txBody>
      </p:sp>
      <p:sp>
        <p:nvSpPr>
          <p:cNvPr id="6" name="5 CuadroTexto"/>
          <p:cNvSpPr txBox="1"/>
          <p:nvPr/>
        </p:nvSpPr>
        <p:spPr>
          <a:xfrm>
            <a:off x="304800" y="4495800"/>
            <a:ext cx="7032694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Refleja </a:t>
            </a:r>
            <a:r>
              <a:rPr lang="es-MX" dirty="0">
                <a:latin typeface="Arial" pitchFamily="34" charset="0"/>
                <a:cs typeface="Arial" pitchFamily="34" charset="0"/>
              </a:rPr>
              <a:t>y fija, a través de principios y normas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s-MX" dirty="0">
                <a:latin typeface="Arial" pitchFamily="34" charset="0"/>
                <a:cs typeface="Arial" pitchFamily="34" charset="0"/>
              </a:rPr>
              <a:t>reglas de conducta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MX" dirty="0">
                <a:latin typeface="Arial" pitchFamily="34" charset="0"/>
                <a:cs typeface="Arial" pitchFamily="34" charset="0"/>
              </a:rPr>
              <a:t>exigencias que la sociedad o las clases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plantean </a:t>
            </a:r>
            <a:r>
              <a:rPr lang="es-MX" dirty="0">
                <a:latin typeface="Arial" pitchFamily="34" charset="0"/>
                <a:cs typeface="Arial" pitchFamily="34" charset="0"/>
              </a:rPr>
              <a:t>al hombre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dirty="0">
                <a:latin typeface="Arial" pitchFamily="34" charset="0"/>
                <a:cs typeface="Arial" pitchFamily="34" charset="0"/>
              </a:rPr>
              <a:t>su vida cotidiana, siendo para el individuo, obligaciones.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2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ÉTICA MÉDICA: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Conjunto de principios y normas que rigen la conducta de los trabajadores de   la salud, desarrolladas en determinadas actividades profesionales, encaminadas a lograr la preservación y mejoramiento  de la salud, el tratamiento adecuado y la recuperación de los enfermos, dentro de un marco fraternal y humano, profundamente científico.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067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</TotalTime>
  <Words>1803</Words>
  <Application>Microsoft Office PowerPoint</Application>
  <PresentationFormat>Presentación en pantalla (4:3)</PresentationFormat>
  <Paragraphs>267</Paragraphs>
  <Slides>41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7" baseType="lpstr">
      <vt:lpstr>Arial</vt:lpstr>
      <vt:lpstr>Calibri</vt:lpstr>
      <vt:lpstr>Century Gothic</vt:lpstr>
      <vt:lpstr>Georgia</vt:lpstr>
      <vt:lpstr>Wingdings</vt:lpstr>
      <vt:lpstr>Tema de Office</vt:lpstr>
      <vt:lpstr>ÉTICA MÉDICA </vt:lpstr>
      <vt:lpstr>SUMARIO</vt:lpstr>
      <vt:lpstr>OBJETIVOS</vt:lpstr>
      <vt:lpstr>Presentación de PowerPoint</vt:lpstr>
      <vt:lpstr>DEONTOLOGÍA MÉDICA</vt:lpstr>
      <vt:lpstr>Presentación de PowerPoint</vt:lpstr>
      <vt:lpstr>ÉTICA:</vt:lpstr>
      <vt:lpstr>MORAL</vt:lpstr>
      <vt:lpstr>ÉTICA MÉDICA:</vt:lpstr>
      <vt:lpstr>ÉTICA MÉDICA:</vt:lpstr>
      <vt:lpstr>EVOLUCIÓN HISTÓRICA</vt:lpstr>
      <vt:lpstr>EVOLUCIÓN HISTÓRICA</vt:lpstr>
      <vt:lpstr> ASPECTOS ÉTICOS DE LA VIDA INSTITUCIONAL DEL MÉDICO. </vt:lpstr>
      <vt:lpstr>DEBERES DEL MÉDICO</vt:lpstr>
      <vt:lpstr>DEBERES DEL MÉDICO</vt:lpstr>
      <vt:lpstr>RELACIONES DEL MÉDICO</vt:lpstr>
      <vt:lpstr>RELACIONES DEL MÉDICO</vt:lpstr>
      <vt:lpstr>RELACIÓN  MÉDICO-PACIENTE</vt:lpstr>
      <vt:lpstr>CRÍTICA Y AUTOCRÍTICA</vt:lpstr>
      <vt:lpstr> INTERNACIONALISMO</vt:lpstr>
      <vt:lpstr>SECRETO MÉDICO</vt:lpstr>
      <vt:lpstr>SECRETO MÉDICO</vt:lpstr>
      <vt:lpstr>EUTANASIA</vt:lpstr>
      <vt:lpstr>EUTANASIA</vt:lpstr>
      <vt:lpstr>ORTOTANASIA</vt:lpstr>
      <vt:lpstr>DISTANASIA</vt:lpstr>
      <vt:lpstr>IATROGENIA</vt:lpstr>
      <vt:lpstr>IATROGENIA</vt:lpstr>
      <vt:lpstr>TIPOS DE IATROGENIA</vt:lpstr>
      <vt:lpstr>Presentación de PowerPoint</vt:lpstr>
      <vt:lpstr>ERROR MÉDICO</vt:lpstr>
      <vt:lpstr>ERROR MÉDICO</vt:lpstr>
      <vt:lpstr>DOCENCIA  MÉDICA</vt:lpstr>
      <vt:lpstr> EL ESTUDIANTE: </vt:lpstr>
      <vt:lpstr> EL ESTUDIANTE : </vt:lpstr>
      <vt:lpstr>ASPECTOS A TENER EN CUENTA EN LA INVESTIGACIÓN CIENTÍFICA: </vt:lpstr>
      <vt:lpstr>Presentación de PowerPoint</vt:lpstr>
      <vt:lpstr>ASPECTOS A TENER EN CUENTA EN LA INVESTIGACIÓN CIENTÍFICA: </vt:lpstr>
      <vt:lpstr>Preguntas de control: </vt:lpstr>
      <vt:lpstr>Presentación de PowerPoint</vt:lpstr>
      <vt:lpstr> BIBLIOGRAFÍA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ÉTICA MÉDICA I</dc:title>
  <dc:creator>Carlos</dc:creator>
  <cp:lastModifiedBy>Dr</cp:lastModifiedBy>
  <cp:revision>142</cp:revision>
  <dcterms:created xsi:type="dcterms:W3CDTF">2013-02-18T20:52:17Z</dcterms:created>
  <dcterms:modified xsi:type="dcterms:W3CDTF">2023-04-24T08:23:44Z</dcterms:modified>
</cp:coreProperties>
</file>