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9" r:id="rId8"/>
    <p:sldId id="270" r:id="rId9"/>
    <p:sldId id="271" r:id="rId10"/>
    <p:sldId id="273" r:id="rId11"/>
    <p:sldId id="272" r:id="rId12"/>
    <p:sldId id="274" r:id="rId13"/>
    <p:sldId id="275" r:id="rId14"/>
    <p:sldId id="276" r:id="rId15"/>
    <p:sldId id="300" r:id="rId16"/>
    <p:sldId id="277" r:id="rId17"/>
    <p:sldId id="278" r:id="rId18"/>
    <p:sldId id="280" r:id="rId19"/>
    <p:sldId id="282" r:id="rId20"/>
    <p:sldId id="283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84" r:id="rId29"/>
    <p:sldId id="285" r:id="rId30"/>
    <p:sldId id="294" r:id="rId31"/>
    <p:sldId id="295" r:id="rId32"/>
    <p:sldId id="296" r:id="rId33"/>
    <p:sldId id="298" r:id="rId34"/>
    <p:sldId id="297" r:id="rId35"/>
    <p:sldId id="301" r:id="rId36"/>
    <p:sldId id="265" r:id="rId37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2BCF95-8FA5-4AF7-B605-A9E847949157}" type="datetimeFigureOut">
              <a:rPr lang="es-ES_tradnl" smtClean="0"/>
              <a:pPr>
                <a:defRPr/>
              </a:pPr>
              <a:t>24/04/2023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0F9A2-7FEB-4744-B5AE-71E9B2D7322E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68385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86DC48-1EC1-407D-B713-91C104587161}" type="datetimeFigureOut">
              <a:rPr lang="es-ES_tradnl" smtClean="0"/>
              <a:pPr>
                <a:defRPr/>
              </a:pPr>
              <a:t>24/04/2023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D0D04-5C93-4756-B077-984A7542855C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76528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37279-FA98-44FE-8259-D027E1036F3D}" type="datetimeFigureOut">
              <a:rPr lang="es-ES_tradnl" smtClean="0"/>
              <a:pPr>
                <a:defRPr/>
              </a:pPr>
              <a:t>24/04/2023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3B99B-C75B-4CC2-B7C3-69CDB1DDE206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6103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BF7C9-07D3-425A-AA6F-B6969F2BA0DC}" type="datetimeFigureOut">
              <a:rPr lang="es-ES_tradnl" smtClean="0"/>
              <a:pPr>
                <a:defRPr/>
              </a:pPr>
              <a:t>24/04/2023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17828-FA40-4A6D-AAD6-2C8FF69DF97B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87514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72F19-5477-4EFF-8044-9E01AD7B2877}" type="datetimeFigureOut">
              <a:rPr lang="es-ES_tradnl" smtClean="0"/>
              <a:pPr>
                <a:defRPr/>
              </a:pPr>
              <a:t>24/04/2023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067A8-3196-4443-A63E-0860E1319DFC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79692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70C67-6FEC-4B59-8636-1053AF1D1785}" type="datetimeFigureOut">
              <a:rPr lang="es-ES_tradnl" smtClean="0"/>
              <a:pPr>
                <a:defRPr/>
              </a:pPr>
              <a:t>24/04/2023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5EB3B-81B1-4C01-B988-D10A672FC576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97941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F6FAB6-BB04-4D70-947A-69E27A7BD044}" type="datetimeFigureOut">
              <a:rPr lang="es-ES_tradnl" smtClean="0"/>
              <a:pPr>
                <a:defRPr/>
              </a:pPr>
              <a:t>24/04/2023</a:t>
            </a:fld>
            <a:endParaRPr lang="es-ES_tradn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DCE64-219D-47BB-89C7-5C59AF204E86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84673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E7F2F-381E-4123-AEBB-9829D38AB13C}" type="datetimeFigureOut">
              <a:rPr lang="es-ES_tradnl" smtClean="0"/>
              <a:pPr>
                <a:defRPr/>
              </a:pPr>
              <a:t>24/04/2023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74075-D15B-4A18-BB04-338CC7491B1F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76460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AA8DF-6FD8-49F2-AFBA-B8B567A7633F}" type="datetimeFigureOut">
              <a:rPr lang="es-ES_tradnl" smtClean="0"/>
              <a:pPr>
                <a:defRPr/>
              </a:pPr>
              <a:t>24/04/2023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A5E4D-58D0-4650-A8A5-569112A6C87F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6267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2A2A4B-6D81-4633-9AE4-FE4AFE3C0F72}" type="datetimeFigureOut">
              <a:rPr lang="es-ES_tradnl" smtClean="0"/>
              <a:pPr>
                <a:defRPr/>
              </a:pPr>
              <a:t>24/04/2023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F27BC-6BAE-4617-A599-58DAD190373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3370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436AD9-EB7A-434C-A1F1-A9F36D55ECEB}" type="datetimeFigureOut">
              <a:rPr lang="es-ES_tradnl" smtClean="0"/>
              <a:pPr>
                <a:defRPr/>
              </a:pPr>
              <a:t>24/04/2023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A4039-6217-4C2D-B67F-19188BAEF1F6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50389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A472EC-0E90-4F83-9E69-248CB37CB9F6}" type="datetimeFigureOut">
              <a:rPr lang="es-ES_tradnl" smtClean="0"/>
              <a:pPr>
                <a:defRPr/>
              </a:pPr>
              <a:t>24/04/2023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2E8FA6-539B-4F24-815D-6DA546EEBB5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3167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6248400" cy="122237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latin typeface="Georgia" pitchFamily="18" charset="0"/>
              </a:rPr>
              <a:t>TRAUMATOLOGÍA  I</a:t>
            </a:r>
            <a:endParaRPr lang="es-ES_tradnl" b="1" dirty="0" smtClean="0">
              <a:latin typeface="Georgia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745621" y="588993"/>
            <a:ext cx="334097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latin typeface="Georgia" pitchFamily="18" charset="0"/>
              </a:rPr>
              <a:t>Disciplina: Medicina Legal</a:t>
            </a:r>
            <a:endParaRPr lang="es-ES" b="1" dirty="0">
              <a:latin typeface="Georgia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3600" b="1" dirty="0" smtClean="0">
                <a:latin typeface="Georgia" pitchFamily="18" charset="0"/>
              </a:rPr>
              <a:t/>
            </a:r>
            <a:br>
              <a:rPr lang="es-MX" sz="3600" b="1" dirty="0" smtClean="0">
                <a:latin typeface="Georgia" pitchFamily="18" charset="0"/>
              </a:rPr>
            </a:br>
            <a:r>
              <a:rPr lang="es-MX" sz="3600" b="1" dirty="0" smtClean="0">
                <a:latin typeface="Georgia" pitchFamily="18" charset="0"/>
              </a:rPr>
              <a:t>PRONÓSTICO MÉDICO LEGAL DE LAS LESIONES.</a:t>
            </a:r>
            <a:r>
              <a:rPr lang="es-ES_tradnl" sz="3600" b="1" dirty="0" smtClean="0">
                <a:latin typeface="Georgia" pitchFamily="18" charset="0"/>
              </a:rPr>
              <a:t/>
            </a:r>
            <a:br>
              <a:rPr lang="es-ES_tradnl" sz="3600" b="1" dirty="0" smtClean="0">
                <a:latin typeface="Georgia" pitchFamily="18" charset="0"/>
              </a:rPr>
            </a:br>
            <a:endParaRPr lang="es-ES" sz="3600" b="1" dirty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137160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GRAVE</a:t>
            </a:r>
          </a:p>
          <a:p>
            <a:pPr>
              <a:buFont typeface="Wingdings" pitchFamily="2" charset="2"/>
              <a:buChar char="Ø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NO GRAVE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718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atin typeface="Georgia" pitchFamily="18" charset="0"/>
              </a:rPr>
              <a:t>LESIONES GRAVES</a:t>
            </a:r>
            <a:endParaRPr lang="es-ES" b="1" dirty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96240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PELIGRO INMINENTE PARA LA VIDA: </a:t>
            </a:r>
            <a:r>
              <a:rPr lang="es-MX" dirty="0"/>
              <a:t>Es el estado real existente en el momento del examen, que de no ser tratado rápido </a:t>
            </a:r>
            <a:r>
              <a:rPr lang="es-MX" dirty="0" smtClean="0"/>
              <a:t>y </a:t>
            </a:r>
            <a:r>
              <a:rPr lang="es-MX" dirty="0"/>
              <a:t>eficazmente conducirá </a:t>
            </a:r>
            <a:r>
              <a:rPr lang="es-MX" dirty="0" smtClean="0"/>
              <a:t>en un </a:t>
            </a:r>
            <a:r>
              <a:rPr lang="es-MX" dirty="0"/>
              <a:t>plazo breve a</a:t>
            </a:r>
            <a:r>
              <a:rPr lang="es-MX" dirty="0" smtClean="0"/>
              <a:t> </a:t>
            </a:r>
            <a:r>
              <a:rPr lang="es-MX" dirty="0"/>
              <a:t>la muerte. </a:t>
            </a:r>
            <a:endParaRPr lang="es-ES_tradnl" dirty="0"/>
          </a:p>
          <a:p>
            <a:pPr>
              <a:buFont typeface="Wingdings" pitchFamily="2" charset="2"/>
              <a:buChar char="ü"/>
              <a:defRPr/>
            </a:pPr>
            <a:r>
              <a:rPr lang="es-MX" dirty="0"/>
              <a:t>Gran hemorragia.</a:t>
            </a:r>
            <a:endParaRPr lang="es-ES_tradnl" dirty="0"/>
          </a:p>
          <a:p>
            <a:pPr>
              <a:buFont typeface="Wingdings" pitchFamily="2" charset="2"/>
              <a:buChar char="ü"/>
              <a:defRPr/>
            </a:pPr>
            <a:r>
              <a:rPr lang="es-MX" dirty="0"/>
              <a:t>Estado de shock.</a:t>
            </a:r>
            <a:endParaRPr lang="es-ES_tradnl" dirty="0"/>
          </a:p>
          <a:p>
            <a:pPr>
              <a:buFont typeface="Wingdings" pitchFamily="2" charset="2"/>
              <a:buChar char="ü"/>
              <a:defRPr/>
            </a:pPr>
            <a:r>
              <a:rPr lang="es-MX" dirty="0"/>
              <a:t>Asfixia</a:t>
            </a:r>
            <a:r>
              <a:rPr lang="es-MX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687051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atin typeface="Georgia" pitchFamily="18" charset="0"/>
              </a:rPr>
              <a:t>LESIONES GRAVES</a:t>
            </a:r>
            <a:endParaRPr lang="es-ES" b="1" dirty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657599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DEFORMIDAD: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  <a:defRPr/>
            </a:pPr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MX" dirty="0">
                <a:latin typeface="Arial" pitchFamily="34" charset="0"/>
                <a:cs typeface="Arial" pitchFamily="34" charset="0"/>
              </a:rPr>
              <a:t>la denominación de la secuela que queda a consecuencia de una lesión y que se apoya en: 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s-ES_tradnl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Fealdad.</a:t>
            </a:r>
            <a:endParaRPr lang="es-ES_tradnl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Visibilidad.</a:t>
            </a:r>
            <a:endParaRPr lang="es-ES_tradnl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Permanencia.</a:t>
            </a:r>
            <a:r>
              <a:rPr lang="es-MX" dirty="0">
                <a:latin typeface="Arial" pitchFamily="34" charset="0"/>
                <a:cs typeface="Arial" pitchFamily="34" charset="0"/>
              </a:rPr>
              <a:t> </a:t>
            </a:r>
            <a:endParaRPr lang="es-ES_tradnl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6814437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atin typeface="Georgia" pitchFamily="18" charset="0"/>
              </a:rPr>
              <a:t>LESIONES GRAVES</a:t>
            </a:r>
            <a:endParaRPr lang="es-ES" b="1" dirty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2285999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INCAPACIDAD: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 </a:t>
            </a:r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s-MX" dirty="0" smtClean="0"/>
              <a:t>El </a:t>
            </a:r>
            <a:r>
              <a:rPr lang="es-MX" dirty="0"/>
              <a:t>criterio de incapacidad en Medicina Legal se refiere a las ocupaciones habituales de la víctima.</a:t>
            </a:r>
            <a:endParaRPr lang="es-ES_tradnl" dirty="0"/>
          </a:p>
          <a:p>
            <a:pPr marL="0" indent="0">
              <a:buNone/>
              <a:defRPr/>
            </a:pPr>
            <a:r>
              <a:rPr lang="es-MX" dirty="0"/>
              <a:t>  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6349647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atin typeface="Georgia" pitchFamily="18" charset="0"/>
              </a:rPr>
              <a:t>LESIONES GRAVES</a:t>
            </a:r>
            <a:endParaRPr lang="es-ES" b="1" dirty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581399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SECUELA:</a:t>
            </a:r>
            <a:endParaRPr lang="es-ES_tradnl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Son </a:t>
            </a:r>
            <a:r>
              <a:rPr lang="es-MX" dirty="0">
                <a:latin typeface="Arial" pitchFamily="34" charset="0"/>
                <a:cs typeface="Arial" pitchFamily="34" charset="0"/>
              </a:rPr>
              <a:t>producto de las lesiones no mortales, que por si sola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s-MX" dirty="0">
                <a:latin typeface="Arial" pitchFamily="34" charset="0"/>
                <a:cs typeface="Arial" pitchFamily="34" charset="0"/>
              </a:rPr>
              <a:t>por su complicación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s-MX" dirty="0">
                <a:latin typeface="Arial" pitchFamily="34" charset="0"/>
                <a:cs typeface="Arial" pitchFamily="34" charset="0"/>
              </a:rPr>
              <a:t>producen la muerte pero si una limitación del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individuo  para </a:t>
            </a:r>
            <a:r>
              <a:rPr lang="es-MX" dirty="0">
                <a:latin typeface="Arial" pitchFamily="34" charset="0"/>
                <a:cs typeface="Arial" pitchFamily="34" charset="0"/>
              </a:rPr>
              <a:t>sus ocupaciones habituales ya sea parcial o total.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s-MX" u="sng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Pueden ser</a:t>
            </a:r>
            <a:r>
              <a:rPr lang="es-MX" dirty="0">
                <a:latin typeface="Arial" pitchFamily="34" charset="0"/>
                <a:cs typeface="Arial" pitchFamily="34" charset="0"/>
              </a:rPr>
              <a:t>:</a:t>
            </a:r>
            <a:endParaRPr lang="es-ES_tradnl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 </a:t>
            </a:r>
            <a:endParaRPr lang="es-ES_tradnl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Anatómicas.</a:t>
            </a:r>
            <a:endParaRPr lang="es-ES_tradnl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Fisiológicas o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funcionales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.</a:t>
            </a:r>
            <a:endParaRPr lang="es-ES_tradnl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Psíquicas.</a:t>
            </a:r>
            <a:endParaRPr lang="es-ES_tradnl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9964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10400" cy="9604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>
                <a:latin typeface="Georgia" pitchFamily="18" charset="0"/>
              </a:rPr>
              <a:t>LESIONES </a:t>
            </a:r>
            <a:r>
              <a:rPr lang="es-ES" b="1" dirty="0" smtClean="0">
                <a:latin typeface="Georgia" pitchFamily="18" charset="0"/>
              </a:rPr>
              <a:t>NO GRAVES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82880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No graves que requieren tratamiento médico</a:t>
            </a:r>
          </a:p>
          <a:p>
            <a:pPr marL="0" indent="0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No graves sin necesidad de asistencia médica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578526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b="1" dirty="0" smtClean="0">
                <a:latin typeface="Georgia" pitchFamily="18" charset="0"/>
              </a:rPr>
              <a:t>SANIDAD LEGAL DE LAS LESIONES</a:t>
            </a:r>
            <a:endParaRPr lang="es-ES" b="1" dirty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82880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MX" dirty="0"/>
              <a:t>S</a:t>
            </a:r>
            <a:r>
              <a:rPr lang="es-MX" dirty="0" smtClean="0"/>
              <a:t>e realiza al examinar, en la fase previa al juicio oral, a los lesionados curados, con el objetivo de calificar definitivamente las lesiones.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54403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>
                <a:solidFill>
                  <a:schemeClr val="tx1"/>
                </a:solidFill>
                <a:latin typeface="Georgia" pitchFamily="18" charset="0"/>
              </a:rPr>
              <a:t>TRAUMATISMOS</a:t>
            </a:r>
            <a:endParaRPr lang="es-ES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62200" y="2667000"/>
            <a:ext cx="3733800" cy="3352799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905256" indent="-4572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MX" dirty="0"/>
              <a:t> </a:t>
            </a:r>
            <a:r>
              <a:rPr lang="es-MX" dirty="0" smtClean="0"/>
              <a:t>Activos </a:t>
            </a:r>
          </a:p>
          <a:p>
            <a:pPr marL="448056" indent="0" fontAlgn="auto">
              <a:spcAft>
                <a:spcPts val="0"/>
              </a:spcAft>
              <a:buNone/>
              <a:defRPr/>
            </a:pPr>
            <a:r>
              <a:rPr lang="es-MX" dirty="0" smtClean="0"/>
              <a:t> </a:t>
            </a:r>
            <a:endParaRPr lang="es-MX" dirty="0"/>
          </a:p>
          <a:p>
            <a:pPr marL="905256" indent="-4572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MX" dirty="0"/>
              <a:t> </a:t>
            </a:r>
            <a:r>
              <a:rPr lang="es-MX" dirty="0" smtClean="0"/>
              <a:t>Pasivos </a:t>
            </a:r>
          </a:p>
          <a:p>
            <a:pPr marL="448056" indent="0" fontAlgn="auto">
              <a:spcAft>
                <a:spcPts val="0"/>
              </a:spcAft>
              <a:buNone/>
              <a:defRPr/>
            </a:pPr>
            <a:endParaRPr lang="es-MX" dirty="0"/>
          </a:p>
          <a:p>
            <a:pPr marL="905256" indent="-4572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MX" dirty="0"/>
              <a:t> </a:t>
            </a:r>
            <a:r>
              <a:rPr lang="es-MX" dirty="0" smtClean="0"/>
              <a:t>Mixtos </a:t>
            </a:r>
            <a:endParaRPr lang="es-MX" dirty="0"/>
          </a:p>
          <a:p>
            <a:pPr>
              <a:buFont typeface="Wingdings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21091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484632" indent="0" algn="l" fontAlgn="auto">
              <a:spcAft>
                <a:spcPts val="0"/>
              </a:spcAft>
              <a:defRPr/>
            </a:pPr>
            <a:r>
              <a:rPr lang="es-MX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b="1" dirty="0" smtClean="0">
                <a:latin typeface="Georgia" pitchFamily="18" charset="0"/>
              </a:rPr>
              <a:t>AGENTE VULNERANTE</a:t>
            </a:r>
            <a:r>
              <a:rPr lang="es-ES_tradnl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ES_tradnl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s-ES_tradnl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33425" y="1752600"/>
            <a:ext cx="7724775" cy="152400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s-MX" sz="3600" dirty="0" smtClean="0"/>
              <a:t>Es todo cuerpo sólido que determina alteración sobre los tejidos.</a:t>
            </a:r>
            <a:endParaRPr lang="es-ES_tradnl" sz="3600" dirty="0" smtClean="0"/>
          </a:p>
        </p:txBody>
      </p:sp>
      <p:pic>
        <p:nvPicPr>
          <p:cNvPr id="1027" name="Picture 3" descr="D:\Escritorio\cuchi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6645"/>
            <a:ext cx="1115030" cy="140493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Escritorio\fragmento ós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52999"/>
            <a:ext cx="2971800" cy="158268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Escritorio\Imag ML\pied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46645"/>
            <a:ext cx="2619375" cy="17430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522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42028" y="2438400"/>
            <a:ext cx="7287572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MX" sz="4000" b="1" dirty="0" smtClean="0">
                <a:latin typeface="Georgia" pitchFamily="18" charset="0"/>
              </a:rPr>
              <a:t>CLASIFICACIÓN 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MX" sz="4000" b="1" dirty="0" smtClean="0">
                <a:latin typeface="Georgia" pitchFamily="18" charset="0"/>
              </a:rPr>
              <a:t>AGENTES VULNERANTES</a:t>
            </a:r>
            <a:r>
              <a:rPr lang="es-MX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20589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1371600" y="274638"/>
            <a:ext cx="57150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b="1" dirty="0" smtClean="0">
                <a:latin typeface="Georgia" pitchFamily="18" charset="0"/>
              </a:rPr>
              <a:t>SUMARIO:</a:t>
            </a:r>
            <a:endParaRPr lang="es-ES_tradnl" b="1" dirty="0" smtClean="0">
              <a:latin typeface="Georgia" pitchFamily="18" charset="0"/>
            </a:endParaRP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762000" y="2057400"/>
            <a:ext cx="7620000" cy="4191000"/>
          </a:xfrm>
          <a:ln w="381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Los traumatismos en Medicina Legal.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Los traumatismos como delitos de lesiones.  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Las lesiones intencionales.  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Las lesiones por imprudencia.  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Los traumatismos que no constituyen delito de lesiones.  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Pronóstico médico-legal de las lesiones.  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Sanidad legal de las lesiones.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Los agentes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vulnerantes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Las contusiones. Las contusiones de primer grado. Importancia médico legal.</a:t>
            </a:r>
          </a:p>
          <a:p>
            <a:pPr>
              <a:buFont typeface="Wingdings" pitchFamily="2" charset="2"/>
              <a:buChar char="Ø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Las heridas contusas. </a:t>
            </a:r>
          </a:p>
          <a:p>
            <a:pPr marL="0" indent="0">
              <a:buNone/>
            </a:pP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ES_tradnl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>
                <a:latin typeface="Georgia" pitchFamily="18" charset="0"/>
                <a:cs typeface="Arial" pitchFamily="34" charset="0"/>
              </a:rPr>
              <a:t>ARMAS CONTUNDENTES</a:t>
            </a:r>
            <a:endParaRPr lang="es-ES" b="1" dirty="0">
              <a:latin typeface="Georgia" pitchFamily="18" charset="0"/>
            </a:endParaRPr>
          </a:p>
        </p:txBody>
      </p:sp>
      <p:pic>
        <p:nvPicPr>
          <p:cNvPr id="2054" name="Picture 6" descr="D:\Escritorio\pist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01" y="4222918"/>
            <a:ext cx="2295525" cy="19907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Escritorio\pied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27289"/>
            <a:ext cx="2111244" cy="140493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Escritorio\pal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27289"/>
            <a:ext cx="1842189" cy="140493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D:\Escritorio\puñetaz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04" y="1927289"/>
            <a:ext cx="2424911" cy="161534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Escritorio\pelota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01" y="4397925"/>
            <a:ext cx="2170206" cy="14259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01273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atin typeface="Georgia" pitchFamily="18" charset="0"/>
              </a:rPr>
              <a:t>ARMAS CORTANTES</a:t>
            </a:r>
            <a:endParaRPr lang="es-ES" b="1" dirty="0">
              <a:latin typeface="Georgia" pitchFamily="18" charset="0"/>
            </a:endParaRPr>
          </a:p>
        </p:txBody>
      </p:sp>
      <p:pic>
        <p:nvPicPr>
          <p:cNvPr id="1026" name="Picture 2" descr="D:\Escritorio\Imag ML\bayon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2952750" cy="23622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Escritorio\Imag ML\cuchil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1905000" cy="24003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cosasdelcibao.net/wp-content/uploads/2009/10/mache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14389"/>
            <a:ext cx="2857500" cy="265747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Escritorio\Imag ML\cuchill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09324"/>
            <a:ext cx="2286000" cy="15144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Escritorio\Imag ML\hojas-de-bisturi-esteril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6746"/>
            <a:ext cx="3505200" cy="234147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Escritorio\Imag ML\017-vidrio-de-ventana-s-ii-iii-d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96883"/>
            <a:ext cx="2666288" cy="19812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0681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b="1" dirty="0" smtClean="0">
                <a:latin typeface="Georgia" pitchFamily="18" charset="0"/>
              </a:rPr>
              <a:t>AGENTES VULNERANTES CORTOCONTUNDENTES.</a:t>
            </a:r>
            <a:endParaRPr lang="es-ES" b="1" dirty="0">
              <a:latin typeface="Georgia" pitchFamily="18" charset="0"/>
            </a:endParaRPr>
          </a:p>
        </p:txBody>
      </p:sp>
      <p:pic>
        <p:nvPicPr>
          <p:cNvPr id="2050" name="Picture 2" descr="D:\Escritorio\Imag ML\mache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90790"/>
            <a:ext cx="2425462" cy="201481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Escritorio\Imag ML\sab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35020"/>
            <a:ext cx="4724400" cy="2667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Escritorio\Imag ML\hac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97795"/>
            <a:ext cx="2528316" cy="3200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67534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Escritorio\Imag ML\tn_punzon-recto-c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00" y="1905000"/>
            <a:ext cx="3062906" cy="235843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b="1" dirty="0" smtClean="0">
                <a:latin typeface="Georgia" pitchFamily="18" charset="0"/>
              </a:rPr>
              <a:t>AGENTES VULNERANTES PERFORANTES.</a:t>
            </a:r>
            <a:endParaRPr lang="es-ES" b="1" dirty="0">
              <a:latin typeface="Georgia" pitchFamily="18" charset="0"/>
            </a:endParaRPr>
          </a:p>
        </p:txBody>
      </p:sp>
      <p:pic>
        <p:nvPicPr>
          <p:cNvPr id="5" name="Picture 2" descr="D:\Escritorio\Imag ML\agu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36195"/>
            <a:ext cx="2578851" cy="108795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Escritorio\Imag ML\agujas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90458"/>
            <a:ext cx="2266950" cy="20193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Escritorio\Imag ML\clav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434660"/>
            <a:ext cx="2057400" cy="22193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Escritorio\Imag ML\compá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650620" cy="20925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Escritorio\Imag ML\images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324" y="5057775"/>
            <a:ext cx="2533650" cy="18002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Escritorio\Imag ML\espad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74881"/>
            <a:ext cx="2226906" cy="144469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63644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D:\Escritorio\Imag ML\tenazas-profesionales-para-carpinteros-7___452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81150"/>
            <a:ext cx="2819400" cy="2819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b="1" dirty="0" smtClean="0">
                <a:latin typeface="Georgia" pitchFamily="18" charset="0"/>
              </a:rPr>
              <a:t>AGENTES VULNERANTES DISLACERANTES.</a:t>
            </a:r>
            <a:endParaRPr lang="es-ES" b="1" dirty="0">
              <a:latin typeface="Georgia" pitchFamily="18" charset="0"/>
            </a:endParaRPr>
          </a:p>
        </p:txBody>
      </p:sp>
      <p:pic>
        <p:nvPicPr>
          <p:cNvPr id="3079" name="Picture 7" descr="D:\Escritorio\Imag ML\hojas de sier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34397"/>
            <a:ext cx="2333625" cy="19621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Escritorio\Imag ML\serruc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53000"/>
            <a:ext cx="2619375" cy="17430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Escritorio\Imag ML\sierr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00550"/>
            <a:ext cx="2790825" cy="16383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Escritorio\Imag ML\mordiend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04950"/>
            <a:ext cx="2190750" cy="2971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:\Escritorio\Imag ML\rueda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6" y="2133600"/>
            <a:ext cx="3171825" cy="14382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95234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Escritorio\Imag ML\anzue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2438400" cy="19507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b="1" dirty="0" smtClean="0">
                <a:latin typeface="Georgia" pitchFamily="18" charset="0"/>
                <a:cs typeface="Arial" pitchFamily="34" charset="0"/>
              </a:rPr>
              <a:t>AGENTES VULNERANTES PUNZO-DISLACERANTES.</a:t>
            </a:r>
            <a:endParaRPr lang="es-ES" b="1" dirty="0">
              <a:latin typeface="Georgia" pitchFamily="18" charset="0"/>
            </a:endParaRPr>
          </a:p>
        </p:txBody>
      </p:sp>
      <p:pic>
        <p:nvPicPr>
          <p:cNvPr id="4" name="Picture 6" descr="D:\Escritorio\Imag ML\asta de to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80" y="4884420"/>
            <a:ext cx="2438400" cy="17907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Escritorio\Imag ML\asta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99"/>
            <a:ext cx="1847850" cy="24669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Escritorio\Imag ML\arpones ballener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199"/>
            <a:ext cx="4038600" cy="301317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439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b="1" dirty="0" smtClean="0">
                <a:latin typeface="Georgia" pitchFamily="18" charset="0"/>
                <a:cs typeface="Arial" pitchFamily="34" charset="0"/>
              </a:rPr>
              <a:t>ARMAS DE FUEGO</a:t>
            </a:r>
            <a:endParaRPr lang="es-ES" b="1" dirty="0">
              <a:latin typeface="Georgia" pitchFamily="18" charset="0"/>
            </a:endParaRPr>
          </a:p>
        </p:txBody>
      </p:sp>
      <p:pic>
        <p:nvPicPr>
          <p:cNvPr id="6146" name="Picture 2" descr="D:\Escritorio\Imag ML\subametrallad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4495800"/>
            <a:ext cx="2466975" cy="18478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Escritorio\Imag ML\ametrallador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14984"/>
            <a:ext cx="3657600" cy="173821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Escritorio\Imag ML\pistol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057400"/>
            <a:ext cx="2466975" cy="18478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Escritorio\Imag ML\fusil R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352800" cy="18478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36704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b="1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es-MX" b="1" dirty="0" smtClean="0">
                <a:latin typeface="Georgia" pitchFamily="18" charset="0"/>
                <a:cs typeface="Arial" pitchFamily="34" charset="0"/>
              </a:rPr>
            </a:br>
            <a:r>
              <a:rPr lang="es-MX" b="1" dirty="0" smtClean="0">
                <a:latin typeface="Georgia" pitchFamily="18" charset="0"/>
                <a:cs typeface="Arial" pitchFamily="34" charset="0"/>
              </a:rPr>
              <a:t>ARMAS EXPLOSIVAS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/>
            </a:r>
            <a:br>
              <a:rPr lang="es-ES_tradnl" dirty="0">
                <a:latin typeface="Arial" pitchFamily="34" charset="0"/>
                <a:cs typeface="Arial" pitchFamily="34" charset="0"/>
              </a:rPr>
            </a:br>
            <a:endParaRPr lang="es-ES" dirty="0"/>
          </a:p>
        </p:txBody>
      </p:sp>
      <p:pic>
        <p:nvPicPr>
          <p:cNvPr id="7170" name="Picture 2" descr="D:\Escritorio\Imag ML\gran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2628900" cy="17430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Escritorio\Imag ML\bombas nuclea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49" y="4593188"/>
            <a:ext cx="2466975" cy="18478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Escritorio\Imag ML\bomba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4717013"/>
            <a:ext cx="2847975" cy="16002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Escritorio\Imag ML\bomb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2257425"/>
            <a:ext cx="2581275" cy="17716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181637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s-MX" b="1" dirty="0" smtClean="0">
                <a:latin typeface="Georgia" pitchFamily="18" charset="0"/>
              </a:rPr>
              <a:t> LAS CONTUSIONES</a:t>
            </a:r>
            <a:endParaRPr lang="es-ES_tradnl" b="1" dirty="0" smtClean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90800"/>
            <a:ext cx="7291197" cy="365760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 producen por la presión ejercida sobre los tejidos por un agente vulnerante contuso, que puede ser duro, elástico o no, romo o desprovistos de puntas, aristas o filos, que por simple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acción mecánica determina la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destrucción de la piel y de las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partes profundas.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D:\Escritorio\Imag ML\contu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91947"/>
            <a:ext cx="2237994" cy="2514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52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b="1" dirty="0" smtClean="0">
                <a:latin typeface="Georgia" pitchFamily="18" charset="0"/>
              </a:rPr>
              <a:t>CONTUSIONES DE PRIMER GRADO</a:t>
            </a:r>
            <a:endParaRPr lang="es-ES" b="1" dirty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76400" y="2667001"/>
            <a:ext cx="5791200" cy="1905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21208" indent="-4572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Hiperemia contusa.</a:t>
            </a:r>
          </a:p>
          <a:p>
            <a:pPr marL="521208" indent="-4572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Excoriaciones. </a:t>
            </a:r>
          </a:p>
          <a:p>
            <a:pPr marL="521208" indent="-4572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Equimosis.</a:t>
            </a:r>
            <a:endParaRPr lang="es-ES_tradnl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154435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b="1" dirty="0" smtClean="0">
                <a:latin typeface="Georgia" pitchFamily="18" charset="0"/>
              </a:rPr>
              <a:t>OBJETIVOS</a:t>
            </a:r>
            <a:endParaRPr lang="es-ES_tradnl" dirty="0" smtClean="0">
              <a:latin typeface="Georgia" pitchFamily="18" charset="0"/>
            </a:endParaRP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676401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Diferenciar los delitos de lesiones intencionales de los de imprudencia.</a:t>
            </a:r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Exponer la clasificación legal de las lesiones. </a:t>
            </a:r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Emitir el pronóstico médico legal  de las lesiones.</a:t>
            </a:r>
          </a:p>
          <a:p>
            <a:pPr>
              <a:buFont typeface="Wingdings" pitchFamily="2" charset="2"/>
              <a:buChar char="Ø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Definir qué es un agente vulnerante.</a:t>
            </a:r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Identificar las lesiones por su naturaleza o características</a:t>
            </a:r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_tradnl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>
                <a:latin typeface="Georgia" pitchFamily="18" charset="0"/>
              </a:rPr>
              <a:t>HIPEREMIA CONTUSA.</a:t>
            </a:r>
            <a:endParaRPr lang="es-ES" b="1" dirty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1828800"/>
          </a:xfr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MX" dirty="0">
                <a:latin typeface="Arial" pitchFamily="34" charset="0"/>
                <a:cs typeface="Arial" pitchFamily="34" charset="0"/>
              </a:rPr>
              <a:t>Es el acúmulo de sangre provocado por un traumatismo que determina dilatación de pequeñas arteriolas y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capilares</a:t>
            </a:r>
            <a:r>
              <a:rPr lang="es-MX" dirty="0">
                <a:latin typeface="Arial" pitchFamily="34" charset="0"/>
                <a:cs typeface="Arial" pitchFamily="34" charset="0"/>
              </a:rPr>
              <a:t>.</a:t>
            </a:r>
            <a:endParaRPr lang="es-ES_tradnl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D:\Escritorio\Imag ML\bofet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56788"/>
            <a:ext cx="3144416" cy="23583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38" y="4194887"/>
            <a:ext cx="2699548" cy="2358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370787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1628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>
                <a:latin typeface="Georgia" pitchFamily="18" charset="0"/>
                <a:cs typeface="Arial" pitchFamily="34" charset="0"/>
              </a:rPr>
              <a:t>EXCORIACIONES.</a:t>
            </a:r>
            <a:endParaRPr lang="es-ES" b="1" dirty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3000" y="2209800"/>
            <a:ext cx="7010400" cy="2057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MX" dirty="0">
                <a:latin typeface="Arial" pitchFamily="34" charset="0"/>
                <a:cs typeface="Arial" pitchFamily="34" charset="0"/>
              </a:rPr>
              <a:t>la pérdida de la epidermis con denudación del corion, sin hemorragia o con hemorragia mínima y exudación serosa.  En el cadáver se apergamina.</a:t>
            </a:r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10242" name="Picture 2" descr="D:\Escritorio\Imag ML\excoriaci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39258"/>
            <a:ext cx="5610225" cy="11049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8538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324600" cy="10207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>
                <a:latin typeface="Georgia" pitchFamily="18" charset="0"/>
                <a:cs typeface="Arial" pitchFamily="34" charset="0"/>
              </a:rPr>
              <a:t>EQUIMOSIS</a:t>
            </a:r>
            <a:endParaRPr lang="es-ES" b="1" dirty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905001"/>
          </a:xfr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Son </a:t>
            </a:r>
            <a:r>
              <a:rPr lang="es-MX" dirty="0">
                <a:latin typeface="Arial" pitchFamily="34" charset="0"/>
                <a:cs typeface="Arial" pitchFamily="34" charset="0"/>
              </a:rPr>
              <a:t>producidas por rupturas de pequeños vasos capilares superficiales con infiltración de sangre en las mallas del tejido celular subcutáneo.</a:t>
            </a:r>
            <a:endParaRPr lang="es-ES_tradnl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D:\Escritorio\Imag ML\equim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51041"/>
            <a:ext cx="3429000" cy="2571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26184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274638"/>
            <a:ext cx="72390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b="1" dirty="0" smtClean="0">
                <a:latin typeface="Georgia" pitchFamily="18" charset="0"/>
              </a:rPr>
              <a:t>IMPORTANCIA DE LAS EQUIMOSIS</a:t>
            </a:r>
            <a:endParaRPr lang="es-ES" b="1" dirty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2057401"/>
            <a:ext cx="7696200" cy="4343399"/>
          </a:xfr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21208" indent="-4572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Son </a:t>
            </a:r>
            <a:r>
              <a:rPr lang="es-MX" dirty="0">
                <a:latin typeface="Arial" pitchFamily="34" charset="0"/>
                <a:cs typeface="Arial" pitchFamily="34" charset="0"/>
              </a:rPr>
              <a:t>lesiones vitales.</a:t>
            </a:r>
            <a:endParaRPr lang="es-ES_tradnl" dirty="0">
              <a:latin typeface="Arial" pitchFamily="34" charset="0"/>
              <a:cs typeface="Arial" pitchFamily="34" charset="0"/>
            </a:endParaRPr>
          </a:p>
          <a:p>
            <a:pPr marL="521208" indent="-4572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Permiten calcular data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  <a:endParaRPr lang="es-ES_tradnl" dirty="0">
              <a:latin typeface="Arial" pitchFamily="34" charset="0"/>
              <a:cs typeface="Arial" pitchFamily="34" charset="0"/>
            </a:endParaRPr>
          </a:p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                 - Rojo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lívido: reciente.</a:t>
            </a:r>
            <a:endParaRPr lang="es-ES_tradnl" b="1" dirty="0">
              <a:latin typeface="Arial" pitchFamily="34" charset="0"/>
              <a:cs typeface="Arial" pitchFamily="34" charset="0"/>
            </a:endParaRPr>
          </a:p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                 - Negro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violáceo: 3 días.</a:t>
            </a:r>
            <a:endParaRPr lang="es-ES_tradnl" b="1" dirty="0">
              <a:latin typeface="Arial" pitchFamily="34" charset="0"/>
              <a:cs typeface="Arial" pitchFamily="34" charset="0"/>
            </a:endParaRPr>
          </a:p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                 - Azul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: 6 días.</a:t>
            </a:r>
            <a:endParaRPr lang="es-ES_tradnl" b="1" dirty="0">
              <a:latin typeface="Arial" pitchFamily="34" charset="0"/>
              <a:cs typeface="Arial" pitchFamily="34" charset="0"/>
            </a:endParaRPr>
          </a:p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                 - Verde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: 12 días.</a:t>
            </a:r>
            <a:endParaRPr lang="es-ES_tradnl" b="1" dirty="0">
              <a:latin typeface="Arial" pitchFamily="34" charset="0"/>
              <a:cs typeface="Arial" pitchFamily="34" charset="0"/>
            </a:endParaRPr>
          </a:p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                 - Amarillo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: 15-20 días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21208" indent="-4572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Nos muestran el sitio del traumatismo.</a:t>
            </a:r>
            <a:endParaRPr lang="es-ES_tradnl" dirty="0">
              <a:latin typeface="Arial" pitchFamily="34" charset="0"/>
              <a:cs typeface="Arial" pitchFamily="34" charset="0"/>
            </a:endParaRPr>
          </a:p>
          <a:p>
            <a:pPr marL="521208" indent="-4572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En ocasiones se puede determinar el objeto que la produjo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  <a:endParaRPr lang="es-ES_trad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43" y="2590800"/>
            <a:ext cx="23558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576748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19100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atin typeface="Georgia" pitchFamily="18" charset="0"/>
              </a:rPr>
              <a:t>HERIDA CONTUSA</a:t>
            </a:r>
            <a:endParaRPr lang="es-ES" b="1" dirty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28800"/>
            <a:ext cx="7543800" cy="1066799"/>
          </a:xfr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Bordes irregulares, </a:t>
            </a:r>
            <a:r>
              <a:rPr lang="es-MX" dirty="0">
                <a:latin typeface="Arial" pitchFamily="34" charset="0"/>
                <a:cs typeface="Arial" pitchFamily="34" charset="0"/>
              </a:rPr>
              <a:t>magullados,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  desgarrados</a:t>
            </a:r>
            <a:r>
              <a:rPr lang="es-MX" dirty="0">
                <a:latin typeface="Arial" pitchFamily="34" charset="0"/>
                <a:cs typeface="Arial" pitchFamily="34" charset="0"/>
              </a:rPr>
              <a:t>.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4098" name="Picture 2" descr="D:\NMZ a salvar\todo junto\CML\caso sagua\DSC05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962400"/>
            <a:ext cx="3149600" cy="23622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57200" y="3429000"/>
            <a:ext cx="5181600" cy="2308324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s-MX" sz="3600" dirty="0" smtClean="0">
                <a:latin typeface="Arial" pitchFamily="34" charset="0"/>
                <a:cs typeface="Arial" pitchFamily="34" charset="0"/>
              </a:rPr>
              <a:t>Separados pero </a:t>
            </a:r>
          </a:p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unidos por </a:t>
            </a:r>
            <a:r>
              <a:rPr lang="es-MX" sz="3600" dirty="0">
                <a:latin typeface="Arial" pitchFamily="34" charset="0"/>
                <a:cs typeface="Arial" pitchFamily="34" charset="0"/>
              </a:rPr>
              <a:t>restos </a:t>
            </a:r>
            <a:endParaRPr lang="es-MX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de tejidos, nervios </a:t>
            </a:r>
            <a:r>
              <a:rPr lang="es-MX" sz="3600" dirty="0">
                <a:latin typeface="Arial" pitchFamily="34" charset="0"/>
                <a:cs typeface="Arial" pitchFamily="34" charset="0"/>
              </a:rPr>
              <a:t>y vasos.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0102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Enumere los traumatismos que no constituyen delito de lesiones:</a:t>
            </a:r>
            <a:endParaRPr lang="es-ES" dirty="0"/>
          </a:p>
          <a:p>
            <a:r>
              <a:rPr lang="es-ES" dirty="0" smtClean="0"/>
              <a:t>Establezca </a:t>
            </a:r>
            <a:r>
              <a:rPr lang="es-ES" dirty="0" smtClean="0"/>
              <a:t>el pronóstico médico legal de las siguientes lesiones :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Amputación traumática del 1ro y 2do dedo  de la mano derecha.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Hemotórax de gran cuantía bilateral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Herida incisa </a:t>
            </a:r>
            <a:r>
              <a:rPr lang="es-ES" dirty="0" err="1" smtClean="0"/>
              <a:t>epicraneal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s-U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72721" y="332656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atin typeface="Georgia" pitchFamily="18" charset="0"/>
              </a:rPr>
              <a:t>Tarea docente</a:t>
            </a:r>
            <a:r>
              <a:rPr lang="es-ES" b="1" dirty="0" smtClean="0">
                <a:latin typeface="Georgia" pitchFamily="18" charset="0"/>
              </a:rPr>
              <a:t>:</a:t>
            </a:r>
            <a:endParaRPr lang="es-ES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169131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4008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b="1" dirty="0" smtClean="0">
                <a:latin typeface="Georgia" pitchFamily="18" charset="0"/>
              </a:rPr>
              <a:t>BIBLIOGRAFÍA</a:t>
            </a:r>
            <a:endParaRPr lang="es-ES_tradnl" b="1" dirty="0" smtClean="0">
              <a:latin typeface="Georgia" pitchFamily="18" charset="0"/>
            </a:endParaRP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51460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MX" dirty="0" smtClean="0"/>
              <a:t>Libro de texto: </a:t>
            </a:r>
            <a:r>
              <a:rPr lang="es-MX" dirty="0" err="1" smtClean="0"/>
              <a:t>Lancis</a:t>
            </a:r>
            <a:r>
              <a:rPr lang="es-MX" dirty="0" smtClean="0"/>
              <a:t> y Sánchez f. Y Col. Pág.20, 21-52-60.  </a:t>
            </a:r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Orientaciones metodológicas sobre actuaciones médico-legales Pág. 3-6.</a:t>
            </a:r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Medicina Legal y Toxicología. </a:t>
            </a:r>
            <a:r>
              <a:rPr lang="es-MX" dirty="0" err="1" smtClean="0"/>
              <a:t>Gisbert</a:t>
            </a:r>
            <a:r>
              <a:rPr lang="es-MX" dirty="0" smtClean="0"/>
              <a:t> </a:t>
            </a:r>
            <a:r>
              <a:rPr lang="es-MX" dirty="0" err="1" smtClean="0"/>
              <a:t>Calabuig</a:t>
            </a:r>
            <a:r>
              <a:rPr lang="es-MX" dirty="0" smtClean="0"/>
              <a:t>. Capítulo Traumatología Forense.</a:t>
            </a:r>
            <a:endParaRPr lang="es-ES_tradnl" dirty="0" smtClean="0"/>
          </a:p>
          <a:p>
            <a:pPr>
              <a:buFont typeface="Wingdings" pitchFamily="2" charset="2"/>
              <a:buChar char="Ø"/>
            </a:pPr>
            <a:endParaRPr lang="es-ES_tradnl" dirty="0" smtClean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>
                <a:latin typeface="Georgia" pitchFamily="18" charset="0"/>
              </a:rPr>
              <a:t>TRAUMATISMO</a:t>
            </a:r>
            <a:r>
              <a:rPr lang="es-MX" dirty="0" smtClean="0">
                <a:latin typeface="Algerian" pitchFamily="82" charset="0"/>
              </a:rPr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828800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MX" dirty="0" smtClean="0"/>
              <a:t>Es toda alteración o daño, especialmente anatómico, del organismo, causado por agentes externos o internos.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44210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>
                <a:latin typeface="Georgia" pitchFamily="18" charset="0"/>
              </a:rPr>
              <a:t>AGENTES EXTERNOS</a:t>
            </a:r>
            <a:endParaRPr lang="es-ES" b="1" dirty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MX" sz="2600" dirty="0">
                <a:latin typeface="Arial" pitchFamily="34" charset="0"/>
                <a:cs typeface="Arial" pitchFamily="34" charset="0"/>
              </a:rPr>
              <a:t>FÍSICOS MECÁNICOS: Proyectiles, </a:t>
            </a:r>
            <a:r>
              <a:rPr lang="es-MX" sz="2600" dirty="0" smtClean="0">
                <a:latin typeface="Arial" pitchFamily="34" charset="0"/>
                <a:cs typeface="Arial" pitchFamily="34" charset="0"/>
              </a:rPr>
              <a:t>armas </a:t>
            </a:r>
            <a:r>
              <a:rPr lang="es-MX" sz="2600" dirty="0">
                <a:latin typeface="Arial" pitchFamily="34" charset="0"/>
                <a:cs typeface="Arial" pitchFamily="34" charset="0"/>
              </a:rPr>
              <a:t>blanca, instrumentos contundentes, vehículos, otros.</a:t>
            </a:r>
            <a:endParaRPr lang="es-ES_tradnl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s-ES_tradnl" sz="26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MX" sz="2600" dirty="0">
                <a:latin typeface="Arial" pitchFamily="34" charset="0"/>
                <a:cs typeface="Arial" pitchFamily="34" charset="0"/>
              </a:rPr>
              <a:t>FÍSICOS NO MECÁNICOS: Fuego, calor, Rayos X, electricidad, </a:t>
            </a:r>
            <a:r>
              <a:rPr lang="es-MX" sz="2600" dirty="0" err="1">
                <a:latin typeface="Arial" pitchFamily="34" charset="0"/>
                <a:cs typeface="Arial" pitchFamily="34" charset="0"/>
              </a:rPr>
              <a:t>Radium</a:t>
            </a:r>
            <a:r>
              <a:rPr lang="es-MX" sz="2600" dirty="0">
                <a:latin typeface="Arial" pitchFamily="34" charset="0"/>
                <a:cs typeface="Arial" pitchFamily="34" charset="0"/>
              </a:rPr>
              <a:t>, radiaciones atómicas, otras.</a:t>
            </a:r>
            <a:endParaRPr lang="es-ES_tradnl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s-MX" sz="2600" dirty="0">
                <a:latin typeface="Arial" pitchFamily="34" charset="0"/>
                <a:cs typeface="Arial" pitchFamily="34" charset="0"/>
              </a:rPr>
              <a:t> </a:t>
            </a:r>
            <a:endParaRPr lang="es-ES_tradnl" sz="26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MX" sz="2600" dirty="0">
                <a:latin typeface="Arial" pitchFamily="34" charset="0"/>
                <a:cs typeface="Arial" pitchFamily="34" charset="0"/>
              </a:rPr>
              <a:t>QUÍMICOS: </a:t>
            </a:r>
            <a:r>
              <a:rPr lang="es-MX" sz="2600" dirty="0" smtClean="0">
                <a:latin typeface="Arial" pitchFamily="34" charset="0"/>
                <a:cs typeface="Arial" pitchFamily="34" charset="0"/>
              </a:rPr>
              <a:t>sustancias </a:t>
            </a:r>
            <a:r>
              <a:rPr lang="es-MX" sz="2600" dirty="0">
                <a:latin typeface="Arial" pitchFamily="34" charset="0"/>
                <a:cs typeface="Arial" pitchFamily="34" charset="0"/>
              </a:rPr>
              <a:t>cáusticas o corrosivas, </a:t>
            </a:r>
            <a:r>
              <a:rPr lang="es-MX" sz="2600" dirty="0" smtClean="0">
                <a:latin typeface="Arial" pitchFamily="34" charset="0"/>
                <a:cs typeface="Arial" pitchFamily="34" charset="0"/>
              </a:rPr>
              <a:t> venenos </a:t>
            </a:r>
            <a:r>
              <a:rPr lang="es-MX" sz="2600" dirty="0">
                <a:latin typeface="Arial" pitchFamily="34" charset="0"/>
                <a:cs typeface="Arial" pitchFamily="34" charset="0"/>
              </a:rPr>
              <a:t>y otras.</a:t>
            </a:r>
            <a:endParaRPr lang="es-ES_tradnl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613111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>
                <a:latin typeface="Algerian" pitchFamily="82" charset="0"/>
              </a:rPr>
              <a:t> </a:t>
            </a:r>
            <a:endParaRPr lang="es-ES_tradnl" dirty="0" smtClean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209800"/>
            <a:ext cx="7391400" cy="289560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/>
              <a:t> Son producto de esfuerzos al actuar la potencia muscular para vencer una resistencia, entre ellos tenemos: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MX" dirty="0"/>
              <a:t>L</a:t>
            </a:r>
            <a:r>
              <a:rPr lang="es-MX" dirty="0" smtClean="0"/>
              <a:t>as hernias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MX" dirty="0"/>
              <a:t>L</a:t>
            </a:r>
            <a:r>
              <a:rPr lang="es-MX" dirty="0" smtClean="0"/>
              <a:t>os prolapsos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MX" dirty="0"/>
              <a:t>L</a:t>
            </a:r>
            <a:r>
              <a:rPr lang="es-MX" dirty="0" smtClean="0"/>
              <a:t>as lesiones causadas por fragmentos de huesos que actúan del interior al exterior.</a:t>
            </a:r>
            <a:endParaRPr lang="es-ES_tradnl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1219200" y="457200"/>
            <a:ext cx="6869188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4400" b="1" dirty="0">
                <a:latin typeface="Georgia" pitchFamily="18" charset="0"/>
              </a:rPr>
              <a:t>AGENTES </a:t>
            </a:r>
            <a:r>
              <a:rPr lang="es-MX" sz="4400" b="1" dirty="0" smtClean="0">
                <a:latin typeface="Georgia" pitchFamily="18" charset="0"/>
              </a:rPr>
              <a:t>INTERNOS </a:t>
            </a:r>
            <a:endParaRPr lang="es-ES" sz="44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67953" y="609600"/>
            <a:ext cx="6328247" cy="1676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s-MX" sz="3200" b="1" dirty="0" smtClean="0">
                <a:latin typeface="Georgia" pitchFamily="18" charset="0"/>
              </a:rPr>
              <a:t>TRAUMATISMOS QUE </a:t>
            </a:r>
            <a:r>
              <a:rPr lang="es-MX" sz="3200" b="1" dirty="0">
                <a:latin typeface="Georgia" pitchFamily="18" charset="0"/>
              </a:rPr>
              <a:t>C</a:t>
            </a:r>
            <a:r>
              <a:rPr lang="es-MX" sz="3200" b="1" dirty="0" smtClean="0">
                <a:latin typeface="Georgia" pitchFamily="18" charset="0"/>
              </a:rPr>
              <a:t>ONSTITUYEN DELITO DE LESIONES</a:t>
            </a:r>
            <a:endParaRPr lang="es-ES" sz="3200" b="1" dirty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38400" y="4191000"/>
            <a:ext cx="4267200" cy="1066800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MX" sz="3000" b="1" dirty="0" smtClean="0">
                <a:latin typeface="Arial" pitchFamily="34" charset="0"/>
                <a:cs typeface="Arial" pitchFamily="34" charset="0"/>
              </a:rPr>
              <a:t>INTENCIONAL </a:t>
            </a:r>
          </a:p>
          <a:p>
            <a:pPr>
              <a:buFont typeface="Wingdings" pitchFamily="2" charset="2"/>
              <a:buChar char="Ø"/>
            </a:pPr>
            <a:r>
              <a:rPr lang="es-MX" sz="3000" b="1" dirty="0" smtClean="0">
                <a:latin typeface="Arial" pitchFamily="34" charset="0"/>
                <a:cs typeface="Arial" pitchFamily="34" charset="0"/>
              </a:rPr>
              <a:t>POR IMPRUDENCIA.</a:t>
            </a:r>
            <a:endParaRPr lang="es-ES_tradnl" sz="3000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356003" y="2630269"/>
            <a:ext cx="6340197" cy="646331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RESPONSABILIDAD PENAL</a:t>
            </a:r>
            <a:endParaRPr lang="es-E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Flecha curvada hacia arriba"/>
          <p:cNvSpPr/>
          <p:nvPr/>
        </p:nvSpPr>
        <p:spPr>
          <a:xfrm rot="17185750">
            <a:off x="7193123" y="3444783"/>
            <a:ext cx="2034676" cy="1109363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Flecha curvada hacia abajo"/>
          <p:cNvSpPr/>
          <p:nvPr/>
        </p:nvSpPr>
        <p:spPr>
          <a:xfrm rot="16881638">
            <a:off x="-293104" y="1386154"/>
            <a:ext cx="1952703" cy="1019326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3110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457200"/>
            <a:ext cx="7543800" cy="1447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s-MX" sz="3600" b="1" dirty="0" smtClean="0">
                <a:latin typeface="Georgia" pitchFamily="18" charset="0"/>
              </a:rPr>
              <a:t>TRAUMATISMOS QUE NO CONSTITUYEN DELITO.</a:t>
            </a:r>
            <a:endParaRPr lang="es-ES" sz="3600" b="1" dirty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2590800"/>
            <a:ext cx="7620000" cy="289560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Los ocurridos en accidentes fortuitos.</a:t>
            </a:r>
            <a:endParaRPr lang="es-ES_tradnl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Los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autoinfligidos</a:t>
            </a:r>
            <a:r>
              <a:rPr lang="es-MX" dirty="0">
                <a:latin typeface="Arial" pitchFamily="34" charset="0"/>
                <a:cs typeface="Arial" pitchFamily="34" charset="0"/>
              </a:rPr>
              <a:t>.</a:t>
            </a:r>
            <a:endParaRPr lang="es-ES_tradnl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Los ocurridos en accidentes por trabajadores a consecuencia de su imprudencia, negligencia o impericia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7114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3600" b="1" dirty="0" smtClean="0">
                <a:latin typeface="Georgia" pitchFamily="18" charset="0"/>
              </a:rPr>
              <a:t/>
            </a:r>
            <a:br>
              <a:rPr lang="es-MX" sz="3600" b="1" dirty="0" smtClean="0">
                <a:latin typeface="Georgia" pitchFamily="18" charset="0"/>
              </a:rPr>
            </a:br>
            <a:r>
              <a:rPr lang="es-MX" sz="3600" b="1" dirty="0" smtClean="0">
                <a:latin typeface="Georgia" pitchFamily="18" charset="0"/>
              </a:rPr>
              <a:t>PRONÓSTICO MÉDICO LEGAL DE LAS LESIONES.</a:t>
            </a:r>
            <a:r>
              <a:rPr lang="es-ES_tradnl" sz="3600" b="1" dirty="0" smtClean="0">
                <a:latin typeface="Georgia" pitchFamily="18" charset="0"/>
              </a:rPr>
              <a:t/>
            </a:r>
            <a:br>
              <a:rPr lang="es-ES_tradnl" sz="3600" b="1" dirty="0" smtClean="0">
                <a:latin typeface="Georgia" pitchFamily="18" charset="0"/>
              </a:rPr>
            </a:br>
            <a:endParaRPr lang="es-ES" sz="3600" b="1" dirty="0"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13360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MX" dirty="0" smtClean="0"/>
              <a:t>Es el juicio más o menos hipotético, pero con base científica, que hace el médico al expedir el certificado de asistencia de primera intención de un lesionado.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455610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777</Words>
  <Application>Microsoft Office PowerPoint</Application>
  <PresentationFormat>Presentación en pantalla (4:3)</PresentationFormat>
  <Paragraphs>138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Algerian</vt:lpstr>
      <vt:lpstr>Arial</vt:lpstr>
      <vt:lpstr>Calibri</vt:lpstr>
      <vt:lpstr>Georgia</vt:lpstr>
      <vt:lpstr>Wingdings</vt:lpstr>
      <vt:lpstr>Wingdings 2</vt:lpstr>
      <vt:lpstr>Tema de Office</vt:lpstr>
      <vt:lpstr>TRAUMATOLOGÍA  I</vt:lpstr>
      <vt:lpstr>SUMARIO:</vt:lpstr>
      <vt:lpstr>OBJETIVOS</vt:lpstr>
      <vt:lpstr>TRAUMATISMO </vt:lpstr>
      <vt:lpstr>AGENTES EXTERNOS</vt:lpstr>
      <vt:lpstr> </vt:lpstr>
      <vt:lpstr>TRAUMATISMOS QUE CONSTITUYEN DELITO DE LESIONES</vt:lpstr>
      <vt:lpstr>TRAUMATISMOS QUE NO CONSTITUYEN DELITO.</vt:lpstr>
      <vt:lpstr> PRONÓSTICO MÉDICO LEGAL DE LAS LESIONES. </vt:lpstr>
      <vt:lpstr> PRONÓSTICO MÉDICO LEGAL DE LAS LESIONES. </vt:lpstr>
      <vt:lpstr>LESIONES GRAVES</vt:lpstr>
      <vt:lpstr>LESIONES GRAVES</vt:lpstr>
      <vt:lpstr>LESIONES GRAVES</vt:lpstr>
      <vt:lpstr>LESIONES GRAVES</vt:lpstr>
      <vt:lpstr>LESIONES NO GRAVES</vt:lpstr>
      <vt:lpstr>SANIDAD LEGAL DE LAS LESIONES</vt:lpstr>
      <vt:lpstr>TRAUMATISMOS</vt:lpstr>
      <vt:lpstr>    AGENTE VULNERANTE    </vt:lpstr>
      <vt:lpstr>Presentación de PowerPoint</vt:lpstr>
      <vt:lpstr>ARMAS CONTUNDENTES</vt:lpstr>
      <vt:lpstr>ARMAS CORTANTES</vt:lpstr>
      <vt:lpstr>AGENTES VULNERANTES CORTOCONTUNDENTES.</vt:lpstr>
      <vt:lpstr>AGENTES VULNERANTES PERFORANTES.</vt:lpstr>
      <vt:lpstr>AGENTES VULNERANTES DISLACERANTES.</vt:lpstr>
      <vt:lpstr>AGENTES VULNERANTES PUNZO-DISLACERANTES.</vt:lpstr>
      <vt:lpstr>ARMAS DE FUEGO</vt:lpstr>
      <vt:lpstr> ARMAS EXPLOSIVAS </vt:lpstr>
      <vt:lpstr> LAS CONTUSIONES</vt:lpstr>
      <vt:lpstr>CONTUSIONES DE PRIMER GRADO</vt:lpstr>
      <vt:lpstr>HIPEREMIA CONTUSA.</vt:lpstr>
      <vt:lpstr>EXCORIACIONES.</vt:lpstr>
      <vt:lpstr>EQUIMOSIS</vt:lpstr>
      <vt:lpstr>IMPORTANCIA DE LAS EQUIMOSIS</vt:lpstr>
      <vt:lpstr>HERIDA CONTUSA</vt:lpstr>
      <vt:lpstr>Tarea docente: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TRAUMATOLOGIA I.</dc:title>
  <dc:creator>Carlos</dc:creator>
  <cp:lastModifiedBy>Dr</cp:lastModifiedBy>
  <cp:revision>160</cp:revision>
  <dcterms:created xsi:type="dcterms:W3CDTF">2013-02-09T16:19:47Z</dcterms:created>
  <dcterms:modified xsi:type="dcterms:W3CDTF">2023-04-24T09:01:41Z</dcterms:modified>
</cp:coreProperties>
</file>